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1" r:id="rId3"/>
    <p:sldId id="257" r:id="rId4"/>
    <p:sldId id="258" r:id="rId5"/>
    <p:sldId id="271" r:id="rId6"/>
    <p:sldId id="259" r:id="rId7"/>
    <p:sldId id="260" r:id="rId8"/>
    <p:sldId id="270" r:id="rId9"/>
    <p:sldId id="272" r:id="rId10"/>
    <p:sldId id="273" r:id="rId11"/>
    <p:sldId id="274" r:id="rId12"/>
    <p:sldId id="262" r:id="rId13"/>
    <p:sldId id="278" r:id="rId14"/>
    <p:sldId id="277" r:id="rId15"/>
    <p:sldId id="279" r:id="rId16"/>
    <p:sldId id="263" r:id="rId17"/>
    <p:sldId id="264" r:id="rId18"/>
    <p:sldId id="281" r:id="rId19"/>
    <p:sldId id="309" r:id="rId20"/>
    <p:sldId id="265" r:id="rId21"/>
    <p:sldId id="282" r:id="rId22"/>
    <p:sldId id="283" r:id="rId23"/>
    <p:sldId id="284" r:id="rId24"/>
    <p:sldId id="285" r:id="rId25"/>
    <p:sldId id="288" r:id="rId26"/>
    <p:sldId id="312" r:id="rId27"/>
    <p:sldId id="310" r:id="rId28"/>
    <p:sldId id="313" r:id="rId29"/>
    <p:sldId id="314" r:id="rId30"/>
    <p:sldId id="290" r:id="rId31"/>
    <p:sldId id="291" r:id="rId32"/>
    <p:sldId id="294" r:id="rId33"/>
    <p:sldId id="295" r:id="rId34"/>
    <p:sldId id="296" r:id="rId35"/>
    <p:sldId id="297" r:id="rId36"/>
    <p:sldId id="298" r:id="rId37"/>
    <p:sldId id="299" r:id="rId38"/>
    <p:sldId id="311" r:id="rId39"/>
    <p:sldId id="315" r:id="rId40"/>
    <p:sldId id="300" r:id="rId41"/>
    <p:sldId id="306" r:id="rId42"/>
    <p:sldId id="301" r:id="rId43"/>
    <p:sldId id="302" r:id="rId44"/>
    <p:sldId id="303" r:id="rId45"/>
    <p:sldId id="304" r:id="rId46"/>
    <p:sldId id="307" r:id="rId47"/>
    <p:sldId id="316" r:id="rId48"/>
    <p:sldId id="317" r:id="rId49"/>
    <p:sldId id="318" r:id="rId50"/>
    <p:sldId id="319" r:id="rId51"/>
    <p:sldId id="320" r:id="rId52"/>
    <p:sldId id="321" r:id="rId53"/>
    <p:sldId id="322" r:id="rId54"/>
    <p:sldId id="325" r:id="rId55"/>
    <p:sldId id="326" r:id="rId56"/>
    <p:sldId id="328"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6" d="100"/>
          <a:sy n="106" d="100"/>
        </p:scale>
        <p:origin x="70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CEE2BB-5749-4D60-B5EB-C19C4C75E6CB}"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IN"/>
        </a:p>
      </dgm:t>
    </dgm:pt>
    <dgm:pt modelId="{08F05C09-2D59-41CD-BAC1-4CE448952EA3}">
      <dgm:prSet phldrT="[Text]">
        <dgm:style>
          <a:lnRef idx="2">
            <a:schemeClr val="dk1"/>
          </a:lnRef>
          <a:fillRef idx="1">
            <a:schemeClr val="lt1"/>
          </a:fillRef>
          <a:effectRef idx="0">
            <a:schemeClr val="dk1"/>
          </a:effectRef>
          <a:fontRef idx="minor">
            <a:schemeClr val="dk1"/>
          </a:fontRef>
        </dgm:style>
      </dgm:prSet>
      <dgm:spPr/>
      <dgm:t>
        <a:bodyPr/>
        <a:lstStyle/>
        <a:p>
          <a:r>
            <a:rPr lang="en-US" dirty="0">
              <a:solidFill>
                <a:srgbClr val="FF0000"/>
              </a:solidFill>
              <a:latin typeface="Times New Roman" panose="02020603050405020304" pitchFamily="18" charset="0"/>
              <a:cs typeface="Times New Roman" panose="02020603050405020304" pitchFamily="18" charset="0"/>
            </a:rPr>
            <a:t> Manager</a:t>
          </a:r>
        </a:p>
        <a:p>
          <a:r>
            <a:rPr lang="en-US" dirty="0">
              <a:solidFill>
                <a:srgbClr val="FF0000"/>
              </a:solidFill>
              <a:latin typeface="Times New Roman" panose="02020603050405020304" pitchFamily="18" charset="0"/>
              <a:cs typeface="Times New Roman" panose="02020603050405020304" pitchFamily="18" charset="0"/>
            </a:rPr>
            <a:t>to </a:t>
          </a:r>
        </a:p>
        <a:p>
          <a:r>
            <a:rPr lang="en-US" dirty="0">
              <a:solidFill>
                <a:srgbClr val="FF0000"/>
              </a:solidFill>
              <a:latin typeface="Times New Roman" panose="02020603050405020304" pitchFamily="18" charset="0"/>
              <a:cs typeface="Times New Roman" panose="02020603050405020304" pitchFamily="18" charset="0"/>
            </a:rPr>
            <a:t>Subordinate ratio</a:t>
          </a:r>
          <a:endParaRPr lang="en-IN" dirty="0">
            <a:solidFill>
              <a:srgbClr val="FF0000"/>
            </a:solidFill>
            <a:latin typeface="Times New Roman" panose="02020603050405020304" pitchFamily="18" charset="0"/>
            <a:cs typeface="Times New Roman" panose="02020603050405020304" pitchFamily="18" charset="0"/>
          </a:endParaRPr>
        </a:p>
      </dgm:t>
    </dgm:pt>
    <dgm:pt modelId="{210B87B8-F6D4-410A-A5E3-AF80DAFDA0C0}" type="parTrans" cxnId="{54155083-9173-4D7A-B0AA-980AE33A517C}">
      <dgm:prSet/>
      <dgm:spPr/>
      <dgm:t>
        <a:bodyPr/>
        <a:lstStyle/>
        <a:p>
          <a:endParaRPr lang="en-IN"/>
        </a:p>
      </dgm:t>
    </dgm:pt>
    <dgm:pt modelId="{491B6FF3-1C4B-4971-8CDE-360D42987096}" type="sibTrans" cxnId="{54155083-9173-4D7A-B0AA-980AE33A517C}">
      <dgm:prSet/>
      <dgm:spPr/>
      <dgm:t>
        <a:bodyPr/>
        <a:lstStyle/>
        <a:p>
          <a:endParaRPr lang="en-IN"/>
        </a:p>
      </dgm:t>
    </dgm:pt>
    <dgm:pt modelId="{DC6D9DC4-1018-47A3-86A7-5D0CDBF396B9}">
      <dgm:prSet phldrT="[Text]">
        <dgm:style>
          <a:lnRef idx="2">
            <a:schemeClr val="dk1"/>
          </a:lnRef>
          <a:fillRef idx="1">
            <a:schemeClr val="lt1"/>
          </a:fillRef>
          <a:effectRef idx="0">
            <a:schemeClr val="dk1"/>
          </a:effectRef>
          <a:fontRef idx="minor">
            <a:schemeClr val="dk1"/>
          </a:fontRef>
        </dgm:style>
      </dgm:prSet>
      <dgm:spPr/>
      <dgm:t>
        <a:bodyPr/>
        <a:lstStyle/>
        <a:p>
          <a:r>
            <a:rPr lang="en-US" dirty="0">
              <a:latin typeface="Times New Roman" panose="02020603050405020304" pitchFamily="18" charset="0"/>
              <a:cs typeface="Times New Roman" panose="02020603050405020304" pitchFamily="18" charset="0"/>
            </a:rPr>
            <a:t>For Head</a:t>
          </a:r>
          <a:endParaRPr lang="en-IN" dirty="0">
            <a:latin typeface="Times New Roman" panose="02020603050405020304" pitchFamily="18" charset="0"/>
            <a:cs typeface="Times New Roman" panose="02020603050405020304" pitchFamily="18" charset="0"/>
          </a:endParaRPr>
        </a:p>
      </dgm:t>
    </dgm:pt>
    <dgm:pt modelId="{71BC6DF4-81DC-4B0B-9F8D-6B2CA29127A1}" type="parTrans" cxnId="{1170C77F-05EC-4B0F-AB75-A68F943CC7B2}">
      <dgm:prSet/>
      <dgm:spPr/>
      <dgm:t>
        <a:bodyPr/>
        <a:lstStyle/>
        <a:p>
          <a:endParaRPr lang="en-IN"/>
        </a:p>
      </dgm:t>
    </dgm:pt>
    <dgm:pt modelId="{24042C8C-8BE0-4FFE-8FF2-726291BF2111}" type="sibTrans" cxnId="{1170C77F-05EC-4B0F-AB75-A68F943CC7B2}">
      <dgm:prSet/>
      <dgm:spPr/>
      <dgm:t>
        <a:bodyPr/>
        <a:lstStyle/>
        <a:p>
          <a:endParaRPr lang="en-IN"/>
        </a:p>
      </dgm:t>
    </dgm:pt>
    <dgm:pt modelId="{7EF43D75-4C77-476A-BA6E-E7D7CAD1F2D8}">
      <dgm:prSet phldrT="[Text]">
        <dgm:style>
          <a:lnRef idx="2">
            <a:schemeClr val="dk1"/>
          </a:lnRef>
          <a:fillRef idx="1">
            <a:schemeClr val="lt1"/>
          </a:fillRef>
          <a:effectRef idx="0">
            <a:schemeClr val="dk1"/>
          </a:effectRef>
          <a:fontRef idx="minor">
            <a:schemeClr val="dk1"/>
          </a:fontRef>
        </dgm:style>
      </dgm:prSet>
      <dgm:spPr/>
      <dgm:t>
        <a:bodyPr/>
        <a:lstStyle/>
        <a:p>
          <a:r>
            <a:rPr lang="en-US" dirty="0">
              <a:solidFill>
                <a:srgbClr val="FF0000"/>
              </a:solidFill>
              <a:latin typeface="Times New Roman" panose="02020603050405020304" pitchFamily="18" charset="0"/>
              <a:cs typeface="Times New Roman" panose="02020603050405020304" pitchFamily="18" charset="0"/>
            </a:rPr>
            <a:t>[Ratio 1:10 to 15]</a:t>
          </a:r>
          <a:endParaRPr lang="en-IN" dirty="0">
            <a:solidFill>
              <a:srgbClr val="FF0000"/>
            </a:solidFill>
            <a:latin typeface="Times New Roman" panose="02020603050405020304" pitchFamily="18" charset="0"/>
            <a:cs typeface="Times New Roman" panose="02020603050405020304" pitchFamily="18" charset="0"/>
          </a:endParaRPr>
        </a:p>
      </dgm:t>
    </dgm:pt>
    <dgm:pt modelId="{D58B51C6-E691-4934-852D-E3F2618D0982}" type="parTrans" cxnId="{381069B4-E730-452D-BD85-BD8CF604B98C}">
      <dgm:prSet/>
      <dgm:spPr/>
      <dgm:t>
        <a:bodyPr/>
        <a:lstStyle/>
        <a:p>
          <a:endParaRPr lang="en-IN"/>
        </a:p>
      </dgm:t>
    </dgm:pt>
    <dgm:pt modelId="{A23B1032-E010-459B-B281-81EFFA8CE8A9}" type="sibTrans" cxnId="{381069B4-E730-452D-BD85-BD8CF604B98C}">
      <dgm:prSet/>
      <dgm:spPr/>
      <dgm:t>
        <a:bodyPr/>
        <a:lstStyle/>
        <a:p>
          <a:endParaRPr lang="en-IN"/>
        </a:p>
      </dgm:t>
    </dgm:pt>
    <dgm:pt modelId="{134A70FC-51EE-4FD6-A723-9A316715786F}">
      <dgm:prSet phldrT="[Text]">
        <dgm:style>
          <a:lnRef idx="2">
            <a:schemeClr val="dk1"/>
          </a:lnRef>
          <a:fillRef idx="1">
            <a:schemeClr val="lt1"/>
          </a:fillRef>
          <a:effectRef idx="0">
            <a:schemeClr val="dk1"/>
          </a:effectRef>
          <a:fontRef idx="minor">
            <a:schemeClr val="dk1"/>
          </a:fontRef>
        </dgm:style>
      </dgm:prSet>
      <dgm:spPr/>
      <dgm:t>
        <a:bodyPr/>
        <a:lstStyle/>
        <a:p>
          <a:r>
            <a:rPr lang="en-US" dirty="0">
              <a:latin typeface="Times New Roman" panose="02020603050405020304" pitchFamily="18" charset="0"/>
              <a:cs typeface="Times New Roman" panose="02020603050405020304" pitchFamily="18" charset="0"/>
            </a:rPr>
            <a:t>Ex – Regional VP, HR Head</a:t>
          </a:r>
          <a:endParaRPr lang="en-IN" dirty="0">
            <a:latin typeface="Times New Roman" panose="02020603050405020304" pitchFamily="18" charset="0"/>
            <a:cs typeface="Times New Roman" panose="02020603050405020304" pitchFamily="18" charset="0"/>
          </a:endParaRPr>
        </a:p>
      </dgm:t>
    </dgm:pt>
    <dgm:pt modelId="{D8DB412A-0888-431C-8E0E-E52EC774526B}" type="parTrans" cxnId="{76AF3E0E-9D9A-47A2-B7DB-3690B3680750}">
      <dgm:prSet/>
      <dgm:spPr/>
      <dgm:t>
        <a:bodyPr/>
        <a:lstStyle/>
        <a:p>
          <a:endParaRPr lang="en-IN"/>
        </a:p>
      </dgm:t>
    </dgm:pt>
    <dgm:pt modelId="{5955C448-AB6E-4E6C-B2DF-277EF2BAA601}" type="sibTrans" cxnId="{76AF3E0E-9D9A-47A2-B7DB-3690B3680750}">
      <dgm:prSet/>
      <dgm:spPr/>
      <dgm:t>
        <a:bodyPr/>
        <a:lstStyle/>
        <a:p>
          <a:endParaRPr lang="en-IN"/>
        </a:p>
      </dgm:t>
    </dgm:pt>
    <dgm:pt modelId="{3A4D1B52-E82E-4DA9-B40F-00D77418C46A}">
      <dgm:prSet phldrT="[Text]">
        <dgm:style>
          <a:lnRef idx="2">
            <a:schemeClr val="dk1"/>
          </a:lnRef>
          <a:fillRef idx="1">
            <a:schemeClr val="lt1"/>
          </a:fillRef>
          <a:effectRef idx="0">
            <a:schemeClr val="dk1"/>
          </a:effectRef>
          <a:fontRef idx="minor">
            <a:schemeClr val="dk1"/>
          </a:fontRef>
        </dgm:style>
      </dgm:prSet>
      <dgm:spPr/>
      <dgm:t>
        <a:bodyPr/>
        <a:lstStyle/>
        <a:p>
          <a:r>
            <a:rPr lang="en-US" dirty="0">
              <a:latin typeface="Times New Roman" panose="02020603050405020304" pitchFamily="18" charset="0"/>
              <a:cs typeface="Times New Roman" panose="02020603050405020304" pitchFamily="18" charset="0"/>
            </a:rPr>
            <a:t>For Senior Level</a:t>
          </a:r>
          <a:endParaRPr lang="en-IN" dirty="0">
            <a:latin typeface="Times New Roman" panose="02020603050405020304" pitchFamily="18" charset="0"/>
            <a:cs typeface="Times New Roman" panose="02020603050405020304" pitchFamily="18" charset="0"/>
          </a:endParaRPr>
        </a:p>
      </dgm:t>
    </dgm:pt>
    <dgm:pt modelId="{CEF768D4-3F9A-416B-AC57-15C09D3598B7}" type="parTrans" cxnId="{EA3D9210-7617-4615-AB62-7B87352E5AD8}">
      <dgm:prSet/>
      <dgm:spPr/>
      <dgm:t>
        <a:bodyPr/>
        <a:lstStyle/>
        <a:p>
          <a:endParaRPr lang="en-IN"/>
        </a:p>
      </dgm:t>
    </dgm:pt>
    <dgm:pt modelId="{2D3FC040-73C6-449D-9D5B-D42E61BD522B}" type="sibTrans" cxnId="{EA3D9210-7617-4615-AB62-7B87352E5AD8}">
      <dgm:prSet/>
      <dgm:spPr/>
      <dgm:t>
        <a:bodyPr/>
        <a:lstStyle/>
        <a:p>
          <a:endParaRPr lang="en-IN"/>
        </a:p>
      </dgm:t>
    </dgm:pt>
    <dgm:pt modelId="{B4883DC4-054B-42F4-B512-8BE0849A842E}">
      <dgm:prSet phldrT="[Text]">
        <dgm:style>
          <a:lnRef idx="2">
            <a:schemeClr val="dk1"/>
          </a:lnRef>
          <a:fillRef idx="1">
            <a:schemeClr val="lt1"/>
          </a:fillRef>
          <a:effectRef idx="0">
            <a:schemeClr val="dk1"/>
          </a:effectRef>
          <a:fontRef idx="minor">
            <a:schemeClr val="dk1"/>
          </a:fontRef>
        </dgm:style>
      </dgm:prSet>
      <dgm:spPr/>
      <dgm:t>
        <a:bodyPr/>
        <a:lstStyle/>
        <a:p>
          <a:r>
            <a:rPr lang="en-US" dirty="0">
              <a:solidFill>
                <a:srgbClr val="FF0000"/>
              </a:solidFill>
              <a:latin typeface="Times New Roman" panose="02020603050405020304" pitchFamily="18" charset="0"/>
              <a:cs typeface="Times New Roman" panose="02020603050405020304" pitchFamily="18" charset="0"/>
            </a:rPr>
            <a:t>[Ratio 1:5  to 7 ]  </a:t>
          </a:r>
          <a:endParaRPr lang="en-IN" dirty="0">
            <a:solidFill>
              <a:srgbClr val="FF0000"/>
            </a:solidFill>
            <a:latin typeface="Times New Roman" panose="02020603050405020304" pitchFamily="18" charset="0"/>
            <a:cs typeface="Times New Roman" panose="02020603050405020304" pitchFamily="18" charset="0"/>
          </a:endParaRPr>
        </a:p>
      </dgm:t>
    </dgm:pt>
    <dgm:pt modelId="{1099BC16-5344-4F37-A768-C5899F0A478B}" type="parTrans" cxnId="{A1BE9E39-CDE2-4971-BA45-E06C1BD84971}">
      <dgm:prSet/>
      <dgm:spPr/>
      <dgm:t>
        <a:bodyPr/>
        <a:lstStyle/>
        <a:p>
          <a:endParaRPr lang="en-IN"/>
        </a:p>
      </dgm:t>
    </dgm:pt>
    <dgm:pt modelId="{92C13601-817D-4CAA-BA54-4F8DFDFF8F37}" type="sibTrans" cxnId="{A1BE9E39-CDE2-4971-BA45-E06C1BD84971}">
      <dgm:prSet/>
      <dgm:spPr/>
      <dgm:t>
        <a:bodyPr/>
        <a:lstStyle/>
        <a:p>
          <a:endParaRPr lang="en-IN"/>
        </a:p>
      </dgm:t>
    </dgm:pt>
    <dgm:pt modelId="{59DB3B53-28BA-4F7F-8070-2E21156B15B5}">
      <dgm:prSet phldrT="[Text]">
        <dgm:style>
          <a:lnRef idx="2">
            <a:schemeClr val="dk1"/>
          </a:lnRef>
          <a:fillRef idx="1">
            <a:schemeClr val="lt1"/>
          </a:fillRef>
          <a:effectRef idx="0">
            <a:schemeClr val="dk1"/>
          </a:effectRef>
          <a:fontRef idx="minor">
            <a:schemeClr val="dk1"/>
          </a:fontRef>
        </dgm:style>
      </dgm:prSet>
      <dgm:spPr/>
      <dgm:t>
        <a:bodyPr/>
        <a:lstStyle/>
        <a:p>
          <a:r>
            <a:rPr lang="en-IN" dirty="0">
              <a:latin typeface="Times New Roman" panose="02020603050405020304" pitchFamily="18" charset="0"/>
              <a:cs typeface="Times New Roman" panose="02020603050405020304" pitchFamily="18" charset="0"/>
            </a:rPr>
            <a:t>For Junior Manager Level</a:t>
          </a:r>
        </a:p>
      </dgm:t>
    </dgm:pt>
    <dgm:pt modelId="{CCF7CF35-158E-4A59-8C13-D44D74A3BBAE}" type="parTrans" cxnId="{0FDD80D2-7B90-4188-B14C-37F65155BA1A}">
      <dgm:prSet/>
      <dgm:spPr/>
      <dgm:t>
        <a:bodyPr/>
        <a:lstStyle/>
        <a:p>
          <a:endParaRPr lang="en-IN"/>
        </a:p>
      </dgm:t>
    </dgm:pt>
    <dgm:pt modelId="{F7EF1587-AC62-4185-8BB1-7947CE2459AA}" type="sibTrans" cxnId="{0FDD80D2-7B90-4188-B14C-37F65155BA1A}">
      <dgm:prSet/>
      <dgm:spPr/>
      <dgm:t>
        <a:bodyPr/>
        <a:lstStyle/>
        <a:p>
          <a:endParaRPr lang="en-IN"/>
        </a:p>
      </dgm:t>
    </dgm:pt>
    <dgm:pt modelId="{519A4AB5-25F2-4EC6-BBFC-9F2C865718F2}">
      <dgm:prSet phldrT="[Text]">
        <dgm:style>
          <a:lnRef idx="2">
            <a:schemeClr val="dk1"/>
          </a:lnRef>
          <a:fillRef idx="1">
            <a:schemeClr val="lt1"/>
          </a:fillRef>
          <a:effectRef idx="0">
            <a:schemeClr val="dk1"/>
          </a:effectRef>
          <a:fontRef idx="minor">
            <a:schemeClr val="dk1"/>
          </a:fontRef>
        </dgm:style>
      </dgm:prSet>
      <dgm:spPr/>
      <dgm:t>
        <a:bodyPr/>
        <a:lstStyle/>
        <a:p>
          <a:r>
            <a:rPr lang="en-US" dirty="0">
              <a:solidFill>
                <a:srgbClr val="FF0000"/>
              </a:solidFill>
              <a:latin typeface="Times New Roman" panose="02020603050405020304" pitchFamily="18" charset="0"/>
              <a:cs typeface="Times New Roman" panose="02020603050405020304" pitchFamily="18" charset="0"/>
            </a:rPr>
            <a:t>[Ratio- 1:4 to 5]</a:t>
          </a:r>
          <a:endParaRPr lang="en-IN" dirty="0">
            <a:latin typeface="Times New Roman" panose="02020603050405020304" pitchFamily="18" charset="0"/>
            <a:cs typeface="Times New Roman" panose="02020603050405020304" pitchFamily="18" charset="0"/>
          </a:endParaRPr>
        </a:p>
      </dgm:t>
    </dgm:pt>
    <dgm:pt modelId="{517910A9-561A-41EC-B139-3F1D09941639}" type="parTrans" cxnId="{EF85FA18-B5B1-40A6-9932-91BDAA78572E}">
      <dgm:prSet/>
      <dgm:spPr/>
      <dgm:t>
        <a:bodyPr/>
        <a:lstStyle/>
        <a:p>
          <a:endParaRPr lang="en-IN"/>
        </a:p>
      </dgm:t>
    </dgm:pt>
    <dgm:pt modelId="{F977B114-8EB4-41FF-8972-A475D458E5E8}" type="sibTrans" cxnId="{EF85FA18-B5B1-40A6-9932-91BDAA78572E}">
      <dgm:prSet/>
      <dgm:spPr/>
      <dgm:t>
        <a:bodyPr/>
        <a:lstStyle/>
        <a:p>
          <a:endParaRPr lang="en-IN"/>
        </a:p>
      </dgm:t>
    </dgm:pt>
    <dgm:pt modelId="{1AD48A66-5F0C-48A5-8F67-9C443A38CC68}">
      <dgm:prSet phldrT="[Text]">
        <dgm:style>
          <a:lnRef idx="2">
            <a:schemeClr val="dk1"/>
          </a:lnRef>
          <a:fillRef idx="1">
            <a:schemeClr val="lt1"/>
          </a:fillRef>
          <a:effectRef idx="0">
            <a:schemeClr val="dk1"/>
          </a:effectRef>
          <a:fontRef idx="minor">
            <a:schemeClr val="dk1"/>
          </a:fontRef>
        </dgm:style>
      </dgm:prSet>
      <dgm:spPr/>
      <dgm:t>
        <a:bodyPr/>
        <a:lstStyle/>
        <a:p>
          <a:r>
            <a:rPr lang="en-US" dirty="0">
              <a:latin typeface="Times New Roman" panose="02020603050405020304" pitchFamily="18" charset="0"/>
              <a:cs typeface="Times New Roman" panose="02020603050405020304" pitchFamily="18" charset="0"/>
            </a:rPr>
            <a:t>For Mid Level</a:t>
          </a:r>
          <a:endParaRPr lang="en-IN" dirty="0">
            <a:latin typeface="Times New Roman" panose="02020603050405020304" pitchFamily="18" charset="0"/>
            <a:cs typeface="Times New Roman" panose="02020603050405020304" pitchFamily="18" charset="0"/>
          </a:endParaRPr>
        </a:p>
      </dgm:t>
    </dgm:pt>
    <dgm:pt modelId="{466BA21E-A605-4854-B16C-FC64D32E80DB}" type="parTrans" cxnId="{60EA1243-C1EF-46B3-9238-2B8831DAAC9B}">
      <dgm:prSet/>
      <dgm:spPr/>
      <dgm:t>
        <a:bodyPr/>
        <a:lstStyle/>
        <a:p>
          <a:endParaRPr lang="en-IN"/>
        </a:p>
      </dgm:t>
    </dgm:pt>
    <dgm:pt modelId="{BAE2381E-5428-4AA1-83CD-A11002B3D7C1}" type="sibTrans" cxnId="{60EA1243-C1EF-46B3-9238-2B8831DAAC9B}">
      <dgm:prSet/>
      <dgm:spPr/>
      <dgm:t>
        <a:bodyPr/>
        <a:lstStyle/>
        <a:p>
          <a:endParaRPr lang="en-IN"/>
        </a:p>
      </dgm:t>
    </dgm:pt>
    <dgm:pt modelId="{3DC5C96B-59B4-4F59-8D26-ED35E0405DA1}">
      <dgm:prSet/>
      <dgm:spPr/>
      <dgm:t>
        <a:bodyPr/>
        <a:lstStyle/>
        <a:p>
          <a:r>
            <a:rPr lang="en-US" dirty="0">
              <a:solidFill>
                <a:srgbClr val="FF0000"/>
              </a:solidFill>
              <a:latin typeface="Times New Roman" panose="02020603050405020304" pitchFamily="18" charset="0"/>
              <a:cs typeface="Times New Roman" panose="02020603050405020304" pitchFamily="18" charset="0"/>
            </a:rPr>
            <a:t>[Ratio 1:5  to 8 ]</a:t>
          </a:r>
          <a:endParaRPr lang="en-IN" dirty="0"/>
        </a:p>
      </dgm:t>
    </dgm:pt>
    <dgm:pt modelId="{1021A338-28ED-4DB2-9788-43668FBBC5DC}" type="parTrans" cxnId="{232F4962-F9A5-43A5-A6BD-623826DC7ECB}">
      <dgm:prSet/>
      <dgm:spPr/>
      <dgm:t>
        <a:bodyPr/>
        <a:lstStyle/>
        <a:p>
          <a:endParaRPr lang="en-IN"/>
        </a:p>
      </dgm:t>
    </dgm:pt>
    <dgm:pt modelId="{4B935D07-7F5D-47B2-8585-1F438628ECFD}" type="sibTrans" cxnId="{232F4962-F9A5-43A5-A6BD-623826DC7ECB}">
      <dgm:prSet/>
      <dgm:spPr/>
      <dgm:t>
        <a:bodyPr/>
        <a:lstStyle/>
        <a:p>
          <a:endParaRPr lang="en-IN"/>
        </a:p>
      </dgm:t>
    </dgm:pt>
    <dgm:pt modelId="{112C13F1-376B-4CE1-BD38-452C52C15574}" type="pres">
      <dgm:prSet presAssocID="{08CEE2BB-5749-4D60-B5EB-C19C4C75E6CB}" presName="Name0" presStyleCnt="0">
        <dgm:presLayoutVars>
          <dgm:dir/>
          <dgm:animLvl val="lvl"/>
          <dgm:resizeHandles/>
        </dgm:presLayoutVars>
      </dgm:prSet>
      <dgm:spPr/>
      <dgm:t>
        <a:bodyPr/>
        <a:lstStyle/>
        <a:p>
          <a:endParaRPr lang="en-IN"/>
        </a:p>
      </dgm:t>
    </dgm:pt>
    <dgm:pt modelId="{898C980A-320F-40DF-93FA-5FD09C19087E}" type="pres">
      <dgm:prSet presAssocID="{08F05C09-2D59-41CD-BAC1-4CE448952EA3}" presName="linNode" presStyleCnt="0"/>
      <dgm:spPr/>
    </dgm:pt>
    <dgm:pt modelId="{C3BB978B-16F0-4AC0-A478-C7EDDEE2511C}" type="pres">
      <dgm:prSet presAssocID="{08F05C09-2D59-41CD-BAC1-4CE448952EA3}" presName="parentShp" presStyleLbl="node1" presStyleIdx="0" presStyleCnt="1">
        <dgm:presLayoutVars>
          <dgm:bulletEnabled val="1"/>
        </dgm:presLayoutVars>
      </dgm:prSet>
      <dgm:spPr/>
      <dgm:t>
        <a:bodyPr/>
        <a:lstStyle/>
        <a:p>
          <a:endParaRPr lang="en-IN"/>
        </a:p>
      </dgm:t>
    </dgm:pt>
    <dgm:pt modelId="{DA6DB2DF-B0C4-4110-83AD-821D7AE0216C}" type="pres">
      <dgm:prSet presAssocID="{08F05C09-2D59-41CD-BAC1-4CE448952EA3}" presName="childShp" presStyleLbl="bgAccFollowNode1" presStyleIdx="0" presStyleCnt="1">
        <dgm:presLayoutVars>
          <dgm:bulletEnabled val="1"/>
        </dgm:presLayoutVars>
      </dgm:prSet>
      <dgm:spPr/>
      <dgm:t>
        <a:bodyPr/>
        <a:lstStyle/>
        <a:p>
          <a:endParaRPr lang="en-IN"/>
        </a:p>
      </dgm:t>
    </dgm:pt>
  </dgm:ptLst>
  <dgm:cxnLst>
    <dgm:cxn modelId="{A1BE9E39-CDE2-4971-BA45-E06C1BD84971}" srcId="{3A4D1B52-E82E-4DA9-B40F-00D77418C46A}" destId="{B4883DC4-054B-42F4-B512-8BE0849A842E}" srcOrd="0" destOrd="0" parTransId="{1099BC16-5344-4F37-A768-C5899F0A478B}" sibTransId="{92C13601-817D-4CAA-BA54-4F8DFDFF8F37}"/>
    <dgm:cxn modelId="{76AF3E0E-9D9A-47A2-B7DB-3690B3680750}" srcId="{DC6D9DC4-1018-47A3-86A7-5D0CDBF396B9}" destId="{134A70FC-51EE-4FD6-A723-9A316715786F}" srcOrd="0" destOrd="0" parTransId="{D8DB412A-0888-431C-8E0E-E52EC774526B}" sibTransId="{5955C448-AB6E-4E6C-B2DF-277EF2BAA601}"/>
    <dgm:cxn modelId="{EA3D9210-7617-4615-AB62-7B87352E5AD8}" srcId="{08F05C09-2D59-41CD-BAC1-4CE448952EA3}" destId="{3A4D1B52-E82E-4DA9-B40F-00D77418C46A}" srcOrd="1" destOrd="0" parTransId="{CEF768D4-3F9A-416B-AC57-15C09D3598B7}" sibTransId="{2D3FC040-73C6-449D-9D5B-D42E61BD522B}"/>
    <dgm:cxn modelId="{D2B78F7B-9BCE-4FF0-8432-76CFE2F54DCC}" type="presOf" srcId="{B4883DC4-054B-42F4-B512-8BE0849A842E}" destId="{DA6DB2DF-B0C4-4110-83AD-821D7AE0216C}" srcOrd="0" destOrd="4" presId="urn:microsoft.com/office/officeart/2005/8/layout/vList6"/>
    <dgm:cxn modelId="{BB54FC63-FBB2-4E1D-A227-95336A2F88BF}" type="presOf" srcId="{08CEE2BB-5749-4D60-B5EB-C19C4C75E6CB}" destId="{112C13F1-376B-4CE1-BD38-452C52C15574}" srcOrd="0" destOrd="0" presId="urn:microsoft.com/office/officeart/2005/8/layout/vList6"/>
    <dgm:cxn modelId="{DBD8DBC4-CCC9-4927-AB6D-303DF767476E}" type="presOf" srcId="{7EF43D75-4C77-476A-BA6E-E7D7CAD1F2D8}" destId="{DA6DB2DF-B0C4-4110-83AD-821D7AE0216C}" srcOrd="0" destOrd="8" presId="urn:microsoft.com/office/officeart/2005/8/layout/vList6"/>
    <dgm:cxn modelId="{134328D9-ECA6-47D3-822A-134BA308754A}" type="presOf" srcId="{3A4D1B52-E82E-4DA9-B40F-00D77418C46A}" destId="{DA6DB2DF-B0C4-4110-83AD-821D7AE0216C}" srcOrd="0" destOrd="3" presId="urn:microsoft.com/office/officeart/2005/8/layout/vList6"/>
    <dgm:cxn modelId="{E88AB120-D9C6-43CF-ABC2-D6BDAA576F72}" type="presOf" srcId="{08F05C09-2D59-41CD-BAC1-4CE448952EA3}" destId="{C3BB978B-16F0-4AC0-A478-C7EDDEE2511C}" srcOrd="0" destOrd="0" presId="urn:microsoft.com/office/officeart/2005/8/layout/vList6"/>
    <dgm:cxn modelId="{60EA1243-C1EF-46B3-9238-2B8831DAAC9B}" srcId="{08F05C09-2D59-41CD-BAC1-4CE448952EA3}" destId="{1AD48A66-5F0C-48A5-8F67-9C443A38CC68}" srcOrd="2" destOrd="0" parTransId="{466BA21E-A605-4854-B16C-FC64D32E80DB}" sibTransId="{BAE2381E-5428-4AA1-83CD-A11002B3D7C1}"/>
    <dgm:cxn modelId="{36F6C87A-4496-4BD5-849F-6541C1902C38}" type="presOf" srcId="{519A4AB5-25F2-4EC6-BBFC-9F2C865718F2}" destId="{DA6DB2DF-B0C4-4110-83AD-821D7AE0216C}" srcOrd="0" destOrd="2" presId="urn:microsoft.com/office/officeart/2005/8/layout/vList6"/>
    <dgm:cxn modelId="{54155083-9173-4D7A-B0AA-980AE33A517C}" srcId="{08CEE2BB-5749-4D60-B5EB-C19C4C75E6CB}" destId="{08F05C09-2D59-41CD-BAC1-4CE448952EA3}" srcOrd="0" destOrd="0" parTransId="{210B87B8-F6D4-410A-A5E3-AF80DAFDA0C0}" sibTransId="{491B6FF3-1C4B-4971-8CDE-360D42987096}"/>
    <dgm:cxn modelId="{0FDD80D2-7B90-4188-B14C-37F65155BA1A}" srcId="{08F05C09-2D59-41CD-BAC1-4CE448952EA3}" destId="{59DB3B53-28BA-4F7F-8070-2E21156B15B5}" srcOrd="3" destOrd="0" parTransId="{CCF7CF35-158E-4A59-8C13-D44D74A3BBAE}" sibTransId="{F7EF1587-AC62-4185-8BB1-7947CE2459AA}"/>
    <dgm:cxn modelId="{381069B4-E730-452D-BD85-BD8CF604B98C}" srcId="{59DB3B53-28BA-4F7F-8070-2E21156B15B5}" destId="{7EF43D75-4C77-476A-BA6E-E7D7CAD1F2D8}" srcOrd="0" destOrd="0" parTransId="{D58B51C6-E691-4934-852D-E3F2618D0982}" sibTransId="{A23B1032-E010-459B-B281-81EFFA8CE8A9}"/>
    <dgm:cxn modelId="{A9D45774-0A79-437B-8168-ACB19184FFC1}" type="presOf" srcId="{3DC5C96B-59B4-4F59-8D26-ED35E0405DA1}" destId="{DA6DB2DF-B0C4-4110-83AD-821D7AE0216C}" srcOrd="0" destOrd="6" presId="urn:microsoft.com/office/officeart/2005/8/layout/vList6"/>
    <dgm:cxn modelId="{C5A3CA91-853B-480B-A012-4ABD9A8A9090}" type="presOf" srcId="{134A70FC-51EE-4FD6-A723-9A316715786F}" destId="{DA6DB2DF-B0C4-4110-83AD-821D7AE0216C}" srcOrd="0" destOrd="1" presId="urn:microsoft.com/office/officeart/2005/8/layout/vList6"/>
    <dgm:cxn modelId="{232F4962-F9A5-43A5-A6BD-623826DC7ECB}" srcId="{1AD48A66-5F0C-48A5-8F67-9C443A38CC68}" destId="{3DC5C96B-59B4-4F59-8D26-ED35E0405DA1}" srcOrd="0" destOrd="0" parTransId="{1021A338-28ED-4DB2-9788-43668FBBC5DC}" sibTransId="{4B935D07-7F5D-47B2-8585-1F438628ECFD}"/>
    <dgm:cxn modelId="{EF85FA18-B5B1-40A6-9932-91BDAA78572E}" srcId="{DC6D9DC4-1018-47A3-86A7-5D0CDBF396B9}" destId="{519A4AB5-25F2-4EC6-BBFC-9F2C865718F2}" srcOrd="1" destOrd="0" parTransId="{517910A9-561A-41EC-B139-3F1D09941639}" sibTransId="{F977B114-8EB4-41FF-8972-A475D458E5E8}"/>
    <dgm:cxn modelId="{C961552B-A365-4C48-BAEC-85814B9CD788}" type="presOf" srcId="{1AD48A66-5F0C-48A5-8F67-9C443A38CC68}" destId="{DA6DB2DF-B0C4-4110-83AD-821D7AE0216C}" srcOrd="0" destOrd="5" presId="urn:microsoft.com/office/officeart/2005/8/layout/vList6"/>
    <dgm:cxn modelId="{D2C88409-ACEF-467A-B7C7-05645CE8DE03}" type="presOf" srcId="{DC6D9DC4-1018-47A3-86A7-5D0CDBF396B9}" destId="{DA6DB2DF-B0C4-4110-83AD-821D7AE0216C}" srcOrd="0" destOrd="0" presId="urn:microsoft.com/office/officeart/2005/8/layout/vList6"/>
    <dgm:cxn modelId="{AD51FD8D-3743-425D-AA7D-4F485AC1D1EE}" type="presOf" srcId="{59DB3B53-28BA-4F7F-8070-2E21156B15B5}" destId="{DA6DB2DF-B0C4-4110-83AD-821D7AE0216C}" srcOrd="0" destOrd="7" presId="urn:microsoft.com/office/officeart/2005/8/layout/vList6"/>
    <dgm:cxn modelId="{1170C77F-05EC-4B0F-AB75-A68F943CC7B2}" srcId="{08F05C09-2D59-41CD-BAC1-4CE448952EA3}" destId="{DC6D9DC4-1018-47A3-86A7-5D0CDBF396B9}" srcOrd="0" destOrd="0" parTransId="{71BC6DF4-81DC-4B0B-9F8D-6B2CA29127A1}" sibTransId="{24042C8C-8BE0-4FFE-8FF2-726291BF2111}"/>
    <dgm:cxn modelId="{1519CF8B-1B62-4F84-AF4D-945E7C9EDB5E}" type="presParOf" srcId="{112C13F1-376B-4CE1-BD38-452C52C15574}" destId="{898C980A-320F-40DF-93FA-5FD09C19087E}" srcOrd="0" destOrd="0" presId="urn:microsoft.com/office/officeart/2005/8/layout/vList6"/>
    <dgm:cxn modelId="{1B2DDDA7-3DC8-43F0-B8E7-6CA76A5626AD}" type="presParOf" srcId="{898C980A-320F-40DF-93FA-5FD09C19087E}" destId="{C3BB978B-16F0-4AC0-A478-C7EDDEE2511C}" srcOrd="0" destOrd="0" presId="urn:microsoft.com/office/officeart/2005/8/layout/vList6"/>
    <dgm:cxn modelId="{C6279224-A537-4147-B0F1-AC081A823DB7}" type="presParOf" srcId="{898C980A-320F-40DF-93FA-5FD09C19087E}" destId="{DA6DB2DF-B0C4-4110-83AD-821D7AE0216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FAB47-99CE-4760-9F94-999144782A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4D8F4733-FB37-4992-9AA2-D52D7D2192EB}">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b="0" dirty="0">
              <a:solidFill>
                <a:schemeClr val="tx1"/>
              </a:solidFill>
              <a:latin typeface="Times New Roman" panose="02020603050405020304" pitchFamily="18" charset="0"/>
              <a:cs typeface="Times New Roman" panose="02020603050405020304" pitchFamily="18" charset="0"/>
            </a:rPr>
            <a:t>Analyze your current Workforce</a:t>
          </a:r>
          <a:endParaRPr lang="en-IN" sz="2000" b="0" dirty="0">
            <a:solidFill>
              <a:schemeClr val="tx1"/>
            </a:solidFill>
            <a:latin typeface="Times New Roman" panose="02020603050405020304" pitchFamily="18" charset="0"/>
            <a:cs typeface="Times New Roman" panose="02020603050405020304" pitchFamily="18" charset="0"/>
          </a:endParaRPr>
        </a:p>
      </dgm:t>
    </dgm:pt>
    <dgm:pt modelId="{C6F3D888-2E32-4EFA-9B34-307D32E75142}" type="parTrans" cxnId="{C607715C-DCE9-456A-BE59-C2CA19B36484}">
      <dgm:prSet/>
      <dgm:spPr/>
      <dgm:t>
        <a:bodyPr/>
        <a:lstStyle/>
        <a:p>
          <a:endParaRPr lang="en-IN" sz="2000" b="0">
            <a:solidFill>
              <a:schemeClr val="tx1"/>
            </a:solidFill>
          </a:endParaRPr>
        </a:p>
      </dgm:t>
    </dgm:pt>
    <dgm:pt modelId="{EE57B225-CD57-4137-A4E5-FFD1BEE139E9}" type="sibTrans" cxnId="{C607715C-DCE9-456A-BE59-C2CA19B36484}">
      <dgm:prSet/>
      <dgm:spPr/>
      <dgm:t>
        <a:bodyPr/>
        <a:lstStyle/>
        <a:p>
          <a:endParaRPr lang="en-IN" sz="2000" b="0">
            <a:solidFill>
              <a:schemeClr val="tx1"/>
            </a:solidFill>
          </a:endParaRPr>
        </a:p>
      </dgm:t>
    </dgm:pt>
    <dgm:pt modelId="{AEFE2C2A-AE0C-4E23-8E94-C77C381E68BD}">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To identify the skill levels you employ</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06113945-7D91-4F28-A924-F3DD105FA3FC}" type="parTrans" cxnId="{7A741579-FCF8-4A78-B6E2-2E6C74B0EF3A}">
      <dgm:prSet/>
      <dgm:spPr/>
      <dgm:t>
        <a:bodyPr/>
        <a:lstStyle/>
        <a:p>
          <a:endParaRPr lang="en-IN" sz="2000" b="0">
            <a:solidFill>
              <a:schemeClr val="tx1"/>
            </a:solidFill>
          </a:endParaRPr>
        </a:p>
      </dgm:t>
    </dgm:pt>
    <dgm:pt modelId="{B14B9081-1E0F-444D-8828-03FFCAFB4928}" type="sibTrans" cxnId="{7A741579-FCF8-4A78-B6E2-2E6C74B0EF3A}">
      <dgm:prSet/>
      <dgm:spPr/>
      <dgm:t>
        <a:bodyPr/>
        <a:lstStyle/>
        <a:p>
          <a:endParaRPr lang="en-IN" sz="2000" b="0">
            <a:solidFill>
              <a:schemeClr val="tx1"/>
            </a:solidFill>
          </a:endParaRPr>
        </a:p>
      </dgm:t>
    </dgm:pt>
    <dgm:pt modelId="{9DD63BA7-585D-44A5-8F3A-E29BDB8AE979}">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The kind of interaction/function they perform</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E0171313-842C-44F1-B6D7-3F26D0FBFB7B}" type="parTrans" cxnId="{9A2421E1-E7F7-4B84-B05D-93D87B383912}">
      <dgm:prSet/>
      <dgm:spPr/>
      <dgm:t>
        <a:bodyPr/>
        <a:lstStyle/>
        <a:p>
          <a:endParaRPr lang="en-IN" sz="2000" b="0">
            <a:solidFill>
              <a:schemeClr val="tx1"/>
            </a:solidFill>
          </a:endParaRPr>
        </a:p>
      </dgm:t>
    </dgm:pt>
    <dgm:pt modelId="{BC61F015-6655-4BC3-B473-CC76E567CE3F}" type="sibTrans" cxnId="{9A2421E1-E7F7-4B84-B05D-93D87B383912}">
      <dgm:prSet/>
      <dgm:spPr/>
      <dgm:t>
        <a:bodyPr/>
        <a:lstStyle/>
        <a:p>
          <a:endParaRPr lang="en-IN" sz="2000" b="0">
            <a:solidFill>
              <a:schemeClr val="tx1"/>
            </a:solidFill>
          </a:endParaRPr>
        </a:p>
      </dgm:t>
    </dgm:pt>
    <dgm:pt modelId="{971CB5E0-6FC6-404C-B28D-694C32936F0C}">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b="0" dirty="0">
              <a:solidFill>
                <a:schemeClr val="tx1"/>
              </a:solidFill>
              <a:latin typeface="Times New Roman" panose="02020603050405020304" pitchFamily="18" charset="0"/>
              <a:cs typeface="Times New Roman" panose="02020603050405020304" pitchFamily="18" charset="0"/>
            </a:rPr>
            <a:t>Create the template for perfect candidate</a:t>
          </a:r>
        </a:p>
        <a:p>
          <a:r>
            <a:rPr lang="en-US" sz="2000" b="0" dirty="0">
              <a:solidFill>
                <a:schemeClr val="tx1"/>
              </a:solidFill>
              <a:highlight>
                <a:srgbClr val="FFFF00"/>
              </a:highlight>
              <a:latin typeface="Times New Roman" panose="02020603050405020304" pitchFamily="18" charset="0"/>
              <a:cs typeface="Times New Roman" panose="02020603050405020304" pitchFamily="18" charset="0"/>
            </a:rPr>
            <a:t>For selection or any prediction</a:t>
          </a:r>
          <a:endParaRPr lang="en-IN" sz="2000" b="0" dirty="0">
            <a:solidFill>
              <a:schemeClr val="tx1"/>
            </a:solidFill>
            <a:highlight>
              <a:srgbClr val="FFFF00"/>
            </a:highlight>
            <a:latin typeface="Times New Roman" panose="02020603050405020304" pitchFamily="18" charset="0"/>
            <a:cs typeface="Times New Roman" panose="02020603050405020304" pitchFamily="18" charset="0"/>
          </a:endParaRPr>
        </a:p>
      </dgm:t>
    </dgm:pt>
    <dgm:pt modelId="{239106E8-EBBF-48DA-8671-4F5AD4246B4C}" type="parTrans" cxnId="{D7E071F8-9B66-450B-B2F3-A95013F360DC}">
      <dgm:prSet/>
      <dgm:spPr/>
      <dgm:t>
        <a:bodyPr/>
        <a:lstStyle/>
        <a:p>
          <a:endParaRPr lang="en-IN" sz="2000" b="0">
            <a:solidFill>
              <a:schemeClr val="tx1"/>
            </a:solidFill>
          </a:endParaRPr>
        </a:p>
      </dgm:t>
    </dgm:pt>
    <dgm:pt modelId="{969F93DB-9CB4-4E20-91A9-CC9DDCB54EFA}" type="sibTrans" cxnId="{D7E071F8-9B66-450B-B2F3-A95013F360DC}">
      <dgm:prSet/>
      <dgm:spPr/>
      <dgm:t>
        <a:bodyPr/>
        <a:lstStyle/>
        <a:p>
          <a:endParaRPr lang="en-IN" sz="2000" b="0">
            <a:solidFill>
              <a:schemeClr val="tx1"/>
            </a:solidFill>
          </a:endParaRPr>
        </a:p>
      </dgm:t>
    </dgm:pt>
    <dgm:pt modelId="{7D2BB35B-70C0-45CC-A705-FAE89A44330C}">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Specify the level of commitment etc.</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004D2515-8938-42AF-80BE-7F80C531BF6A}" type="parTrans" cxnId="{6D9D0211-CF1A-4309-BBDE-E269286F11AA}">
      <dgm:prSet/>
      <dgm:spPr/>
      <dgm:t>
        <a:bodyPr/>
        <a:lstStyle/>
        <a:p>
          <a:endParaRPr lang="en-IN" sz="2000" b="0">
            <a:solidFill>
              <a:schemeClr val="tx1"/>
            </a:solidFill>
          </a:endParaRPr>
        </a:p>
      </dgm:t>
    </dgm:pt>
    <dgm:pt modelId="{0E924D87-D64E-4116-98C6-07F12DA82488}" type="sibTrans" cxnId="{6D9D0211-CF1A-4309-BBDE-E269286F11AA}">
      <dgm:prSet/>
      <dgm:spPr/>
      <dgm:t>
        <a:bodyPr/>
        <a:lstStyle/>
        <a:p>
          <a:endParaRPr lang="en-IN" sz="2000" b="0">
            <a:solidFill>
              <a:schemeClr val="tx1"/>
            </a:solidFill>
          </a:endParaRPr>
        </a:p>
      </dgm:t>
    </dgm:pt>
    <dgm:pt modelId="{2173854B-2740-4CE7-B409-B499F3656518}">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Review the application based on the template</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6344F3EB-424D-4572-BAED-DA1D96BBEF30}" type="parTrans" cxnId="{65E12C88-BA6A-48CF-9FD3-81ED28C7C807}">
      <dgm:prSet/>
      <dgm:spPr/>
      <dgm:t>
        <a:bodyPr/>
        <a:lstStyle/>
        <a:p>
          <a:endParaRPr lang="en-IN" sz="2000" b="0">
            <a:solidFill>
              <a:schemeClr val="tx1"/>
            </a:solidFill>
          </a:endParaRPr>
        </a:p>
      </dgm:t>
    </dgm:pt>
    <dgm:pt modelId="{944AF62F-AF53-4DFC-8F41-092AF89EC95E}" type="sibTrans" cxnId="{65E12C88-BA6A-48CF-9FD3-81ED28C7C807}">
      <dgm:prSet/>
      <dgm:spPr/>
      <dgm:t>
        <a:bodyPr/>
        <a:lstStyle/>
        <a:p>
          <a:endParaRPr lang="en-IN" sz="2000" b="0">
            <a:solidFill>
              <a:schemeClr val="tx1"/>
            </a:solidFill>
          </a:endParaRPr>
        </a:p>
      </dgm:t>
    </dgm:pt>
    <dgm:pt modelId="{62CF613F-0D19-457C-8567-02BE188927FF}">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b="0" dirty="0">
              <a:solidFill>
                <a:schemeClr val="tx1"/>
              </a:solidFill>
              <a:latin typeface="Times New Roman" panose="02020603050405020304" pitchFamily="18" charset="0"/>
              <a:cs typeface="Times New Roman" panose="02020603050405020304" pitchFamily="18" charset="0"/>
            </a:rPr>
            <a:t>Review according to the template</a:t>
          </a:r>
          <a:endParaRPr lang="en-IN" sz="2000" b="0" dirty="0">
            <a:solidFill>
              <a:schemeClr val="tx1"/>
            </a:solidFill>
            <a:latin typeface="Times New Roman" panose="02020603050405020304" pitchFamily="18" charset="0"/>
            <a:cs typeface="Times New Roman" panose="02020603050405020304" pitchFamily="18" charset="0"/>
          </a:endParaRPr>
        </a:p>
      </dgm:t>
    </dgm:pt>
    <dgm:pt modelId="{0130D762-6C3C-4A83-A1F1-E0CDB91698AC}" type="parTrans" cxnId="{021EC5AE-FEEB-4CAE-8F84-F79C173E5DB0}">
      <dgm:prSet/>
      <dgm:spPr/>
      <dgm:t>
        <a:bodyPr/>
        <a:lstStyle/>
        <a:p>
          <a:endParaRPr lang="en-IN" sz="2000" b="0">
            <a:solidFill>
              <a:schemeClr val="tx1"/>
            </a:solidFill>
          </a:endParaRPr>
        </a:p>
      </dgm:t>
    </dgm:pt>
    <dgm:pt modelId="{AC2B8E2B-9AF2-4130-A584-0BED0D9C36F4}" type="sibTrans" cxnId="{021EC5AE-FEEB-4CAE-8F84-F79C173E5DB0}">
      <dgm:prSet/>
      <dgm:spPr/>
      <dgm:t>
        <a:bodyPr/>
        <a:lstStyle/>
        <a:p>
          <a:endParaRPr lang="en-IN" sz="2000" b="0">
            <a:solidFill>
              <a:schemeClr val="tx1"/>
            </a:solidFill>
          </a:endParaRPr>
        </a:p>
      </dgm:t>
    </dgm:pt>
    <dgm:pt modelId="{3D017B2E-5FDC-43B9-9D35-A2CE67500663}">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Technical &amp; Behavioral</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30A1DCAB-46A4-4973-9CB8-D2B19481AE19}" type="parTrans" cxnId="{616203A5-ED55-41B2-8B36-D51C1C5BF9D7}">
      <dgm:prSet/>
      <dgm:spPr/>
      <dgm:t>
        <a:bodyPr/>
        <a:lstStyle/>
        <a:p>
          <a:endParaRPr lang="en-IN" sz="2000" b="0">
            <a:solidFill>
              <a:schemeClr val="tx1"/>
            </a:solidFill>
          </a:endParaRPr>
        </a:p>
      </dgm:t>
    </dgm:pt>
    <dgm:pt modelId="{003A21E9-99F9-4225-9849-FB3DEC79B0B9}" type="sibTrans" cxnId="{616203A5-ED55-41B2-8B36-D51C1C5BF9D7}">
      <dgm:prSet/>
      <dgm:spPr/>
      <dgm:t>
        <a:bodyPr/>
        <a:lstStyle/>
        <a:p>
          <a:endParaRPr lang="en-IN" sz="2000" b="0">
            <a:solidFill>
              <a:schemeClr val="tx1"/>
            </a:solidFill>
          </a:endParaRPr>
        </a:p>
      </dgm:t>
    </dgm:pt>
    <dgm:pt modelId="{6AB2CDFD-ABC6-43A6-9E83-7C3600B98412}">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u="none" dirty="0">
              <a:solidFill>
                <a:schemeClr val="tx1"/>
              </a:solidFill>
              <a:latin typeface="Times New Roman" panose="02020603050405020304" pitchFamily="18" charset="0"/>
              <a:cs typeface="Times New Roman" panose="02020603050405020304" pitchFamily="18" charset="0"/>
            </a:rPr>
            <a:t>Specify the minimum level </a:t>
          </a:r>
          <a:r>
            <a:rPr lang="en-US" sz="1200" b="0" dirty="0">
              <a:solidFill>
                <a:schemeClr val="tx1"/>
              </a:solidFill>
              <a:latin typeface="Times New Roman" panose="02020603050405020304" pitchFamily="18" charset="0"/>
              <a:cs typeface="Times New Roman" panose="02020603050405020304" pitchFamily="18" charset="0"/>
            </a:rPr>
            <a:t>of qualification</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02A7ACAE-0D46-4C14-A214-F1EF2EE0A6CC}" type="parTrans" cxnId="{8C190578-02FD-4E7D-9A0A-BB76A50DD069}">
      <dgm:prSet/>
      <dgm:spPr/>
      <dgm:t>
        <a:bodyPr/>
        <a:lstStyle/>
        <a:p>
          <a:endParaRPr lang="en-IN" sz="2000" b="0">
            <a:solidFill>
              <a:schemeClr val="tx1"/>
            </a:solidFill>
          </a:endParaRPr>
        </a:p>
      </dgm:t>
    </dgm:pt>
    <dgm:pt modelId="{E4EFD369-A143-4CB9-83B9-383A59A17DAF}" type="sibTrans" cxnId="{8C190578-02FD-4E7D-9A0A-BB76A50DD069}">
      <dgm:prSet/>
      <dgm:spPr/>
      <dgm:t>
        <a:bodyPr/>
        <a:lstStyle/>
        <a:p>
          <a:endParaRPr lang="en-IN" sz="2000" b="0">
            <a:solidFill>
              <a:schemeClr val="tx1"/>
            </a:solidFill>
          </a:endParaRPr>
        </a:p>
      </dgm:t>
    </dgm:pt>
    <dgm:pt modelId="{771A4813-F4B4-4E77-A7CD-A0E0981FCCA6}">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Specify the minimum experience</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65715787-F9FF-4A1F-A4A8-48D334F7A77D}" type="parTrans" cxnId="{BDDBC798-BA90-4564-8362-DA71ED3345DD}">
      <dgm:prSet/>
      <dgm:spPr/>
      <dgm:t>
        <a:bodyPr/>
        <a:lstStyle/>
        <a:p>
          <a:endParaRPr lang="en-IN" sz="2000" b="0">
            <a:solidFill>
              <a:schemeClr val="tx1"/>
            </a:solidFill>
          </a:endParaRPr>
        </a:p>
      </dgm:t>
    </dgm:pt>
    <dgm:pt modelId="{05A6C472-FAE8-454F-A34A-2BB4006945A8}" type="sibTrans" cxnId="{BDDBC798-BA90-4564-8362-DA71ED3345DD}">
      <dgm:prSet/>
      <dgm:spPr/>
      <dgm:t>
        <a:bodyPr/>
        <a:lstStyle/>
        <a:p>
          <a:endParaRPr lang="en-IN" sz="2000" b="0">
            <a:solidFill>
              <a:schemeClr val="tx1"/>
            </a:solidFill>
          </a:endParaRPr>
        </a:p>
      </dgm:t>
    </dgm:pt>
    <dgm:pt modelId="{01584288-E44B-4DD2-B466-A9BE670C6088}">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Helps in </a:t>
          </a:r>
          <a:r>
            <a:rPr lang="en-US" sz="1200" b="0" dirty="0">
              <a:solidFill>
                <a:schemeClr val="tx1"/>
              </a:solidFill>
              <a:highlight>
                <a:srgbClr val="FFFF00"/>
              </a:highlight>
              <a:latin typeface="Times New Roman" panose="02020603050405020304" pitchFamily="18" charset="0"/>
              <a:cs typeface="Times New Roman" panose="02020603050405020304" pitchFamily="18" charset="0"/>
            </a:rPr>
            <a:t>identifying the root causes</a:t>
          </a:r>
          <a:endParaRPr lang="en-IN" sz="1200" b="0" dirty="0">
            <a:solidFill>
              <a:schemeClr val="tx1"/>
            </a:solidFill>
            <a:highlight>
              <a:srgbClr val="FFFF00"/>
            </a:highlight>
            <a:latin typeface="Times New Roman" panose="02020603050405020304" pitchFamily="18" charset="0"/>
            <a:cs typeface="Times New Roman" panose="02020603050405020304" pitchFamily="18" charset="0"/>
          </a:endParaRPr>
        </a:p>
      </dgm:t>
    </dgm:pt>
    <dgm:pt modelId="{50C7895A-08CD-4A7B-9C81-D92E28852F12}" type="parTrans" cxnId="{436D131C-5CFB-4AA2-985F-21E2BBBCAE9F}">
      <dgm:prSet/>
      <dgm:spPr/>
      <dgm:t>
        <a:bodyPr/>
        <a:lstStyle/>
        <a:p>
          <a:endParaRPr lang="en-IN" sz="2000" b="0">
            <a:solidFill>
              <a:schemeClr val="tx1"/>
            </a:solidFill>
          </a:endParaRPr>
        </a:p>
      </dgm:t>
    </dgm:pt>
    <dgm:pt modelId="{09C4A62D-6888-45C4-8FF9-88AF53403AA1}" type="sibTrans" cxnId="{436D131C-5CFB-4AA2-985F-21E2BBBCAE9F}">
      <dgm:prSet/>
      <dgm:spPr/>
      <dgm:t>
        <a:bodyPr/>
        <a:lstStyle/>
        <a:p>
          <a:endParaRPr lang="en-IN" sz="2000" b="0">
            <a:solidFill>
              <a:schemeClr val="tx1"/>
            </a:solidFill>
          </a:endParaRPr>
        </a:p>
      </dgm:t>
    </dgm:pt>
    <dgm:pt modelId="{F68F94AE-6F6D-446F-90A4-3EBB0614DAD2}">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Helps in shortlisting</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E215D98E-D8C5-438E-83F2-70D0086D963E}" type="parTrans" cxnId="{9574CD2A-8035-4612-91F6-30F95A205F39}">
      <dgm:prSet/>
      <dgm:spPr/>
      <dgm:t>
        <a:bodyPr/>
        <a:lstStyle/>
        <a:p>
          <a:endParaRPr lang="en-IN" sz="2000" b="0">
            <a:solidFill>
              <a:schemeClr val="tx1"/>
            </a:solidFill>
          </a:endParaRPr>
        </a:p>
      </dgm:t>
    </dgm:pt>
    <dgm:pt modelId="{CB32F8DB-72F0-4DE3-BDF3-9ADB340B4EFB}" type="sibTrans" cxnId="{9574CD2A-8035-4612-91F6-30F95A205F39}">
      <dgm:prSet/>
      <dgm:spPr/>
      <dgm:t>
        <a:bodyPr/>
        <a:lstStyle/>
        <a:p>
          <a:endParaRPr lang="en-IN" sz="2000" b="0">
            <a:solidFill>
              <a:schemeClr val="tx1"/>
            </a:solidFill>
          </a:endParaRPr>
        </a:p>
      </dgm:t>
    </dgm:pt>
    <dgm:pt modelId="{25785DEA-2447-4462-8A8A-4FB04A88498C}">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b="0" dirty="0">
              <a:solidFill>
                <a:schemeClr val="tx1"/>
              </a:solidFill>
              <a:latin typeface="Times New Roman" panose="02020603050405020304" pitchFamily="18" charset="0"/>
              <a:cs typeface="Times New Roman" panose="02020603050405020304" pitchFamily="18" charset="0"/>
            </a:rPr>
            <a:t>Design an open ended questionnaire/MCQ type</a:t>
          </a:r>
          <a:endParaRPr lang="en-IN" sz="2000" b="0" dirty="0">
            <a:solidFill>
              <a:schemeClr val="tx1"/>
            </a:solidFill>
            <a:latin typeface="Times New Roman" panose="02020603050405020304" pitchFamily="18" charset="0"/>
            <a:cs typeface="Times New Roman" panose="02020603050405020304" pitchFamily="18" charset="0"/>
          </a:endParaRPr>
        </a:p>
      </dgm:t>
    </dgm:pt>
    <dgm:pt modelId="{E695A943-60D0-4220-A34C-73B2ED40DF1B}" type="parTrans" cxnId="{577F5A46-9A22-4A18-A1E4-CDA971B7B036}">
      <dgm:prSet/>
      <dgm:spPr/>
      <dgm:t>
        <a:bodyPr/>
        <a:lstStyle/>
        <a:p>
          <a:endParaRPr lang="en-IN" sz="2000" b="0">
            <a:solidFill>
              <a:schemeClr val="tx1"/>
            </a:solidFill>
          </a:endParaRPr>
        </a:p>
      </dgm:t>
    </dgm:pt>
    <dgm:pt modelId="{A5D13D27-5685-46EF-97FF-004E2909A631}" type="sibTrans" cxnId="{577F5A46-9A22-4A18-A1E4-CDA971B7B036}">
      <dgm:prSet/>
      <dgm:spPr/>
      <dgm:t>
        <a:bodyPr/>
        <a:lstStyle/>
        <a:p>
          <a:endParaRPr lang="en-IN" sz="2000" b="0">
            <a:solidFill>
              <a:schemeClr val="tx1"/>
            </a:solidFill>
          </a:endParaRPr>
        </a:p>
      </dgm:t>
    </dgm:pt>
    <dgm:pt modelId="{8204C889-46D4-46DF-ABE1-992B38C59B47}">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Create a Red/</a:t>
          </a:r>
          <a:r>
            <a:rPr lang="en-US" sz="1200" b="0" dirty="0">
              <a:solidFill>
                <a:schemeClr val="tx1"/>
              </a:solidFill>
              <a:highlight>
                <a:srgbClr val="FFFF00"/>
              </a:highlight>
              <a:latin typeface="Times New Roman" panose="02020603050405020304" pitchFamily="18" charset="0"/>
              <a:cs typeface="Times New Roman" panose="02020603050405020304" pitchFamily="18" charset="0"/>
            </a:rPr>
            <a:t>Yellow</a:t>
          </a:r>
          <a:r>
            <a:rPr lang="en-US" sz="1200" b="0" dirty="0">
              <a:solidFill>
                <a:schemeClr val="tx1"/>
              </a:solidFill>
              <a:latin typeface="Times New Roman" panose="02020603050405020304" pitchFamily="18" charset="0"/>
              <a:cs typeface="Times New Roman" panose="02020603050405020304" pitchFamily="18" charset="0"/>
            </a:rPr>
            <a:t>/Green colored tag for the employee</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27E14C18-14A8-40B6-B728-6B80C3891D37}" type="parTrans" cxnId="{4334F220-78CA-4ABF-A241-A4CF4EE6B801}">
      <dgm:prSet/>
      <dgm:spPr/>
      <dgm:t>
        <a:bodyPr/>
        <a:lstStyle/>
        <a:p>
          <a:endParaRPr lang="en-IN" sz="2000" b="0">
            <a:solidFill>
              <a:schemeClr val="tx1"/>
            </a:solidFill>
          </a:endParaRPr>
        </a:p>
      </dgm:t>
    </dgm:pt>
    <dgm:pt modelId="{EF9E6AB2-F5E2-4422-9000-320B45FBAB53}" type="sibTrans" cxnId="{4334F220-78CA-4ABF-A241-A4CF4EE6B801}">
      <dgm:prSet/>
      <dgm:spPr/>
      <dgm:t>
        <a:bodyPr/>
        <a:lstStyle/>
        <a:p>
          <a:endParaRPr lang="en-IN" sz="2000" b="0">
            <a:solidFill>
              <a:schemeClr val="tx1"/>
            </a:solidFill>
          </a:endParaRPr>
        </a:p>
      </dgm:t>
    </dgm:pt>
    <dgm:pt modelId="{76133329-882F-4FC3-B017-8026F7EB4921}">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Who is </a:t>
          </a:r>
          <a:r>
            <a:rPr lang="en-US" sz="1200" b="0" dirty="0">
              <a:solidFill>
                <a:schemeClr val="tx1"/>
              </a:solidFill>
              <a:highlight>
                <a:srgbClr val="FFFF00"/>
              </a:highlight>
              <a:latin typeface="Times New Roman" panose="02020603050405020304" pitchFamily="18" charset="0"/>
              <a:cs typeface="Times New Roman" panose="02020603050405020304" pitchFamily="18" charset="0"/>
            </a:rPr>
            <a:t>Happy who is UNHAPPY</a:t>
          </a:r>
          <a:endParaRPr lang="en-IN" sz="1200" b="0" dirty="0">
            <a:solidFill>
              <a:schemeClr val="tx1"/>
            </a:solidFill>
            <a:highlight>
              <a:srgbClr val="FFFF00"/>
            </a:highlight>
            <a:latin typeface="Times New Roman" panose="02020603050405020304" pitchFamily="18" charset="0"/>
            <a:cs typeface="Times New Roman" panose="02020603050405020304" pitchFamily="18" charset="0"/>
          </a:endParaRPr>
        </a:p>
      </dgm:t>
    </dgm:pt>
    <dgm:pt modelId="{04D5B06E-2F0F-4A9B-9A7F-6E5A47C40D4C}" type="parTrans" cxnId="{C5307D99-93EE-4C69-8254-973DD75DA874}">
      <dgm:prSet/>
      <dgm:spPr/>
      <dgm:t>
        <a:bodyPr/>
        <a:lstStyle/>
        <a:p>
          <a:endParaRPr lang="en-IN" sz="2000" b="0">
            <a:solidFill>
              <a:schemeClr val="tx1"/>
            </a:solidFill>
          </a:endParaRPr>
        </a:p>
      </dgm:t>
    </dgm:pt>
    <dgm:pt modelId="{34B0C320-947E-49A2-A410-FED047D4E655}" type="sibTrans" cxnId="{C5307D99-93EE-4C69-8254-973DD75DA874}">
      <dgm:prSet/>
      <dgm:spPr/>
      <dgm:t>
        <a:bodyPr/>
        <a:lstStyle/>
        <a:p>
          <a:endParaRPr lang="en-IN" sz="2000" b="0">
            <a:solidFill>
              <a:schemeClr val="tx1"/>
            </a:solidFill>
          </a:endParaRPr>
        </a:p>
      </dgm:t>
    </dgm:pt>
    <dgm:pt modelId="{70A76E2E-1DE3-46B0-932B-127359CC43A6}">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For Future Pipeline</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856F3854-BCEE-46A7-A567-71E76F5FA287}" type="parTrans" cxnId="{E1A87FD9-3518-431F-93B3-669F948F2A9D}">
      <dgm:prSet/>
      <dgm:spPr/>
      <dgm:t>
        <a:bodyPr/>
        <a:lstStyle/>
        <a:p>
          <a:endParaRPr lang="en-IN" sz="2000" b="0">
            <a:solidFill>
              <a:schemeClr val="tx1"/>
            </a:solidFill>
          </a:endParaRPr>
        </a:p>
      </dgm:t>
    </dgm:pt>
    <dgm:pt modelId="{2DD4F6B1-07A7-4149-8AA6-05B842B080D1}" type="sibTrans" cxnId="{E1A87FD9-3518-431F-93B3-669F948F2A9D}">
      <dgm:prSet/>
      <dgm:spPr/>
      <dgm:t>
        <a:bodyPr/>
        <a:lstStyle/>
        <a:p>
          <a:endParaRPr lang="en-IN" sz="2000" b="0">
            <a:solidFill>
              <a:schemeClr val="tx1"/>
            </a:solidFill>
          </a:endParaRPr>
        </a:p>
      </dgm:t>
    </dgm:pt>
    <dgm:pt modelId="{3A250792-680D-4E4C-B357-6E7F3BCBEA0C}">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Take proactive actions</a:t>
          </a:r>
          <a:endParaRPr lang="en-IN" sz="1200" b="0" dirty="0">
            <a:solidFill>
              <a:schemeClr val="tx1"/>
            </a:solidFill>
            <a:latin typeface="Times New Roman" panose="02020603050405020304" pitchFamily="18" charset="0"/>
            <a:cs typeface="Times New Roman" panose="02020603050405020304" pitchFamily="18" charset="0"/>
          </a:endParaRPr>
        </a:p>
      </dgm:t>
    </dgm:pt>
    <dgm:pt modelId="{E701FF91-FDB3-4E52-8D81-0AE8C2AABD4B}" type="parTrans" cxnId="{F4DFCA5E-054E-437C-89DE-54C3CBC3F302}">
      <dgm:prSet/>
      <dgm:spPr/>
      <dgm:t>
        <a:bodyPr/>
        <a:lstStyle/>
        <a:p>
          <a:endParaRPr lang="en-IN" sz="2000" b="0">
            <a:solidFill>
              <a:schemeClr val="tx1"/>
            </a:solidFill>
          </a:endParaRPr>
        </a:p>
      </dgm:t>
    </dgm:pt>
    <dgm:pt modelId="{0157DA0C-3FAD-4CDB-9998-9D46C04809E2}" type="sibTrans" cxnId="{F4DFCA5E-054E-437C-89DE-54C3CBC3F302}">
      <dgm:prSet/>
      <dgm:spPr/>
      <dgm:t>
        <a:bodyPr/>
        <a:lstStyle/>
        <a:p>
          <a:endParaRPr lang="en-IN" sz="2000" b="0">
            <a:solidFill>
              <a:schemeClr val="tx1"/>
            </a:solidFill>
          </a:endParaRPr>
        </a:p>
      </dgm:t>
    </dgm:pt>
    <dgm:pt modelId="{2AFB0A26-29B0-4BFF-837F-CDFCDE107D1C}">
      <dgm:prSet phldrT="[Text]" custT="1">
        <dgm:style>
          <a:lnRef idx="2">
            <a:schemeClr val="dk1"/>
          </a:lnRef>
          <a:fillRef idx="1">
            <a:schemeClr val="lt1"/>
          </a:fillRef>
          <a:effectRef idx="0">
            <a:schemeClr val="dk1"/>
          </a:effectRef>
          <a:fontRef idx="minor">
            <a:schemeClr val="dk1"/>
          </a:fontRef>
        </dgm:style>
      </dgm:prSet>
      <dgm:spPr/>
      <dgm:t>
        <a:bodyPr/>
        <a:lstStyle/>
        <a:p>
          <a:r>
            <a:rPr lang="en-US" sz="1200" b="0" dirty="0">
              <a:solidFill>
                <a:schemeClr val="tx1"/>
              </a:solidFill>
              <a:latin typeface="Times New Roman" panose="02020603050405020304" pitchFamily="18" charset="0"/>
              <a:cs typeface="Times New Roman" panose="02020603050405020304" pitchFamily="18" charset="0"/>
            </a:rPr>
            <a:t>Design </a:t>
          </a:r>
          <a:r>
            <a:rPr lang="en-US" sz="1200" b="0" dirty="0">
              <a:solidFill>
                <a:schemeClr val="tx1"/>
              </a:solidFill>
              <a:highlight>
                <a:srgbClr val="FFFF00"/>
              </a:highlight>
              <a:latin typeface="Times New Roman" panose="02020603050405020304" pitchFamily="18" charset="0"/>
              <a:cs typeface="Times New Roman" panose="02020603050405020304" pitchFamily="18" charset="0"/>
            </a:rPr>
            <a:t>data driven policies</a:t>
          </a:r>
          <a:endParaRPr lang="en-IN" sz="1200" b="0" dirty="0">
            <a:solidFill>
              <a:schemeClr val="tx1"/>
            </a:solidFill>
            <a:highlight>
              <a:srgbClr val="FFFF00"/>
            </a:highlight>
            <a:latin typeface="Times New Roman" panose="02020603050405020304" pitchFamily="18" charset="0"/>
            <a:cs typeface="Times New Roman" panose="02020603050405020304" pitchFamily="18" charset="0"/>
          </a:endParaRPr>
        </a:p>
      </dgm:t>
    </dgm:pt>
    <dgm:pt modelId="{B5E9A467-CE88-4701-A12C-F33E2CF49F66}" type="parTrans" cxnId="{8B82EB53-DF61-4A1C-91C7-E098DA8869A1}">
      <dgm:prSet/>
      <dgm:spPr/>
      <dgm:t>
        <a:bodyPr/>
        <a:lstStyle/>
        <a:p>
          <a:endParaRPr lang="en-IN" sz="2000" b="0">
            <a:solidFill>
              <a:schemeClr val="tx1"/>
            </a:solidFill>
          </a:endParaRPr>
        </a:p>
      </dgm:t>
    </dgm:pt>
    <dgm:pt modelId="{3277B893-B709-46D1-AE84-F0FBAE5350AC}" type="sibTrans" cxnId="{8B82EB53-DF61-4A1C-91C7-E098DA8869A1}">
      <dgm:prSet/>
      <dgm:spPr/>
      <dgm:t>
        <a:bodyPr/>
        <a:lstStyle/>
        <a:p>
          <a:endParaRPr lang="en-IN" sz="2000" b="0">
            <a:solidFill>
              <a:schemeClr val="tx1"/>
            </a:solidFill>
          </a:endParaRPr>
        </a:p>
      </dgm:t>
    </dgm:pt>
    <dgm:pt modelId="{F8268FE3-F8FD-4AF2-9F35-64D108208BC1}" type="pres">
      <dgm:prSet presAssocID="{E95FAB47-99CE-4760-9F94-999144782A81}" presName="Name0" presStyleCnt="0">
        <dgm:presLayoutVars>
          <dgm:dir/>
          <dgm:animLvl val="lvl"/>
          <dgm:resizeHandles val="exact"/>
        </dgm:presLayoutVars>
      </dgm:prSet>
      <dgm:spPr/>
      <dgm:t>
        <a:bodyPr/>
        <a:lstStyle/>
        <a:p>
          <a:endParaRPr lang="en-IN"/>
        </a:p>
      </dgm:t>
    </dgm:pt>
    <dgm:pt modelId="{BD800F7E-64A0-46D5-BD0F-03D36A2D26F1}" type="pres">
      <dgm:prSet presAssocID="{4D8F4733-FB37-4992-9AA2-D52D7D2192EB}" presName="linNode" presStyleCnt="0"/>
      <dgm:spPr/>
    </dgm:pt>
    <dgm:pt modelId="{28CC5B19-E4FF-43B1-BB3F-2A43B55A096F}" type="pres">
      <dgm:prSet presAssocID="{4D8F4733-FB37-4992-9AA2-D52D7D2192EB}" presName="parentText" presStyleLbl="node1" presStyleIdx="0" presStyleCnt="4" custScaleX="140952">
        <dgm:presLayoutVars>
          <dgm:chMax val="1"/>
          <dgm:bulletEnabled val="1"/>
        </dgm:presLayoutVars>
      </dgm:prSet>
      <dgm:spPr/>
      <dgm:t>
        <a:bodyPr/>
        <a:lstStyle/>
        <a:p>
          <a:endParaRPr lang="en-IN"/>
        </a:p>
      </dgm:t>
    </dgm:pt>
    <dgm:pt modelId="{D3CD59A9-DAD2-4722-9E06-0F9D600AA609}" type="pres">
      <dgm:prSet presAssocID="{4D8F4733-FB37-4992-9AA2-D52D7D2192EB}" presName="descendantText" presStyleLbl="alignAccFollowNode1" presStyleIdx="0" presStyleCnt="4">
        <dgm:presLayoutVars>
          <dgm:bulletEnabled val="1"/>
        </dgm:presLayoutVars>
      </dgm:prSet>
      <dgm:spPr/>
      <dgm:t>
        <a:bodyPr/>
        <a:lstStyle/>
        <a:p>
          <a:endParaRPr lang="en-IN"/>
        </a:p>
      </dgm:t>
    </dgm:pt>
    <dgm:pt modelId="{E685CC96-3B17-4B5A-A95D-64A6CA838AFE}" type="pres">
      <dgm:prSet presAssocID="{EE57B225-CD57-4137-A4E5-FFD1BEE139E9}" presName="sp" presStyleCnt="0"/>
      <dgm:spPr/>
    </dgm:pt>
    <dgm:pt modelId="{5AE633AE-5F08-4C32-9D05-D8A9BCC91841}" type="pres">
      <dgm:prSet presAssocID="{971CB5E0-6FC6-404C-B28D-694C32936F0C}" presName="linNode" presStyleCnt="0"/>
      <dgm:spPr/>
    </dgm:pt>
    <dgm:pt modelId="{932279A4-78CD-448B-97FF-A50E81ECFFAF}" type="pres">
      <dgm:prSet presAssocID="{971CB5E0-6FC6-404C-B28D-694C32936F0C}" presName="parentText" presStyleLbl="node1" presStyleIdx="1" presStyleCnt="4" custScaleX="143621">
        <dgm:presLayoutVars>
          <dgm:chMax val="1"/>
          <dgm:bulletEnabled val="1"/>
        </dgm:presLayoutVars>
      </dgm:prSet>
      <dgm:spPr/>
      <dgm:t>
        <a:bodyPr/>
        <a:lstStyle/>
        <a:p>
          <a:endParaRPr lang="en-IN"/>
        </a:p>
      </dgm:t>
    </dgm:pt>
    <dgm:pt modelId="{11F8C935-40BA-4C7D-BA9C-24E05D1168BD}" type="pres">
      <dgm:prSet presAssocID="{971CB5E0-6FC6-404C-B28D-694C32936F0C}" presName="descendantText" presStyleLbl="alignAccFollowNode1" presStyleIdx="1" presStyleCnt="4">
        <dgm:presLayoutVars>
          <dgm:bulletEnabled val="1"/>
        </dgm:presLayoutVars>
      </dgm:prSet>
      <dgm:spPr/>
      <dgm:t>
        <a:bodyPr/>
        <a:lstStyle/>
        <a:p>
          <a:endParaRPr lang="en-IN"/>
        </a:p>
      </dgm:t>
    </dgm:pt>
    <dgm:pt modelId="{86055B88-F39E-4567-BA66-215F13173ACD}" type="pres">
      <dgm:prSet presAssocID="{969F93DB-9CB4-4E20-91A9-CC9DDCB54EFA}" presName="sp" presStyleCnt="0"/>
      <dgm:spPr/>
    </dgm:pt>
    <dgm:pt modelId="{0FF1925F-DDC8-4EEC-9B7C-B979321F8395}" type="pres">
      <dgm:prSet presAssocID="{62CF613F-0D19-457C-8567-02BE188927FF}" presName="linNode" presStyleCnt="0"/>
      <dgm:spPr/>
    </dgm:pt>
    <dgm:pt modelId="{3023C2A5-1C72-4D14-9EB9-BA8104B92F7A}" type="pres">
      <dgm:prSet presAssocID="{62CF613F-0D19-457C-8567-02BE188927FF}" presName="parentText" presStyleLbl="node1" presStyleIdx="2" presStyleCnt="4" custScaleX="142053">
        <dgm:presLayoutVars>
          <dgm:chMax val="1"/>
          <dgm:bulletEnabled val="1"/>
        </dgm:presLayoutVars>
      </dgm:prSet>
      <dgm:spPr/>
      <dgm:t>
        <a:bodyPr/>
        <a:lstStyle/>
        <a:p>
          <a:endParaRPr lang="en-IN"/>
        </a:p>
      </dgm:t>
    </dgm:pt>
    <dgm:pt modelId="{C295E3DB-3B0A-449F-A2A9-ECD65EC39DA7}" type="pres">
      <dgm:prSet presAssocID="{62CF613F-0D19-457C-8567-02BE188927FF}" presName="descendantText" presStyleLbl="alignAccFollowNode1" presStyleIdx="2" presStyleCnt="4" custLinFactNeighborY="0">
        <dgm:presLayoutVars>
          <dgm:bulletEnabled val="1"/>
        </dgm:presLayoutVars>
      </dgm:prSet>
      <dgm:spPr/>
      <dgm:t>
        <a:bodyPr/>
        <a:lstStyle/>
        <a:p>
          <a:endParaRPr lang="en-IN"/>
        </a:p>
      </dgm:t>
    </dgm:pt>
    <dgm:pt modelId="{C887448F-08AE-4DD0-AEFA-5A8AE411394E}" type="pres">
      <dgm:prSet presAssocID="{AC2B8E2B-9AF2-4130-A584-0BED0D9C36F4}" presName="sp" presStyleCnt="0"/>
      <dgm:spPr/>
    </dgm:pt>
    <dgm:pt modelId="{D28CFC4E-997B-40D0-8180-3EA2CD5A0E7D}" type="pres">
      <dgm:prSet presAssocID="{25785DEA-2447-4462-8A8A-4FB04A88498C}" presName="linNode" presStyleCnt="0"/>
      <dgm:spPr/>
    </dgm:pt>
    <dgm:pt modelId="{F794CEBB-6CBD-4BBC-ABBF-9C95C1F804B7}" type="pres">
      <dgm:prSet presAssocID="{25785DEA-2447-4462-8A8A-4FB04A88498C}" presName="parentText" presStyleLbl="node1" presStyleIdx="3" presStyleCnt="4" custScaleX="138142" custLinFactNeighborY="-720">
        <dgm:presLayoutVars>
          <dgm:chMax val="1"/>
          <dgm:bulletEnabled val="1"/>
        </dgm:presLayoutVars>
      </dgm:prSet>
      <dgm:spPr/>
      <dgm:t>
        <a:bodyPr/>
        <a:lstStyle/>
        <a:p>
          <a:endParaRPr lang="en-IN"/>
        </a:p>
      </dgm:t>
    </dgm:pt>
    <dgm:pt modelId="{1A922CA0-4A18-4D93-8A55-780A8425B465}" type="pres">
      <dgm:prSet presAssocID="{25785DEA-2447-4462-8A8A-4FB04A88498C}" presName="descendantText" presStyleLbl="alignAccFollowNode1" presStyleIdx="3" presStyleCnt="4" custLinFactNeighborY="0">
        <dgm:presLayoutVars>
          <dgm:bulletEnabled val="1"/>
        </dgm:presLayoutVars>
      </dgm:prSet>
      <dgm:spPr/>
      <dgm:t>
        <a:bodyPr/>
        <a:lstStyle/>
        <a:p>
          <a:endParaRPr lang="en-IN"/>
        </a:p>
      </dgm:t>
    </dgm:pt>
  </dgm:ptLst>
  <dgm:cxnLst>
    <dgm:cxn modelId="{9A2421E1-E7F7-4B84-B05D-93D87B383912}" srcId="{4D8F4733-FB37-4992-9AA2-D52D7D2192EB}" destId="{9DD63BA7-585D-44A5-8F3A-E29BDB8AE979}" srcOrd="1" destOrd="0" parTransId="{E0171313-842C-44F1-B6D7-3F26D0FBFB7B}" sibTransId="{BC61F015-6655-4BC3-B473-CC76E567CE3F}"/>
    <dgm:cxn modelId="{AA9E040E-F3E0-464D-B459-36536E6E1352}" type="presOf" srcId="{2AFB0A26-29B0-4BFF-837F-CDFCDE107D1C}" destId="{1A922CA0-4A18-4D93-8A55-780A8425B465}" srcOrd="0" destOrd="2" presId="urn:microsoft.com/office/officeart/2005/8/layout/vList5"/>
    <dgm:cxn modelId="{BDDBC798-BA90-4564-8362-DA71ED3345DD}" srcId="{971CB5E0-6FC6-404C-B28D-694C32936F0C}" destId="{771A4813-F4B4-4E77-A7CD-A0E0981FCCA6}" srcOrd="1" destOrd="0" parTransId="{65715787-F9FF-4A1F-A4A8-48D334F7A77D}" sibTransId="{05A6C472-FAE8-454F-A34A-2BB4006945A8}"/>
    <dgm:cxn modelId="{7A741579-FCF8-4A78-B6E2-2E6C74B0EF3A}" srcId="{4D8F4733-FB37-4992-9AA2-D52D7D2192EB}" destId="{AEFE2C2A-AE0C-4E23-8E94-C77C381E68BD}" srcOrd="0" destOrd="0" parTransId="{06113945-7D91-4F28-A924-F3DD105FA3FC}" sibTransId="{B14B9081-1E0F-444D-8828-03FFCAFB4928}"/>
    <dgm:cxn modelId="{A456A65E-172F-4F15-A2B8-4F290A4D10D9}" type="presOf" srcId="{771A4813-F4B4-4E77-A7CD-A0E0981FCCA6}" destId="{11F8C935-40BA-4C7D-BA9C-24E05D1168BD}" srcOrd="0" destOrd="1" presId="urn:microsoft.com/office/officeart/2005/8/layout/vList5"/>
    <dgm:cxn modelId="{7B3924D9-F389-4371-8B69-B4AB4CD19471}" type="presOf" srcId="{4D8F4733-FB37-4992-9AA2-D52D7D2192EB}" destId="{28CC5B19-E4FF-43B1-BB3F-2A43B55A096F}" srcOrd="0" destOrd="0" presId="urn:microsoft.com/office/officeart/2005/8/layout/vList5"/>
    <dgm:cxn modelId="{E1A87FD9-3518-431F-93B3-669F948F2A9D}" srcId="{AEFE2C2A-AE0C-4E23-8E94-C77C381E68BD}" destId="{70A76E2E-1DE3-46B0-932B-127359CC43A6}" srcOrd="1" destOrd="0" parTransId="{856F3854-BCEE-46A7-A567-71E76F5FA287}" sibTransId="{2DD4F6B1-07A7-4149-8AA6-05B842B080D1}"/>
    <dgm:cxn modelId="{436D131C-5CFB-4AA2-985F-21E2BBBCAE9F}" srcId="{25785DEA-2447-4462-8A8A-4FB04A88498C}" destId="{01584288-E44B-4DD2-B466-A9BE670C6088}" srcOrd="0" destOrd="0" parTransId="{50C7895A-08CD-4A7B-9C81-D92E28852F12}" sibTransId="{09C4A62D-6888-45C4-8FF9-88AF53403AA1}"/>
    <dgm:cxn modelId="{21FFEE28-3FFC-4C17-A555-328712963A49}" type="presOf" srcId="{F68F94AE-6F6D-446F-90A4-3EBB0614DAD2}" destId="{C295E3DB-3B0A-449F-A2A9-ECD65EC39DA7}" srcOrd="0" destOrd="0" presId="urn:microsoft.com/office/officeart/2005/8/layout/vList5"/>
    <dgm:cxn modelId="{8C190578-02FD-4E7D-9A0A-BB76A50DD069}" srcId="{971CB5E0-6FC6-404C-B28D-694C32936F0C}" destId="{6AB2CDFD-ABC6-43A6-9E83-7C3600B98412}" srcOrd="0" destOrd="0" parTransId="{02A7ACAE-0D46-4C14-A214-F1EF2EE0A6CC}" sibTransId="{E4EFD369-A143-4CB9-83B9-383A59A17DAF}"/>
    <dgm:cxn modelId="{C607715C-DCE9-456A-BE59-C2CA19B36484}" srcId="{E95FAB47-99CE-4760-9F94-999144782A81}" destId="{4D8F4733-FB37-4992-9AA2-D52D7D2192EB}" srcOrd="0" destOrd="0" parTransId="{C6F3D888-2E32-4EFA-9B34-307D32E75142}" sibTransId="{EE57B225-CD57-4137-A4E5-FFD1BEE139E9}"/>
    <dgm:cxn modelId="{021EC5AE-FEEB-4CAE-8F84-F79C173E5DB0}" srcId="{E95FAB47-99CE-4760-9F94-999144782A81}" destId="{62CF613F-0D19-457C-8567-02BE188927FF}" srcOrd="2" destOrd="0" parTransId="{0130D762-6C3C-4A83-A1F1-E0CDB91698AC}" sibTransId="{AC2B8E2B-9AF2-4130-A584-0BED0D9C36F4}"/>
    <dgm:cxn modelId="{EEC16161-6AFB-4A8C-8AF1-E1192BCE9A9E}" type="presOf" srcId="{AEFE2C2A-AE0C-4E23-8E94-C77C381E68BD}" destId="{D3CD59A9-DAD2-4722-9E06-0F9D600AA609}" srcOrd="0" destOrd="0" presId="urn:microsoft.com/office/officeart/2005/8/layout/vList5"/>
    <dgm:cxn modelId="{4334F220-78CA-4ABF-A241-A4CF4EE6B801}" srcId="{62CF613F-0D19-457C-8567-02BE188927FF}" destId="{8204C889-46D4-46DF-ABE1-992B38C59B47}" srcOrd="1" destOrd="0" parTransId="{27E14C18-14A8-40B6-B728-6B80C3891D37}" sibTransId="{EF9E6AB2-F5E2-4422-9000-320B45FBAB53}"/>
    <dgm:cxn modelId="{563E4A76-CCA4-4199-9966-E6A19F4F73A7}" type="presOf" srcId="{2173854B-2740-4CE7-B409-B499F3656518}" destId="{11F8C935-40BA-4C7D-BA9C-24E05D1168BD}" srcOrd="0" destOrd="3" presId="urn:microsoft.com/office/officeart/2005/8/layout/vList5"/>
    <dgm:cxn modelId="{4AE34DD3-9746-4D20-9A48-DF6C9ED5CA39}" type="presOf" srcId="{76133329-882F-4FC3-B017-8026F7EB4921}" destId="{D3CD59A9-DAD2-4722-9E06-0F9D600AA609}" srcOrd="0" destOrd="4" presId="urn:microsoft.com/office/officeart/2005/8/layout/vList5"/>
    <dgm:cxn modelId="{C5307D99-93EE-4C69-8254-973DD75DA874}" srcId="{4D8F4733-FB37-4992-9AA2-D52D7D2192EB}" destId="{76133329-882F-4FC3-B017-8026F7EB4921}" srcOrd="2" destOrd="0" parTransId="{04D5B06E-2F0F-4A9B-9A7F-6E5A47C40D4C}" sibTransId="{34B0C320-947E-49A2-A410-FED047D4E655}"/>
    <dgm:cxn modelId="{616203A5-ED55-41B2-8B36-D51C1C5BF9D7}" srcId="{AEFE2C2A-AE0C-4E23-8E94-C77C381E68BD}" destId="{3D017B2E-5FDC-43B9-9D35-A2CE67500663}" srcOrd="0" destOrd="0" parTransId="{30A1DCAB-46A4-4973-9CB8-D2B19481AE19}" sibTransId="{003A21E9-99F9-4225-9849-FB3DEC79B0B9}"/>
    <dgm:cxn modelId="{577F5A46-9A22-4A18-A1E4-CDA971B7B036}" srcId="{E95FAB47-99CE-4760-9F94-999144782A81}" destId="{25785DEA-2447-4462-8A8A-4FB04A88498C}" srcOrd="3" destOrd="0" parTransId="{E695A943-60D0-4220-A34C-73B2ED40DF1B}" sibTransId="{A5D13D27-5685-46EF-97FF-004E2909A631}"/>
    <dgm:cxn modelId="{C892F366-8270-4E79-9FF1-309E9D168A64}" type="presOf" srcId="{9DD63BA7-585D-44A5-8F3A-E29BDB8AE979}" destId="{D3CD59A9-DAD2-4722-9E06-0F9D600AA609}" srcOrd="0" destOrd="3" presId="urn:microsoft.com/office/officeart/2005/8/layout/vList5"/>
    <dgm:cxn modelId="{9574CD2A-8035-4612-91F6-30F95A205F39}" srcId="{62CF613F-0D19-457C-8567-02BE188927FF}" destId="{F68F94AE-6F6D-446F-90A4-3EBB0614DAD2}" srcOrd="0" destOrd="0" parTransId="{E215D98E-D8C5-438E-83F2-70D0086D963E}" sibTransId="{CB32F8DB-72F0-4DE3-BDF3-9ADB340B4EFB}"/>
    <dgm:cxn modelId="{3B1C5A1E-D7C7-42D1-841B-8A4D25B32403}" type="presOf" srcId="{62CF613F-0D19-457C-8567-02BE188927FF}" destId="{3023C2A5-1C72-4D14-9EB9-BA8104B92F7A}" srcOrd="0" destOrd="0" presId="urn:microsoft.com/office/officeart/2005/8/layout/vList5"/>
    <dgm:cxn modelId="{F4DFCA5E-054E-437C-89DE-54C3CBC3F302}" srcId="{25785DEA-2447-4462-8A8A-4FB04A88498C}" destId="{3A250792-680D-4E4C-B357-6E7F3BCBEA0C}" srcOrd="1" destOrd="0" parTransId="{E701FF91-FDB3-4E52-8D81-0AE8C2AABD4B}" sibTransId="{0157DA0C-3FAD-4CDB-9998-9D46C04809E2}"/>
    <dgm:cxn modelId="{65E12C88-BA6A-48CF-9FD3-81ED28C7C807}" srcId="{971CB5E0-6FC6-404C-B28D-694C32936F0C}" destId="{2173854B-2740-4CE7-B409-B499F3656518}" srcOrd="3" destOrd="0" parTransId="{6344F3EB-424D-4572-BAED-DA1D96BBEF30}" sibTransId="{944AF62F-AF53-4DFC-8F41-092AF89EC95E}"/>
    <dgm:cxn modelId="{41967F59-3013-43C4-BD69-792AE89E77D2}" type="presOf" srcId="{8204C889-46D4-46DF-ABE1-992B38C59B47}" destId="{C295E3DB-3B0A-449F-A2A9-ECD65EC39DA7}" srcOrd="0" destOrd="1" presId="urn:microsoft.com/office/officeart/2005/8/layout/vList5"/>
    <dgm:cxn modelId="{4F19C14B-0224-4EE5-903A-21A0427DCDE2}" type="presOf" srcId="{01584288-E44B-4DD2-B466-A9BE670C6088}" destId="{1A922CA0-4A18-4D93-8A55-780A8425B465}" srcOrd="0" destOrd="0" presId="urn:microsoft.com/office/officeart/2005/8/layout/vList5"/>
    <dgm:cxn modelId="{83608D62-45D0-41B3-80C8-A447485C774D}" type="presOf" srcId="{3A250792-680D-4E4C-B357-6E7F3BCBEA0C}" destId="{1A922CA0-4A18-4D93-8A55-780A8425B465}" srcOrd="0" destOrd="1" presId="urn:microsoft.com/office/officeart/2005/8/layout/vList5"/>
    <dgm:cxn modelId="{1ABEDF6D-7385-4059-A5F1-2694581EB051}" type="presOf" srcId="{6AB2CDFD-ABC6-43A6-9E83-7C3600B98412}" destId="{11F8C935-40BA-4C7D-BA9C-24E05D1168BD}" srcOrd="0" destOrd="0" presId="urn:microsoft.com/office/officeart/2005/8/layout/vList5"/>
    <dgm:cxn modelId="{F3ACA8BD-AFB1-459C-93DF-2BDA6A737421}" type="presOf" srcId="{971CB5E0-6FC6-404C-B28D-694C32936F0C}" destId="{932279A4-78CD-448B-97FF-A50E81ECFFAF}" srcOrd="0" destOrd="0" presId="urn:microsoft.com/office/officeart/2005/8/layout/vList5"/>
    <dgm:cxn modelId="{D94E35A1-DC02-448C-B84E-4481D8CB0AD4}" type="presOf" srcId="{7D2BB35B-70C0-45CC-A705-FAE89A44330C}" destId="{11F8C935-40BA-4C7D-BA9C-24E05D1168BD}" srcOrd="0" destOrd="2" presId="urn:microsoft.com/office/officeart/2005/8/layout/vList5"/>
    <dgm:cxn modelId="{38569DEB-6176-4CC3-AC5F-E0326F10A578}" type="presOf" srcId="{3D017B2E-5FDC-43B9-9D35-A2CE67500663}" destId="{D3CD59A9-DAD2-4722-9E06-0F9D600AA609}" srcOrd="0" destOrd="1" presId="urn:microsoft.com/office/officeart/2005/8/layout/vList5"/>
    <dgm:cxn modelId="{D7E071F8-9B66-450B-B2F3-A95013F360DC}" srcId="{E95FAB47-99CE-4760-9F94-999144782A81}" destId="{971CB5E0-6FC6-404C-B28D-694C32936F0C}" srcOrd="1" destOrd="0" parTransId="{239106E8-EBBF-48DA-8671-4F5AD4246B4C}" sibTransId="{969F93DB-9CB4-4E20-91A9-CC9DDCB54EFA}"/>
    <dgm:cxn modelId="{6D9D0211-CF1A-4309-BBDE-E269286F11AA}" srcId="{971CB5E0-6FC6-404C-B28D-694C32936F0C}" destId="{7D2BB35B-70C0-45CC-A705-FAE89A44330C}" srcOrd="2" destOrd="0" parTransId="{004D2515-8938-42AF-80BE-7F80C531BF6A}" sibTransId="{0E924D87-D64E-4116-98C6-07F12DA82488}"/>
    <dgm:cxn modelId="{DA758857-E7B1-493D-9E58-F103B3B55A14}" type="presOf" srcId="{25785DEA-2447-4462-8A8A-4FB04A88498C}" destId="{F794CEBB-6CBD-4BBC-ABBF-9C95C1F804B7}" srcOrd="0" destOrd="0" presId="urn:microsoft.com/office/officeart/2005/8/layout/vList5"/>
    <dgm:cxn modelId="{89BCEDA2-C560-4174-8DD2-A3D4E8899FAB}" type="presOf" srcId="{E95FAB47-99CE-4760-9F94-999144782A81}" destId="{F8268FE3-F8FD-4AF2-9F35-64D108208BC1}" srcOrd="0" destOrd="0" presId="urn:microsoft.com/office/officeart/2005/8/layout/vList5"/>
    <dgm:cxn modelId="{4E23B964-F96C-415B-8240-6D0A10EB3A42}" type="presOf" srcId="{70A76E2E-1DE3-46B0-932B-127359CC43A6}" destId="{D3CD59A9-DAD2-4722-9E06-0F9D600AA609}" srcOrd="0" destOrd="2" presId="urn:microsoft.com/office/officeart/2005/8/layout/vList5"/>
    <dgm:cxn modelId="{8B82EB53-DF61-4A1C-91C7-E098DA8869A1}" srcId="{25785DEA-2447-4462-8A8A-4FB04A88498C}" destId="{2AFB0A26-29B0-4BFF-837F-CDFCDE107D1C}" srcOrd="2" destOrd="0" parTransId="{B5E9A467-CE88-4701-A12C-F33E2CF49F66}" sibTransId="{3277B893-B709-46D1-AE84-F0FBAE5350AC}"/>
    <dgm:cxn modelId="{FB3DDB66-11BE-407F-907D-533733FB3901}" type="presParOf" srcId="{F8268FE3-F8FD-4AF2-9F35-64D108208BC1}" destId="{BD800F7E-64A0-46D5-BD0F-03D36A2D26F1}" srcOrd="0" destOrd="0" presId="urn:microsoft.com/office/officeart/2005/8/layout/vList5"/>
    <dgm:cxn modelId="{2A6058E6-9490-42E1-B4C5-F0CEA7881AA7}" type="presParOf" srcId="{BD800F7E-64A0-46D5-BD0F-03D36A2D26F1}" destId="{28CC5B19-E4FF-43B1-BB3F-2A43B55A096F}" srcOrd="0" destOrd="0" presId="urn:microsoft.com/office/officeart/2005/8/layout/vList5"/>
    <dgm:cxn modelId="{C104D55E-05EC-46B0-A2D7-7893CF37B95A}" type="presParOf" srcId="{BD800F7E-64A0-46D5-BD0F-03D36A2D26F1}" destId="{D3CD59A9-DAD2-4722-9E06-0F9D600AA609}" srcOrd="1" destOrd="0" presId="urn:microsoft.com/office/officeart/2005/8/layout/vList5"/>
    <dgm:cxn modelId="{5E1A030B-B82E-4A43-8301-339434F881CD}" type="presParOf" srcId="{F8268FE3-F8FD-4AF2-9F35-64D108208BC1}" destId="{E685CC96-3B17-4B5A-A95D-64A6CA838AFE}" srcOrd="1" destOrd="0" presId="urn:microsoft.com/office/officeart/2005/8/layout/vList5"/>
    <dgm:cxn modelId="{4A266B11-DF5A-4D51-B829-EA16676F18A2}" type="presParOf" srcId="{F8268FE3-F8FD-4AF2-9F35-64D108208BC1}" destId="{5AE633AE-5F08-4C32-9D05-D8A9BCC91841}" srcOrd="2" destOrd="0" presId="urn:microsoft.com/office/officeart/2005/8/layout/vList5"/>
    <dgm:cxn modelId="{57A95C88-56FE-467F-8B74-9D2CCABA9B0B}" type="presParOf" srcId="{5AE633AE-5F08-4C32-9D05-D8A9BCC91841}" destId="{932279A4-78CD-448B-97FF-A50E81ECFFAF}" srcOrd="0" destOrd="0" presId="urn:microsoft.com/office/officeart/2005/8/layout/vList5"/>
    <dgm:cxn modelId="{2E187E76-2550-47D9-93AE-D5930264C918}" type="presParOf" srcId="{5AE633AE-5F08-4C32-9D05-D8A9BCC91841}" destId="{11F8C935-40BA-4C7D-BA9C-24E05D1168BD}" srcOrd="1" destOrd="0" presId="urn:microsoft.com/office/officeart/2005/8/layout/vList5"/>
    <dgm:cxn modelId="{73ED3070-E54C-4DC1-8C3F-F801129CE03F}" type="presParOf" srcId="{F8268FE3-F8FD-4AF2-9F35-64D108208BC1}" destId="{86055B88-F39E-4567-BA66-215F13173ACD}" srcOrd="3" destOrd="0" presId="urn:microsoft.com/office/officeart/2005/8/layout/vList5"/>
    <dgm:cxn modelId="{0EB35ADB-A8FD-42E0-B20F-03C57BB6701B}" type="presParOf" srcId="{F8268FE3-F8FD-4AF2-9F35-64D108208BC1}" destId="{0FF1925F-DDC8-4EEC-9B7C-B979321F8395}" srcOrd="4" destOrd="0" presId="urn:microsoft.com/office/officeart/2005/8/layout/vList5"/>
    <dgm:cxn modelId="{09E910D6-B860-4F0A-957D-8AD8F5E0BA62}" type="presParOf" srcId="{0FF1925F-DDC8-4EEC-9B7C-B979321F8395}" destId="{3023C2A5-1C72-4D14-9EB9-BA8104B92F7A}" srcOrd="0" destOrd="0" presId="urn:microsoft.com/office/officeart/2005/8/layout/vList5"/>
    <dgm:cxn modelId="{FE52BA61-FAA8-48D8-83B1-9B73A4457C2C}" type="presParOf" srcId="{0FF1925F-DDC8-4EEC-9B7C-B979321F8395}" destId="{C295E3DB-3B0A-449F-A2A9-ECD65EC39DA7}" srcOrd="1" destOrd="0" presId="urn:microsoft.com/office/officeart/2005/8/layout/vList5"/>
    <dgm:cxn modelId="{33EBEFFF-2042-49F6-AD28-E6992AEA9EB4}" type="presParOf" srcId="{F8268FE3-F8FD-4AF2-9F35-64D108208BC1}" destId="{C887448F-08AE-4DD0-AEFA-5A8AE411394E}" srcOrd="5" destOrd="0" presId="urn:microsoft.com/office/officeart/2005/8/layout/vList5"/>
    <dgm:cxn modelId="{A6BFBF5C-B63E-4E15-8480-83D748C7A411}" type="presParOf" srcId="{F8268FE3-F8FD-4AF2-9F35-64D108208BC1}" destId="{D28CFC4E-997B-40D0-8180-3EA2CD5A0E7D}" srcOrd="6" destOrd="0" presId="urn:microsoft.com/office/officeart/2005/8/layout/vList5"/>
    <dgm:cxn modelId="{351E7918-490F-406E-9D24-92825E50F785}" type="presParOf" srcId="{D28CFC4E-997B-40D0-8180-3EA2CD5A0E7D}" destId="{F794CEBB-6CBD-4BBC-ABBF-9C95C1F804B7}" srcOrd="0" destOrd="0" presId="urn:microsoft.com/office/officeart/2005/8/layout/vList5"/>
    <dgm:cxn modelId="{093969A1-F77F-4348-AAEE-61D5787050A0}" type="presParOf" srcId="{D28CFC4E-997B-40D0-8180-3EA2CD5A0E7D}" destId="{1A922CA0-4A18-4D93-8A55-780A8425B46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DB2DF-B0C4-4110-83AD-821D7AE0216C}">
      <dsp:nvSpPr>
        <dsp:cNvPr id="0" name=""/>
        <dsp:cNvSpPr/>
      </dsp:nvSpPr>
      <dsp:spPr>
        <a:xfrm>
          <a:off x="4050218" y="0"/>
          <a:ext cx="6075328" cy="4335314"/>
        </a:xfrm>
        <a:prstGeom prst="rightArrow">
          <a:avLst>
            <a:gd name="adj1" fmla="val 75000"/>
            <a:gd name="adj2" fmla="val 50000"/>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latin typeface="Times New Roman" panose="02020603050405020304" pitchFamily="18" charset="0"/>
              <a:cs typeface="Times New Roman" panose="02020603050405020304" pitchFamily="18" charset="0"/>
            </a:rPr>
            <a:t>For Head</a:t>
          </a:r>
          <a:endParaRPr lang="en-IN" sz="2300" kern="1200" dirty="0">
            <a:latin typeface="Times New Roman" panose="02020603050405020304" pitchFamily="18" charset="0"/>
            <a:cs typeface="Times New Roman" panose="02020603050405020304" pitchFamily="18" charset="0"/>
          </a:endParaRPr>
        </a:p>
        <a:p>
          <a:pPr marL="457200" lvl="2" indent="-228600" algn="l" defTabSz="1022350">
            <a:lnSpc>
              <a:spcPct val="90000"/>
            </a:lnSpc>
            <a:spcBef>
              <a:spcPct val="0"/>
            </a:spcBef>
            <a:spcAft>
              <a:spcPct val="15000"/>
            </a:spcAft>
            <a:buChar char="••"/>
          </a:pPr>
          <a:r>
            <a:rPr lang="en-US" sz="2300" kern="1200" dirty="0">
              <a:latin typeface="Times New Roman" panose="02020603050405020304" pitchFamily="18" charset="0"/>
              <a:cs typeface="Times New Roman" panose="02020603050405020304" pitchFamily="18" charset="0"/>
            </a:rPr>
            <a:t>Ex – Regional VP, HR Head</a:t>
          </a:r>
          <a:endParaRPr lang="en-IN" sz="2300" kern="1200" dirty="0">
            <a:latin typeface="Times New Roman" panose="02020603050405020304" pitchFamily="18" charset="0"/>
            <a:cs typeface="Times New Roman" panose="02020603050405020304" pitchFamily="18" charset="0"/>
          </a:endParaRPr>
        </a:p>
        <a:p>
          <a:pPr marL="457200" lvl="2" indent="-228600" algn="l" defTabSz="1022350">
            <a:lnSpc>
              <a:spcPct val="90000"/>
            </a:lnSpc>
            <a:spcBef>
              <a:spcPct val="0"/>
            </a:spcBef>
            <a:spcAft>
              <a:spcPct val="15000"/>
            </a:spcAft>
            <a:buChar char="••"/>
          </a:pPr>
          <a:r>
            <a:rPr lang="en-US" sz="2300" kern="1200" dirty="0">
              <a:solidFill>
                <a:srgbClr val="FF0000"/>
              </a:solidFill>
              <a:latin typeface="Times New Roman" panose="02020603050405020304" pitchFamily="18" charset="0"/>
              <a:cs typeface="Times New Roman" panose="02020603050405020304" pitchFamily="18" charset="0"/>
            </a:rPr>
            <a:t>[Ratio- 1:4 to 5]</a:t>
          </a:r>
          <a:endParaRPr lang="en-IN" sz="2300" kern="1200" dirty="0">
            <a:latin typeface="Times New Roman" panose="02020603050405020304" pitchFamily="18" charset="0"/>
            <a:cs typeface="Times New Roman" panose="02020603050405020304" pitchFamily="18" charset="0"/>
          </a:endParaRPr>
        </a:p>
        <a:p>
          <a:pPr marL="228600" lvl="1" indent="-228600" algn="l" defTabSz="1022350">
            <a:lnSpc>
              <a:spcPct val="90000"/>
            </a:lnSpc>
            <a:spcBef>
              <a:spcPct val="0"/>
            </a:spcBef>
            <a:spcAft>
              <a:spcPct val="15000"/>
            </a:spcAft>
            <a:buChar char="••"/>
          </a:pPr>
          <a:r>
            <a:rPr lang="en-US" sz="2300" kern="1200" dirty="0">
              <a:latin typeface="Times New Roman" panose="02020603050405020304" pitchFamily="18" charset="0"/>
              <a:cs typeface="Times New Roman" panose="02020603050405020304" pitchFamily="18" charset="0"/>
            </a:rPr>
            <a:t>For Senior Level</a:t>
          </a:r>
          <a:endParaRPr lang="en-IN" sz="2300" kern="1200" dirty="0">
            <a:latin typeface="Times New Roman" panose="02020603050405020304" pitchFamily="18" charset="0"/>
            <a:cs typeface="Times New Roman" panose="02020603050405020304" pitchFamily="18" charset="0"/>
          </a:endParaRPr>
        </a:p>
        <a:p>
          <a:pPr marL="457200" lvl="2" indent="-228600" algn="l" defTabSz="1022350">
            <a:lnSpc>
              <a:spcPct val="90000"/>
            </a:lnSpc>
            <a:spcBef>
              <a:spcPct val="0"/>
            </a:spcBef>
            <a:spcAft>
              <a:spcPct val="15000"/>
            </a:spcAft>
            <a:buChar char="••"/>
          </a:pPr>
          <a:r>
            <a:rPr lang="en-US" sz="2300" kern="1200" dirty="0">
              <a:solidFill>
                <a:srgbClr val="FF0000"/>
              </a:solidFill>
              <a:latin typeface="Times New Roman" panose="02020603050405020304" pitchFamily="18" charset="0"/>
              <a:cs typeface="Times New Roman" panose="02020603050405020304" pitchFamily="18" charset="0"/>
            </a:rPr>
            <a:t>[Ratio 1:5  to 7 ]  </a:t>
          </a:r>
          <a:endParaRPr lang="en-IN" sz="2300" kern="1200" dirty="0">
            <a:solidFill>
              <a:srgbClr val="FF0000"/>
            </a:solidFill>
            <a:latin typeface="Times New Roman" panose="02020603050405020304" pitchFamily="18" charset="0"/>
            <a:cs typeface="Times New Roman" panose="02020603050405020304" pitchFamily="18" charset="0"/>
          </a:endParaRPr>
        </a:p>
        <a:p>
          <a:pPr marL="228600" lvl="1" indent="-228600" algn="l" defTabSz="1022350">
            <a:lnSpc>
              <a:spcPct val="90000"/>
            </a:lnSpc>
            <a:spcBef>
              <a:spcPct val="0"/>
            </a:spcBef>
            <a:spcAft>
              <a:spcPct val="15000"/>
            </a:spcAft>
            <a:buChar char="••"/>
          </a:pPr>
          <a:r>
            <a:rPr lang="en-US" sz="2300" kern="1200" dirty="0">
              <a:latin typeface="Times New Roman" panose="02020603050405020304" pitchFamily="18" charset="0"/>
              <a:cs typeface="Times New Roman" panose="02020603050405020304" pitchFamily="18" charset="0"/>
            </a:rPr>
            <a:t>For Mid Level</a:t>
          </a:r>
          <a:endParaRPr lang="en-IN" sz="2300" kern="1200" dirty="0">
            <a:latin typeface="Times New Roman" panose="02020603050405020304" pitchFamily="18" charset="0"/>
            <a:cs typeface="Times New Roman" panose="02020603050405020304" pitchFamily="18" charset="0"/>
          </a:endParaRPr>
        </a:p>
        <a:p>
          <a:pPr marL="457200" lvl="2" indent="-228600" algn="l" defTabSz="1022350">
            <a:lnSpc>
              <a:spcPct val="90000"/>
            </a:lnSpc>
            <a:spcBef>
              <a:spcPct val="0"/>
            </a:spcBef>
            <a:spcAft>
              <a:spcPct val="15000"/>
            </a:spcAft>
            <a:buChar char="••"/>
          </a:pPr>
          <a:r>
            <a:rPr lang="en-US" sz="2300" kern="1200" dirty="0">
              <a:solidFill>
                <a:srgbClr val="FF0000"/>
              </a:solidFill>
              <a:latin typeface="Times New Roman" panose="02020603050405020304" pitchFamily="18" charset="0"/>
              <a:cs typeface="Times New Roman" panose="02020603050405020304" pitchFamily="18" charset="0"/>
            </a:rPr>
            <a:t>[Ratio 1:5  to 8 ]</a:t>
          </a:r>
          <a:endParaRPr lang="en-IN" sz="2300" kern="1200" dirty="0"/>
        </a:p>
        <a:p>
          <a:pPr marL="228600" lvl="1" indent="-228600" algn="l" defTabSz="1022350">
            <a:lnSpc>
              <a:spcPct val="90000"/>
            </a:lnSpc>
            <a:spcBef>
              <a:spcPct val="0"/>
            </a:spcBef>
            <a:spcAft>
              <a:spcPct val="15000"/>
            </a:spcAft>
            <a:buChar char="••"/>
          </a:pPr>
          <a:r>
            <a:rPr lang="en-IN" sz="2300" kern="1200" dirty="0">
              <a:latin typeface="Times New Roman" panose="02020603050405020304" pitchFamily="18" charset="0"/>
              <a:cs typeface="Times New Roman" panose="02020603050405020304" pitchFamily="18" charset="0"/>
            </a:rPr>
            <a:t>For Junior Manager Level</a:t>
          </a:r>
        </a:p>
        <a:p>
          <a:pPr marL="457200" lvl="2" indent="-228600" algn="l" defTabSz="1022350">
            <a:lnSpc>
              <a:spcPct val="90000"/>
            </a:lnSpc>
            <a:spcBef>
              <a:spcPct val="0"/>
            </a:spcBef>
            <a:spcAft>
              <a:spcPct val="15000"/>
            </a:spcAft>
            <a:buChar char="••"/>
          </a:pPr>
          <a:r>
            <a:rPr lang="en-US" sz="2300" kern="1200" dirty="0">
              <a:solidFill>
                <a:srgbClr val="FF0000"/>
              </a:solidFill>
              <a:latin typeface="Times New Roman" panose="02020603050405020304" pitchFamily="18" charset="0"/>
              <a:cs typeface="Times New Roman" panose="02020603050405020304" pitchFamily="18" charset="0"/>
            </a:rPr>
            <a:t>[Ratio 1:10 to 15]</a:t>
          </a:r>
          <a:endParaRPr lang="en-IN" sz="2300" kern="1200" dirty="0">
            <a:solidFill>
              <a:srgbClr val="FF0000"/>
            </a:solidFill>
            <a:latin typeface="Times New Roman" panose="02020603050405020304" pitchFamily="18" charset="0"/>
            <a:cs typeface="Times New Roman" panose="02020603050405020304" pitchFamily="18" charset="0"/>
          </a:endParaRPr>
        </a:p>
      </dsp:txBody>
      <dsp:txXfrm>
        <a:off x="4050218" y="541914"/>
        <a:ext cx="4449585" cy="3251486"/>
      </dsp:txXfrm>
    </dsp:sp>
    <dsp:sp modelId="{C3BB978B-16F0-4AC0-A478-C7EDDEE2511C}">
      <dsp:nvSpPr>
        <dsp:cNvPr id="0" name=""/>
        <dsp:cNvSpPr/>
      </dsp:nvSpPr>
      <dsp:spPr>
        <a:xfrm>
          <a:off x="0" y="0"/>
          <a:ext cx="4050218" cy="4335314"/>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a:solidFill>
                <a:srgbClr val="FF0000"/>
              </a:solidFill>
              <a:latin typeface="Times New Roman" panose="02020603050405020304" pitchFamily="18" charset="0"/>
              <a:cs typeface="Times New Roman" panose="02020603050405020304" pitchFamily="18" charset="0"/>
            </a:rPr>
            <a:t> Manager</a:t>
          </a:r>
        </a:p>
        <a:p>
          <a:pPr lvl="0" algn="ctr" defTabSz="2311400">
            <a:lnSpc>
              <a:spcPct val="90000"/>
            </a:lnSpc>
            <a:spcBef>
              <a:spcPct val="0"/>
            </a:spcBef>
            <a:spcAft>
              <a:spcPct val="35000"/>
            </a:spcAft>
          </a:pPr>
          <a:r>
            <a:rPr lang="en-US" sz="5200" kern="1200" dirty="0">
              <a:solidFill>
                <a:srgbClr val="FF0000"/>
              </a:solidFill>
              <a:latin typeface="Times New Roman" panose="02020603050405020304" pitchFamily="18" charset="0"/>
              <a:cs typeface="Times New Roman" panose="02020603050405020304" pitchFamily="18" charset="0"/>
            </a:rPr>
            <a:t>to </a:t>
          </a:r>
        </a:p>
        <a:p>
          <a:pPr lvl="0" algn="ctr" defTabSz="2311400">
            <a:lnSpc>
              <a:spcPct val="90000"/>
            </a:lnSpc>
            <a:spcBef>
              <a:spcPct val="0"/>
            </a:spcBef>
            <a:spcAft>
              <a:spcPct val="35000"/>
            </a:spcAft>
          </a:pPr>
          <a:r>
            <a:rPr lang="en-US" sz="5200" kern="1200" dirty="0">
              <a:solidFill>
                <a:srgbClr val="FF0000"/>
              </a:solidFill>
              <a:latin typeface="Times New Roman" panose="02020603050405020304" pitchFamily="18" charset="0"/>
              <a:cs typeface="Times New Roman" panose="02020603050405020304" pitchFamily="18" charset="0"/>
            </a:rPr>
            <a:t>Subordinate ratio</a:t>
          </a:r>
          <a:endParaRPr lang="en-IN" sz="5200" kern="1200" dirty="0">
            <a:solidFill>
              <a:srgbClr val="FF0000"/>
            </a:solidFill>
            <a:latin typeface="Times New Roman" panose="02020603050405020304" pitchFamily="18" charset="0"/>
            <a:cs typeface="Times New Roman" panose="02020603050405020304" pitchFamily="18" charset="0"/>
          </a:endParaRPr>
        </a:p>
      </dsp:txBody>
      <dsp:txXfrm>
        <a:off x="197715" y="197715"/>
        <a:ext cx="3654788" cy="39398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D59A9-DAD2-4722-9E06-0F9D600AA609}">
      <dsp:nvSpPr>
        <dsp:cNvPr id="0" name=""/>
        <dsp:cNvSpPr/>
      </dsp:nvSpPr>
      <dsp:spPr>
        <a:xfrm rot="5400000">
          <a:off x="6195992" y="-1972962"/>
          <a:ext cx="974696" cy="5169360"/>
        </a:xfrm>
        <a:prstGeom prst="round2Same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To identify the skill levels you employ</a:t>
          </a:r>
          <a:endParaRPr lang="en-IN" sz="1200" b="0" kern="1200" dirty="0">
            <a:solidFill>
              <a:schemeClr val="tx1"/>
            </a:solidFill>
            <a:latin typeface="Times New Roman" panose="02020603050405020304" pitchFamily="18" charset="0"/>
            <a:cs typeface="Times New Roman" panose="02020603050405020304" pitchFamily="18" charset="0"/>
          </a:endParaRPr>
        </a:p>
        <a:p>
          <a:pPr marL="228600" lvl="2"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Technical &amp; Behavioral</a:t>
          </a:r>
          <a:endParaRPr lang="en-IN" sz="1200" b="0" kern="1200" dirty="0">
            <a:solidFill>
              <a:schemeClr val="tx1"/>
            </a:solidFill>
            <a:latin typeface="Times New Roman" panose="02020603050405020304" pitchFamily="18" charset="0"/>
            <a:cs typeface="Times New Roman" panose="02020603050405020304" pitchFamily="18" charset="0"/>
          </a:endParaRPr>
        </a:p>
        <a:p>
          <a:pPr marL="228600" lvl="2"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For Future Pipeline</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The kind of interaction/function they perform</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Who is </a:t>
          </a:r>
          <a:r>
            <a:rPr lang="en-US" sz="1200" b="0" kern="1200" dirty="0">
              <a:solidFill>
                <a:schemeClr val="tx1"/>
              </a:solidFill>
              <a:highlight>
                <a:srgbClr val="FFFF00"/>
              </a:highlight>
              <a:latin typeface="Times New Roman" panose="02020603050405020304" pitchFamily="18" charset="0"/>
              <a:cs typeface="Times New Roman" panose="02020603050405020304" pitchFamily="18" charset="0"/>
            </a:rPr>
            <a:t>Happy who is UNHAPPY</a:t>
          </a:r>
          <a:endParaRPr lang="en-IN" sz="1200" b="0" kern="1200" dirty="0">
            <a:solidFill>
              <a:schemeClr val="tx1"/>
            </a:solidFill>
            <a:highlight>
              <a:srgbClr val="FFFF00"/>
            </a:highlight>
            <a:latin typeface="Times New Roman" panose="02020603050405020304" pitchFamily="18" charset="0"/>
            <a:cs typeface="Times New Roman" panose="02020603050405020304" pitchFamily="18" charset="0"/>
          </a:endParaRPr>
        </a:p>
      </dsp:txBody>
      <dsp:txXfrm rot="-5400000">
        <a:off x="4098661" y="171950"/>
        <a:ext cx="5121779" cy="879534"/>
      </dsp:txXfrm>
    </dsp:sp>
    <dsp:sp modelId="{28CC5B19-E4FF-43B1-BB3F-2A43B55A096F}">
      <dsp:nvSpPr>
        <dsp:cNvPr id="0" name=""/>
        <dsp:cNvSpPr/>
      </dsp:nvSpPr>
      <dsp:spPr>
        <a:xfrm>
          <a:off x="106" y="2533"/>
          <a:ext cx="4098553" cy="1218370"/>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a:solidFill>
                <a:schemeClr val="tx1"/>
              </a:solidFill>
              <a:latin typeface="Times New Roman" panose="02020603050405020304" pitchFamily="18" charset="0"/>
              <a:cs typeface="Times New Roman" panose="02020603050405020304" pitchFamily="18" charset="0"/>
            </a:rPr>
            <a:t>Analyze your current Workforce</a:t>
          </a:r>
          <a:endParaRPr lang="en-IN" sz="2000" b="0" kern="1200" dirty="0">
            <a:solidFill>
              <a:schemeClr val="tx1"/>
            </a:solidFill>
            <a:latin typeface="Times New Roman" panose="02020603050405020304" pitchFamily="18" charset="0"/>
            <a:cs typeface="Times New Roman" panose="02020603050405020304" pitchFamily="18" charset="0"/>
          </a:endParaRPr>
        </a:p>
      </dsp:txBody>
      <dsp:txXfrm>
        <a:off x="59582" y="62009"/>
        <a:ext cx="3979601" cy="1099418"/>
      </dsp:txXfrm>
    </dsp:sp>
    <dsp:sp modelId="{11F8C935-40BA-4C7D-BA9C-24E05D1168BD}">
      <dsp:nvSpPr>
        <dsp:cNvPr id="0" name=""/>
        <dsp:cNvSpPr/>
      </dsp:nvSpPr>
      <dsp:spPr>
        <a:xfrm rot="5400000">
          <a:off x="6220544" y="-673390"/>
          <a:ext cx="974696" cy="5128794"/>
        </a:xfrm>
        <a:prstGeom prst="round2Same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u="none" kern="1200" dirty="0">
              <a:solidFill>
                <a:schemeClr val="tx1"/>
              </a:solidFill>
              <a:latin typeface="Times New Roman" panose="02020603050405020304" pitchFamily="18" charset="0"/>
              <a:cs typeface="Times New Roman" panose="02020603050405020304" pitchFamily="18" charset="0"/>
            </a:rPr>
            <a:t>Specify the minimum level </a:t>
          </a:r>
          <a:r>
            <a:rPr lang="en-US" sz="1200" b="0" kern="1200" dirty="0">
              <a:solidFill>
                <a:schemeClr val="tx1"/>
              </a:solidFill>
              <a:latin typeface="Times New Roman" panose="02020603050405020304" pitchFamily="18" charset="0"/>
              <a:cs typeface="Times New Roman" panose="02020603050405020304" pitchFamily="18" charset="0"/>
            </a:rPr>
            <a:t>of qualification</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Specify the minimum experience</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Specify the level of commitment etc.</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Review the application based on the template</a:t>
          </a:r>
          <a:endParaRPr lang="en-IN" sz="1200" b="0" kern="1200" dirty="0">
            <a:solidFill>
              <a:schemeClr val="tx1"/>
            </a:solidFill>
            <a:latin typeface="Times New Roman" panose="02020603050405020304" pitchFamily="18" charset="0"/>
            <a:cs typeface="Times New Roman" panose="02020603050405020304" pitchFamily="18" charset="0"/>
          </a:endParaRPr>
        </a:p>
      </dsp:txBody>
      <dsp:txXfrm rot="-5400000">
        <a:off x="4143496" y="1451239"/>
        <a:ext cx="5081213" cy="879534"/>
      </dsp:txXfrm>
    </dsp:sp>
    <dsp:sp modelId="{932279A4-78CD-448B-97FF-A50E81ECFFAF}">
      <dsp:nvSpPr>
        <dsp:cNvPr id="0" name=""/>
        <dsp:cNvSpPr/>
      </dsp:nvSpPr>
      <dsp:spPr>
        <a:xfrm>
          <a:off x="106" y="1281821"/>
          <a:ext cx="4143389" cy="1218370"/>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a:solidFill>
                <a:schemeClr val="tx1"/>
              </a:solidFill>
              <a:latin typeface="Times New Roman" panose="02020603050405020304" pitchFamily="18" charset="0"/>
              <a:cs typeface="Times New Roman" panose="02020603050405020304" pitchFamily="18" charset="0"/>
            </a:rPr>
            <a:t>Create the template for perfect candidate</a:t>
          </a:r>
        </a:p>
        <a:p>
          <a:pPr lvl="0" algn="ctr" defTabSz="889000">
            <a:lnSpc>
              <a:spcPct val="90000"/>
            </a:lnSpc>
            <a:spcBef>
              <a:spcPct val="0"/>
            </a:spcBef>
            <a:spcAft>
              <a:spcPct val="35000"/>
            </a:spcAft>
          </a:pPr>
          <a:r>
            <a:rPr lang="en-US" sz="2000" b="0" kern="1200" dirty="0">
              <a:solidFill>
                <a:schemeClr val="tx1"/>
              </a:solidFill>
              <a:highlight>
                <a:srgbClr val="FFFF00"/>
              </a:highlight>
              <a:latin typeface="Times New Roman" panose="02020603050405020304" pitchFamily="18" charset="0"/>
              <a:cs typeface="Times New Roman" panose="02020603050405020304" pitchFamily="18" charset="0"/>
            </a:rPr>
            <a:t>For selection or any prediction</a:t>
          </a:r>
          <a:endParaRPr lang="en-IN" sz="2000" b="0" kern="1200" dirty="0">
            <a:solidFill>
              <a:schemeClr val="tx1"/>
            </a:solidFill>
            <a:highlight>
              <a:srgbClr val="FFFF00"/>
            </a:highlight>
            <a:latin typeface="Times New Roman" panose="02020603050405020304" pitchFamily="18" charset="0"/>
            <a:cs typeface="Times New Roman" panose="02020603050405020304" pitchFamily="18" charset="0"/>
          </a:endParaRPr>
        </a:p>
      </dsp:txBody>
      <dsp:txXfrm>
        <a:off x="59582" y="1341297"/>
        <a:ext cx="4024437" cy="1099418"/>
      </dsp:txXfrm>
    </dsp:sp>
    <dsp:sp modelId="{C295E3DB-3B0A-449F-A2A9-ECD65EC39DA7}">
      <dsp:nvSpPr>
        <dsp:cNvPr id="0" name=""/>
        <dsp:cNvSpPr/>
      </dsp:nvSpPr>
      <dsp:spPr>
        <a:xfrm rot="5400000">
          <a:off x="6205421" y="594307"/>
          <a:ext cx="974696" cy="5151975"/>
        </a:xfrm>
        <a:prstGeom prst="round2Same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Helps in shortlisting</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Create a Red/</a:t>
          </a:r>
          <a:r>
            <a:rPr lang="en-US" sz="1200" b="0" kern="1200" dirty="0">
              <a:solidFill>
                <a:schemeClr val="tx1"/>
              </a:solidFill>
              <a:highlight>
                <a:srgbClr val="FFFF00"/>
              </a:highlight>
              <a:latin typeface="Times New Roman" panose="02020603050405020304" pitchFamily="18" charset="0"/>
              <a:cs typeface="Times New Roman" panose="02020603050405020304" pitchFamily="18" charset="0"/>
            </a:rPr>
            <a:t>Yellow</a:t>
          </a:r>
          <a:r>
            <a:rPr lang="en-US" sz="1200" b="0" kern="1200" dirty="0">
              <a:solidFill>
                <a:schemeClr val="tx1"/>
              </a:solidFill>
              <a:latin typeface="Times New Roman" panose="02020603050405020304" pitchFamily="18" charset="0"/>
              <a:cs typeface="Times New Roman" panose="02020603050405020304" pitchFamily="18" charset="0"/>
            </a:rPr>
            <a:t>/Green colored tag for the employee</a:t>
          </a:r>
          <a:endParaRPr lang="en-IN" sz="1200" b="0" kern="1200" dirty="0">
            <a:solidFill>
              <a:schemeClr val="tx1"/>
            </a:solidFill>
            <a:latin typeface="Times New Roman" panose="02020603050405020304" pitchFamily="18" charset="0"/>
            <a:cs typeface="Times New Roman" panose="02020603050405020304" pitchFamily="18" charset="0"/>
          </a:endParaRPr>
        </a:p>
      </dsp:txBody>
      <dsp:txXfrm rot="-5400000">
        <a:off x="4116782" y="2730528"/>
        <a:ext cx="5104394" cy="879534"/>
      </dsp:txXfrm>
    </dsp:sp>
    <dsp:sp modelId="{3023C2A5-1C72-4D14-9EB9-BA8104B92F7A}">
      <dsp:nvSpPr>
        <dsp:cNvPr id="0" name=""/>
        <dsp:cNvSpPr/>
      </dsp:nvSpPr>
      <dsp:spPr>
        <a:xfrm>
          <a:off x="106" y="2561110"/>
          <a:ext cx="4116675" cy="1218370"/>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a:solidFill>
                <a:schemeClr val="tx1"/>
              </a:solidFill>
              <a:latin typeface="Times New Roman" panose="02020603050405020304" pitchFamily="18" charset="0"/>
              <a:cs typeface="Times New Roman" panose="02020603050405020304" pitchFamily="18" charset="0"/>
            </a:rPr>
            <a:t>Review according to the template</a:t>
          </a:r>
          <a:endParaRPr lang="en-IN" sz="2000" b="0" kern="1200" dirty="0">
            <a:solidFill>
              <a:schemeClr val="tx1"/>
            </a:solidFill>
            <a:latin typeface="Times New Roman" panose="02020603050405020304" pitchFamily="18" charset="0"/>
            <a:cs typeface="Times New Roman" panose="02020603050405020304" pitchFamily="18" charset="0"/>
          </a:endParaRPr>
        </a:p>
      </dsp:txBody>
      <dsp:txXfrm>
        <a:off x="59582" y="2620586"/>
        <a:ext cx="3997723" cy="1099418"/>
      </dsp:txXfrm>
    </dsp:sp>
    <dsp:sp modelId="{1A922CA0-4A18-4D93-8A55-780A8425B465}">
      <dsp:nvSpPr>
        <dsp:cNvPr id="0" name=""/>
        <dsp:cNvSpPr/>
      </dsp:nvSpPr>
      <dsp:spPr>
        <a:xfrm rot="5400000">
          <a:off x="6173490" y="1841722"/>
          <a:ext cx="974696" cy="5215722"/>
        </a:xfrm>
        <a:prstGeom prst="round2Same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Helps in </a:t>
          </a:r>
          <a:r>
            <a:rPr lang="en-US" sz="1200" b="0" kern="1200" dirty="0">
              <a:solidFill>
                <a:schemeClr val="tx1"/>
              </a:solidFill>
              <a:highlight>
                <a:srgbClr val="FFFF00"/>
              </a:highlight>
              <a:latin typeface="Times New Roman" panose="02020603050405020304" pitchFamily="18" charset="0"/>
              <a:cs typeface="Times New Roman" panose="02020603050405020304" pitchFamily="18" charset="0"/>
            </a:rPr>
            <a:t>identifying the root causes</a:t>
          </a:r>
          <a:endParaRPr lang="en-IN" sz="1200" b="0" kern="1200" dirty="0">
            <a:solidFill>
              <a:schemeClr val="tx1"/>
            </a:solidFill>
            <a:highlight>
              <a:srgbClr val="FFFF00"/>
            </a:highlight>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Take proactive actions</a:t>
          </a:r>
          <a:endParaRPr lang="en-IN" sz="1200" b="0" kern="1200" dirty="0">
            <a:solidFill>
              <a:schemeClr val="tx1"/>
            </a:solidFill>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en-US" sz="1200" b="0" kern="1200" dirty="0">
              <a:solidFill>
                <a:schemeClr val="tx1"/>
              </a:solidFill>
              <a:latin typeface="Times New Roman" panose="02020603050405020304" pitchFamily="18" charset="0"/>
              <a:cs typeface="Times New Roman" panose="02020603050405020304" pitchFamily="18" charset="0"/>
            </a:rPr>
            <a:t>Design </a:t>
          </a:r>
          <a:r>
            <a:rPr lang="en-US" sz="1200" b="0" kern="1200" dirty="0">
              <a:solidFill>
                <a:schemeClr val="tx1"/>
              </a:solidFill>
              <a:highlight>
                <a:srgbClr val="FFFF00"/>
              </a:highlight>
              <a:latin typeface="Times New Roman" panose="02020603050405020304" pitchFamily="18" charset="0"/>
              <a:cs typeface="Times New Roman" panose="02020603050405020304" pitchFamily="18" charset="0"/>
            </a:rPr>
            <a:t>data driven policies</a:t>
          </a:r>
          <a:endParaRPr lang="en-IN" sz="1200" b="0" kern="1200" dirty="0">
            <a:solidFill>
              <a:schemeClr val="tx1"/>
            </a:solidFill>
            <a:highlight>
              <a:srgbClr val="FFFF00"/>
            </a:highlight>
            <a:latin typeface="Times New Roman" panose="02020603050405020304" pitchFamily="18" charset="0"/>
            <a:cs typeface="Times New Roman" panose="02020603050405020304" pitchFamily="18" charset="0"/>
          </a:endParaRPr>
        </a:p>
      </dsp:txBody>
      <dsp:txXfrm rot="-5400000">
        <a:off x="4052978" y="4009816"/>
        <a:ext cx="5168141" cy="879534"/>
      </dsp:txXfrm>
    </dsp:sp>
    <dsp:sp modelId="{F794CEBB-6CBD-4BBC-ABBF-9C95C1F804B7}">
      <dsp:nvSpPr>
        <dsp:cNvPr id="0" name=""/>
        <dsp:cNvSpPr/>
      </dsp:nvSpPr>
      <dsp:spPr>
        <a:xfrm>
          <a:off x="106" y="3831626"/>
          <a:ext cx="4052870" cy="1218370"/>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0" kern="1200" dirty="0">
              <a:solidFill>
                <a:schemeClr val="tx1"/>
              </a:solidFill>
              <a:latin typeface="Times New Roman" panose="02020603050405020304" pitchFamily="18" charset="0"/>
              <a:cs typeface="Times New Roman" panose="02020603050405020304" pitchFamily="18" charset="0"/>
            </a:rPr>
            <a:t>Design an open ended questionnaire/MCQ type</a:t>
          </a:r>
          <a:endParaRPr lang="en-IN" sz="2000" b="0" kern="1200" dirty="0">
            <a:solidFill>
              <a:schemeClr val="tx1"/>
            </a:solidFill>
            <a:latin typeface="Times New Roman" panose="02020603050405020304" pitchFamily="18" charset="0"/>
            <a:cs typeface="Times New Roman" panose="02020603050405020304" pitchFamily="18" charset="0"/>
          </a:endParaRPr>
        </a:p>
      </dsp:txBody>
      <dsp:txXfrm>
        <a:off x="59582" y="3891102"/>
        <a:ext cx="3933918" cy="109941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199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305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067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489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12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1910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7752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10/30/2023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5855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6389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2541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1578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10/30/2023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224770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B15AA-311D-C1DF-2D08-7D0D94907FD8}"/>
              </a:ext>
            </a:extLst>
          </p:cNvPr>
          <p:cNvSpPr>
            <a:spLocks noGrp="1"/>
          </p:cNvSpPr>
          <p:nvPr>
            <p:ph type="ctrTitle"/>
          </p:nvPr>
        </p:nvSpPr>
        <p:spPr>
          <a:xfrm>
            <a:off x="2179781" y="1410085"/>
            <a:ext cx="8028999" cy="2931006"/>
          </a:xfrm>
        </p:spPr>
        <p:txBody>
          <a:bodyPr>
            <a:normAutofit/>
          </a:bodyPr>
          <a:lstStyle/>
          <a:p>
            <a:pPr algn="ctr"/>
            <a:r>
              <a:rPr lang="en-US" sz="3600" b="1" dirty="0">
                <a:effectLst>
                  <a:outerShdw blurRad="38100" dist="38100" dir="2700000" algn="tl">
                    <a:srgbClr val="000000">
                      <a:alpha val="43137"/>
                    </a:srgbClr>
                  </a:outerShdw>
                </a:effectLst>
              </a:rPr>
              <a:t>SHRAA4</a:t>
            </a: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
            </a:r>
            <a:br>
              <a:rPr lang="en-US" sz="28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CAREER PROGRESSION AND WORKFORCE DEPLOYMENT</a:t>
            </a:r>
            <a:endParaRPr lang="en-IN" sz="4400" b="1" dirty="0">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2968F0FF-1089-F663-08F0-A98FAD3E2C37}"/>
              </a:ext>
            </a:extLst>
          </p:cNvPr>
          <p:cNvSpPr>
            <a:spLocks noGrp="1"/>
          </p:cNvSpPr>
          <p:nvPr>
            <p:ph type="subTitle" idx="1"/>
          </p:nvPr>
        </p:nvSpPr>
        <p:spPr>
          <a:xfrm>
            <a:off x="4063998" y="5400194"/>
            <a:ext cx="7197726" cy="914399"/>
          </a:xfrm>
        </p:spPr>
        <p:txBody>
          <a:bodyPr>
            <a:normAutofit/>
          </a:bodyPr>
          <a:lstStyle/>
          <a:p>
            <a:pPr algn="r"/>
            <a:r>
              <a:rPr lang="en-US" sz="2000" b="1" dirty="0">
                <a:solidFill>
                  <a:schemeClr val="bg2">
                    <a:lumMod val="10000"/>
                  </a:schemeClr>
                </a:solidFill>
              </a:rPr>
              <a:t>DR. Munmun goswami</a:t>
            </a:r>
          </a:p>
          <a:p>
            <a:pPr algn="r"/>
            <a:r>
              <a:rPr lang="en-US" sz="2000" b="1" dirty="0">
                <a:solidFill>
                  <a:schemeClr val="bg2">
                    <a:lumMod val="10000"/>
                  </a:schemeClr>
                </a:solidFill>
              </a:rPr>
              <a:t>(29-Oct-2023)</a:t>
            </a:r>
            <a:endParaRPr lang="en-IN" sz="2000" b="1" dirty="0">
              <a:solidFill>
                <a:schemeClr val="bg2">
                  <a:lumMod val="10000"/>
                </a:schemeClr>
              </a:solidFill>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688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E7F95B-1B36-321A-2BD8-4FD72646F7FA}"/>
              </a:ext>
            </a:extLst>
          </p:cNvPr>
          <p:cNvSpPr>
            <a:spLocks noGrp="1"/>
          </p:cNvSpPr>
          <p:nvPr>
            <p:ph type="title"/>
          </p:nvPr>
        </p:nvSpPr>
        <p:spPr/>
        <p:txBody>
          <a:bodyPr/>
          <a:lstStyle/>
          <a:p>
            <a:r>
              <a:rPr lang="en-US" dirty="0"/>
              <a:t>Career Progression</a:t>
            </a:r>
            <a:endParaRPr lang="en-IN" dirty="0"/>
          </a:p>
        </p:txBody>
      </p:sp>
      <p:sp>
        <p:nvSpPr>
          <p:cNvPr id="5" name="Text Placeholder 4">
            <a:extLst>
              <a:ext uri="{FF2B5EF4-FFF2-40B4-BE49-F238E27FC236}">
                <a16:creationId xmlns:a16="http://schemas.microsoft.com/office/drawing/2014/main" id="{9AB79C85-B6A3-D450-D02A-E3628F0ACE45}"/>
              </a:ext>
            </a:extLst>
          </p:cNvPr>
          <p:cNvSpPr>
            <a:spLocks noGrp="1"/>
          </p:cNvSpPr>
          <p:nvPr>
            <p:ph type="body" idx="1"/>
          </p:nvPr>
        </p:nvSpPr>
        <p:spPr/>
        <p:txBody>
          <a:bodyPr/>
          <a:lstStyle/>
          <a:p>
            <a:endParaRPr lang="en-IN"/>
          </a:p>
        </p:txBody>
      </p:sp>
      <p:pic>
        <p:nvPicPr>
          <p:cNvPr id="7"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74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D76E-601F-D24C-E3A8-07CC5B432A56}"/>
              </a:ext>
            </a:extLst>
          </p:cNvPr>
          <p:cNvSpPr>
            <a:spLocks noGrp="1"/>
          </p:cNvSpPr>
          <p:nvPr>
            <p:ph type="title"/>
          </p:nvPr>
        </p:nvSpPr>
        <p:spPr/>
        <p:txBody>
          <a:bodyPr/>
          <a:lstStyle/>
          <a:p>
            <a:r>
              <a:rPr lang="en-US" dirty="0"/>
              <a:t>Case Study</a:t>
            </a:r>
            <a:endParaRPr lang="en-IN" dirty="0"/>
          </a:p>
        </p:txBody>
      </p:sp>
      <p:sp>
        <p:nvSpPr>
          <p:cNvPr id="3" name="Content Placeholder 2">
            <a:extLst>
              <a:ext uri="{FF2B5EF4-FFF2-40B4-BE49-F238E27FC236}">
                <a16:creationId xmlns:a16="http://schemas.microsoft.com/office/drawing/2014/main" id="{3F41B1A6-06F9-6691-263D-AAEFF8A421AE}"/>
              </a:ext>
            </a:extLst>
          </p:cNvPr>
          <p:cNvSpPr>
            <a:spLocks noGrp="1"/>
          </p:cNvSpPr>
          <p:nvPr>
            <p:ph idx="1"/>
          </p:nvPr>
        </p:nvSpPr>
        <p:spPr/>
        <p:txBody>
          <a:bodyPr>
            <a:normAutofit lnSpcReduction="10000"/>
          </a:bodyPr>
          <a:lstStyle/>
          <a:p>
            <a:pPr marL="200025" indent="0">
              <a:buNone/>
            </a:pPr>
            <a:r>
              <a:rPr lang="en-US" sz="2800" dirty="0"/>
              <a:t>Workplace Ostracism, Complacency and Career Plateau – the career impediment of a dignified </a:t>
            </a:r>
            <a:r>
              <a:rPr lang="en-US" sz="2800" dirty="0" smtClean="0"/>
              <a:t>clerk</a:t>
            </a:r>
          </a:p>
          <a:p>
            <a:pPr marL="200025" indent="0">
              <a:buNone/>
            </a:pPr>
            <a:endParaRPr lang="en-US" dirty="0"/>
          </a:p>
          <a:p>
            <a:pPr marL="534988" indent="-334963">
              <a:buFont typeface="Arial" panose="020B0604020202020204" pitchFamily="34" charset="0"/>
              <a:buChar char="•"/>
            </a:pPr>
            <a:r>
              <a:rPr lang="en-US" dirty="0"/>
              <a:t>Workplace ostracism</a:t>
            </a:r>
          </a:p>
          <a:p>
            <a:pPr marL="534988" indent="-334963">
              <a:buFont typeface="Arial" panose="020B0604020202020204" pitchFamily="34" charset="0"/>
              <a:buChar char="•"/>
            </a:pPr>
            <a:r>
              <a:rPr lang="en-US" dirty="0"/>
              <a:t>Career adaptability</a:t>
            </a:r>
          </a:p>
          <a:p>
            <a:pPr marL="534988" indent="-334963">
              <a:buFont typeface="Arial" panose="020B0604020202020204" pitchFamily="34" charset="0"/>
              <a:buChar char="•"/>
            </a:pPr>
            <a:r>
              <a:rPr lang="en-US" dirty="0"/>
              <a:t>The importance of career planning</a:t>
            </a:r>
          </a:p>
          <a:p>
            <a:pPr marL="534988" indent="-334963">
              <a:buFont typeface="Arial" panose="020B0604020202020204" pitchFamily="34" charset="0"/>
              <a:buChar char="•"/>
            </a:pPr>
            <a:r>
              <a:rPr lang="en-US" dirty="0"/>
              <a:t>Whose onus is it </a:t>
            </a:r>
          </a:p>
          <a:p>
            <a:pPr marL="827596" lvl="1" indent="-334963">
              <a:buFont typeface="Arial" panose="020B0604020202020204" pitchFamily="34" charset="0"/>
              <a:buChar char="•"/>
            </a:pPr>
            <a:r>
              <a:rPr lang="en-US" dirty="0"/>
              <a:t>Individual?</a:t>
            </a:r>
          </a:p>
          <a:p>
            <a:pPr marL="827596" lvl="1" indent="-334963">
              <a:buFont typeface="Arial" panose="020B0604020202020204" pitchFamily="34" charset="0"/>
              <a:buChar char="•"/>
            </a:pPr>
            <a:r>
              <a:rPr lang="en-US" dirty="0"/>
              <a:t>HR?</a:t>
            </a:r>
          </a:p>
          <a:p>
            <a:pPr marL="827596" lvl="1" indent="-334963">
              <a:buFont typeface="Arial" panose="020B0604020202020204" pitchFamily="34" charset="0"/>
              <a:buChar char="•"/>
            </a:pPr>
            <a:r>
              <a:rPr lang="en-US" dirty="0"/>
              <a:t>Organization?</a:t>
            </a:r>
          </a:p>
          <a:p>
            <a:pPr marL="200025" indent="0">
              <a:buNone/>
            </a:pPr>
            <a:endParaRPr lang="en-IN" sz="1100"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190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7C0D-334E-E4BB-ADD0-2D8D4A70C288}"/>
              </a:ext>
            </a:extLst>
          </p:cNvPr>
          <p:cNvSpPr>
            <a:spLocks noGrp="1"/>
          </p:cNvSpPr>
          <p:nvPr>
            <p:ph type="title"/>
          </p:nvPr>
        </p:nvSpPr>
        <p:spPr/>
        <p:txBody>
          <a:bodyPr/>
          <a:lstStyle/>
          <a:p>
            <a:r>
              <a:rPr lang="en-US" dirty="0"/>
              <a:t>Career</a:t>
            </a:r>
            <a:endParaRPr lang="en-IN" dirty="0"/>
          </a:p>
        </p:txBody>
      </p:sp>
      <p:sp>
        <p:nvSpPr>
          <p:cNvPr id="3" name="Content Placeholder 2">
            <a:extLst>
              <a:ext uri="{FF2B5EF4-FFF2-40B4-BE49-F238E27FC236}">
                <a16:creationId xmlns:a16="http://schemas.microsoft.com/office/drawing/2014/main" id="{13D9F9F9-8101-FAA0-DE02-5DB20A0FD77C}"/>
              </a:ext>
            </a:extLst>
          </p:cNvPr>
          <p:cNvSpPr>
            <a:spLocks noGrp="1"/>
          </p:cNvSpPr>
          <p:nvPr>
            <p:ph idx="1"/>
          </p:nvPr>
        </p:nvSpPr>
        <p:spPr/>
        <p:txBody>
          <a:bodyPr/>
          <a:lstStyle/>
          <a:p>
            <a:pPr marL="361950" indent="-361950">
              <a:buFont typeface="Wingdings" panose="05000000000000000000" pitchFamily="2" charset="2"/>
              <a:buChar char="Ø"/>
            </a:pPr>
            <a:r>
              <a:rPr lang="en-US" dirty="0"/>
              <a:t>Property of organization or occupation</a:t>
            </a:r>
          </a:p>
          <a:p>
            <a:pPr marL="361950" indent="-361950">
              <a:buFont typeface="Wingdings" panose="05000000000000000000" pitchFamily="2" charset="2"/>
              <a:buChar char="Ø"/>
            </a:pPr>
            <a:r>
              <a:rPr lang="en-US" dirty="0"/>
              <a:t>Long-term scenario</a:t>
            </a:r>
          </a:p>
          <a:p>
            <a:pPr marL="361950" indent="-361950">
              <a:buFont typeface="Wingdings" panose="05000000000000000000" pitchFamily="2" charset="2"/>
              <a:buChar char="Ø"/>
            </a:pPr>
            <a:r>
              <a:rPr lang="en-US" dirty="0"/>
              <a:t>Status of a professional</a:t>
            </a:r>
          </a:p>
          <a:p>
            <a:pPr marL="361950" indent="-361950">
              <a:buFont typeface="Wingdings" panose="05000000000000000000" pitchFamily="2" charset="2"/>
              <a:buChar char="Ø"/>
            </a:pPr>
            <a:r>
              <a:rPr lang="en-US" dirty="0"/>
              <a:t>Involvement in one’s work</a:t>
            </a:r>
          </a:p>
          <a:p>
            <a:pPr marL="361950" indent="-361950">
              <a:buFont typeface="Wingdings" panose="05000000000000000000" pitchFamily="2" charset="2"/>
              <a:buChar char="Ø"/>
            </a:pPr>
            <a:r>
              <a:rPr lang="en-US" dirty="0"/>
              <a:t>Stability in one’s work pattern</a:t>
            </a:r>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431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71849-BA88-BAA4-3625-D191B7A42D57}"/>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7272CA9F-A0DC-78E5-BAB6-DF4ACEE97ECB}"/>
              </a:ext>
            </a:extLst>
          </p:cNvPr>
          <p:cNvSpPr>
            <a:spLocks noGrp="1"/>
          </p:cNvSpPr>
          <p:nvPr>
            <p:ph idx="1"/>
          </p:nvPr>
        </p:nvSpPr>
        <p:spPr/>
        <p:txBody>
          <a:bodyPr/>
          <a:lstStyle/>
          <a:p>
            <a:r>
              <a:rPr lang="en-US" dirty="0"/>
              <a:t>Promotion – do well, move up</a:t>
            </a:r>
          </a:p>
          <a:p>
            <a:r>
              <a:rPr lang="en-US" dirty="0"/>
              <a:t>Transfer – to a different kind of job, to a different location with same kind of job</a:t>
            </a:r>
          </a:p>
          <a:p>
            <a:r>
              <a:rPr lang="en-US" dirty="0"/>
              <a:t>Demotion – not perform well, go down the ladder</a:t>
            </a:r>
          </a:p>
          <a:p>
            <a:r>
              <a:rPr lang="en-US" dirty="0"/>
              <a:t>Termination – goodbye</a:t>
            </a:r>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185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17B9-4CC3-8727-8722-944202E68231}"/>
              </a:ext>
            </a:extLst>
          </p:cNvPr>
          <p:cNvSpPr>
            <a:spLocks noGrp="1"/>
          </p:cNvSpPr>
          <p:nvPr>
            <p:ph type="title"/>
          </p:nvPr>
        </p:nvSpPr>
        <p:spPr/>
        <p:txBody>
          <a:bodyPr/>
          <a:lstStyle/>
          <a:p>
            <a:r>
              <a:rPr lang="en-US" dirty="0"/>
              <a:t>Career Progression</a:t>
            </a:r>
            <a:endParaRPr lang="en-IN" dirty="0"/>
          </a:p>
        </p:txBody>
      </p:sp>
      <p:sp>
        <p:nvSpPr>
          <p:cNvPr id="3" name="Content Placeholder 2">
            <a:extLst>
              <a:ext uri="{FF2B5EF4-FFF2-40B4-BE49-F238E27FC236}">
                <a16:creationId xmlns:a16="http://schemas.microsoft.com/office/drawing/2014/main" id="{30692D7B-4836-01C6-06A9-CB21B00DD8D9}"/>
              </a:ext>
            </a:extLst>
          </p:cNvPr>
          <p:cNvSpPr>
            <a:spLocks noGrp="1"/>
          </p:cNvSpPr>
          <p:nvPr>
            <p:ph idx="1"/>
          </p:nvPr>
        </p:nvSpPr>
        <p:spPr/>
        <p:txBody>
          <a:bodyPr/>
          <a:lstStyle/>
          <a:p>
            <a:pPr marL="382588" indent="-382588">
              <a:buFont typeface="Arial" panose="020B0604020202020204" pitchFamily="34" charset="0"/>
              <a:buChar char="•"/>
            </a:pPr>
            <a:r>
              <a:rPr lang="en-US" dirty="0"/>
              <a:t>Moving ahead in one’s profession</a:t>
            </a:r>
          </a:p>
          <a:p>
            <a:pPr marL="382588" indent="-382588">
              <a:buFont typeface="Arial" panose="020B0604020202020204" pitchFamily="34" charset="0"/>
              <a:buChar char="•"/>
            </a:pPr>
            <a:r>
              <a:rPr lang="en-US" dirty="0"/>
              <a:t>Hierarchically, from lower level to upper level</a:t>
            </a:r>
          </a:p>
          <a:p>
            <a:pPr marL="720725" lvl="1" indent="-360363">
              <a:buFont typeface="Arial" panose="020B0604020202020204" pitchFamily="34" charset="0"/>
              <a:buChar char="•"/>
            </a:pPr>
            <a:r>
              <a:rPr lang="en-US" dirty="0"/>
              <a:t>Performance	-&gt;	Merit</a:t>
            </a:r>
          </a:p>
          <a:p>
            <a:pPr marL="720725" lvl="1" indent="-360363">
              <a:buFont typeface="Arial" panose="020B0604020202020204" pitchFamily="34" charset="0"/>
              <a:buChar char="•"/>
            </a:pPr>
            <a:r>
              <a:rPr lang="en-US" dirty="0" smtClean="0"/>
              <a:t>Seniority	</a:t>
            </a:r>
            <a:r>
              <a:rPr lang="en-US" dirty="0"/>
              <a:t>	-&gt;	Experience</a:t>
            </a:r>
          </a:p>
          <a:p>
            <a:pPr marL="382588" indent="-382588">
              <a:buFont typeface="Arial" panose="020B0604020202020204" pitchFamily="34" charset="0"/>
              <a:buChar char="•"/>
            </a:pPr>
            <a:r>
              <a:rPr lang="en-US" dirty="0"/>
              <a:t>Career path – the line of movement (flexible) of an employee in their tenure in the organization</a:t>
            </a:r>
          </a:p>
          <a:p>
            <a:pPr marL="382588" indent="-382588">
              <a:buFont typeface="Arial" panose="020B0604020202020204" pitchFamily="34" charset="0"/>
              <a:buChar char="•"/>
            </a:pPr>
            <a:r>
              <a:rPr lang="en-US" dirty="0"/>
              <a:t>Career development – handled by the organization</a:t>
            </a: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725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68DC1-20F6-06E4-9A5D-26693228B504}"/>
              </a:ext>
            </a:extLst>
          </p:cNvPr>
          <p:cNvSpPr>
            <a:spLocks noGrp="1"/>
          </p:cNvSpPr>
          <p:nvPr>
            <p:ph type="title"/>
          </p:nvPr>
        </p:nvSpPr>
        <p:spPr/>
        <p:txBody>
          <a:bodyPr/>
          <a:lstStyle/>
          <a:p>
            <a:r>
              <a:rPr lang="en-US" dirty="0"/>
              <a:t>Career Planning</a:t>
            </a:r>
            <a:endParaRPr lang="en-IN" dirty="0"/>
          </a:p>
        </p:txBody>
      </p:sp>
      <p:sp>
        <p:nvSpPr>
          <p:cNvPr id="3" name="Content Placeholder 2">
            <a:extLst>
              <a:ext uri="{FF2B5EF4-FFF2-40B4-BE49-F238E27FC236}">
                <a16:creationId xmlns:a16="http://schemas.microsoft.com/office/drawing/2014/main" id="{B578163B-D2FE-6545-5ED3-D1B475A2712A}"/>
              </a:ext>
            </a:extLst>
          </p:cNvPr>
          <p:cNvSpPr>
            <a:spLocks noGrp="1"/>
          </p:cNvSpPr>
          <p:nvPr>
            <p:ph idx="1"/>
          </p:nvPr>
        </p:nvSpPr>
        <p:spPr/>
        <p:txBody>
          <a:bodyPr/>
          <a:lstStyle/>
          <a:p>
            <a:r>
              <a:rPr lang="en-US" dirty="0"/>
              <a:t>Individual </a:t>
            </a:r>
          </a:p>
          <a:p>
            <a:r>
              <a:rPr lang="en-US" dirty="0"/>
              <a:t>What is the best way to progress? Is it</a:t>
            </a:r>
          </a:p>
          <a:p>
            <a:pPr lvl="1"/>
            <a:r>
              <a:rPr lang="en-US" dirty="0"/>
              <a:t>Who you know</a:t>
            </a:r>
          </a:p>
          <a:p>
            <a:pPr lvl="1"/>
            <a:r>
              <a:rPr lang="en-US" dirty="0"/>
              <a:t>Your skills</a:t>
            </a:r>
          </a:p>
          <a:p>
            <a:pPr lvl="1"/>
            <a:r>
              <a:rPr lang="en-US" dirty="0"/>
              <a:t>Being in the right time at the right place</a:t>
            </a:r>
          </a:p>
          <a:p>
            <a:r>
              <a:rPr lang="en-US" dirty="0"/>
              <a:t>Being authentic, resilient, putting yourself out there</a:t>
            </a:r>
          </a:p>
          <a:p>
            <a:r>
              <a:rPr lang="en-US" dirty="0"/>
              <a:t>Be innovative, creative, without harming others (negatively affecting others)</a:t>
            </a:r>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063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3F0AE-563E-C5ED-6743-B39450F6CC3C}"/>
              </a:ext>
            </a:extLst>
          </p:cNvPr>
          <p:cNvSpPr>
            <a:spLocks noGrp="1"/>
          </p:cNvSpPr>
          <p:nvPr>
            <p:ph type="title"/>
          </p:nvPr>
        </p:nvSpPr>
        <p:spPr/>
        <p:txBody>
          <a:bodyPr/>
          <a:lstStyle/>
          <a:p>
            <a:r>
              <a:rPr lang="en-US" dirty="0"/>
              <a:t>Career Development</a:t>
            </a:r>
            <a:endParaRPr lang="en-IN" dirty="0"/>
          </a:p>
        </p:txBody>
      </p:sp>
      <p:sp>
        <p:nvSpPr>
          <p:cNvPr id="3" name="Content Placeholder 2">
            <a:extLst>
              <a:ext uri="{FF2B5EF4-FFF2-40B4-BE49-F238E27FC236}">
                <a16:creationId xmlns:a16="http://schemas.microsoft.com/office/drawing/2014/main" id="{B2E37735-8EDC-810B-A0C9-763B04123FAB}"/>
              </a:ext>
            </a:extLst>
          </p:cNvPr>
          <p:cNvSpPr>
            <a:spLocks noGrp="1"/>
          </p:cNvSpPr>
          <p:nvPr>
            <p:ph idx="1"/>
          </p:nvPr>
        </p:nvSpPr>
        <p:spPr/>
        <p:txBody>
          <a:bodyPr>
            <a:normAutofit lnSpcReduction="10000"/>
          </a:bodyPr>
          <a:lstStyle/>
          <a:p>
            <a:r>
              <a:rPr lang="en-US" dirty="0"/>
              <a:t>Organization</a:t>
            </a:r>
          </a:p>
          <a:p>
            <a:pPr lvl="1"/>
            <a:r>
              <a:rPr lang="en-US" dirty="0"/>
              <a:t>It is the career planning for employees, from the organizational perspective</a:t>
            </a:r>
          </a:p>
          <a:p>
            <a:pPr lvl="1"/>
            <a:r>
              <a:rPr lang="en-US" dirty="0"/>
              <a:t>Certain interventions by the organization, certain initiatives for your growth and development</a:t>
            </a:r>
          </a:p>
          <a:p>
            <a:pPr marL="720725" lvl="1" indent="-360363">
              <a:buFont typeface="Arial" panose="020B0604020202020204" pitchFamily="34" charset="0"/>
              <a:buChar char="•"/>
            </a:pPr>
            <a:r>
              <a:rPr lang="en-US" dirty="0"/>
              <a:t>Formal structured activity, </a:t>
            </a:r>
          </a:p>
          <a:p>
            <a:pPr marL="720725" lvl="1" indent="-360363">
              <a:buFont typeface="Arial" panose="020B0604020202020204" pitchFamily="34" charset="0"/>
              <a:buChar char="•"/>
            </a:pPr>
            <a:r>
              <a:rPr lang="en-US" dirty="0"/>
              <a:t>Planned and implemented by the organization, </a:t>
            </a:r>
          </a:p>
          <a:p>
            <a:pPr marL="720725" lvl="1" indent="-360363">
              <a:buFont typeface="Arial" panose="020B0604020202020204" pitchFamily="34" charset="0"/>
              <a:buChar char="•"/>
            </a:pPr>
            <a:r>
              <a:rPr lang="en-US" dirty="0"/>
              <a:t>To help acquire the skills and experiences,</a:t>
            </a:r>
          </a:p>
          <a:p>
            <a:pPr marL="720725" lvl="1" indent="-360363">
              <a:buFont typeface="Arial" panose="020B0604020202020204" pitchFamily="34" charset="0"/>
              <a:buChar char="•"/>
            </a:pPr>
            <a:r>
              <a:rPr lang="en-US" dirty="0"/>
              <a:t>To successfully perform current and future tasks</a:t>
            </a:r>
            <a:endParaRPr lang="en-IN" dirty="0"/>
          </a:p>
          <a:p>
            <a:r>
              <a:rPr lang="en-US" dirty="0"/>
              <a:t>Your role as HR</a:t>
            </a:r>
          </a:p>
          <a:p>
            <a:pPr lvl="1"/>
            <a:r>
              <a:rPr lang="en-US" dirty="0"/>
              <a:t>Understand employee careers</a:t>
            </a:r>
          </a:p>
          <a:p>
            <a:pPr lvl="1"/>
            <a:r>
              <a:rPr lang="en-US" dirty="0"/>
              <a:t>Influence those careers</a:t>
            </a:r>
          </a:p>
          <a:p>
            <a:pPr lvl="1"/>
            <a:r>
              <a:rPr lang="en-US" dirty="0"/>
              <a:t>Modify the KSAO (knowledge, skills, attitudes, objectives) as per environmental needs</a:t>
            </a:r>
          </a:p>
          <a:p>
            <a:pPr lvl="1"/>
            <a:r>
              <a:rPr lang="en-US" dirty="0"/>
              <a:t>Aid employees to develop accordingly, in alignment with environmental needs</a:t>
            </a:r>
          </a:p>
          <a:p>
            <a:pPr lvl="1"/>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8157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636C9-FBED-0CFC-5B34-E00D1D28A5B7}"/>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1F60F1F9-BD61-FA4C-177B-7F43CEB6A123}"/>
              </a:ext>
            </a:extLst>
          </p:cNvPr>
          <p:cNvSpPr>
            <a:spLocks noGrp="1"/>
          </p:cNvSpPr>
          <p:nvPr>
            <p:ph idx="1"/>
          </p:nvPr>
        </p:nvSpPr>
        <p:spPr>
          <a:xfrm>
            <a:off x="1097280" y="1845733"/>
            <a:ext cx="10058400" cy="4500745"/>
          </a:xfrm>
        </p:spPr>
        <p:txBody>
          <a:bodyPr>
            <a:normAutofit fontScale="92500" lnSpcReduction="10000"/>
          </a:bodyPr>
          <a:lstStyle/>
          <a:p>
            <a:r>
              <a:rPr lang="en-US" dirty="0"/>
              <a:t>So, ownership is at the individual level</a:t>
            </a:r>
          </a:p>
          <a:p>
            <a:r>
              <a:rPr lang="en-US" b="1" dirty="0"/>
              <a:t>BUT</a:t>
            </a:r>
          </a:p>
          <a:p>
            <a:r>
              <a:rPr lang="en-US" dirty="0"/>
              <a:t>HR need to facilitate this process</a:t>
            </a:r>
          </a:p>
          <a:p>
            <a:pPr lvl="1"/>
            <a:r>
              <a:rPr lang="en-US" dirty="0"/>
              <a:t>Ensure the skillsets developed (by employee) matches the skillsets required (by organization</a:t>
            </a:r>
            <a:r>
              <a:rPr lang="en-US" dirty="0" smtClean="0"/>
              <a:t>)</a:t>
            </a:r>
          </a:p>
          <a:p>
            <a:r>
              <a:rPr lang="en-US" dirty="0" smtClean="0"/>
              <a:t>So, Ensure</a:t>
            </a:r>
            <a:endParaRPr lang="en-US" dirty="0"/>
          </a:p>
          <a:p>
            <a:pPr lvl="1"/>
            <a:r>
              <a:rPr lang="en-US" dirty="0"/>
              <a:t>How individuals are going to plan their career</a:t>
            </a:r>
          </a:p>
          <a:p>
            <a:pPr lvl="1"/>
            <a:r>
              <a:rPr lang="en-US" dirty="0"/>
              <a:t>How they are going to get a job and move back in the career</a:t>
            </a:r>
          </a:p>
          <a:p>
            <a:pPr lvl="1"/>
            <a:r>
              <a:rPr lang="en-US" dirty="0"/>
              <a:t>Associated rewards for their growth</a:t>
            </a:r>
          </a:p>
          <a:p>
            <a:pPr lvl="1"/>
            <a:r>
              <a:rPr lang="en-US" dirty="0"/>
              <a:t>What kind of developmental interventions are required</a:t>
            </a:r>
          </a:p>
          <a:p>
            <a:pPr lvl="1"/>
            <a:r>
              <a:rPr lang="en-US" dirty="0"/>
              <a:t>What kind of activities need to plan (to develop employees)</a:t>
            </a:r>
          </a:p>
          <a:p>
            <a:pPr lvl="1"/>
            <a:r>
              <a:rPr lang="en-US" dirty="0"/>
              <a:t>Organizational culture alignment</a:t>
            </a:r>
          </a:p>
          <a:p>
            <a:pPr lvl="1"/>
            <a:r>
              <a:rPr lang="en-US" dirty="0"/>
              <a:t>Develop policies</a:t>
            </a:r>
          </a:p>
          <a:p>
            <a:pPr algn="ctr"/>
            <a:r>
              <a:rPr lang="en-US" sz="2600" i="1" dirty="0">
                <a:solidFill>
                  <a:schemeClr val="accent1">
                    <a:lumMod val="75000"/>
                  </a:schemeClr>
                </a:solidFill>
                <a:effectLst>
                  <a:outerShdw blurRad="38100" dist="38100" dir="2700000" algn="tl">
                    <a:srgbClr val="000000">
                      <a:alpha val="43137"/>
                    </a:srgbClr>
                  </a:outerShdw>
                </a:effectLst>
              </a:rPr>
              <a:t>MATCHING ORGANIZATIONAL NEEDS WITH INDIVIDUAL NEEDS</a:t>
            </a:r>
            <a:endParaRPr lang="en-IN" sz="2600" i="1" dirty="0">
              <a:solidFill>
                <a:schemeClr val="accent1">
                  <a:lumMod val="75000"/>
                </a:schemeClr>
              </a:solidFill>
              <a:effectLst>
                <a:outerShdw blurRad="38100" dist="38100" dir="2700000" algn="tl">
                  <a:srgbClr val="000000">
                    <a:alpha val="43137"/>
                  </a:srgbClr>
                </a:outerShdw>
              </a:effectLst>
            </a:endParaRPr>
          </a:p>
          <a:p>
            <a:pPr lvl="1"/>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525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D802C-9543-287A-718A-36EFB38FD825}"/>
              </a:ext>
            </a:extLst>
          </p:cNvPr>
          <p:cNvSpPr>
            <a:spLocks noGrp="1"/>
          </p:cNvSpPr>
          <p:nvPr>
            <p:ph type="title"/>
          </p:nvPr>
        </p:nvSpPr>
        <p:spPr/>
        <p:txBody>
          <a:bodyPr/>
          <a:lstStyle/>
          <a:p>
            <a:r>
              <a:rPr lang="en-US" dirty="0"/>
              <a:t>External Environment</a:t>
            </a:r>
            <a:endParaRPr lang="en-IN" dirty="0"/>
          </a:p>
        </p:txBody>
      </p:sp>
      <p:sp>
        <p:nvSpPr>
          <p:cNvPr id="3" name="Content Placeholder 2">
            <a:extLst>
              <a:ext uri="{FF2B5EF4-FFF2-40B4-BE49-F238E27FC236}">
                <a16:creationId xmlns:a16="http://schemas.microsoft.com/office/drawing/2014/main" id="{42B2DA25-68B9-F262-761A-183F7026CB68}"/>
              </a:ext>
            </a:extLst>
          </p:cNvPr>
          <p:cNvSpPr>
            <a:spLocks noGrp="1"/>
          </p:cNvSpPr>
          <p:nvPr>
            <p:ph idx="1"/>
          </p:nvPr>
        </p:nvSpPr>
        <p:spPr/>
        <p:txBody>
          <a:bodyPr/>
          <a:lstStyle/>
          <a:p>
            <a:r>
              <a:rPr lang="en-US" dirty="0"/>
              <a:t>How important is it?</a:t>
            </a:r>
          </a:p>
          <a:p>
            <a:pPr lvl="1"/>
            <a:r>
              <a:rPr lang="en-US" dirty="0"/>
              <a:t>Covid19 pandemic</a:t>
            </a:r>
          </a:p>
          <a:p>
            <a:pPr lvl="1"/>
            <a:r>
              <a:rPr lang="en-US" dirty="0"/>
              <a:t>Russia-Ukraine war</a:t>
            </a:r>
          </a:p>
          <a:p>
            <a:pPr lvl="1"/>
            <a:r>
              <a:rPr lang="en-US" dirty="0"/>
              <a:t>Israel-Hamas war</a:t>
            </a:r>
          </a:p>
          <a:p>
            <a:pPr lvl="1"/>
            <a:r>
              <a:rPr lang="en-US" dirty="0"/>
              <a:t>Natural calamities</a:t>
            </a:r>
          </a:p>
          <a:p>
            <a:pPr lvl="1"/>
            <a:r>
              <a:rPr lang="en-US" dirty="0"/>
              <a:t>Rise of AI</a:t>
            </a:r>
          </a:p>
          <a:p>
            <a:pPr lvl="1"/>
            <a:r>
              <a:rPr lang="en-US" dirty="0"/>
              <a:t>Disruptive technologies</a:t>
            </a:r>
          </a:p>
          <a:p>
            <a:r>
              <a:rPr lang="en-US" dirty="0"/>
              <a:t>As HR, you need to keep abridged to the external environmental factors and their impact on the task/ job</a:t>
            </a:r>
          </a:p>
          <a:p>
            <a:r>
              <a:rPr lang="en-US" dirty="0"/>
              <a:t>Address the skill demands-supply gap/ training needs analysis and fulfill it</a:t>
            </a:r>
          </a:p>
          <a:p>
            <a:pPr lvl="1"/>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483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3F479-2764-0D7C-9EA5-CF007C608496}"/>
              </a:ext>
            </a:extLst>
          </p:cNvPr>
          <p:cNvSpPr>
            <a:spLocks noGrp="1"/>
          </p:cNvSpPr>
          <p:nvPr>
            <p:ph type="title"/>
          </p:nvPr>
        </p:nvSpPr>
        <p:spPr/>
        <p:txBody>
          <a:bodyPr/>
          <a:lstStyle/>
          <a:p>
            <a:r>
              <a:rPr lang="en-US" dirty="0"/>
              <a:t>Changing Employment Relations</a:t>
            </a:r>
            <a:endParaRPr lang="en-IN" dirty="0"/>
          </a:p>
        </p:txBody>
      </p:sp>
      <p:sp>
        <p:nvSpPr>
          <p:cNvPr id="3" name="Content Placeholder 2">
            <a:extLst>
              <a:ext uri="{FF2B5EF4-FFF2-40B4-BE49-F238E27FC236}">
                <a16:creationId xmlns:a16="http://schemas.microsoft.com/office/drawing/2014/main" id="{704149A1-C72D-CC03-0BF1-467446CD1E18}"/>
              </a:ext>
            </a:extLst>
          </p:cNvPr>
          <p:cNvSpPr>
            <a:spLocks noGrp="1"/>
          </p:cNvSpPr>
          <p:nvPr>
            <p:ph idx="1"/>
          </p:nvPr>
        </p:nvSpPr>
        <p:spPr/>
        <p:txBody>
          <a:bodyPr/>
          <a:lstStyle/>
          <a:p>
            <a:r>
              <a:rPr lang="en-US" dirty="0"/>
              <a:t>Stability vs. flexibility</a:t>
            </a:r>
          </a:p>
          <a:p>
            <a:r>
              <a:rPr lang="en-US" dirty="0"/>
              <a:t>Job-for-life vs. job-till-it-aligns-personal-needs</a:t>
            </a:r>
          </a:p>
          <a:p>
            <a:r>
              <a:rPr lang="en-US" dirty="0"/>
              <a:t>Loyalty to job vs. loyalty to profession</a:t>
            </a:r>
          </a:p>
          <a:p>
            <a:r>
              <a:rPr lang="en-US" dirty="0"/>
              <a:t>Job security vs. career security</a:t>
            </a:r>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226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E7F95B-1B36-321A-2BD8-4FD72646F7FA}"/>
              </a:ext>
            </a:extLst>
          </p:cNvPr>
          <p:cNvSpPr>
            <a:spLocks noGrp="1"/>
          </p:cNvSpPr>
          <p:nvPr>
            <p:ph type="title"/>
          </p:nvPr>
        </p:nvSpPr>
        <p:spPr/>
        <p:txBody>
          <a:bodyPr/>
          <a:lstStyle/>
          <a:p>
            <a:r>
              <a:rPr lang="en-US" dirty="0"/>
              <a:t>Workforce Deployment Metrics</a:t>
            </a:r>
            <a:endParaRPr lang="en-IN" dirty="0"/>
          </a:p>
        </p:txBody>
      </p:sp>
      <p:sp>
        <p:nvSpPr>
          <p:cNvPr id="5" name="Text Placeholder 4">
            <a:extLst>
              <a:ext uri="{FF2B5EF4-FFF2-40B4-BE49-F238E27FC236}">
                <a16:creationId xmlns:a16="http://schemas.microsoft.com/office/drawing/2014/main" id="{9AB79C85-B6A3-D450-D02A-E3628F0ACE45}"/>
              </a:ext>
            </a:extLst>
          </p:cNvPr>
          <p:cNvSpPr>
            <a:spLocks noGrp="1"/>
          </p:cNvSpPr>
          <p:nvPr>
            <p:ph type="body" idx="1"/>
          </p:nvPr>
        </p:nvSpPr>
        <p:spPr/>
        <p:txBody>
          <a:bodyPr/>
          <a:lstStyle/>
          <a:p>
            <a:endParaRPr lang="en-IN"/>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302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DE0161-E7B7-6614-BEA9-B9706FDB6677}"/>
              </a:ext>
            </a:extLst>
          </p:cNvPr>
          <p:cNvSpPr>
            <a:spLocks noGrp="1"/>
          </p:cNvSpPr>
          <p:nvPr>
            <p:ph type="title"/>
          </p:nvPr>
        </p:nvSpPr>
        <p:spPr/>
        <p:txBody>
          <a:bodyPr/>
          <a:lstStyle/>
          <a:p>
            <a:r>
              <a:rPr lang="en-US" dirty="0"/>
              <a:t>Workforce Planning</a:t>
            </a:r>
            <a:endParaRPr lang="en-IN" dirty="0"/>
          </a:p>
        </p:txBody>
      </p:sp>
      <p:sp>
        <p:nvSpPr>
          <p:cNvPr id="5" name="Content Placeholder 4">
            <a:extLst>
              <a:ext uri="{FF2B5EF4-FFF2-40B4-BE49-F238E27FC236}">
                <a16:creationId xmlns:a16="http://schemas.microsoft.com/office/drawing/2014/main" id="{83014F4A-B365-E40A-75E5-82C591C203BE}"/>
              </a:ext>
            </a:extLst>
          </p:cNvPr>
          <p:cNvSpPr>
            <a:spLocks noGrp="1"/>
          </p:cNvSpPr>
          <p:nvPr>
            <p:ph idx="1"/>
          </p:nvPr>
        </p:nvSpPr>
        <p:spPr/>
        <p:txBody>
          <a:bodyPr>
            <a:normAutofit/>
          </a:bodyPr>
          <a:lstStyle/>
          <a:p>
            <a:r>
              <a:rPr lang="en-US" sz="2800" dirty="0"/>
              <a:t>Deploy</a:t>
            </a:r>
          </a:p>
          <a:p>
            <a:pPr lvl="1"/>
            <a:r>
              <a:rPr lang="en-US" sz="2400" dirty="0"/>
              <a:t>(the) Right People</a:t>
            </a:r>
          </a:p>
          <a:p>
            <a:pPr lvl="1"/>
            <a:r>
              <a:rPr lang="en-US" sz="2400" dirty="0"/>
              <a:t>(with) Right Skills</a:t>
            </a:r>
          </a:p>
          <a:p>
            <a:pPr lvl="1"/>
            <a:r>
              <a:rPr lang="en-US" sz="2400" dirty="0"/>
              <a:t>(in the) Right Roles</a:t>
            </a:r>
          </a:p>
          <a:p>
            <a:pPr lvl="1"/>
            <a:r>
              <a:rPr lang="en-US" sz="2400" dirty="0"/>
              <a:t>(in the) Right Place</a:t>
            </a:r>
          </a:p>
          <a:p>
            <a:pPr lvl="1"/>
            <a:r>
              <a:rPr lang="en-US" sz="2400" dirty="0"/>
              <a:t>(at the) Right Time</a:t>
            </a:r>
          </a:p>
          <a:p>
            <a:pPr lvl="1"/>
            <a:r>
              <a:rPr lang="en-US" sz="2400" dirty="0"/>
              <a:t>And (at the) Right Cost</a:t>
            </a:r>
          </a:p>
          <a:p>
            <a:endParaRPr lang="en-IN" sz="2800" dirty="0"/>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821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EE47E8-E312-3B9F-6BB3-67B80B59CFF3}"/>
              </a:ext>
            </a:extLst>
          </p:cNvPr>
          <p:cNvSpPr>
            <a:spLocks noGrp="1"/>
          </p:cNvSpPr>
          <p:nvPr>
            <p:ph type="title"/>
          </p:nvPr>
        </p:nvSpPr>
        <p:spPr/>
        <p:txBody>
          <a:bodyPr/>
          <a:lstStyle/>
          <a:p>
            <a:r>
              <a:rPr lang="en-US" dirty="0"/>
              <a:t>Workforce Planning Metrices</a:t>
            </a:r>
            <a:endParaRPr lang="en-IN" dirty="0"/>
          </a:p>
        </p:txBody>
      </p:sp>
      <p:sp>
        <p:nvSpPr>
          <p:cNvPr id="5" name="Content Placeholder 4">
            <a:extLst>
              <a:ext uri="{FF2B5EF4-FFF2-40B4-BE49-F238E27FC236}">
                <a16:creationId xmlns:a16="http://schemas.microsoft.com/office/drawing/2014/main" id="{B20FD317-8223-3D80-11EA-29AC4640F36A}"/>
              </a:ext>
            </a:extLst>
          </p:cNvPr>
          <p:cNvSpPr>
            <a:spLocks noGrp="1"/>
          </p:cNvSpPr>
          <p:nvPr>
            <p:ph idx="1"/>
          </p:nvPr>
        </p:nvSpPr>
        <p:spPr/>
        <p:txBody>
          <a:bodyPr>
            <a:normAutofit/>
          </a:bodyPr>
          <a:lstStyle/>
          <a:p>
            <a:r>
              <a:rPr lang="en-US" sz="2800" dirty="0"/>
              <a:t>These are information about the workforce, which can be tracked, analyzed and leveraged</a:t>
            </a:r>
          </a:p>
          <a:p>
            <a:pPr lvl="1"/>
            <a:r>
              <a:rPr lang="en-US" sz="2400" dirty="0"/>
              <a:t>To proactively plan for future</a:t>
            </a:r>
          </a:p>
          <a:p>
            <a:pPr lvl="1"/>
            <a:endParaRPr lang="en-IN" sz="2400" dirty="0"/>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685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9531-AD70-A863-B1E5-BC800FAABDE5}"/>
              </a:ext>
            </a:extLst>
          </p:cNvPr>
          <p:cNvSpPr>
            <a:spLocks noGrp="1"/>
          </p:cNvSpPr>
          <p:nvPr>
            <p:ph type="title"/>
          </p:nvPr>
        </p:nvSpPr>
        <p:spPr/>
        <p:txBody>
          <a:bodyPr/>
          <a:lstStyle/>
          <a:p>
            <a:r>
              <a:rPr lang="en-US" dirty="0"/>
              <a:t>Workforce Deployment</a:t>
            </a:r>
            <a:endParaRPr lang="en-IN" dirty="0"/>
          </a:p>
        </p:txBody>
      </p:sp>
      <p:sp>
        <p:nvSpPr>
          <p:cNvPr id="3" name="Content Placeholder 2">
            <a:extLst>
              <a:ext uri="{FF2B5EF4-FFF2-40B4-BE49-F238E27FC236}">
                <a16:creationId xmlns:a16="http://schemas.microsoft.com/office/drawing/2014/main" id="{15360F7C-36DE-59DA-C0EE-AFF5CD77BFAC}"/>
              </a:ext>
            </a:extLst>
          </p:cNvPr>
          <p:cNvSpPr>
            <a:spLocks noGrp="1"/>
          </p:cNvSpPr>
          <p:nvPr>
            <p:ph idx="1"/>
          </p:nvPr>
        </p:nvSpPr>
        <p:spPr>
          <a:xfrm>
            <a:off x="1097280" y="1845734"/>
            <a:ext cx="10058400" cy="4447490"/>
          </a:xfrm>
        </p:spPr>
        <p:txBody>
          <a:bodyPr>
            <a:normAutofit/>
          </a:bodyPr>
          <a:lstStyle/>
          <a:p>
            <a:r>
              <a:rPr lang="en-US" sz="2400" dirty="0"/>
              <a:t>Staff scheduling</a:t>
            </a:r>
          </a:p>
          <a:p>
            <a:r>
              <a:rPr lang="en-US" sz="2400" dirty="0"/>
              <a:t>Flexible multi-channel and back-office forecasting</a:t>
            </a:r>
          </a:p>
          <a:p>
            <a:r>
              <a:rPr lang="en-US" sz="2400" dirty="0"/>
              <a:t>Optimization to find best possible employee schedule</a:t>
            </a:r>
          </a:p>
          <a:p>
            <a:r>
              <a:rPr lang="en-US" sz="2400" dirty="0"/>
              <a:t>Leverages</a:t>
            </a:r>
            <a:r>
              <a:rPr lang="en-IN" sz="2400" dirty="0"/>
              <a:t> employee skillsets while balancing</a:t>
            </a:r>
          </a:p>
          <a:p>
            <a:pPr lvl="1"/>
            <a:r>
              <a:rPr lang="en-IN" sz="2000" dirty="0"/>
              <a:t>Workload</a:t>
            </a:r>
          </a:p>
          <a:p>
            <a:pPr lvl="1"/>
            <a:r>
              <a:rPr lang="en-IN" sz="2000" dirty="0"/>
              <a:t>Budget objectives</a:t>
            </a:r>
          </a:p>
          <a:p>
            <a:pPr lvl="1"/>
            <a:r>
              <a:rPr lang="en-IN" sz="2000" dirty="0"/>
              <a:t>Payroll limitations</a:t>
            </a:r>
          </a:p>
          <a:p>
            <a:pPr lvl="1"/>
            <a:r>
              <a:rPr lang="en-IN" sz="2000" dirty="0"/>
              <a:t>Employee availability</a:t>
            </a:r>
          </a:p>
          <a:p>
            <a:pPr lvl="1"/>
            <a:r>
              <a:rPr lang="en-US" sz="2000" dirty="0"/>
              <a:t>Workplace rules</a:t>
            </a:r>
          </a:p>
          <a:p>
            <a:pPr lvl="1"/>
            <a:r>
              <a:rPr lang="en-US" sz="2000" dirty="0"/>
              <a:t>Performance standards</a:t>
            </a:r>
          </a:p>
        </p:txBody>
      </p:sp>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625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158598-F2E8-5BE0-6A99-0DCC47B60B16}"/>
              </a:ext>
            </a:extLst>
          </p:cNvPr>
          <p:cNvSpPr>
            <a:spLocks noGrp="1"/>
          </p:cNvSpPr>
          <p:nvPr>
            <p:ph type="title"/>
          </p:nvPr>
        </p:nvSpPr>
        <p:spPr/>
        <p:txBody>
          <a:bodyPr/>
          <a:lstStyle/>
          <a:p>
            <a:r>
              <a:rPr lang="en-US" dirty="0"/>
              <a:t>Key Metrices</a:t>
            </a:r>
            <a:endParaRPr lang="en-IN" dirty="0"/>
          </a:p>
        </p:txBody>
      </p:sp>
      <p:sp>
        <p:nvSpPr>
          <p:cNvPr id="5" name="Content Placeholder 4">
            <a:extLst>
              <a:ext uri="{FF2B5EF4-FFF2-40B4-BE49-F238E27FC236}">
                <a16:creationId xmlns:a16="http://schemas.microsoft.com/office/drawing/2014/main" id="{974F7A1A-4765-9303-65A3-6430A6A1E054}"/>
              </a:ext>
            </a:extLst>
          </p:cNvPr>
          <p:cNvSpPr>
            <a:spLocks noGrp="1"/>
          </p:cNvSpPr>
          <p:nvPr>
            <p:ph idx="1"/>
          </p:nvPr>
        </p:nvSpPr>
        <p:spPr/>
        <p:txBody>
          <a:bodyPr/>
          <a:lstStyle/>
          <a:p>
            <a:r>
              <a:rPr lang="en-IN" dirty="0"/>
              <a:t>Employees per Manager</a:t>
            </a:r>
          </a:p>
          <a:p>
            <a:r>
              <a:rPr lang="en-IN" dirty="0"/>
              <a:t>Employees Service Profiling</a:t>
            </a:r>
          </a:p>
          <a:p>
            <a:r>
              <a:rPr lang="en-IN" dirty="0"/>
              <a:t>Workforce Age Profiling</a:t>
            </a:r>
          </a:p>
          <a:p>
            <a:r>
              <a:rPr lang="en-IN" dirty="0"/>
              <a:t>Workforce Service Profiling</a:t>
            </a:r>
          </a:p>
          <a:p>
            <a:r>
              <a:rPr lang="en-IN" dirty="0"/>
              <a:t>Churn Over Index</a:t>
            </a:r>
          </a:p>
          <a:p>
            <a:r>
              <a:rPr lang="en-IN" dirty="0"/>
              <a:t>Separation Clearance Time</a:t>
            </a:r>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179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C2D5-F904-472F-CECD-2BAE6E5AA16A}"/>
              </a:ext>
            </a:extLst>
          </p:cNvPr>
          <p:cNvSpPr>
            <a:spLocks noGrp="1"/>
          </p:cNvSpPr>
          <p:nvPr>
            <p:ph type="title"/>
          </p:nvPr>
        </p:nvSpPr>
        <p:spPr/>
        <p:txBody>
          <a:bodyPr/>
          <a:lstStyle/>
          <a:p>
            <a:r>
              <a:rPr lang="en-IN" dirty="0"/>
              <a:t>Employees per Manager</a:t>
            </a:r>
          </a:p>
        </p:txBody>
      </p:sp>
      <p:sp>
        <p:nvSpPr>
          <p:cNvPr id="3" name="Content Placeholder 2">
            <a:extLst>
              <a:ext uri="{FF2B5EF4-FFF2-40B4-BE49-F238E27FC236}">
                <a16:creationId xmlns:a16="http://schemas.microsoft.com/office/drawing/2014/main" id="{4A87340D-223D-844D-0A82-48833DBB8952}"/>
              </a:ext>
            </a:extLst>
          </p:cNvPr>
          <p:cNvSpPr>
            <a:spLocks noGrp="1"/>
          </p:cNvSpPr>
          <p:nvPr>
            <p:ph idx="1"/>
          </p:nvPr>
        </p:nvSpPr>
        <p:spPr/>
        <p:txBody>
          <a:bodyPr/>
          <a:lstStyle/>
          <a:p>
            <a:r>
              <a:rPr lang="en-US" dirty="0"/>
              <a:t>Span of control </a:t>
            </a:r>
          </a:p>
          <a:p>
            <a:pPr lvl="1"/>
            <a:r>
              <a:rPr lang="en-US" dirty="0"/>
              <a:t>Time allocation – how much time manager actually spends in their own work versus time spent managing others</a:t>
            </a:r>
          </a:p>
          <a:p>
            <a:pPr lvl="1"/>
            <a:r>
              <a:rPr lang="en-US" dirty="0"/>
              <a:t>Process standardization – how much of the work process is formalized/ standardized</a:t>
            </a:r>
          </a:p>
          <a:p>
            <a:pPr lvl="1"/>
            <a:r>
              <a:rPr lang="en-US" dirty="0"/>
              <a:t>Work variety – how similar or different work is for individual direct </a:t>
            </a:r>
            <a:r>
              <a:rPr lang="en-US" dirty="0" err="1"/>
              <a:t>reportee</a:t>
            </a:r>
            <a:endParaRPr lang="en-US" dirty="0"/>
          </a:p>
          <a:p>
            <a:pPr lvl="1"/>
            <a:r>
              <a:rPr lang="en-US" dirty="0"/>
              <a:t>Team skills – how much experience and training do team members job require</a:t>
            </a:r>
          </a:p>
          <a:p>
            <a:r>
              <a:rPr lang="en-US" dirty="0"/>
              <a:t>Typical ratios</a:t>
            </a:r>
          </a:p>
          <a:p>
            <a:pPr lvl="1"/>
            <a:r>
              <a:rPr lang="en-US" dirty="0"/>
              <a:t>4:1 for direct reports to</a:t>
            </a:r>
          </a:p>
          <a:p>
            <a:pPr lvl="1"/>
            <a:r>
              <a:rPr lang="en-US" dirty="0"/>
              <a:t>20:1 for administrative</a:t>
            </a:r>
          </a:p>
          <a:p>
            <a:pPr lvl="1"/>
            <a:r>
              <a:rPr lang="en-US" dirty="0"/>
              <a:t>10:1 for workers</a:t>
            </a:r>
          </a:p>
          <a:p>
            <a:r>
              <a:rPr lang="en-US" i="1" dirty="0"/>
              <a:t>Ultimately, it varies from industry to industry</a:t>
            </a:r>
            <a:endParaRPr lang="en-IN" i="1"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014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FCBD-6DD6-4937-A0AE-691CED182ACB}"/>
              </a:ext>
            </a:extLst>
          </p:cNvPr>
          <p:cNvSpPr>
            <a:spLocks noGrp="1"/>
          </p:cNvSpPr>
          <p:nvPr>
            <p:ph type="title"/>
          </p:nvPr>
        </p:nvSpPr>
        <p:spPr>
          <a:xfrm>
            <a:off x="1113576" y="888905"/>
            <a:ext cx="10240224" cy="858414"/>
          </a:xfrm>
        </p:spPr>
        <p:txBody>
          <a:bodyPr>
            <a:normAutofit/>
          </a:bodyPr>
          <a:lstStyle/>
          <a:p>
            <a:r>
              <a:rPr lang="en-US" dirty="0">
                <a:solidFill>
                  <a:schemeClr val="tx1"/>
                </a:solidFill>
                <a:cs typeface="Times New Roman" panose="02020603050405020304" pitchFamily="18" charset="0"/>
              </a:rPr>
              <a:t>Some Critical Ratio on Span of control</a:t>
            </a:r>
            <a:endParaRPr lang="en-IN" dirty="0">
              <a:solidFill>
                <a:schemeClr val="tx1"/>
              </a:solidFill>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BBB6C292-E130-4C77-9CC0-AF8E8734E2E0}"/>
              </a:ext>
            </a:extLst>
          </p:cNvPr>
          <p:cNvGraphicFramePr>
            <a:graphicFrameLocks noGrp="1"/>
          </p:cNvGraphicFramePr>
          <p:nvPr>
            <p:ph idx="1"/>
            <p:extLst>
              <p:ext uri="{D42A27DB-BD31-4B8C-83A1-F6EECF244321}">
                <p14:modId xmlns:p14="http://schemas.microsoft.com/office/powerpoint/2010/main" val="1578566375"/>
              </p:ext>
            </p:extLst>
          </p:nvPr>
        </p:nvGraphicFramePr>
        <p:xfrm>
          <a:off x="1046429" y="1964603"/>
          <a:ext cx="10125547" cy="4335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058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Employee Profiling</a:t>
            </a:r>
            <a:endParaRPr lang="en-IN" dirty="0"/>
          </a:p>
        </p:txBody>
      </p:sp>
      <p:sp>
        <p:nvSpPr>
          <p:cNvPr id="5" name="Text Placeholder 4"/>
          <p:cNvSpPr>
            <a:spLocks noGrp="1"/>
          </p:cNvSpPr>
          <p:nvPr>
            <p:ph type="body" idx="1"/>
          </p:nvPr>
        </p:nvSpPr>
        <p:spPr/>
        <p:txBody>
          <a:bodyPr/>
          <a:lstStyle/>
          <a:p>
            <a:endParaRPr lang="en-IN"/>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995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CE86-04F1-C15F-20EE-4D44280CF9B4}"/>
              </a:ext>
            </a:extLst>
          </p:cNvPr>
          <p:cNvSpPr>
            <a:spLocks noGrp="1"/>
          </p:cNvSpPr>
          <p:nvPr>
            <p:ph type="title"/>
          </p:nvPr>
        </p:nvSpPr>
        <p:spPr/>
        <p:txBody>
          <a:bodyPr/>
          <a:lstStyle/>
          <a:p>
            <a:r>
              <a:rPr lang="en-IN" dirty="0"/>
              <a:t>Employees Service Profiling</a:t>
            </a:r>
          </a:p>
        </p:txBody>
      </p:sp>
      <p:sp>
        <p:nvSpPr>
          <p:cNvPr id="3" name="Content Placeholder 2">
            <a:extLst>
              <a:ext uri="{FF2B5EF4-FFF2-40B4-BE49-F238E27FC236}">
                <a16:creationId xmlns:a16="http://schemas.microsoft.com/office/drawing/2014/main" id="{86E1700B-5087-2C20-DCF6-DEB11FB93A1C}"/>
              </a:ext>
            </a:extLst>
          </p:cNvPr>
          <p:cNvSpPr>
            <a:spLocks noGrp="1"/>
          </p:cNvSpPr>
          <p:nvPr>
            <p:ph idx="1"/>
          </p:nvPr>
        </p:nvSpPr>
        <p:spPr/>
        <p:txBody>
          <a:bodyPr>
            <a:normAutofit fontScale="92500" lnSpcReduction="20000"/>
          </a:bodyPr>
          <a:lstStyle/>
          <a:p>
            <a:r>
              <a:rPr lang="en-US" dirty="0"/>
              <a:t>Identify right candidates for a particular job profile</a:t>
            </a:r>
          </a:p>
          <a:p>
            <a:r>
              <a:rPr lang="en-US" dirty="0"/>
              <a:t>Profiling of existing employees (how)</a:t>
            </a:r>
          </a:p>
          <a:p>
            <a:pPr lvl="1"/>
            <a:r>
              <a:rPr lang="en-US" dirty="0"/>
              <a:t>Understand role and its requirements</a:t>
            </a:r>
          </a:p>
          <a:p>
            <a:pPr lvl="1"/>
            <a:r>
              <a:rPr lang="en-US" dirty="0"/>
              <a:t>Cross-check for internal matching</a:t>
            </a:r>
          </a:p>
          <a:p>
            <a:r>
              <a:rPr lang="en-US" dirty="0"/>
              <a:t>Profiling for new hires (how)</a:t>
            </a:r>
          </a:p>
          <a:p>
            <a:pPr lvl="1"/>
            <a:r>
              <a:rPr lang="en-US" dirty="0"/>
              <a:t>Job posting</a:t>
            </a:r>
          </a:p>
          <a:p>
            <a:pPr lvl="1"/>
            <a:r>
              <a:rPr lang="en-US" dirty="0"/>
              <a:t>Online assessment</a:t>
            </a:r>
          </a:p>
          <a:p>
            <a:pPr lvl="1"/>
            <a:r>
              <a:rPr lang="en-US" dirty="0"/>
              <a:t>Interview process</a:t>
            </a:r>
          </a:p>
          <a:p>
            <a:pPr lvl="1"/>
            <a:endParaRPr lang="en-US" dirty="0"/>
          </a:p>
          <a:p>
            <a:r>
              <a:rPr lang="en-US" dirty="0"/>
              <a:t>Can be done through</a:t>
            </a:r>
          </a:p>
          <a:p>
            <a:pPr lvl="1"/>
            <a:r>
              <a:rPr lang="en-US" dirty="0"/>
              <a:t>Psychometric tests</a:t>
            </a:r>
          </a:p>
          <a:p>
            <a:pPr lvl="1"/>
            <a:r>
              <a:rPr lang="en-US" dirty="0"/>
              <a:t>Personality tests</a:t>
            </a:r>
          </a:p>
          <a:p>
            <a:pPr lvl="1"/>
            <a:r>
              <a:rPr lang="en-US" dirty="0"/>
              <a:t> Social media profiling</a:t>
            </a:r>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967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AB244-8A45-485F-AA38-E383EDB0DC55}"/>
              </a:ext>
            </a:extLst>
          </p:cNvPr>
          <p:cNvSpPr>
            <a:spLocks noGrp="1"/>
          </p:cNvSpPr>
          <p:nvPr>
            <p:ph type="title"/>
          </p:nvPr>
        </p:nvSpPr>
        <p:spPr>
          <a:xfrm>
            <a:off x="1209393" y="878185"/>
            <a:ext cx="10515600" cy="810085"/>
          </a:xfrm>
        </p:spPr>
        <p:txBody>
          <a:bodyPr>
            <a:normAutofit/>
          </a:bodyPr>
          <a:lstStyle/>
          <a:p>
            <a:r>
              <a:rPr lang="en-US" sz="4400" dirty="0" smtClean="0">
                <a:solidFill>
                  <a:schemeClr val="tx1"/>
                </a:solidFill>
                <a:cs typeface="Times New Roman" panose="02020603050405020304" pitchFamily="18" charset="0"/>
              </a:rPr>
              <a:t>Use</a:t>
            </a:r>
            <a:endParaRPr lang="en-IN" sz="5400" dirty="0">
              <a:solidFill>
                <a:schemeClr val="tx1"/>
              </a:solidFill>
            </a:endParaRPr>
          </a:p>
        </p:txBody>
      </p:sp>
      <p:graphicFrame>
        <p:nvGraphicFramePr>
          <p:cNvPr id="5" name="Content Placeholder 4">
            <a:extLst>
              <a:ext uri="{FF2B5EF4-FFF2-40B4-BE49-F238E27FC236}">
                <a16:creationId xmlns:a16="http://schemas.microsoft.com/office/drawing/2014/main" id="{0780298F-08BB-4201-A6A3-8AE09E327467}"/>
              </a:ext>
            </a:extLst>
          </p:cNvPr>
          <p:cNvGraphicFramePr>
            <a:graphicFrameLocks noGrp="1"/>
          </p:cNvGraphicFramePr>
          <p:nvPr>
            <p:ph idx="1"/>
            <p:extLst>
              <p:ext uri="{D42A27DB-BD31-4B8C-83A1-F6EECF244321}">
                <p14:modId xmlns:p14="http://schemas.microsoft.com/office/powerpoint/2010/main" val="4088716591"/>
              </p:ext>
            </p:extLst>
          </p:nvPr>
        </p:nvGraphicFramePr>
        <p:xfrm>
          <a:off x="1519335" y="1810693"/>
          <a:ext cx="9272396" cy="5061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753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D53BF-E729-45BB-BF66-3C8B7F2EA983}"/>
              </a:ext>
            </a:extLst>
          </p:cNvPr>
          <p:cNvSpPr>
            <a:spLocks noGrp="1"/>
          </p:cNvSpPr>
          <p:nvPr>
            <p:ph type="title"/>
          </p:nvPr>
        </p:nvSpPr>
        <p:spPr>
          <a:xfrm>
            <a:off x="1173178" y="853156"/>
            <a:ext cx="10515600" cy="836146"/>
          </a:xfrm>
        </p:spPr>
        <p:txBody>
          <a:bodyPr>
            <a:normAutofit/>
          </a:bodyPr>
          <a:lstStyle/>
          <a:p>
            <a:r>
              <a:rPr lang="en-US" dirty="0" smtClean="0">
                <a:solidFill>
                  <a:schemeClr val="tx1"/>
                </a:solidFill>
                <a:cs typeface="Times New Roman" panose="02020603050405020304" pitchFamily="18" charset="0"/>
              </a:rPr>
              <a:t>STEPS</a:t>
            </a:r>
            <a:endParaRPr lang="en-IN" sz="6600" dirty="0">
              <a:solidFill>
                <a:schemeClr val="tx1"/>
              </a:solidFill>
            </a:endParaRPr>
          </a:p>
        </p:txBody>
      </p:sp>
      <p:sp>
        <p:nvSpPr>
          <p:cNvPr id="3" name="Content Placeholder 2">
            <a:extLst>
              <a:ext uri="{FF2B5EF4-FFF2-40B4-BE49-F238E27FC236}">
                <a16:creationId xmlns:a16="http://schemas.microsoft.com/office/drawing/2014/main" id="{AB00D46A-2F67-4F86-8AD6-FD016CA0BA5A}"/>
              </a:ext>
            </a:extLst>
          </p:cNvPr>
          <p:cNvSpPr>
            <a:spLocks noGrp="1"/>
          </p:cNvSpPr>
          <p:nvPr>
            <p:ph idx="1"/>
          </p:nvPr>
        </p:nvSpPr>
        <p:spPr>
          <a:xfrm>
            <a:off x="1095468" y="1792940"/>
            <a:ext cx="10258331" cy="4519329"/>
          </a:xfrm>
        </p:spPr>
        <p:txBody>
          <a:bodyPr>
            <a:noAutofit/>
          </a:bodyPr>
          <a:lstStyle/>
          <a:p>
            <a:pPr marL="0" indent="0">
              <a:buNone/>
            </a:pPr>
            <a:r>
              <a:rPr lang="en-US" b="1" dirty="0">
                <a:solidFill>
                  <a:schemeClr val="tx1"/>
                </a:solidFill>
                <a:cs typeface="Times New Roman" panose="02020603050405020304" pitchFamily="18" charset="0"/>
              </a:rPr>
              <a:t>1</a:t>
            </a:r>
            <a:r>
              <a:rPr lang="en-US" sz="2400" b="1" i="0" dirty="0">
                <a:solidFill>
                  <a:schemeClr val="tx1"/>
                </a:solidFill>
                <a:cs typeface="Times New Roman" panose="02020603050405020304" pitchFamily="18" charset="0"/>
              </a:rPr>
              <a:t>.</a:t>
            </a:r>
            <a:r>
              <a:rPr lang="en-US" sz="2400" b="0" i="0" dirty="0">
                <a:solidFill>
                  <a:schemeClr val="tx1"/>
                </a:solidFill>
                <a:cs typeface="Times New Roman" panose="02020603050405020304" pitchFamily="18" charset="0"/>
              </a:rPr>
              <a:t> Have a clear understanding about </a:t>
            </a:r>
            <a:r>
              <a:rPr lang="en-US" sz="2400" b="1" i="0" dirty="0">
                <a:solidFill>
                  <a:schemeClr val="tx1"/>
                </a:solidFill>
                <a:cs typeface="Times New Roman" panose="02020603050405020304" pitchFamily="18" charset="0"/>
              </a:rPr>
              <a:t>what you want </a:t>
            </a:r>
            <a:r>
              <a:rPr lang="en-US" sz="2400" b="0" i="0" dirty="0">
                <a:solidFill>
                  <a:schemeClr val="tx1"/>
                </a:solidFill>
                <a:cs typeface="Times New Roman" panose="02020603050405020304" pitchFamily="18" charset="0"/>
              </a:rPr>
              <a:t>to achieve and why by setting out </a:t>
            </a:r>
            <a:r>
              <a:rPr lang="en-US" sz="2400" b="1" i="0" dirty="0">
                <a:solidFill>
                  <a:schemeClr val="tx1"/>
                </a:solidFill>
                <a:cs typeface="Times New Roman" panose="02020603050405020304" pitchFamily="18" charset="0"/>
              </a:rPr>
              <a:t>clear objectives.</a:t>
            </a:r>
          </a:p>
          <a:p>
            <a:pPr marL="0" indent="0">
              <a:buNone/>
            </a:pPr>
            <a:r>
              <a:rPr lang="en-US" sz="2400" b="1" i="0" dirty="0" smtClean="0">
                <a:solidFill>
                  <a:schemeClr val="tx1"/>
                </a:solidFill>
                <a:cs typeface="Times New Roman" panose="02020603050405020304" pitchFamily="18" charset="0"/>
              </a:rPr>
              <a:t>2</a:t>
            </a:r>
            <a:r>
              <a:rPr lang="en-US" sz="2400" b="1" i="0" dirty="0">
                <a:solidFill>
                  <a:schemeClr val="tx1"/>
                </a:solidFill>
                <a:cs typeface="Times New Roman" panose="02020603050405020304" pitchFamily="18" charset="0"/>
              </a:rPr>
              <a:t>.</a:t>
            </a:r>
            <a:r>
              <a:rPr lang="en-US" sz="2400" b="0" i="0" dirty="0">
                <a:solidFill>
                  <a:schemeClr val="tx1"/>
                </a:solidFill>
                <a:cs typeface="Times New Roman" panose="02020603050405020304" pitchFamily="18" charset="0"/>
              </a:rPr>
              <a:t> Conduct an </a:t>
            </a:r>
            <a:r>
              <a:rPr lang="en-US" sz="2400" b="1" i="0" dirty="0">
                <a:solidFill>
                  <a:schemeClr val="tx1"/>
                </a:solidFill>
                <a:cs typeface="Times New Roman" panose="02020603050405020304" pitchFamily="18" charset="0"/>
              </a:rPr>
              <a:t>internal stakeholder mapping </a:t>
            </a:r>
            <a:r>
              <a:rPr lang="en-US" sz="2400" b="0" i="0" dirty="0">
                <a:solidFill>
                  <a:schemeClr val="tx1"/>
                </a:solidFill>
                <a:cs typeface="Times New Roman" panose="02020603050405020304" pitchFamily="18" charset="0"/>
              </a:rPr>
              <a:t>exercise using a stakeholder models</a:t>
            </a:r>
          </a:p>
          <a:p>
            <a:pPr lvl="1"/>
            <a:r>
              <a:rPr lang="en-US" sz="2000" dirty="0">
                <a:solidFill>
                  <a:schemeClr val="tx1"/>
                </a:solidFill>
                <a:cs typeface="Times New Roman" panose="02020603050405020304" pitchFamily="18" charset="0"/>
              </a:rPr>
              <a:t>S</a:t>
            </a:r>
            <a:r>
              <a:rPr lang="en-US" sz="2000" b="0" i="0" dirty="0">
                <a:solidFill>
                  <a:schemeClr val="tx1"/>
                </a:solidFill>
                <a:cs typeface="Times New Roman" panose="02020603050405020304" pitchFamily="18" charset="0"/>
              </a:rPr>
              <a:t>uch as the </a:t>
            </a:r>
            <a:r>
              <a:rPr lang="en-US" sz="2000" b="1" i="0" dirty="0">
                <a:solidFill>
                  <a:schemeClr val="tx1"/>
                </a:solidFill>
                <a:cs typeface="Times New Roman" panose="02020603050405020304" pitchFamily="18" charset="0"/>
              </a:rPr>
              <a:t>power/ interest matrix </a:t>
            </a:r>
            <a:r>
              <a:rPr lang="en-US" sz="2000" b="0" i="0" dirty="0">
                <a:solidFill>
                  <a:schemeClr val="tx1"/>
                </a:solidFill>
                <a:cs typeface="Times New Roman" panose="02020603050405020304" pitchFamily="18" charset="0"/>
              </a:rPr>
              <a:t> </a:t>
            </a:r>
          </a:p>
          <a:p>
            <a:pPr lvl="2"/>
            <a:r>
              <a:rPr lang="en-US" sz="1800" b="1" dirty="0">
                <a:solidFill>
                  <a:schemeClr val="tx1"/>
                </a:solidFill>
                <a:cs typeface="Times New Roman" panose="02020603050405020304" pitchFamily="18" charset="0"/>
              </a:rPr>
              <a:t>I</a:t>
            </a:r>
            <a:r>
              <a:rPr lang="en-US" sz="1800" b="1" i="0" dirty="0">
                <a:solidFill>
                  <a:schemeClr val="tx1"/>
                </a:solidFill>
                <a:cs typeface="Times New Roman" panose="02020603050405020304" pitchFamily="18" charset="0"/>
              </a:rPr>
              <a:t>dentify</a:t>
            </a:r>
            <a:r>
              <a:rPr lang="en-US" sz="1800" b="0" i="0" dirty="0">
                <a:solidFill>
                  <a:schemeClr val="tx1"/>
                </a:solidFill>
                <a:cs typeface="Times New Roman" panose="02020603050405020304" pitchFamily="18" charset="0"/>
              </a:rPr>
              <a:t> those employees with influence and interest.</a:t>
            </a:r>
          </a:p>
          <a:p>
            <a:pPr marL="0" indent="0">
              <a:buNone/>
            </a:pPr>
            <a:r>
              <a:rPr lang="en-US" sz="2400" b="1" i="0" dirty="0" smtClean="0">
                <a:solidFill>
                  <a:schemeClr val="tx1"/>
                </a:solidFill>
                <a:cs typeface="Times New Roman" panose="02020603050405020304" pitchFamily="18" charset="0"/>
              </a:rPr>
              <a:t>3</a:t>
            </a:r>
            <a:r>
              <a:rPr lang="en-US" sz="2400" b="1" i="0" dirty="0">
                <a:solidFill>
                  <a:schemeClr val="tx1"/>
                </a:solidFill>
                <a:cs typeface="Times New Roman" panose="02020603050405020304" pitchFamily="18" charset="0"/>
              </a:rPr>
              <a:t>.</a:t>
            </a:r>
            <a:r>
              <a:rPr lang="en-US" sz="2400" b="0" i="0" dirty="0">
                <a:solidFill>
                  <a:schemeClr val="tx1"/>
                </a:solidFill>
                <a:cs typeface="Times New Roman" panose="02020603050405020304" pitchFamily="18" charset="0"/>
              </a:rPr>
              <a:t> Identify all existing data and employee insight that your organization holds. </a:t>
            </a:r>
          </a:p>
          <a:p>
            <a:pPr lvl="1"/>
            <a:r>
              <a:rPr lang="en-US" sz="2000" b="0" i="0" dirty="0">
                <a:solidFill>
                  <a:schemeClr val="tx1"/>
                </a:solidFill>
                <a:cs typeface="Times New Roman" panose="02020603050405020304" pitchFamily="18" charset="0"/>
              </a:rPr>
              <a:t>For example </a:t>
            </a:r>
          </a:p>
          <a:p>
            <a:pPr lvl="2"/>
            <a:r>
              <a:rPr lang="en-US" sz="1800" dirty="0">
                <a:solidFill>
                  <a:schemeClr val="tx1"/>
                </a:solidFill>
                <a:cs typeface="Times New Roman" panose="02020603050405020304" pitchFamily="18" charset="0"/>
              </a:rPr>
              <a:t>E</a:t>
            </a:r>
            <a:r>
              <a:rPr lang="en-US" sz="1800" b="0" i="0" dirty="0">
                <a:solidFill>
                  <a:schemeClr val="tx1"/>
                </a:solidFill>
                <a:cs typeface="Times New Roman" panose="02020603050405020304" pitchFamily="18" charset="0"/>
              </a:rPr>
              <a:t>mployee engagement surveys, </a:t>
            </a:r>
          </a:p>
          <a:p>
            <a:pPr lvl="2"/>
            <a:r>
              <a:rPr lang="en-US" sz="1800" b="0" i="0" dirty="0">
                <a:solidFill>
                  <a:schemeClr val="tx1"/>
                </a:solidFill>
                <a:cs typeface="Times New Roman" panose="02020603050405020304" pitchFamily="18" charset="0"/>
              </a:rPr>
              <a:t>Demographical information, </a:t>
            </a:r>
          </a:p>
          <a:p>
            <a:pPr lvl="2"/>
            <a:r>
              <a:rPr lang="en-US" sz="1800" dirty="0">
                <a:solidFill>
                  <a:schemeClr val="tx1"/>
                </a:solidFill>
                <a:cs typeface="Times New Roman" panose="02020603050405020304" pitchFamily="18" charset="0"/>
              </a:rPr>
              <a:t>C</a:t>
            </a:r>
            <a:r>
              <a:rPr lang="en-US" sz="1800" b="0" i="0" dirty="0">
                <a:solidFill>
                  <a:schemeClr val="tx1"/>
                </a:solidFill>
                <a:cs typeface="Times New Roman" panose="02020603050405020304" pitchFamily="18" charset="0"/>
              </a:rPr>
              <a:t>omments on internal social media such as blogs, community pages and online forums</a:t>
            </a:r>
            <a:r>
              <a:rPr lang="en-US" sz="1800" b="0" i="0" dirty="0" smtClean="0">
                <a:solidFill>
                  <a:schemeClr val="tx1"/>
                </a:solidFill>
                <a:cs typeface="Times New Roman" panose="02020603050405020304" pitchFamily="18" charset="0"/>
              </a:rPr>
              <a:t>.</a:t>
            </a:r>
          </a:p>
          <a:p>
            <a:r>
              <a:rPr lang="en-US" sz="2400" b="1" dirty="0">
                <a:solidFill>
                  <a:schemeClr val="tx1"/>
                </a:solidFill>
                <a:cs typeface="Times New Roman" panose="02020603050405020304" pitchFamily="18" charset="0"/>
              </a:rPr>
              <a:t>4.</a:t>
            </a:r>
            <a:r>
              <a:rPr lang="en-US" sz="2400" dirty="0">
                <a:solidFill>
                  <a:schemeClr val="tx1"/>
                </a:solidFill>
                <a:cs typeface="Times New Roman" panose="02020603050405020304" pitchFamily="18" charset="0"/>
              </a:rPr>
              <a:t> </a:t>
            </a:r>
            <a:r>
              <a:rPr lang="en-US" sz="2400" dirty="0">
                <a:solidFill>
                  <a:schemeClr val="tx1"/>
                </a:solidFill>
                <a:cs typeface="Times New Roman" panose="02020603050405020304" pitchFamily="18" charset="0"/>
              </a:rPr>
              <a:t>Collate</a:t>
            </a:r>
            <a:r>
              <a:rPr lang="en-US" sz="2400" dirty="0">
                <a:solidFill>
                  <a:schemeClr val="tx1"/>
                </a:solidFill>
                <a:cs typeface="Times New Roman" panose="02020603050405020304" pitchFamily="18" charset="0"/>
              </a:rPr>
              <a:t> all internal feedback including employee complaints, information from pulse </a:t>
            </a:r>
            <a:r>
              <a:rPr lang="en-US" sz="2400" dirty="0" smtClean="0">
                <a:solidFill>
                  <a:schemeClr val="tx1"/>
                </a:solidFill>
                <a:cs typeface="Times New Roman" panose="02020603050405020304" pitchFamily="18" charset="0"/>
              </a:rPr>
              <a:t>groups, face-to-face events, </a:t>
            </a:r>
            <a:r>
              <a:rPr lang="en-US" sz="2400" dirty="0">
                <a:solidFill>
                  <a:schemeClr val="tx1"/>
                </a:solidFill>
                <a:cs typeface="Times New Roman" panose="02020603050405020304" pitchFamily="18" charset="0"/>
              </a:rPr>
              <a:t>sessions as well as feedback to managers.</a:t>
            </a:r>
          </a:p>
          <a:p>
            <a:pPr lvl="2"/>
            <a:endParaRPr lang="en-US" sz="1800" b="0" i="0" dirty="0" smtClean="0">
              <a:solidFill>
                <a:schemeClr val="tx1"/>
              </a:solidFill>
              <a:cs typeface="Times New Roman" panose="02020603050405020304" pitchFamily="18" charset="0"/>
            </a:endParaRPr>
          </a:p>
          <a:p>
            <a:pPr lvl="2"/>
            <a:endParaRPr lang="en-IN" sz="1800"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281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D53BF-E729-45BB-BF66-3C8B7F2EA983}"/>
              </a:ext>
            </a:extLst>
          </p:cNvPr>
          <p:cNvSpPr>
            <a:spLocks noGrp="1"/>
          </p:cNvSpPr>
          <p:nvPr>
            <p:ph type="title"/>
          </p:nvPr>
        </p:nvSpPr>
        <p:spPr>
          <a:xfrm>
            <a:off x="1195056" y="852802"/>
            <a:ext cx="10515600" cy="823290"/>
          </a:xfrm>
        </p:spPr>
        <p:txBody>
          <a:bodyPr>
            <a:normAutofit/>
          </a:bodyPr>
          <a:lstStyle/>
          <a:p>
            <a:r>
              <a:rPr lang="en-US" sz="4400" dirty="0" smtClean="0">
                <a:solidFill>
                  <a:schemeClr val="tx1"/>
                </a:solidFill>
                <a:cs typeface="Times New Roman" panose="02020603050405020304" pitchFamily="18" charset="0"/>
              </a:rPr>
              <a:t>…CONTD.</a:t>
            </a:r>
            <a:endParaRPr lang="en-IN" sz="6000" dirty="0">
              <a:solidFill>
                <a:schemeClr val="tx1"/>
              </a:solidFill>
            </a:endParaRPr>
          </a:p>
        </p:txBody>
      </p:sp>
      <p:sp>
        <p:nvSpPr>
          <p:cNvPr id="3" name="Content Placeholder 2">
            <a:extLst>
              <a:ext uri="{FF2B5EF4-FFF2-40B4-BE49-F238E27FC236}">
                <a16:creationId xmlns:a16="http://schemas.microsoft.com/office/drawing/2014/main" id="{AB00D46A-2F67-4F86-8AD6-FD016CA0BA5A}"/>
              </a:ext>
            </a:extLst>
          </p:cNvPr>
          <p:cNvSpPr>
            <a:spLocks noGrp="1"/>
          </p:cNvSpPr>
          <p:nvPr>
            <p:ph idx="1"/>
          </p:nvPr>
        </p:nvSpPr>
        <p:spPr>
          <a:xfrm>
            <a:off x="1195056" y="1792944"/>
            <a:ext cx="10033237" cy="4464424"/>
          </a:xfrm>
        </p:spPr>
        <p:txBody>
          <a:bodyPr>
            <a:noAutofit/>
          </a:bodyPr>
          <a:lstStyle/>
          <a:p>
            <a:pPr marL="0" indent="0">
              <a:buNone/>
            </a:pPr>
            <a:r>
              <a:rPr lang="en-US" sz="2400" b="1" i="0" dirty="0" smtClean="0">
                <a:solidFill>
                  <a:schemeClr val="tx1"/>
                </a:solidFill>
                <a:effectLst/>
                <a:cs typeface="Times New Roman" panose="02020603050405020304" pitchFamily="18" charset="0"/>
              </a:rPr>
              <a:t>5</a:t>
            </a:r>
            <a:r>
              <a:rPr lang="en-US" sz="2400" b="1" i="0" dirty="0">
                <a:solidFill>
                  <a:schemeClr val="tx1"/>
                </a:solidFill>
                <a:effectLst/>
                <a:cs typeface="Times New Roman" panose="02020603050405020304" pitchFamily="18" charset="0"/>
              </a:rPr>
              <a:t>.</a:t>
            </a:r>
            <a:r>
              <a:rPr lang="en-US" sz="2400" b="0" i="0" dirty="0">
                <a:solidFill>
                  <a:schemeClr val="tx1"/>
                </a:solidFill>
                <a:effectLst/>
                <a:cs typeface="Times New Roman" panose="02020603050405020304" pitchFamily="18" charset="0"/>
              </a:rPr>
              <a:t> Speak to your employees and listen to feedback. </a:t>
            </a:r>
          </a:p>
          <a:p>
            <a:pPr lvl="1"/>
            <a:r>
              <a:rPr lang="en-US" sz="2000" b="0" i="0" dirty="0">
                <a:solidFill>
                  <a:schemeClr val="tx1"/>
                </a:solidFill>
                <a:effectLst/>
                <a:cs typeface="Times New Roman" panose="02020603050405020304" pitchFamily="18" charset="0"/>
              </a:rPr>
              <a:t>Visit different sites, </a:t>
            </a:r>
          </a:p>
          <a:p>
            <a:pPr lvl="1"/>
            <a:r>
              <a:rPr lang="en-US" sz="2000" dirty="0">
                <a:solidFill>
                  <a:schemeClr val="tx1"/>
                </a:solidFill>
                <a:cs typeface="Times New Roman" panose="02020603050405020304" pitchFamily="18" charset="0"/>
              </a:rPr>
              <a:t>T</a:t>
            </a:r>
            <a:r>
              <a:rPr lang="en-US" sz="2000" b="0" i="0" dirty="0">
                <a:solidFill>
                  <a:schemeClr val="tx1"/>
                </a:solidFill>
                <a:effectLst/>
                <a:cs typeface="Times New Roman" panose="02020603050405020304" pitchFamily="18" charset="0"/>
              </a:rPr>
              <a:t>alk to different employees to </a:t>
            </a:r>
          </a:p>
          <a:p>
            <a:pPr lvl="2"/>
            <a:r>
              <a:rPr lang="en-US" sz="1800" b="0" i="0" dirty="0">
                <a:solidFill>
                  <a:schemeClr val="tx1"/>
                </a:solidFill>
                <a:effectLst/>
                <a:cs typeface="Times New Roman" panose="02020603050405020304" pitchFamily="18" charset="0"/>
              </a:rPr>
              <a:t>Find out more about their thoughts and attitudes towards their role, the organization and specific projects</a:t>
            </a:r>
            <a:r>
              <a:rPr lang="en-US" sz="1800" b="0" i="0" dirty="0" smtClean="0">
                <a:solidFill>
                  <a:schemeClr val="tx1"/>
                </a:solidFill>
                <a:effectLst/>
                <a:cs typeface="Times New Roman" panose="02020603050405020304" pitchFamily="18" charset="0"/>
              </a:rPr>
              <a:t>.</a:t>
            </a:r>
          </a:p>
          <a:p>
            <a:pPr marL="0" indent="0">
              <a:buNone/>
            </a:pPr>
            <a:r>
              <a:rPr lang="en-US" b="1" dirty="0">
                <a:solidFill>
                  <a:schemeClr val="tx1"/>
                </a:solidFill>
                <a:cs typeface="Times New Roman" panose="02020603050405020304" pitchFamily="18" charset="0"/>
              </a:rPr>
              <a:t>6.</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From all the information gathered </a:t>
            </a:r>
          </a:p>
          <a:p>
            <a:pPr lvl="1"/>
            <a:r>
              <a:rPr lang="en-US" dirty="0">
                <a:solidFill>
                  <a:schemeClr val="tx1"/>
                </a:solidFill>
                <a:cs typeface="Times New Roman" panose="02020603050405020304" pitchFamily="18" charset="0"/>
              </a:rPr>
              <a:t>Identify common themes</a:t>
            </a:r>
          </a:p>
          <a:p>
            <a:pPr lvl="1"/>
            <a:r>
              <a:rPr lang="en-US" dirty="0">
                <a:solidFill>
                  <a:schemeClr val="tx1"/>
                </a:solidFill>
                <a:cs typeface="Times New Roman" panose="02020603050405020304" pitchFamily="18" charset="0"/>
              </a:rPr>
              <a:t>Trends and attitudes in order to create 5-6 common employee groups </a:t>
            </a:r>
          </a:p>
          <a:p>
            <a:pPr lvl="1"/>
            <a:r>
              <a:rPr lang="en-US" dirty="0">
                <a:solidFill>
                  <a:schemeClr val="tx1"/>
                </a:solidFill>
                <a:cs typeface="Times New Roman" panose="02020603050405020304" pitchFamily="18" charset="0"/>
              </a:rPr>
              <a:t>To broadly describe people who work in your organization.</a:t>
            </a:r>
          </a:p>
          <a:p>
            <a:pPr marL="0" indent="0">
              <a:buNone/>
            </a:pPr>
            <a:r>
              <a:rPr lang="en-US" b="1" dirty="0">
                <a:solidFill>
                  <a:schemeClr val="tx1"/>
                </a:solidFill>
                <a:cs typeface="Times New Roman" panose="02020603050405020304" pitchFamily="18" charset="0"/>
              </a:rPr>
              <a:t>7.</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Create a character profile </a:t>
            </a:r>
          </a:p>
          <a:p>
            <a:pPr lvl="1"/>
            <a:r>
              <a:rPr lang="en-US" dirty="0">
                <a:solidFill>
                  <a:schemeClr val="tx1"/>
                </a:solidFill>
                <a:cs typeface="Times New Roman" panose="02020603050405020304" pitchFamily="18" charset="0"/>
              </a:rPr>
              <a:t>For each of the groups to provide a short summary or biography </a:t>
            </a:r>
          </a:p>
          <a:p>
            <a:pPr lvl="1"/>
            <a:r>
              <a:rPr lang="en-US" dirty="0">
                <a:solidFill>
                  <a:schemeClr val="tx1"/>
                </a:solidFill>
                <a:cs typeface="Times New Roman" panose="02020603050405020304" pitchFamily="18" charset="0"/>
              </a:rPr>
              <a:t>It develops typologies the people in this group</a:t>
            </a:r>
            <a:r>
              <a:rPr lang="en-US" dirty="0" smtClean="0">
                <a:solidFill>
                  <a:schemeClr val="tx1"/>
                </a:solidFill>
                <a:cs typeface="Times New Roman" panose="02020603050405020304" pitchFamily="18" charset="0"/>
              </a:rPr>
              <a:t>.</a:t>
            </a:r>
            <a:endParaRPr lang="en-US"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14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EA9958-FF44-4504-AD3D-9FDB5A314FAE}"/>
              </a:ext>
            </a:extLst>
          </p:cNvPr>
          <p:cNvSpPr>
            <a:spLocks noGrp="1"/>
          </p:cNvSpPr>
          <p:nvPr>
            <p:ph idx="1"/>
          </p:nvPr>
        </p:nvSpPr>
        <p:spPr>
          <a:xfrm>
            <a:off x="1113575" y="1721223"/>
            <a:ext cx="10276083" cy="4715435"/>
          </a:xfrm>
        </p:spPr>
        <p:txBody>
          <a:bodyPr>
            <a:noAutofit/>
          </a:bodyPr>
          <a:lstStyle/>
          <a:p>
            <a:pPr marL="0" indent="0">
              <a:buNone/>
            </a:pPr>
            <a:r>
              <a:rPr lang="en-US" b="1" dirty="0" smtClean="0">
                <a:solidFill>
                  <a:schemeClr val="tx1"/>
                </a:solidFill>
                <a:cs typeface="Times New Roman" panose="02020603050405020304" pitchFamily="18" charset="0"/>
              </a:rPr>
              <a:t>8</a:t>
            </a:r>
            <a:r>
              <a:rPr lang="en-US" b="1" dirty="0">
                <a:solidFill>
                  <a:schemeClr val="tx1"/>
                </a:solidFill>
                <a:cs typeface="Times New Roman" panose="02020603050405020304" pitchFamily="18" charset="0"/>
              </a:rPr>
              <a:t>.</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Test the employee profiles with senior leadership</a:t>
            </a:r>
            <a:r>
              <a:rPr lang="en-US" dirty="0">
                <a:solidFill>
                  <a:schemeClr val="tx1"/>
                </a:solidFill>
                <a:cs typeface="Times New Roman" panose="02020603050405020304" pitchFamily="18" charset="0"/>
              </a:rPr>
              <a:t> </a:t>
            </a:r>
          </a:p>
          <a:p>
            <a:pPr lvl="1"/>
            <a:r>
              <a:rPr lang="en-US" dirty="0">
                <a:solidFill>
                  <a:schemeClr val="tx1"/>
                </a:solidFill>
                <a:cs typeface="Times New Roman" panose="02020603050405020304" pitchFamily="18" charset="0"/>
              </a:rPr>
              <a:t>To establish understanding of the profiles and </a:t>
            </a:r>
          </a:p>
          <a:p>
            <a:pPr lvl="1"/>
            <a:r>
              <a:rPr lang="en-US" dirty="0">
                <a:solidFill>
                  <a:schemeClr val="tx1"/>
                </a:solidFill>
                <a:cs typeface="Times New Roman" panose="02020603050405020304" pitchFamily="18" charset="0"/>
              </a:rPr>
              <a:t>How to use them to connect and </a:t>
            </a:r>
          </a:p>
          <a:p>
            <a:pPr lvl="1"/>
            <a:r>
              <a:rPr lang="en-US" dirty="0">
                <a:solidFill>
                  <a:schemeClr val="tx1"/>
                </a:solidFill>
                <a:cs typeface="Times New Roman" panose="02020603050405020304" pitchFamily="18" charset="0"/>
              </a:rPr>
              <a:t>facilitate dialogue with different </a:t>
            </a:r>
            <a:r>
              <a:rPr lang="en-US" dirty="0" smtClean="0">
                <a:solidFill>
                  <a:schemeClr val="tx1"/>
                </a:solidFill>
                <a:cs typeface="Times New Roman" panose="02020603050405020304" pitchFamily="18" charset="0"/>
              </a:rPr>
              <a:t>employees</a:t>
            </a:r>
          </a:p>
          <a:p>
            <a:pPr marL="0" indent="0">
              <a:buNone/>
            </a:pPr>
            <a:r>
              <a:rPr lang="en-US" b="1" dirty="0">
                <a:solidFill>
                  <a:schemeClr val="tx1"/>
                </a:solidFill>
                <a:cs typeface="Times New Roman" panose="02020603050405020304" pitchFamily="18" charset="0"/>
              </a:rPr>
              <a:t>9.</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Use these profiles </a:t>
            </a:r>
          </a:p>
          <a:p>
            <a:pPr lvl="1"/>
            <a:r>
              <a:rPr lang="en-US" dirty="0">
                <a:solidFill>
                  <a:schemeClr val="tx1"/>
                </a:solidFill>
                <a:cs typeface="Times New Roman" panose="02020603050405020304" pitchFamily="18" charset="0"/>
              </a:rPr>
              <a:t>To develop a targeted and strategic internal communications plan </a:t>
            </a:r>
          </a:p>
          <a:p>
            <a:pPr lvl="1"/>
            <a:r>
              <a:rPr lang="en-US" dirty="0">
                <a:solidFill>
                  <a:schemeClr val="tx1"/>
                </a:solidFill>
                <a:cs typeface="Times New Roman" panose="02020603050405020304" pitchFamily="18" charset="0"/>
              </a:rPr>
              <a:t>To reach employees across your organization.</a:t>
            </a:r>
          </a:p>
          <a:p>
            <a:pPr marL="0" indent="0">
              <a:buNone/>
            </a:pPr>
            <a:r>
              <a:rPr lang="en-US" b="1" dirty="0">
                <a:solidFill>
                  <a:schemeClr val="tx1"/>
                </a:solidFill>
                <a:cs typeface="Times New Roman" panose="02020603050405020304" pitchFamily="18" charset="0"/>
              </a:rPr>
              <a:t>10.</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Update these employee profile groups on a regular basis. </a:t>
            </a:r>
          </a:p>
          <a:p>
            <a:pPr lvl="1"/>
            <a:r>
              <a:rPr lang="en-US" dirty="0">
                <a:solidFill>
                  <a:schemeClr val="tx1"/>
                </a:solidFill>
                <a:cs typeface="Times New Roman" panose="02020603050405020304" pitchFamily="18" charset="0"/>
              </a:rPr>
              <a:t>You could review them annually or </a:t>
            </a:r>
          </a:p>
          <a:p>
            <a:pPr lvl="1"/>
            <a:r>
              <a:rPr lang="en-US" dirty="0">
                <a:solidFill>
                  <a:schemeClr val="tx1"/>
                </a:solidFill>
                <a:cs typeface="Times New Roman" panose="02020603050405020304" pitchFamily="18" charset="0"/>
              </a:rPr>
              <a:t>Each time you do your employee engagement survey</a:t>
            </a:r>
            <a:r>
              <a:rPr lang="en-US" dirty="0" smtClean="0">
                <a:solidFill>
                  <a:schemeClr val="tx1"/>
                </a:solidFill>
                <a:cs typeface="Times New Roman" panose="02020603050405020304" pitchFamily="18" charset="0"/>
              </a:rPr>
              <a:t>.</a:t>
            </a:r>
            <a:endParaRPr lang="en-IN" dirty="0">
              <a:solidFill>
                <a:schemeClr val="tx1"/>
              </a:solidFill>
              <a:cs typeface="Times New Roman" panose="02020603050405020304" pitchFamily="18" charset="0"/>
            </a:endParaRPr>
          </a:p>
        </p:txBody>
      </p:sp>
      <p:sp>
        <p:nvSpPr>
          <p:cNvPr id="5" name="Title 1">
            <a:extLst>
              <a:ext uri="{FF2B5EF4-FFF2-40B4-BE49-F238E27FC236}">
                <a16:creationId xmlns:a16="http://schemas.microsoft.com/office/drawing/2014/main" id="{ADBD53BF-E729-45BB-BF66-3C8B7F2EA983}"/>
              </a:ext>
            </a:extLst>
          </p:cNvPr>
          <p:cNvSpPr>
            <a:spLocks noGrp="1"/>
          </p:cNvSpPr>
          <p:nvPr>
            <p:ph type="title"/>
          </p:nvPr>
        </p:nvSpPr>
        <p:spPr>
          <a:xfrm>
            <a:off x="1113575" y="897933"/>
            <a:ext cx="10515600" cy="823290"/>
          </a:xfrm>
        </p:spPr>
        <p:txBody>
          <a:bodyPr>
            <a:normAutofit/>
          </a:bodyPr>
          <a:lstStyle/>
          <a:p>
            <a:r>
              <a:rPr lang="en-US" sz="4400" dirty="0" smtClean="0">
                <a:solidFill>
                  <a:schemeClr val="tx1"/>
                </a:solidFill>
                <a:cs typeface="Times New Roman" panose="02020603050405020304" pitchFamily="18" charset="0"/>
              </a:rPr>
              <a:t>…CONTD.</a:t>
            </a:r>
            <a:endParaRPr lang="en-IN" sz="6000" dirty="0">
              <a:solidFill>
                <a:schemeClr val="tx1"/>
              </a:solidFill>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003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t>Employee Profile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517" y="0"/>
            <a:ext cx="11606161" cy="6866460"/>
          </a:xfrm>
        </p:spPr>
      </p:pic>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891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9A8-0AED-23E4-C7ED-574DE26DF28C}"/>
              </a:ext>
            </a:extLst>
          </p:cNvPr>
          <p:cNvSpPr>
            <a:spLocks noGrp="1"/>
          </p:cNvSpPr>
          <p:nvPr>
            <p:ph type="title"/>
          </p:nvPr>
        </p:nvSpPr>
        <p:spPr/>
        <p:txBody>
          <a:bodyPr/>
          <a:lstStyle/>
          <a:p>
            <a:r>
              <a:rPr lang="en-IN" dirty="0"/>
              <a:t>Workforce Age Profiling</a:t>
            </a:r>
          </a:p>
        </p:txBody>
      </p:sp>
      <p:sp>
        <p:nvSpPr>
          <p:cNvPr id="3" name="Content Placeholder 2">
            <a:extLst>
              <a:ext uri="{FF2B5EF4-FFF2-40B4-BE49-F238E27FC236}">
                <a16:creationId xmlns:a16="http://schemas.microsoft.com/office/drawing/2014/main" id="{E7E826F0-94C7-A75B-8528-1F436700598A}"/>
              </a:ext>
            </a:extLst>
          </p:cNvPr>
          <p:cNvSpPr>
            <a:spLocks noGrp="1"/>
          </p:cNvSpPr>
          <p:nvPr>
            <p:ph idx="1"/>
          </p:nvPr>
        </p:nvSpPr>
        <p:spPr/>
        <p:txBody>
          <a:bodyPr/>
          <a:lstStyle/>
          <a:p>
            <a:r>
              <a:rPr lang="en-US" dirty="0"/>
              <a:t>Helps identify / get a clear picture of the age of the workforce</a:t>
            </a:r>
          </a:p>
          <a:p>
            <a:pPr lvl="1"/>
            <a:r>
              <a:rPr lang="en-US" dirty="0"/>
              <a:t>Each age group has different priorities and needs (human needs theory, </a:t>
            </a:r>
            <a:r>
              <a:rPr lang="en-US" dirty="0" err="1"/>
              <a:t>levinson’s</a:t>
            </a:r>
            <a:r>
              <a:rPr lang="en-US" dirty="0"/>
              <a:t> theory)</a:t>
            </a:r>
          </a:p>
          <a:p>
            <a:r>
              <a:rPr lang="en-IN" dirty="0"/>
              <a:t>Helps plan retirements/ recruitment/ retaining</a:t>
            </a:r>
          </a:p>
          <a:p>
            <a:r>
              <a:rPr lang="en-IN" dirty="0"/>
              <a:t>Brings out patterns and trends across the workforce</a:t>
            </a:r>
          </a:p>
          <a:p>
            <a:r>
              <a:rPr lang="en-IN" dirty="0"/>
              <a:t>Helps workforce planning (for future)</a:t>
            </a: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925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Churn over Rate</a:t>
            </a:r>
            <a:endParaRPr lang="en-IN" dirty="0"/>
          </a:p>
        </p:txBody>
      </p:sp>
      <p:sp>
        <p:nvSpPr>
          <p:cNvPr id="5" name="Text Placeholder 4"/>
          <p:cNvSpPr>
            <a:spLocks noGrp="1"/>
          </p:cNvSpPr>
          <p:nvPr>
            <p:ph type="body" idx="1"/>
          </p:nvPr>
        </p:nvSpPr>
        <p:spPr/>
        <p:txBody>
          <a:bodyPr/>
          <a:lstStyle/>
          <a:p>
            <a:endParaRPr lang="en-IN"/>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565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37BE7-6DFD-BB01-4E24-6BE319976EB4}"/>
              </a:ext>
            </a:extLst>
          </p:cNvPr>
          <p:cNvSpPr>
            <a:spLocks noGrp="1"/>
          </p:cNvSpPr>
          <p:nvPr>
            <p:ph type="title"/>
          </p:nvPr>
        </p:nvSpPr>
        <p:spPr/>
        <p:txBody>
          <a:bodyPr/>
          <a:lstStyle/>
          <a:p>
            <a:r>
              <a:rPr lang="en-IN" dirty="0"/>
              <a:t>Churn Over Index</a:t>
            </a:r>
          </a:p>
        </p:txBody>
      </p:sp>
      <p:sp>
        <p:nvSpPr>
          <p:cNvPr id="3" name="Content Placeholder 2">
            <a:extLst>
              <a:ext uri="{FF2B5EF4-FFF2-40B4-BE49-F238E27FC236}">
                <a16:creationId xmlns:a16="http://schemas.microsoft.com/office/drawing/2014/main" id="{CC4F6A1D-3B03-1D5A-C75B-61B95C457C9C}"/>
              </a:ext>
            </a:extLst>
          </p:cNvPr>
          <p:cNvSpPr>
            <a:spLocks noGrp="1"/>
          </p:cNvSpPr>
          <p:nvPr>
            <p:ph idx="1"/>
          </p:nvPr>
        </p:nvSpPr>
        <p:spPr>
          <a:xfrm>
            <a:off x="1097280" y="1845733"/>
            <a:ext cx="10058400" cy="4437371"/>
          </a:xfrm>
        </p:spPr>
        <p:txBody>
          <a:bodyPr>
            <a:normAutofit/>
          </a:bodyPr>
          <a:lstStyle/>
          <a:p>
            <a:r>
              <a:rPr lang="en-US" dirty="0"/>
              <a:t>Percentage of employees leaving an organization over a specific period.</a:t>
            </a:r>
          </a:p>
          <a:p>
            <a:r>
              <a:rPr lang="en-US" dirty="0"/>
              <a:t>Turnover rate =  </a:t>
            </a:r>
            <a:r>
              <a:rPr lang="en-US" u="sng" dirty="0"/>
              <a:t>    No. of separations during the time period          </a:t>
            </a:r>
            <a:r>
              <a:rPr lang="en-US" dirty="0"/>
              <a:t> X 100</a:t>
            </a:r>
          </a:p>
          <a:p>
            <a:pPr marL="0" indent="0">
              <a:buNone/>
            </a:pPr>
            <a:r>
              <a:rPr lang="en-IN" dirty="0"/>
              <a:t>		Average number of employees during the period</a:t>
            </a:r>
          </a:p>
          <a:p>
            <a:pPr marL="0" indent="0">
              <a:buNone/>
            </a:pPr>
            <a:r>
              <a:rPr lang="en-IN" dirty="0"/>
              <a:t>Monthly churn rate =  </a:t>
            </a:r>
            <a:r>
              <a:rPr lang="en-IN" u="sng" dirty="0"/>
              <a:t>    No. of employees quitting that month  _ </a:t>
            </a:r>
            <a:r>
              <a:rPr lang="en-IN" dirty="0"/>
              <a:t> X 100</a:t>
            </a:r>
          </a:p>
          <a:p>
            <a:pPr marL="0" indent="0">
              <a:buNone/>
            </a:pPr>
            <a:r>
              <a:rPr lang="en-IN" dirty="0"/>
              <a:t>		         Average number of employees that month</a:t>
            </a:r>
          </a:p>
          <a:p>
            <a:r>
              <a:rPr lang="en-US" dirty="0"/>
              <a:t>Employees leave</a:t>
            </a:r>
          </a:p>
          <a:p>
            <a:pPr lvl="1"/>
            <a:r>
              <a:rPr lang="en-US" dirty="0"/>
              <a:t>Voluntarily – resignation, retirement</a:t>
            </a:r>
          </a:p>
          <a:p>
            <a:pPr lvl="1"/>
            <a:r>
              <a:rPr lang="en-IN" dirty="0"/>
              <a:t>Involuntarily – layoff, </a:t>
            </a:r>
            <a:r>
              <a:rPr lang="en-IN" dirty="0" smtClean="0"/>
              <a:t>terminate</a:t>
            </a:r>
          </a:p>
          <a:p>
            <a:r>
              <a:rPr lang="en-US" i="1" dirty="0">
                <a:solidFill>
                  <a:schemeClr val="tx1"/>
                </a:solidFill>
                <a:cs typeface="Times New Roman" panose="02020603050405020304" pitchFamily="18" charset="0"/>
              </a:rPr>
              <a:t>Churn over can also be calculated in form of</a:t>
            </a:r>
          </a:p>
          <a:p>
            <a:pPr lvl="1"/>
            <a:r>
              <a:rPr lang="en-US" dirty="0">
                <a:solidFill>
                  <a:schemeClr val="tx1"/>
                </a:solidFill>
                <a:cs typeface="Times New Roman" panose="02020603050405020304" pitchFamily="18" charset="0"/>
              </a:rPr>
              <a:t>The value of Recurring Business lost</a:t>
            </a:r>
          </a:p>
          <a:p>
            <a:pPr lvl="1"/>
            <a:r>
              <a:rPr lang="en-US" dirty="0">
                <a:solidFill>
                  <a:schemeClr val="tx1"/>
                </a:solidFill>
                <a:cs typeface="Times New Roman" panose="02020603050405020304" pitchFamily="18" charset="0"/>
              </a:rPr>
              <a:t>The % of Recurring value </a:t>
            </a:r>
            <a:r>
              <a:rPr lang="en-US" dirty="0" smtClean="0">
                <a:solidFill>
                  <a:schemeClr val="tx1"/>
                </a:solidFill>
                <a:cs typeface="Times New Roman" panose="02020603050405020304" pitchFamily="18" charset="0"/>
              </a:rPr>
              <a:t>lost</a:t>
            </a:r>
            <a:endParaRPr lang="en-US"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114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2767-AB4E-143D-BB90-CE606213E465}"/>
              </a:ext>
            </a:extLst>
          </p:cNvPr>
          <p:cNvSpPr>
            <a:spLocks noGrp="1"/>
          </p:cNvSpPr>
          <p:nvPr>
            <p:ph type="title"/>
          </p:nvPr>
        </p:nvSpPr>
        <p:spPr/>
        <p:txBody>
          <a:bodyPr/>
          <a:lstStyle/>
          <a:p>
            <a:r>
              <a:rPr lang="en-US" dirty="0"/>
              <a:t>…CONTD.</a:t>
            </a:r>
            <a:endParaRPr lang="en-IN" dirty="0"/>
          </a:p>
        </p:txBody>
      </p:sp>
      <p:sp>
        <p:nvSpPr>
          <p:cNvPr id="3" name="Content Placeholder 2">
            <a:extLst>
              <a:ext uri="{FF2B5EF4-FFF2-40B4-BE49-F238E27FC236}">
                <a16:creationId xmlns:a16="http://schemas.microsoft.com/office/drawing/2014/main" id="{59AE222C-B6AF-2BF1-3762-D2AAA76DF1E3}"/>
              </a:ext>
            </a:extLst>
          </p:cNvPr>
          <p:cNvSpPr>
            <a:spLocks noGrp="1"/>
          </p:cNvSpPr>
          <p:nvPr>
            <p:ph idx="1"/>
          </p:nvPr>
        </p:nvSpPr>
        <p:spPr/>
        <p:txBody>
          <a:bodyPr/>
          <a:lstStyle/>
          <a:p>
            <a:r>
              <a:rPr lang="en-US" dirty="0"/>
              <a:t>Why is it important?</a:t>
            </a:r>
          </a:p>
          <a:p>
            <a:pPr lvl="1"/>
            <a:r>
              <a:rPr lang="en-US" dirty="0"/>
              <a:t>Costs involved in hiring (time, process, training, adjustment)</a:t>
            </a:r>
          </a:p>
          <a:p>
            <a:pPr lvl="1"/>
            <a:r>
              <a:rPr lang="en-US" dirty="0"/>
              <a:t>Helps understand shortcomings of the hiring process itself </a:t>
            </a:r>
          </a:p>
          <a:p>
            <a:pPr lvl="1"/>
            <a:r>
              <a:rPr lang="en-US" dirty="0"/>
              <a:t>Helps benchmark</a:t>
            </a:r>
          </a:p>
          <a:p>
            <a:r>
              <a:rPr lang="en-IN" dirty="0"/>
              <a:t>How to reduce/ lower </a:t>
            </a:r>
            <a:r>
              <a:rPr lang="en-IN" dirty="0" smtClean="0"/>
              <a:t>churn over </a:t>
            </a:r>
            <a:r>
              <a:rPr lang="en-IN" dirty="0"/>
              <a:t>rate?</a:t>
            </a:r>
          </a:p>
          <a:p>
            <a:pPr lvl="1"/>
            <a:r>
              <a:rPr lang="en-IN" dirty="0"/>
              <a:t>Adopt hiring best practices (person-culture fit, person-organization fit)</a:t>
            </a:r>
          </a:p>
          <a:p>
            <a:pPr lvl="1"/>
            <a:r>
              <a:rPr lang="en-IN" dirty="0"/>
              <a:t>Celebrate achievements</a:t>
            </a:r>
          </a:p>
          <a:p>
            <a:pPr lvl="1"/>
            <a:r>
              <a:rPr lang="en-IN" dirty="0"/>
              <a:t>Lucrative compensation and benefits</a:t>
            </a:r>
          </a:p>
          <a:p>
            <a:pPr lvl="1"/>
            <a:endParaRPr lang="en-IN" dirty="0"/>
          </a:p>
          <a:p>
            <a:endParaRPr lang="en-IN"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74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8DB54-DF48-4A6D-A71A-57358CAA9C68}"/>
              </a:ext>
            </a:extLst>
          </p:cNvPr>
          <p:cNvSpPr>
            <a:spLocks noGrp="1"/>
          </p:cNvSpPr>
          <p:nvPr>
            <p:ph idx="1"/>
          </p:nvPr>
        </p:nvSpPr>
        <p:spPr/>
        <p:txBody>
          <a:bodyPr>
            <a:normAutofit/>
          </a:bodyPr>
          <a:lstStyle/>
          <a:p>
            <a:r>
              <a:rPr lang="en-US" sz="2400" u="sng" dirty="0">
                <a:cs typeface="Times New Roman" panose="02020603050405020304" pitchFamily="18" charset="0"/>
              </a:rPr>
              <a:t>Competitive Attrition rate</a:t>
            </a:r>
          </a:p>
          <a:p>
            <a:pPr lvl="1"/>
            <a:r>
              <a:rPr lang="en-US" sz="2000" dirty="0">
                <a:cs typeface="Times New Roman" panose="02020603050405020304" pitchFamily="18" charset="0"/>
              </a:rPr>
              <a:t>% of people churning out voluntarily</a:t>
            </a:r>
          </a:p>
          <a:p>
            <a:r>
              <a:rPr lang="en-US" sz="2400" u="sng" dirty="0">
                <a:solidFill>
                  <a:schemeClr val="tx1"/>
                </a:solidFill>
                <a:cs typeface="Times New Roman" panose="02020603050405020304" pitchFamily="18" charset="0"/>
              </a:rPr>
              <a:t>Focus on</a:t>
            </a:r>
          </a:p>
          <a:p>
            <a:pPr lvl="1"/>
            <a:r>
              <a:rPr lang="en-US" sz="2000" dirty="0">
                <a:cs typeface="Times New Roman" panose="02020603050405020304" pitchFamily="18" charset="0"/>
              </a:rPr>
              <a:t>New Hire Turnover rate</a:t>
            </a:r>
          </a:p>
          <a:p>
            <a:pPr lvl="1"/>
            <a:r>
              <a:rPr lang="en-US" sz="2000" dirty="0">
                <a:cs typeface="Times New Roman" panose="02020603050405020304" pitchFamily="18" charset="0"/>
              </a:rPr>
              <a:t>It is a healthy sign if New hire are staying log</a:t>
            </a:r>
          </a:p>
          <a:p>
            <a:pPr lvl="2"/>
            <a:endParaRPr lang="en-IN" sz="1200" dirty="0"/>
          </a:p>
        </p:txBody>
      </p:sp>
      <p:pic>
        <p:nvPicPr>
          <p:cNvPr id="4" name="Picture 3">
            <a:extLst>
              <a:ext uri="{FF2B5EF4-FFF2-40B4-BE49-F238E27FC236}">
                <a16:creationId xmlns:a16="http://schemas.microsoft.com/office/drawing/2014/main" id="{A5C815F5-68BD-4501-A172-868900987AE9}"/>
              </a:ext>
            </a:extLst>
          </p:cNvPr>
          <p:cNvPicPr>
            <a:picLocks noChangeAspect="1"/>
          </p:cNvPicPr>
          <p:nvPr/>
        </p:nvPicPr>
        <p:blipFill>
          <a:blip r:embed="rId2"/>
          <a:stretch>
            <a:fillRect/>
          </a:stretch>
        </p:blipFill>
        <p:spPr>
          <a:xfrm>
            <a:off x="1731023" y="4101219"/>
            <a:ext cx="6743021" cy="1493822"/>
          </a:xfrm>
          <a:prstGeom prst="rect">
            <a:avLst/>
          </a:prstGeom>
        </p:spPr>
      </p:pic>
      <p:sp>
        <p:nvSpPr>
          <p:cNvPr id="6" name="Title 1">
            <a:extLst>
              <a:ext uri="{FF2B5EF4-FFF2-40B4-BE49-F238E27FC236}">
                <a16:creationId xmlns:a16="http://schemas.microsoft.com/office/drawing/2014/main" id="{ADBD53BF-E729-45BB-BF66-3C8B7F2EA983}"/>
              </a:ext>
            </a:extLst>
          </p:cNvPr>
          <p:cNvSpPr>
            <a:spLocks noGrp="1"/>
          </p:cNvSpPr>
          <p:nvPr>
            <p:ph type="title"/>
          </p:nvPr>
        </p:nvSpPr>
        <p:spPr>
          <a:xfrm>
            <a:off x="1097280" y="861855"/>
            <a:ext cx="10515600" cy="823290"/>
          </a:xfrm>
        </p:spPr>
        <p:txBody>
          <a:bodyPr>
            <a:normAutofit/>
          </a:bodyPr>
          <a:lstStyle/>
          <a:p>
            <a:r>
              <a:rPr lang="en-US" sz="4000" dirty="0" smtClean="0">
                <a:solidFill>
                  <a:schemeClr val="tx1"/>
                </a:solidFill>
                <a:cs typeface="Times New Roman" panose="02020603050405020304" pitchFamily="18" charset="0"/>
              </a:rPr>
              <a:t>…CONTD.</a:t>
            </a:r>
            <a:endParaRPr lang="en-IN" sz="5400" dirty="0">
              <a:solidFill>
                <a:schemeClr val="tx1"/>
              </a:solidFill>
            </a:endParaRPr>
          </a:p>
        </p:txBody>
      </p:sp>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716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5FB6C-2F61-4911-A6CE-B92CF618E5CD}"/>
              </a:ext>
            </a:extLst>
          </p:cNvPr>
          <p:cNvSpPr>
            <a:spLocks noGrp="1"/>
          </p:cNvSpPr>
          <p:nvPr>
            <p:ph type="title"/>
          </p:nvPr>
        </p:nvSpPr>
        <p:spPr>
          <a:xfrm>
            <a:off x="1225019" y="962656"/>
            <a:ext cx="9706070" cy="719396"/>
          </a:xfrm>
        </p:spPr>
        <p:txBody>
          <a:bodyPr/>
          <a:lstStyle/>
          <a:p>
            <a:r>
              <a:rPr lang="en-IN" dirty="0">
                <a:solidFill>
                  <a:schemeClr val="tx1"/>
                </a:solidFill>
                <a:cs typeface="Times New Roman" panose="02020603050405020304" pitchFamily="18" charset="0"/>
              </a:rPr>
              <a:t>Salary Hike % Attrition Rate </a:t>
            </a:r>
          </a:p>
        </p:txBody>
      </p:sp>
      <p:pic>
        <p:nvPicPr>
          <p:cNvPr id="5" name="Content Placeholder 4">
            <a:extLst>
              <a:ext uri="{FF2B5EF4-FFF2-40B4-BE49-F238E27FC236}">
                <a16:creationId xmlns:a16="http://schemas.microsoft.com/office/drawing/2014/main" id="{6B01D562-685C-49E1-804C-69C6A3CEF0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389" y="1747318"/>
            <a:ext cx="6008699" cy="5110682"/>
          </a:xfrm>
        </p:spPr>
      </p:pic>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858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B3C89-12A4-4FD8-B02F-5B2AC247054C}"/>
              </a:ext>
            </a:extLst>
          </p:cNvPr>
          <p:cNvSpPr>
            <a:spLocks noGrp="1"/>
          </p:cNvSpPr>
          <p:nvPr>
            <p:ph type="title"/>
          </p:nvPr>
        </p:nvSpPr>
        <p:spPr>
          <a:xfrm>
            <a:off x="1173179" y="835049"/>
            <a:ext cx="10515600" cy="869211"/>
          </a:xfrm>
        </p:spPr>
        <p:txBody>
          <a:bodyPr>
            <a:normAutofit/>
          </a:bodyPr>
          <a:lstStyle/>
          <a:p>
            <a:r>
              <a:rPr lang="en-IN" dirty="0">
                <a:solidFill>
                  <a:schemeClr val="tx1"/>
                </a:solidFill>
                <a:cs typeface="Times New Roman" panose="02020603050405020304" pitchFamily="18" charset="0"/>
              </a:rPr>
              <a:t>A healthy turnover rate</a:t>
            </a:r>
          </a:p>
        </p:txBody>
      </p:sp>
      <p:sp>
        <p:nvSpPr>
          <p:cNvPr id="3" name="Content Placeholder 2">
            <a:extLst>
              <a:ext uri="{FF2B5EF4-FFF2-40B4-BE49-F238E27FC236}">
                <a16:creationId xmlns:a16="http://schemas.microsoft.com/office/drawing/2014/main" id="{DBA4E5CF-CDB0-4998-A482-5216BBA41A0E}"/>
              </a:ext>
            </a:extLst>
          </p:cNvPr>
          <p:cNvSpPr>
            <a:spLocks noGrp="1"/>
          </p:cNvSpPr>
          <p:nvPr>
            <p:ph idx="1"/>
          </p:nvPr>
        </p:nvSpPr>
        <p:spPr>
          <a:xfrm>
            <a:off x="1173179" y="1791876"/>
            <a:ext cx="10180621" cy="4427855"/>
          </a:xfrm>
        </p:spPr>
        <p:txBody>
          <a:bodyPr>
            <a:noAutofit/>
          </a:bodyPr>
          <a:lstStyle/>
          <a:p>
            <a:r>
              <a:rPr lang="en-US" sz="2000" dirty="0" smtClean="0">
                <a:solidFill>
                  <a:schemeClr val="tx1"/>
                </a:solidFill>
                <a:cs typeface="Times New Roman" panose="02020603050405020304" pitchFamily="18" charset="0"/>
              </a:rPr>
              <a:t>Compare </a:t>
            </a:r>
            <a:r>
              <a:rPr lang="en-US" dirty="0">
                <a:solidFill>
                  <a:schemeClr val="tx1"/>
                </a:solidFill>
                <a:cs typeface="Times New Roman" panose="02020603050405020304" pitchFamily="18" charset="0"/>
              </a:rPr>
              <a:t>a</a:t>
            </a:r>
            <a:r>
              <a:rPr lang="en-US" sz="2000" dirty="0" smtClean="0">
                <a:solidFill>
                  <a:schemeClr val="tx1"/>
                </a:solidFill>
                <a:cs typeface="Times New Roman" panose="02020603050405020304" pitchFamily="18" charset="0"/>
              </a:rPr>
              <a:t>fter </a:t>
            </a:r>
            <a:r>
              <a:rPr lang="en-US" sz="2000" dirty="0">
                <a:solidFill>
                  <a:schemeClr val="tx1"/>
                </a:solidFill>
                <a:cs typeface="Times New Roman" panose="02020603050405020304" pitchFamily="18" charset="0"/>
              </a:rPr>
              <a:t>calculating the turnover rate of your company</a:t>
            </a:r>
          </a:p>
          <a:p>
            <a:pPr lvl="1"/>
            <a:r>
              <a:rPr lang="en-US" sz="2000" dirty="0" smtClean="0">
                <a:solidFill>
                  <a:schemeClr val="tx1"/>
                </a:solidFill>
                <a:cs typeface="Times New Roman" panose="02020603050405020304" pitchFamily="18" charset="0"/>
              </a:rPr>
              <a:t>If your </a:t>
            </a:r>
            <a:r>
              <a:rPr lang="en-US" sz="2000" dirty="0">
                <a:solidFill>
                  <a:schemeClr val="tx1"/>
                </a:solidFill>
                <a:cs typeface="Times New Roman" panose="02020603050405020304" pitchFamily="18" charset="0"/>
              </a:rPr>
              <a:t>company’s turnover rate </a:t>
            </a:r>
            <a:r>
              <a:rPr lang="en-US" sz="2000" dirty="0" smtClean="0">
                <a:solidFill>
                  <a:schemeClr val="tx1"/>
                </a:solidFill>
                <a:cs typeface="Times New Roman" panose="02020603050405020304" pitchFamily="18" charset="0"/>
              </a:rPr>
              <a:t>is </a:t>
            </a:r>
            <a:r>
              <a:rPr lang="en-US" sz="2000" dirty="0">
                <a:solidFill>
                  <a:schemeClr val="tx1"/>
                </a:solidFill>
                <a:cs typeface="Times New Roman" panose="02020603050405020304" pitchFamily="18" charset="0"/>
              </a:rPr>
              <a:t>i</a:t>
            </a:r>
            <a:r>
              <a:rPr lang="en-US" sz="2000" dirty="0" smtClean="0">
                <a:solidFill>
                  <a:schemeClr val="tx1"/>
                </a:solidFill>
                <a:cs typeface="Times New Roman" panose="02020603050405020304" pitchFamily="18" charset="0"/>
              </a:rPr>
              <a:t>n </a:t>
            </a:r>
            <a:r>
              <a:rPr lang="en-US" sz="2000" dirty="0">
                <a:solidFill>
                  <a:schemeClr val="tx1"/>
                </a:solidFill>
                <a:cs typeface="Times New Roman" panose="02020603050405020304" pitchFamily="18" charset="0"/>
              </a:rPr>
              <a:t>the average rate within your industry</a:t>
            </a:r>
          </a:p>
          <a:p>
            <a:pPr lvl="1"/>
            <a:r>
              <a:rPr lang="en-US" sz="2000" dirty="0">
                <a:solidFill>
                  <a:schemeClr val="tx1"/>
                </a:solidFill>
                <a:cs typeface="Times New Roman" panose="02020603050405020304" pitchFamily="18" charset="0"/>
              </a:rPr>
              <a:t>If your turnover rate is higher than your industry average, </a:t>
            </a:r>
            <a:r>
              <a:rPr lang="en-US" sz="2000" i="1" dirty="0">
                <a:solidFill>
                  <a:schemeClr val="tx1"/>
                </a:solidFill>
                <a:cs typeface="Times New Roman" panose="02020603050405020304" pitchFamily="18" charset="0"/>
              </a:rPr>
              <a:t>it probably means your management is not as effective as it could be.</a:t>
            </a:r>
          </a:p>
          <a:p>
            <a:pPr lvl="1"/>
            <a:endParaRPr lang="en-US" sz="2000" dirty="0">
              <a:solidFill>
                <a:schemeClr val="tx1"/>
              </a:solidFill>
              <a:cs typeface="Times New Roman" panose="02020603050405020304" pitchFamily="18" charset="0"/>
            </a:endParaRPr>
          </a:p>
          <a:p>
            <a:r>
              <a:rPr lang="en-US" sz="2400" b="1" dirty="0">
                <a:solidFill>
                  <a:schemeClr val="tx1"/>
                </a:solidFill>
                <a:cs typeface="Times New Roman" panose="02020603050405020304" pitchFamily="18" charset="0"/>
              </a:rPr>
              <a:t>Analyze your turnover rate</a:t>
            </a:r>
          </a:p>
          <a:p>
            <a:r>
              <a:rPr lang="en-US" sz="2400" dirty="0">
                <a:solidFill>
                  <a:schemeClr val="tx1"/>
                </a:solidFill>
                <a:cs typeface="Times New Roman" panose="02020603050405020304" pitchFamily="18" charset="0"/>
              </a:rPr>
              <a:t>To </a:t>
            </a:r>
            <a:r>
              <a:rPr lang="en-US" sz="2400" b="1" dirty="0">
                <a:solidFill>
                  <a:schemeClr val="tx1"/>
                </a:solidFill>
                <a:cs typeface="Times New Roman" panose="02020603050405020304" pitchFamily="18" charset="0"/>
              </a:rPr>
              <a:t>better understand </a:t>
            </a:r>
            <a:r>
              <a:rPr lang="en-US" sz="2400" dirty="0">
                <a:solidFill>
                  <a:schemeClr val="tx1"/>
                </a:solidFill>
                <a:cs typeface="Times New Roman" panose="02020603050405020304" pitchFamily="18" charset="0"/>
              </a:rPr>
              <a:t>your employee turnover, all you have to do is answer three questions:</a:t>
            </a:r>
          </a:p>
          <a:p>
            <a:pPr lvl="1">
              <a:buFont typeface="Wingdings" panose="05000000000000000000" pitchFamily="2" charset="2"/>
              <a:buChar char="Ø"/>
            </a:pPr>
            <a:r>
              <a:rPr lang="en-US" sz="2000" dirty="0">
                <a:solidFill>
                  <a:schemeClr val="tx1"/>
                </a:solidFill>
                <a:cs typeface="Times New Roman" panose="02020603050405020304" pitchFamily="18" charset="0"/>
              </a:rPr>
              <a:t>“Who are the employees who leave?”</a:t>
            </a:r>
          </a:p>
          <a:p>
            <a:pPr lvl="1">
              <a:buFont typeface="Wingdings" panose="05000000000000000000" pitchFamily="2" charset="2"/>
              <a:buChar char="Ø"/>
            </a:pPr>
            <a:r>
              <a:rPr lang="en-US" sz="2000" dirty="0">
                <a:solidFill>
                  <a:schemeClr val="tx1"/>
                </a:solidFill>
                <a:cs typeface="Times New Roman" panose="02020603050405020304" pitchFamily="18" charset="0"/>
              </a:rPr>
              <a:t>“When do they leave?”</a:t>
            </a:r>
          </a:p>
          <a:p>
            <a:pPr lvl="1">
              <a:buFont typeface="Wingdings" panose="05000000000000000000" pitchFamily="2" charset="2"/>
              <a:buChar char="Ø"/>
            </a:pPr>
            <a:r>
              <a:rPr lang="en-US" sz="2000" dirty="0">
                <a:solidFill>
                  <a:schemeClr val="tx1"/>
                </a:solidFill>
                <a:cs typeface="Times New Roman" panose="02020603050405020304" pitchFamily="18" charset="0"/>
              </a:rPr>
              <a:t>“Why they are leaving</a:t>
            </a:r>
            <a:r>
              <a:rPr lang="en-US" sz="2000" dirty="0" smtClean="0">
                <a:solidFill>
                  <a:schemeClr val="tx1"/>
                </a:solidFill>
                <a:cs typeface="Times New Roman" panose="02020603050405020304" pitchFamily="18" charset="0"/>
              </a:rPr>
              <a:t>?”</a:t>
            </a:r>
            <a:endParaRPr lang="en-US" sz="2000"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94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0A40-B27E-4881-8C8D-D264ECFA9E50}"/>
              </a:ext>
            </a:extLst>
          </p:cNvPr>
          <p:cNvSpPr>
            <a:spLocks noGrp="1"/>
          </p:cNvSpPr>
          <p:nvPr>
            <p:ph type="title"/>
          </p:nvPr>
        </p:nvSpPr>
        <p:spPr>
          <a:xfrm>
            <a:off x="1195056" y="933010"/>
            <a:ext cx="10158743" cy="773210"/>
          </a:xfrm>
        </p:spPr>
        <p:txBody>
          <a:bodyPr>
            <a:normAutofit/>
          </a:bodyPr>
          <a:lstStyle/>
          <a:p>
            <a:r>
              <a:rPr lang="en-US" dirty="0">
                <a:solidFill>
                  <a:schemeClr val="tx1"/>
                </a:solidFill>
                <a:cs typeface="Times New Roman" panose="02020603050405020304" pitchFamily="18" charset="0"/>
              </a:rPr>
              <a:t>Who are leaving</a:t>
            </a:r>
            <a:r>
              <a:rPr lang="en-US" dirty="0" smtClean="0">
                <a:solidFill>
                  <a:schemeClr val="tx1"/>
                </a:solidFill>
                <a:cs typeface="Times New Roman" panose="02020603050405020304" pitchFamily="18" charset="0"/>
              </a:rPr>
              <a:t>?</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E531D8AB-DA11-4029-81C4-1D8EF14A181F}"/>
              </a:ext>
            </a:extLst>
          </p:cNvPr>
          <p:cNvSpPr>
            <a:spLocks noGrp="1"/>
          </p:cNvSpPr>
          <p:nvPr>
            <p:ph idx="1"/>
          </p:nvPr>
        </p:nvSpPr>
        <p:spPr>
          <a:xfrm>
            <a:off x="1195056" y="1775012"/>
            <a:ext cx="9904493" cy="4401951"/>
          </a:xfrm>
        </p:spPr>
        <p:txBody>
          <a:bodyPr>
            <a:normAutofit/>
          </a:bodyPr>
          <a:lstStyle/>
          <a:p>
            <a:pPr algn="just">
              <a:lnSpc>
                <a:spcPct val="100000"/>
              </a:lnSpc>
            </a:pPr>
            <a:r>
              <a:rPr lang="en-US" u="sng" dirty="0">
                <a:solidFill>
                  <a:schemeClr val="tx1"/>
                </a:solidFill>
                <a:cs typeface="Times New Roman" panose="02020603050405020304" pitchFamily="18" charset="0"/>
              </a:rPr>
              <a:t>Even if </a:t>
            </a:r>
            <a:r>
              <a:rPr lang="en-US" dirty="0">
                <a:solidFill>
                  <a:schemeClr val="tx1"/>
                </a:solidFill>
                <a:cs typeface="Times New Roman" panose="02020603050405020304" pitchFamily="18" charset="0"/>
              </a:rPr>
              <a:t>your turnover </a:t>
            </a:r>
            <a:r>
              <a:rPr lang="en-US" u="sng" dirty="0">
                <a:solidFill>
                  <a:schemeClr val="tx1"/>
                </a:solidFill>
                <a:cs typeface="Times New Roman" panose="02020603050405020304" pitchFamily="18" charset="0"/>
              </a:rPr>
              <a:t>rate is lower </a:t>
            </a:r>
            <a:r>
              <a:rPr lang="en-US" dirty="0">
                <a:solidFill>
                  <a:schemeClr val="tx1"/>
                </a:solidFill>
                <a:cs typeface="Times New Roman" panose="02020603050405020304" pitchFamily="18" charset="0"/>
              </a:rPr>
              <a:t>than your industry’s average,</a:t>
            </a:r>
          </a:p>
          <a:p>
            <a:pPr algn="just">
              <a:lnSpc>
                <a:spcPct val="100000"/>
              </a:lnSpc>
            </a:pPr>
            <a:r>
              <a:rPr lang="en-US" dirty="0">
                <a:solidFill>
                  <a:schemeClr val="tx1"/>
                </a:solidFill>
                <a:cs typeface="Times New Roman" panose="02020603050405020304" pitchFamily="18" charset="0"/>
              </a:rPr>
              <a:t>There’s </a:t>
            </a:r>
            <a:r>
              <a:rPr lang="en-US" b="1" dirty="0">
                <a:solidFill>
                  <a:schemeClr val="tx1"/>
                </a:solidFill>
                <a:cs typeface="Times New Roman" panose="02020603050405020304" pitchFamily="18" charset="0"/>
              </a:rPr>
              <a:t>no reason to celebrate </a:t>
            </a:r>
            <a:r>
              <a:rPr lang="en-US" dirty="0">
                <a:solidFill>
                  <a:schemeClr val="tx1"/>
                </a:solidFill>
                <a:cs typeface="Times New Roman" panose="02020603050405020304" pitchFamily="18" charset="0"/>
              </a:rPr>
              <a:t>unless you can </a:t>
            </a:r>
            <a:r>
              <a:rPr lang="en-US" b="1" dirty="0">
                <a:solidFill>
                  <a:schemeClr val="tx1"/>
                </a:solidFill>
                <a:cs typeface="Times New Roman" panose="02020603050405020304" pitchFamily="18" charset="0"/>
              </a:rPr>
              <a:t>identify who leaves you</a:t>
            </a:r>
            <a:r>
              <a:rPr lang="en-US" dirty="0">
                <a:solidFill>
                  <a:schemeClr val="tx1"/>
                </a:solidFill>
                <a:cs typeface="Times New Roman" panose="02020603050405020304" pitchFamily="18" charset="0"/>
              </a:rPr>
              <a:t>. </a:t>
            </a:r>
          </a:p>
          <a:p>
            <a:pPr algn="just">
              <a:lnSpc>
                <a:spcPct val="100000"/>
              </a:lnSpc>
            </a:pPr>
            <a:r>
              <a:rPr lang="en-US" dirty="0">
                <a:solidFill>
                  <a:schemeClr val="tx1"/>
                </a:solidFill>
                <a:cs typeface="Times New Roman" panose="02020603050405020304" pitchFamily="18" charset="0"/>
              </a:rPr>
              <a:t>If your top performers are leaving, then you should </a:t>
            </a:r>
            <a:r>
              <a:rPr lang="en-US" b="1" dirty="0">
                <a:solidFill>
                  <a:schemeClr val="tx1"/>
                </a:solidFill>
                <a:cs typeface="Times New Roman" panose="02020603050405020304" pitchFamily="18" charset="0"/>
              </a:rPr>
              <a:t>take immediate </a:t>
            </a:r>
            <a:r>
              <a:rPr lang="en-US" dirty="0">
                <a:solidFill>
                  <a:schemeClr val="tx1"/>
                </a:solidFill>
                <a:cs typeface="Times New Roman" panose="02020603050405020304" pitchFamily="18" charset="0"/>
              </a:rPr>
              <a:t>action, otherwise your company’s performance will flag. </a:t>
            </a:r>
          </a:p>
          <a:p>
            <a:pPr algn="just">
              <a:lnSpc>
                <a:spcPct val="100000"/>
              </a:lnSpc>
            </a:pPr>
            <a:r>
              <a:rPr lang="en-US" dirty="0">
                <a:solidFill>
                  <a:schemeClr val="tx1"/>
                </a:solidFill>
                <a:cs typeface="Times New Roman" panose="02020603050405020304" pitchFamily="18" charset="0"/>
              </a:rPr>
              <a:t>On the other hand, </a:t>
            </a:r>
            <a:r>
              <a:rPr lang="en-US" u="sng" dirty="0">
                <a:solidFill>
                  <a:schemeClr val="tx1"/>
                </a:solidFill>
                <a:cs typeface="Times New Roman" panose="02020603050405020304" pitchFamily="18" charset="0"/>
              </a:rPr>
              <a:t>if your low performers are leaving</a:t>
            </a:r>
            <a:r>
              <a:rPr lang="en-US" dirty="0">
                <a:solidFill>
                  <a:schemeClr val="tx1"/>
                </a:solidFill>
                <a:cs typeface="Times New Roman" panose="02020603050405020304" pitchFamily="18" charset="0"/>
              </a:rPr>
              <a:t>, </a:t>
            </a:r>
            <a:r>
              <a:rPr lang="en-US" b="1" dirty="0">
                <a:solidFill>
                  <a:schemeClr val="tx1"/>
                </a:solidFill>
                <a:cs typeface="Times New Roman" panose="02020603050405020304" pitchFamily="18" charset="0"/>
              </a:rPr>
              <a:t>celebrate</a:t>
            </a:r>
            <a:r>
              <a:rPr lang="en-US" dirty="0">
                <a:solidFill>
                  <a:schemeClr val="tx1"/>
                </a:solidFill>
                <a:cs typeface="Times New Roman" panose="02020603050405020304" pitchFamily="18" charset="0"/>
              </a:rPr>
              <a:t> you could stand to gain by enjoying better employee engagement, productivity and profits.</a:t>
            </a:r>
            <a:endParaRPr lang="en-IN"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478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C910F-80E0-44E4-98C4-05DC61E21206}"/>
              </a:ext>
            </a:extLst>
          </p:cNvPr>
          <p:cNvSpPr>
            <a:spLocks noGrp="1"/>
          </p:cNvSpPr>
          <p:nvPr>
            <p:ph type="title"/>
          </p:nvPr>
        </p:nvSpPr>
        <p:spPr>
          <a:xfrm>
            <a:off x="1186004" y="651995"/>
            <a:ext cx="10240224" cy="1105087"/>
          </a:xfrm>
        </p:spPr>
        <p:txBody>
          <a:bodyPr>
            <a:normAutofit/>
          </a:bodyPr>
          <a:lstStyle/>
          <a:p>
            <a:r>
              <a:rPr lang="en-US" dirty="0">
                <a:solidFill>
                  <a:schemeClr val="tx1"/>
                </a:solidFill>
                <a:cs typeface="Times New Roman" panose="02020603050405020304" pitchFamily="18" charset="0"/>
              </a:rPr>
              <a:t>When are people leaving</a:t>
            </a:r>
            <a:r>
              <a:rPr lang="en-US" dirty="0" smtClean="0">
                <a:solidFill>
                  <a:schemeClr val="tx1"/>
                </a:solidFill>
                <a:cs typeface="Times New Roman" panose="02020603050405020304" pitchFamily="18" charset="0"/>
              </a:rPr>
              <a:t>?</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AC2F7073-08CB-4188-A991-3EE654DB2C2B}"/>
              </a:ext>
            </a:extLst>
          </p:cNvPr>
          <p:cNvSpPr>
            <a:spLocks noGrp="1"/>
          </p:cNvSpPr>
          <p:nvPr>
            <p:ph idx="1"/>
          </p:nvPr>
        </p:nvSpPr>
        <p:spPr>
          <a:xfrm>
            <a:off x="1186004" y="1757082"/>
            <a:ext cx="9931651" cy="4735793"/>
          </a:xfrm>
        </p:spPr>
        <p:txBody>
          <a:bodyPr>
            <a:normAutofit/>
          </a:bodyPr>
          <a:lstStyle/>
          <a:p>
            <a:pPr algn="just"/>
            <a:r>
              <a:rPr lang="en-US" sz="2400" dirty="0">
                <a:solidFill>
                  <a:schemeClr val="tx1"/>
                </a:solidFill>
                <a:cs typeface="Times New Roman" panose="02020603050405020304" pitchFamily="18" charset="0"/>
              </a:rPr>
              <a:t>Keeping track of when people leave can be very useful. </a:t>
            </a:r>
          </a:p>
          <a:p>
            <a:pPr lvl="1" algn="just"/>
            <a:r>
              <a:rPr lang="en-US" sz="2000" dirty="0">
                <a:solidFill>
                  <a:schemeClr val="tx1"/>
                </a:solidFill>
                <a:cs typeface="Times New Roman" panose="02020603050405020304" pitchFamily="18" charset="0"/>
              </a:rPr>
              <a:t>For example, your </a:t>
            </a:r>
            <a:r>
              <a:rPr lang="en-US" sz="2000" u="sng" dirty="0">
                <a:solidFill>
                  <a:schemeClr val="tx1"/>
                </a:solidFill>
                <a:cs typeface="Times New Roman" panose="02020603050405020304" pitchFamily="18" charset="0"/>
              </a:rPr>
              <a:t>new hire turnover rate </a:t>
            </a:r>
            <a:r>
              <a:rPr lang="en-US" sz="2000" dirty="0">
                <a:solidFill>
                  <a:schemeClr val="tx1"/>
                </a:solidFill>
                <a:cs typeface="Times New Roman" panose="02020603050405020304" pitchFamily="18" charset="0"/>
              </a:rPr>
              <a:t>can offer a lot of </a:t>
            </a:r>
            <a:r>
              <a:rPr lang="en-US" sz="2000" b="1" dirty="0">
                <a:solidFill>
                  <a:schemeClr val="tx1"/>
                </a:solidFill>
                <a:cs typeface="Times New Roman" panose="02020603050405020304" pitchFamily="18" charset="0"/>
              </a:rPr>
              <a:t>insight</a:t>
            </a:r>
            <a:r>
              <a:rPr lang="en-US" sz="2000" dirty="0">
                <a:solidFill>
                  <a:schemeClr val="tx1"/>
                </a:solidFill>
                <a:cs typeface="Times New Roman" panose="02020603050405020304" pitchFamily="18" charset="0"/>
              </a:rPr>
              <a:t>. </a:t>
            </a:r>
          </a:p>
          <a:p>
            <a:pPr lvl="2" algn="just"/>
            <a:r>
              <a:rPr lang="en-US" sz="1800" dirty="0">
                <a:solidFill>
                  <a:schemeClr val="tx1"/>
                </a:solidFill>
                <a:cs typeface="Times New Roman" panose="02020603050405020304" pitchFamily="18" charset="0"/>
              </a:rPr>
              <a:t>First, it can tell you whether your </a:t>
            </a:r>
            <a:r>
              <a:rPr lang="en-US" sz="1800" b="1" dirty="0">
                <a:solidFill>
                  <a:schemeClr val="tx1"/>
                </a:solidFill>
                <a:cs typeface="Times New Roman" panose="02020603050405020304" pitchFamily="18" charset="0"/>
              </a:rPr>
              <a:t>recruitment methods are working?? </a:t>
            </a:r>
          </a:p>
          <a:p>
            <a:pPr lvl="2" algn="just"/>
            <a:r>
              <a:rPr lang="en-US" sz="1800" u="sng" dirty="0">
                <a:solidFill>
                  <a:schemeClr val="tx1"/>
                </a:solidFill>
                <a:cs typeface="Times New Roman" panose="02020603050405020304" pitchFamily="18" charset="0"/>
              </a:rPr>
              <a:t>If a significant number </a:t>
            </a:r>
            <a:r>
              <a:rPr lang="en-US" sz="1800" dirty="0">
                <a:solidFill>
                  <a:schemeClr val="tx1"/>
                </a:solidFill>
                <a:cs typeface="Times New Roman" panose="02020603050405020304" pitchFamily="18" charset="0"/>
              </a:rPr>
              <a:t>of your new employees </a:t>
            </a:r>
            <a:r>
              <a:rPr lang="en-US" sz="1800" b="1" dirty="0">
                <a:solidFill>
                  <a:schemeClr val="tx1"/>
                </a:solidFill>
                <a:cs typeface="Times New Roman" panose="02020603050405020304" pitchFamily="18" charset="0"/>
              </a:rPr>
              <a:t>leave</a:t>
            </a:r>
            <a:r>
              <a:rPr lang="en-US" sz="1800" dirty="0">
                <a:solidFill>
                  <a:schemeClr val="tx1"/>
                </a:solidFill>
                <a:cs typeface="Times New Roman" panose="02020603050405020304" pitchFamily="18" charset="0"/>
              </a:rPr>
              <a:t> because they found their job duties different </a:t>
            </a:r>
          </a:p>
          <a:p>
            <a:pPr lvl="2" algn="just"/>
            <a:r>
              <a:rPr lang="en-US" sz="1800" dirty="0">
                <a:solidFill>
                  <a:schemeClr val="tx1"/>
                </a:solidFill>
                <a:cs typeface="Times New Roman" panose="02020603050405020304" pitchFamily="18" charset="0"/>
              </a:rPr>
              <a:t>Perhaps you should consider </a:t>
            </a:r>
            <a:r>
              <a:rPr lang="en-US" sz="1800" b="1" dirty="0">
                <a:solidFill>
                  <a:schemeClr val="tx1"/>
                </a:solidFill>
                <a:cs typeface="Times New Roman" panose="02020603050405020304" pitchFamily="18" charset="0"/>
              </a:rPr>
              <a:t>reviewing your job descriptions</a:t>
            </a:r>
            <a:r>
              <a:rPr lang="en-US" sz="1800" dirty="0">
                <a:solidFill>
                  <a:schemeClr val="tx1"/>
                </a:solidFill>
                <a:cs typeface="Times New Roman" panose="02020603050405020304" pitchFamily="18" charset="0"/>
              </a:rPr>
              <a:t>. </a:t>
            </a:r>
          </a:p>
          <a:p>
            <a:pPr lvl="2" algn="just"/>
            <a:r>
              <a:rPr lang="en-US" sz="1800" dirty="0">
                <a:solidFill>
                  <a:schemeClr val="tx1"/>
                </a:solidFill>
                <a:cs typeface="Times New Roman" panose="02020603050405020304" pitchFamily="18" charset="0"/>
              </a:rPr>
              <a:t>Investing more time and money developing your </a:t>
            </a:r>
            <a:r>
              <a:rPr lang="en-US" sz="1800" b="1" u="sng" dirty="0">
                <a:solidFill>
                  <a:schemeClr val="tx1"/>
                </a:solidFill>
                <a:cs typeface="Times New Roman" panose="02020603050405020304" pitchFamily="18" charset="0"/>
              </a:rPr>
              <a:t>orientation process </a:t>
            </a:r>
            <a:r>
              <a:rPr lang="en-US" sz="1800" dirty="0">
                <a:solidFill>
                  <a:schemeClr val="tx1"/>
                </a:solidFill>
                <a:cs typeface="Times New Roman" panose="02020603050405020304" pitchFamily="18" charset="0"/>
              </a:rPr>
              <a:t>could help too</a:t>
            </a: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88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232F-D6A2-49D8-8A85-C009D697C758}"/>
              </a:ext>
            </a:extLst>
          </p:cNvPr>
          <p:cNvSpPr>
            <a:spLocks noGrp="1"/>
          </p:cNvSpPr>
          <p:nvPr>
            <p:ph type="title"/>
          </p:nvPr>
        </p:nvSpPr>
        <p:spPr>
          <a:xfrm>
            <a:off x="1186004" y="755165"/>
            <a:ext cx="10167796" cy="964530"/>
          </a:xfrm>
        </p:spPr>
        <p:txBody>
          <a:bodyPr>
            <a:normAutofit/>
          </a:bodyPr>
          <a:lstStyle/>
          <a:p>
            <a:r>
              <a:rPr lang="en-IN" dirty="0">
                <a:solidFill>
                  <a:schemeClr val="tx1"/>
                </a:solidFill>
                <a:cs typeface="Times New Roman" panose="02020603050405020304" pitchFamily="18" charset="0"/>
              </a:rPr>
              <a:t>Why are employees leaving?</a:t>
            </a:r>
          </a:p>
        </p:txBody>
      </p:sp>
      <p:sp>
        <p:nvSpPr>
          <p:cNvPr id="3" name="Content Placeholder 2">
            <a:extLst>
              <a:ext uri="{FF2B5EF4-FFF2-40B4-BE49-F238E27FC236}">
                <a16:creationId xmlns:a16="http://schemas.microsoft.com/office/drawing/2014/main" id="{BC466169-85DE-4DAA-9441-B708E0D9DD8A}"/>
              </a:ext>
            </a:extLst>
          </p:cNvPr>
          <p:cNvSpPr>
            <a:spLocks noGrp="1"/>
          </p:cNvSpPr>
          <p:nvPr>
            <p:ph idx="1"/>
          </p:nvPr>
        </p:nvSpPr>
        <p:spPr>
          <a:xfrm>
            <a:off x="1186004" y="1719695"/>
            <a:ext cx="9967865" cy="4879178"/>
          </a:xfrm>
        </p:spPr>
        <p:txBody>
          <a:bodyPr>
            <a:normAutofit/>
          </a:bodyPr>
          <a:lstStyle/>
          <a:p>
            <a:r>
              <a:rPr lang="en-US" dirty="0">
                <a:solidFill>
                  <a:schemeClr val="tx1"/>
                </a:solidFill>
                <a:cs typeface="Times New Roman" panose="02020603050405020304" pitchFamily="18" charset="0"/>
              </a:rPr>
              <a:t>When you know why your employees leave, you can change your company’s management style or policies in response. </a:t>
            </a:r>
          </a:p>
          <a:p>
            <a:r>
              <a:rPr lang="en-US" dirty="0">
                <a:solidFill>
                  <a:schemeClr val="tx1"/>
                </a:solidFill>
                <a:highlight>
                  <a:srgbClr val="FFFF00"/>
                </a:highlight>
                <a:cs typeface="Times New Roman" panose="02020603050405020304" pitchFamily="18" charset="0"/>
              </a:rPr>
              <a:t>On-Stay interviews</a:t>
            </a:r>
            <a:r>
              <a:rPr lang="en-US" dirty="0">
                <a:solidFill>
                  <a:schemeClr val="tx1"/>
                </a:solidFill>
                <a:cs typeface="Times New Roman" panose="02020603050405020304" pitchFamily="18" charset="0"/>
              </a:rPr>
              <a:t> – Help in proactively identifying the root causes</a:t>
            </a:r>
          </a:p>
          <a:p>
            <a:r>
              <a:rPr lang="en-US" dirty="0">
                <a:solidFill>
                  <a:schemeClr val="tx1"/>
                </a:solidFill>
                <a:cs typeface="Times New Roman" panose="02020603050405020304" pitchFamily="18" charset="0"/>
              </a:rPr>
              <a:t>Exit interviews are a useful way to see whether people give similar reasons for leaving, or whether they offer useful suggestions for how you can improve.</a:t>
            </a:r>
          </a:p>
          <a:p>
            <a:r>
              <a:rPr lang="en-US" dirty="0">
                <a:solidFill>
                  <a:schemeClr val="tx1"/>
                </a:solidFill>
                <a:cs typeface="Times New Roman" panose="02020603050405020304" pitchFamily="18" charset="0"/>
              </a:rPr>
              <a:t>For example, </a:t>
            </a:r>
          </a:p>
          <a:p>
            <a:pPr lvl="1"/>
            <a:r>
              <a:rPr lang="en-US" dirty="0">
                <a:solidFill>
                  <a:schemeClr val="tx1"/>
                </a:solidFill>
                <a:cs typeface="Times New Roman" panose="02020603050405020304" pitchFamily="18" charset="0"/>
              </a:rPr>
              <a:t>Employees often say they decided to resign because their input and effort were not appreciated. </a:t>
            </a:r>
          </a:p>
          <a:p>
            <a:pPr lvl="1"/>
            <a:r>
              <a:rPr lang="en-US" dirty="0">
                <a:solidFill>
                  <a:schemeClr val="tx1"/>
                </a:solidFill>
                <a:cs typeface="Times New Roman" panose="02020603050405020304" pitchFamily="18" charset="0"/>
              </a:rPr>
              <a:t>If you hear these kinds of comments in your exit interviews or in performance reviews, HR should work with managers to consider changing </a:t>
            </a:r>
            <a:r>
              <a:rPr lang="en-US" dirty="0" smtClean="0">
                <a:solidFill>
                  <a:schemeClr val="tx1"/>
                </a:solidFill>
                <a:cs typeface="Times New Roman" panose="02020603050405020304" pitchFamily="18" charset="0"/>
              </a:rPr>
              <a:t>PMS</a:t>
            </a:r>
            <a:endParaRPr lang="en-US"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118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8F00-7C25-4AD8-A1DF-46301FA2105A}"/>
              </a:ext>
            </a:extLst>
          </p:cNvPr>
          <p:cNvSpPr>
            <a:spLocks noGrp="1"/>
          </p:cNvSpPr>
          <p:nvPr>
            <p:ph type="title"/>
          </p:nvPr>
        </p:nvSpPr>
        <p:spPr>
          <a:xfrm>
            <a:off x="1204110" y="950441"/>
            <a:ext cx="10284071" cy="770783"/>
          </a:xfrm>
        </p:spPr>
        <p:txBody>
          <a:bodyPr>
            <a:normAutofit/>
          </a:bodyPr>
          <a:lstStyle/>
          <a:p>
            <a:r>
              <a:rPr lang="en-US" dirty="0">
                <a:solidFill>
                  <a:schemeClr val="tx1"/>
                </a:solidFill>
                <a:cs typeface="Times New Roman" panose="02020603050405020304" pitchFamily="18" charset="0"/>
              </a:rPr>
              <a:t>Costs associated with Turnover</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F5C1DF88-F9B0-4CDA-B92F-5099D811F0A3}"/>
              </a:ext>
            </a:extLst>
          </p:cNvPr>
          <p:cNvSpPr>
            <a:spLocks noGrp="1"/>
          </p:cNvSpPr>
          <p:nvPr>
            <p:ph idx="1"/>
          </p:nvPr>
        </p:nvSpPr>
        <p:spPr>
          <a:xfrm>
            <a:off x="1276539" y="1721224"/>
            <a:ext cx="9859224" cy="4190689"/>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Turnover </a:t>
            </a:r>
            <a:r>
              <a:rPr lang="en-US" u="sng" dirty="0">
                <a:solidFill>
                  <a:schemeClr val="tx1"/>
                </a:solidFill>
                <a:latin typeface="Times New Roman" panose="02020603050405020304" pitchFamily="18" charset="0"/>
                <a:cs typeface="Times New Roman" panose="02020603050405020304" pitchFamily="18" charset="0"/>
              </a:rPr>
              <a:t>disrupts the flow </a:t>
            </a:r>
            <a:r>
              <a:rPr lang="en-US" dirty="0">
                <a:solidFill>
                  <a:schemeClr val="tx1"/>
                </a:solidFill>
                <a:latin typeface="Times New Roman" panose="02020603050405020304" pitchFamily="18" charset="0"/>
                <a:cs typeface="Times New Roman" panose="02020603050405020304" pitchFamily="18" charset="0"/>
              </a:rPr>
              <a:t>of a functioning workforce. </a:t>
            </a:r>
          </a:p>
          <a:p>
            <a:r>
              <a:rPr lang="en-US" dirty="0">
                <a:solidFill>
                  <a:schemeClr val="tx1"/>
                </a:solidFill>
                <a:latin typeface="Times New Roman" panose="02020603050405020304" pitchFamily="18" charset="0"/>
                <a:cs typeface="Times New Roman" panose="02020603050405020304" pitchFamily="18" charset="0"/>
              </a:rPr>
              <a:t>When an employee leaves there can be a </a:t>
            </a:r>
            <a:r>
              <a:rPr lang="en-US" u="sng" dirty="0">
                <a:solidFill>
                  <a:schemeClr val="tx1"/>
                </a:solidFill>
                <a:latin typeface="Times New Roman" panose="02020603050405020304" pitchFamily="18" charset="0"/>
                <a:cs typeface="Times New Roman" panose="02020603050405020304" pitchFamily="18" charset="0"/>
              </a:rPr>
              <a:t>significant knowledge gap </a:t>
            </a:r>
            <a:r>
              <a:rPr lang="en-US" dirty="0">
                <a:solidFill>
                  <a:schemeClr val="tx1"/>
                </a:solidFill>
                <a:latin typeface="Times New Roman" panose="02020603050405020304" pitchFamily="18" charset="0"/>
                <a:cs typeface="Times New Roman" panose="02020603050405020304" pitchFamily="18" charset="0"/>
              </a:rPr>
              <a:t>left</a:t>
            </a:r>
          </a:p>
          <a:p>
            <a:r>
              <a:rPr lang="en-US" u="sng" dirty="0">
                <a:solidFill>
                  <a:schemeClr val="tx1"/>
                </a:solidFill>
                <a:latin typeface="Times New Roman" panose="02020603050405020304" pitchFamily="18" charset="0"/>
                <a:cs typeface="Times New Roman" panose="02020603050405020304" pitchFamily="18" charset="0"/>
              </a:rPr>
              <a:t>More work </a:t>
            </a:r>
            <a:r>
              <a:rPr lang="en-US" dirty="0">
                <a:solidFill>
                  <a:schemeClr val="tx1"/>
                </a:solidFill>
                <a:latin typeface="Times New Roman" panose="02020603050405020304" pitchFamily="18" charset="0"/>
                <a:cs typeface="Times New Roman" panose="02020603050405020304" pitchFamily="18" charset="0"/>
              </a:rPr>
              <a:t>for the remaining team members. </a:t>
            </a:r>
          </a:p>
          <a:p>
            <a:r>
              <a:rPr lang="en-US" dirty="0">
                <a:solidFill>
                  <a:schemeClr val="tx1"/>
                </a:solidFill>
                <a:latin typeface="Times New Roman" panose="02020603050405020304" pitchFamily="18" charset="0"/>
                <a:cs typeface="Times New Roman" panose="02020603050405020304" pitchFamily="18" charset="0"/>
              </a:rPr>
              <a:t>Recruiting and training a </a:t>
            </a:r>
            <a:r>
              <a:rPr lang="en-US" u="sng" dirty="0">
                <a:solidFill>
                  <a:schemeClr val="tx1"/>
                </a:solidFill>
                <a:latin typeface="Times New Roman" panose="02020603050405020304" pitchFamily="18" charset="0"/>
                <a:cs typeface="Times New Roman" panose="02020603050405020304" pitchFamily="18" charset="0"/>
              </a:rPr>
              <a:t>new employee </a:t>
            </a:r>
            <a:r>
              <a:rPr lang="en-US" dirty="0">
                <a:solidFill>
                  <a:schemeClr val="tx1"/>
                </a:solidFill>
                <a:latin typeface="Times New Roman" panose="02020603050405020304" pitchFamily="18" charset="0"/>
                <a:cs typeface="Times New Roman" panose="02020603050405020304" pitchFamily="18" charset="0"/>
              </a:rPr>
              <a:t>requires staff time and money. </a:t>
            </a:r>
          </a:p>
          <a:p>
            <a:r>
              <a:rPr lang="en-US" u="sng" dirty="0">
                <a:solidFill>
                  <a:schemeClr val="tx1"/>
                </a:solidFill>
                <a:latin typeface="Times New Roman" panose="02020603050405020304" pitchFamily="18" charset="0"/>
                <a:cs typeface="Times New Roman" panose="02020603050405020304" pitchFamily="18" charset="0"/>
              </a:rPr>
              <a:t>Every time </a:t>
            </a:r>
            <a:r>
              <a:rPr lang="en-US" dirty="0">
                <a:solidFill>
                  <a:schemeClr val="tx1"/>
                </a:solidFill>
                <a:latin typeface="Times New Roman" panose="02020603050405020304" pitchFamily="18" charset="0"/>
                <a:cs typeface="Times New Roman" panose="02020603050405020304" pitchFamily="18" charset="0"/>
              </a:rPr>
              <a:t>a business </a:t>
            </a:r>
            <a:r>
              <a:rPr lang="en-US" b="1" dirty="0">
                <a:solidFill>
                  <a:schemeClr val="tx1"/>
                </a:solidFill>
                <a:latin typeface="Times New Roman" panose="02020603050405020304" pitchFamily="18" charset="0"/>
                <a:cs typeface="Times New Roman" panose="02020603050405020304" pitchFamily="18" charset="0"/>
              </a:rPr>
              <a:t>replaces</a:t>
            </a:r>
            <a:r>
              <a:rPr lang="en-US" dirty="0">
                <a:solidFill>
                  <a:schemeClr val="tx1"/>
                </a:solidFill>
                <a:latin typeface="Times New Roman" panose="02020603050405020304" pitchFamily="18" charset="0"/>
                <a:cs typeface="Times New Roman" panose="02020603050405020304" pitchFamily="18" charset="0"/>
              </a:rPr>
              <a:t> a salaried employee, it </a:t>
            </a:r>
            <a:r>
              <a:rPr lang="en-US" u="sng" dirty="0">
                <a:solidFill>
                  <a:schemeClr val="tx1"/>
                </a:solidFill>
                <a:latin typeface="Times New Roman" panose="02020603050405020304" pitchFamily="18" charset="0"/>
                <a:cs typeface="Times New Roman" panose="02020603050405020304" pitchFamily="18" charset="0"/>
              </a:rPr>
              <a:t>costs</a:t>
            </a:r>
            <a:r>
              <a:rPr lang="en-US" dirty="0">
                <a:solidFill>
                  <a:schemeClr val="tx1"/>
                </a:solidFill>
                <a:latin typeface="Times New Roman" panose="02020603050405020304" pitchFamily="18" charset="0"/>
                <a:cs typeface="Times New Roman" panose="02020603050405020304" pitchFamily="18" charset="0"/>
              </a:rPr>
              <a:t> on average </a:t>
            </a:r>
            <a:r>
              <a:rPr lang="en-US" u="sng" dirty="0">
                <a:solidFill>
                  <a:schemeClr val="tx1"/>
                </a:solidFill>
                <a:latin typeface="Times New Roman" panose="02020603050405020304" pitchFamily="18" charset="0"/>
                <a:cs typeface="Times New Roman" panose="02020603050405020304" pitchFamily="18" charset="0"/>
              </a:rPr>
              <a:t>6 to 9 months in salary</a:t>
            </a:r>
            <a:r>
              <a:rPr lang="en-US" dirty="0">
                <a:solidFill>
                  <a:schemeClr val="tx1"/>
                </a:solidFill>
                <a:latin typeface="Times New Roman" panose="02020603050405020304" pitchFamily="18" charset="0"/>
                <a:cs typeface="Times New Roman" panose="02020603050405020304" pitchFamily="18" charset="0"/>
              </a:rPr>
              <a:t> </a:t>
            </a:r>
          </a:p>
          <a:p>
            <a:r>
              <a:rPr lang="en-US" dirty="0">
                <a:solidFill>
                  <a:schemeClr val="tx1"/>
                </a:solidFill>
                <a:latin typeface="Times New Roman" panose="02020603050405020304" pitchFamily="18" charset="0"/>
                <a:cs typeface="Times New Roman" panose="02020603050405020304" pitchFamily="18" charset="0"/>
              </a:rPr>
              <a:t>For a manager making $40,000 a year, that's $20,000 to $30,000 in recruiting and training expenses, along with other intangibles</a:t>
            </a:r>
            <a:endParaRPr lang="en-IN" dirty="0">
              <a:solidFill>
                <a:schemeClr val="tx1"/>
              </a:solidFill>
              <a:latin typeface="Times New Roman" panose="02020603050405020304" pitchFamily="18" charset="0"/>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631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50BF-A90D-4AAE-B9B0-A1C8F42E7452}"/>
              </a:ext>
            </a:extLst>
          </p:cNvPr>
          <p:cNvSpPr>
            <a:spLocks noGrp="1"/>
          </p:cNvSpPr>
          <p:nvPr>
            <p:ph type="title"/>
          </p:nvPr>
        </p:nvSpPr>
        <p:spPr>
          <a:xfrm>
            <a:off x="1213164" y="790136"/>
            <a:ext cx="9942516" cy="912607"/>
          </a:xfrm>
        </p:spPr>
        <p:txBody>
          <a:bodyPr/>
          <a:lstStyle/>
          <a:p>
            <a:r>
              <a:rPr lang="en-US" dirty="0">
                <a:solidFill>
                  <a:schemeClr val="tx1"/>
                </a:solidFill>
                <a:cs typeface="Times New Roman" panose="02020603050405020304" pitchFamily="18" charset="0"/>
              </a:rPr>
              <a:t>Implications for Managers</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E2D17FC4-56D3-43C9-8B38-C7826002C418}"/>
              </a:ext>
            </a:extLst>
          </p:cNvPr>
          <p:cNvSpPr>
            <a:spLocks noGrp="1"/>
          </p:cNvSpPr>
          <p:nvPr>
            <p:ph idx="1"/>
          </p:nvPr>
        </p:nvSpPr>
        <p:spPr>
          <a:xfrm>
            <a:off x="1213164" y="1845734"/>
            <a:ext cx="9942516" cy="4023360"/>
          </a:xfrm>
        </p:spPr>
        <p:txBody>
          <a:bodyPr>
            <a:normAutofit/>
          </a:bodyPr>
          <a:lstStyle/>
          <a:p>
            <a:r>
              <a:rPr lang="en-US" sz="2400" dirty="0">
                <a:solidFill>
                  <a:schemeClr val="tx1"/>
                </a:solidFill>
                <a:cs typeface="Times New Roman" panose="02020603050405020304" pitchFamily="18" charset="0"/>
              </a:rPr>
              <a:t>Differentiate your employees by:</a:t>
            </a:r>
          </a:p>
          <a:p>
            <a:pPr lvl="1"/>
            <a:r>
              <a:rPr lang="en-US" sz="2000" dirty="0">
                <a:solidFill>
                  <a:schemeClr val="tx1"/>
                </a:solidFill>
                <a:cs typeface="Times New Roman" panose="02020603050405020304" pitchFamily="18" charset="0"/>
              </a:rPr>
              <a:t>Job level</a:t>
            </a:r>
          </a:p>
          <a:p>
            <a:pPr lvl="1"/>
            <a:r>
              <a:rPr lang="en-US" sz="2000" dirty="0">
                <a:solidFill>
                  <a:schemeClr val="tx1"/>
                </a:solidFill>
                <a:cs typeface="Times New Roman" panose="02020603050405020304" pitchFamily="18" charset="0"/>
              </a:rPr>
              <a:t>Department</a:t>
            </a:r>
          </a:p>
          <a:p>
            <a:pPr lvl="1"/>
            <a:r>
              <a:rPr lang="en-US" sz="2000" dirty="0">
                <a:solidFill>
                  <a:schemeClr val="tx1"/>
                </a:solidFill>
                <a:cs typeface="Times New Roman" panose="02020603050405020304" pitchFamily="18" charset="0"/>
              </a:rPr>
              <a:t>Location</a:t>
            </a:r>
          </a:p>
          <a:p>
            <a:pPr lvl="1"/>
            <a:r>
              <a:rPr lang="en-US" sz="2000" dirty="0">
                <a:solidFill>
                  <a:schemeClr val="tx1"/>
                </a:solidFill>
                <a:cs typeface="Times New Roman" panose="02020603050405020304" pitchFamily="18" charset="0"/>
              </a:rPr>
              <a:t>Age group</a:t>
            </a:r>
          </a:p>
          <a:p>
            <a:pPr lvl="1"/>
            <a:r>
              <a:rPr lang="en-US" sz="2000" dirty="0">
                <a:solidFill>
                  <a:schemeClr val="tx1"/>
                </a:solidFill>
                <a:cs typeface="Times New Roman" panose="02020603050405020304" pitchFamily="18" charset="0"/>
              </a:rPr>
              <a:t>Gender</a:t>
            </a:r>
          </a:p>
          <a:p>
            <a:pPr lvl="1"/>
            <a:r>
              <a:rPr lang="en-US" sz="2000" dirty="0">
                <a:solidFill>
                  <a:schemeClr val="tx1"/>
                </a:solidFill>
                <a:cs typeface="Times New Roman" panose="02020603050405020304" pitchFamily="18" charset="0"/>
              </a:rPr>
              <a:t>Length of service</a:t>
            </a:r>
          </a:p>
          <a:p>
            <a:r>
              <a:rPr lang="en-US" sz="2400" dirty="0">
                <a:solidFill>
                  <a:schemeClr val="tx1"/>
                </a:solidFill>
                <a:cs typeface="Times New Roman" panose="02020603050405020304" pitchFamily="18" charset="0"/>
              </a:rPr>
              <a:t>Determine where the voluntary turnover rate spikes and if the turnover is acceptable and unacceptable</a:t>
            </a:r>
            <a:endParaRPr lang="en-IN" sz="2400"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973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Separation Clearance Time</a:t>
            </a:r>
            <a:endParaRPr lang="en-IN" dirty="0"/>
          </a:p>
        </p:txBody>
      </p:sp>
      <p:sp>
        <p:nvSpPr>
          <p:cNvPr id="5" name="Text Placeholder 4"/>
          <p:cNvSpPr>
            <a:spLocks noGrp="1"/>
          </p:cNvSpPr>
          <p:nvPr>
            <p:ph type="body" idx="1"/>
          </p:nvPr>
        </p:nvSpPr>
        <p:spPr/>
        <p:txBody>
          <a:bodyPr/>
          <a:lstStyle/>
          <a:p>
            <a:endParaRPr lang="en-IN"/>
          </a:p>
        </p:txBody>
      </p:sp>
      <p:pic>
        <p:nvPicPr>
          <p:cNvPr id="6"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441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54CF-5F70-0178-5D67-1B9BA39A363D}"/>
              </a:ext>
            </a:extLst>
          </p:cNvPr>
          <p:cNvSpPr>
            <a:spLocks noGrp="1"/>
          </p:cNvSpPr>
          <p:nvPr>
            <p:ph type="title"/>
          </p:nvPr>
        </p:nvSpPr>
        <p:spPr/>
        <p:txBody>
          <a:bodyPr/>
          <a:lstStyle/>
          <a:p>
            <a:r>
              <a:rPr lang="en-IN" dirty="0">
                <a:cs typeface="Times New Roman" panose="02020603050405020304" pitchFamily="18" charset="0"/>
              </a:rPr>
              <a:t>Separation Clearance Time</a:t>
            </a:r>
          </a:p>
        </p:txBody>
      </p:sp>
      <p:sp>
        <p:nvSpPr>
          <p:cNvPr id="3" name="Content Placeholder 2">
            <a:extLst>
              <a:ext uri="{FF2B5EF4-FFF2-40B4-BE49-F238E27FC236}">
                <a16:creationId xmlns:a16="http://schemas.microsoft.com/office/drawing/2014/main" id="{3E25396F-1059-7015-6E68-4F2FE2867B9A}"/>
              </a:ext>
            </a:extLst>
          </p:cNvPr>
          <p:cNvSpPr>
            <a:spLocks noGrp="1"/>
          </p:cNvSpPr>
          <p:nvPr>
            <p:ph idx="1"/>
          </p:nvPr>
        </p:nvSpPr>
        <p:spPr/>
        <p:txBody>
          <a:bodyPr>
            <a:normAutofit/>
          </a:bodyPr>
          <a:lstStyle/>
          <a:p>
            <a:r>
              <a:rPr lang="en-US" sz="2400" dirty="0">
                <a:ea typeface="Tahoma" panose="020B0604030504040204" pitchFamily="34" charset="0"/>
                <a:cs typeface="Times New Roman" panose="02020603050405020304" pitchFamily="18" charset="0"/>
              </a:rPr>
              <a:t>Time taken to complete the exit process for separating employees</a:t>
            </a:r>
          </a:p>
          <a:p>
            <a:r>
              <a:rPr lang="en-US" sz="2400" dirty="0">
                <a:ea typeface="Tahoma" panose="020B0604030504040204" pitchFamily="34" charset="0"/>
                <a:cs typeface="Times New Roman" panose="02020603050405020304" pitchFamily="18" charset="0"/>
              </a:rPr>
              <a:t>Clearly define process and timelines (Exit Policy)</a:t>
            </a:r>
          </a:p>
          <a:p>
            <a:pPr lvl="1"/>
            <a:r>
              <a:rPr lang="en-US" sz="2000" dirty="0">
                <a:ea typeface="Tahoma" panose="020B0604030504040204" pitchFamily="34" charset="0"/>
                <a:cs typeface="Times New Roman" panose="02020603050405020304" pitchFamily="18" charset="0"/>
              </a:rPr>
              <a:t>Notice period</a:t>
            </a:r>
          </a:p>
          <a:p>
            <a:pPr lvl="1"/>
            <a:r>
              <a:rPr lang="en-US" sz="2000" dirty="0">
                <a:ea typeface="Tahoma" panose="020B0604030504040204" pitchFamily="34" charset="0"/>
                <a:cs typeface="Times New Roman" panose="02020603050405020304" pitchFamily="18" charset="0"/>
              </a:rPr>
              <a:t>Paperwork to be completed</a:t>
            </a:r>
          </a:p>
          <a:p>
            <a:pPr lvl="1"/>
            <a:r>
              <a:rPr lang="en-IN" sz="2000" dirty="0">
                <a:ea typeface="Tahoma" panose="020B0604030504040204" pitchFamily="34" charset="0"/>
                <a:cs typeface="Times New Roman" panose="02020603050405020304" pitchFamily="18" charset="0"/>
              </a:rPr>
              <a:t>Handing over office materials (keys, IDs, etc.)</a:t>
            </a:r>
          </a:p>
          <a:p>
            <a:pPr lvl="1"/>
            <a:r>
              <a:rPr lang="en-IN" sz="2000" dirty="0">
                <a:ea typeface="Tahoma" panose="020B0604030504040204" pitchFamily="34" charset="0"/>
                <a:cs typeface="Times New Roman" panose="02020603050405020304" pitchFamily="18" charset="0"/>
              </a:rPr>
              <a:t>Clearance from other departments</a:t>
            </a:r>
          </a:p>
          <a:p>
            <a:pPr lvl="1"/>
            <a:r>
              <a:rPr lang="en-IN" sz="2000" dirty="0">
                <a:ea typeface="Tahoma" panose="020B0604030504040204" pitchFamily="34" charset="0"/>
                <a:cs typeface="Times New Roman" panose="02020603050405020304" pitchFamily="18" charset="0"/>
              </a:rPr>
              <a:t>Exit interview</a:t>
            </a:r>
          </a:p>
          <a:p>
            <a:pPr lvl="1"/>
            <a:r>
              <a:rPr lang="en-IN" sz="2000" dirty="0">
                <a:ea typeface="Tahoma" panose="020B0604030504040204" pitchFamily="34" charset="0"/>
                <a:cs typeface="Times New Roman" panose="02020603050405020304" pitchFamily="18" charset="0"/>
              </a:rPr>
              <a:t>Clear dues – FNF (full and final settlement) (either side)</a:t>
            </a: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979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6870-A00A-4DC5-B64E-C904188F2AD1}"/>
              </a:ext>
            </a:extLst>
          </p:cNvPr>
          <p:cNvSpPr>
            <a:spLocks noGrp="1"/>
          </p:cNvSpPr>
          <p:nvPr>
            <p:ph type="title"/>
          </p:nvPr>
        </p:nvSpPr>
        <p:spPr>
          <a:xfrm>
            <a:off x="838200" y="760353"/>
            <a:ext cx="10515600" cy="783771"/>
          </a:xfrm>
        </p:spPr>
        <p:txBody>
          <a:bodyPr>
            <a:normAutofit/>
          </a:bodyPr>
          <a:lstStyle/>
          <a:p>
            <a:pPr algn="ctr"/>
            <a:r>
              <a:rPr lang="en-US" dirty="0">
                <a:solidFill>
                  <a:schemeClr val="tx1"/>
                </a:solidFill>
                <a:latin typeface="Times New Roman" panose="02020603050405020304" pitchFamily="18" charset="0"/>
                <a:cs typeface="Times New Roman" panose="02020603050405020304" pitchFamily="18" charset="0"/>
              </a:rPr>
              <a:t>Separation Clearance Time</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1747EB-BAB4-4DC1-86E2-855FA1DDB8B2}"/>
              </a:ext>
            </a:extLst>
          </p:cNvPr>
          <p:cNvSpPr>
            <a:spLocks noGrp="1"/>
          </p:cNvSpPr>
          <p:nvPr>
            <p:ph idx="1"/>
          </p:nvPr>
        </p:nvSpPr>
        <p:spPr>
          <a:xfrm>
            <a:off x="838200" y="1900518"/>
            <a:ext cx="10515600" cy="4770870"/>
          </a:xfrm>
        </p:spPr>
        <p:txBody>
          <a:bodyPr>
            <a:normAutofit/>
          </a:bodyPr>
          <a:lstStyle/>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Generate a </a:t>
            </a:r>
            <a:r>
              <a:rPr lang="en-US" sz="2800" u="sng" dirty="0">
                <a:solidFill>
                  <a:schemeClr val="tx1"/>
                </a:solidFill>
                <a:latin typeface="Times New Roman" panose="02020603050405020304" pitchFamily="18" charset="0"/>
                <a:cs typeface="Times New Roman" panose="02020603050405020304" pitchFamily="18" charset="0"/>
              </a:rPr>
              <a:t>data base </a:t>
            </a:r>
            <a:r>
              <a:rPr lang="en-US" sz="2800" dirty="0">
                <a:solidFill>
                  <a:schemeClr val="tx1"/>
                </a:solidFill>
                <a:latin typeface="Times New Roman" panose="02020603050405020304" pitchFamily="18" charset="0"/>
                <a:cs typeface="Times New Roman" panose="02020603050405020304" pitchFamily="18" charset="0"/>
              </a:rPr>
              <a:t>for the employees </a:t>
            </a:r>
            <a:r>
              <a:rPr lang="en-US" sz="2800" u="sng" dirty="0">
                <a:solidFill>
                  <a:schemeClr val="tx1"/>
                </a:solidFill>
                <a:latin typeface="Times New Roman" panose="02020603050405020304" pitchFamily="18" charset="0"/>
                <a:cs typeface="Times New Roman" panose="02020603050405020304" pitchFamily="18" charset="0"/>
              </a:rPr>
              <a:t>based on their contract type</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It helps is </a:t>
            </a:r>
            <a:r>
              <a:rPr lang="en-US" sz="2800" u="sng" dirty="0">
                <a:solidFill>
                  <a:schemeClr val="tx1"/>
                </a:solidFill>
                <a:latin typeface="Times New Roman" panose="02020603050405020304" pitchFamily="18" charset="0"/>
                <a:cs typeface="Times New Roman" panose="02020603050405020304" pitchFamily="18" charset="0"/>
              </a:rPr>
              <a:t>tracking the separation</a:t>
            </a:r>
            <a:r>
              <a:rPr lang="en-US" sz="2800" dirty="0">
                <a:solidFill>
                  <a:schemeClr val="tx1"/>
                </a:solidFill>
                <a:latin typeface="Times New Roman" panose="02020603050405020304" pitchFamily="18" charset="0"/>
                <a:cs typeface="Times New Roman" panose="02020603050405020304" pitchFamily="18" charset="0"/>
              </a:rPr>
              <a:t> to clearance time.</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It helps in saving the penalties</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It helps in keeping the brand image</a:t>
            </a: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508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20709-C464-4ACB-B1BA-5A0534BBB977}"/>
              </a:ext>
            </a:extLst>
          </p:cNvPr>
          <p:cNvSpPr>
            <a:spLocks noGrp="1"/>
          </p:cNvSpPr>
          <p:nvPr>
            <p:ph type="title"/>
          </p:nvPr>
        </p:nvSpPr>
        <p:spPr/>
        <p:txBody>
          <a:bodyPr/>
          <a:lstStyle/>
          <a:p>
            <a:r>
              <a:rPr lang="en-US" dirty="0" smtClean="0">
                <a:solidFill>
                  <a:schemeClr val="tx1"/>
                </a:solidFill>
                <a:cs typeface="Times New Roman" panose="02020603050405020304" pitchFamily="18" charset="0"/>
              </a:rPr>
              <a:t>Few Important Ratios </a:t>
            </a:r>
            <a:r>
              <a:rPr lang="en-US" sz="3600" dirty="0" smtClean="0">
                <a:solidFill>
                  <a:schemeClr val="tx1"/>
                </a:solidFill>
                <a:cs typeface="Times New Roman" panose="02020603050405020304" pitchFamily="18" charset="0"/>
              </a:rPr>
              <a:t>(followed </a:t>
            </a:r>
            <a:r>
              <a:rPr lang="en-US" sz="3600" dirty="0" smtClean="0">
                <a:solidFill>
                  <a:schemeClr val="tx1"/>
                </a:solidFill>
                <a:cs typeface="Times New Roman" panose="02020603050405020304" pitchFamily="18" charset="0"/>
              </a:rPr>
              <a:t>periodically)</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50DA536F-F136-43A5-BDC1-089B86B20BF6}"/>
              </a:ext>
            </a:extLst>
          </p:cNvPr>
          <p:cNvSpPr>
            <a:spLocks noGrp="1"/>
          </p:cNvSpPr>
          <p:nvPr>
            <p:ph idx="1"/>
          </p:nvPr>
        </p:nvSpPr>
        <p:spPr>
          <a:xfrm>
            <a:off x="1187814" y="1836681"/>
            <a:ext cx="10058400" cy="4023360"/>
          </a:xfrm>
        </p:spPr>
        <p:txBody>
          <a:bodyPr>
            <a:normAutofit/>
          </a:bodyPr>
          <a:lstStyle/>
          <a:p>
            <a:pPr>
              <a:buFont typeface="Wingdings" panose="05000000000000000000" pitchFamily="2" charset="2"/>
              <a:buChar char="§"/>
            </a:pPr>
            <a:r>
              <a:rPr lang="en-US" sz="2400" dirty="0" smtClean="0">
                <a:cs typeface="Times New Roman" panose="02020603050405020304" pitchFamily="18" charset="0"/>
              </a:rPr>
              <a:t> Revenue </a:t>
            </a:r>
            <a:r>
              <a:rPr lang="en-US" sz="2400" dirty="0">
                <a:cs typeface="Times New Roman" panose="02020603050405020304" pitchFamily="18" charset="0"/>
              </a:rPr>
              <a:t>per employee</a:t>
            </a:r>
          </a:p>
          <a:p>
            <a:pPr>
              <a:buFont typeface="Wingdings" panose="05000000000000000000" pitchFamily="2" charset="2"/>
              <a:buChar char="§"/>
            </a:pPr>
            <a:r>
              <a:rPr lang="en-US" sz="2400" dirty="0" smtClean="0">
                <a:cs typeface="Times New Roman" panose="02020603050405020304" pitchFamily="18" charset="0"/>
              </a:rPr>
              <a:t> Operating </a:t>
            </a:r>
            <a:r>
              <a:rPr lang="en-US" sz="2400" dirty="0">
                <a:cs typeface="Times New Roman" panose="02020603050405020304" pitchFamily="18" charset="0"/>
              </a:rPr>
              <a:t>income per employee</a:t>
            </a:r>
          </a:p>
          <a:p>
            <a:pPr>
              <a:buFont typeface="Wingdings" panose="05000000000000000000" pitchFamily="2" charset="2"/>
              <a:buChar char="§"/>
            </a:pPr>
            <a:r>
              <a:rPr lang="en-US" sz="2400" dirty="0" smtClean="0">
                <a:cs typeface="Times New Roman" panose="02020603050405020304" pitchFamily="18" charset="0"/>
              </a:rPr>
              <a:t> EBITA </a:t>
            </a:r>
            <a:r>
              <a:rPr lang="en-US" sz="2400" dirty="0">
                <a:cs typeface="Times New Roman" panose="02020603050405020304" pitchFamily="18" charset="0"/>
              </a:rPr>
              <a:t>per employee</a:t>
            </a:r>
          </a:p>
          <a:p>
            <a:pPr>
              <a:buFont typeface="Wingdings" panose="05000000000000000000" pitchFamily="2" charset="2"/>
              <a:buChar char="§"/>
            </a:pPr>
            <a:r>
              <a:rPr lang="en-US" sz="2400" dirty="0" smtClean="0">
                <a:cs typeface="Times New Roman" panose="02020603050405020304" pitchFamily="18" charset="0"/>
              </a:rPr>
              <a:t> General </a:t>
            </a:r>
            <a:r>
              <a:rPr lang="en-US" sz="2400" dirty="0">
                <a:cs typeface="Times New Roman" panose="02020603050405020304" pitchFamily="18" charset="0"/>
              </a:rPr>
              <a:t>Admin cost per employee</a:t>
            </a:r>
          </a:p>
          <a:p>
            <a:pPr>
              <a:buFont typeface="Wingdings" panose="05000000000000000000" pitchFamily="2" charset="2"/>
              <a:buChar char="§"/>
            </a:pPr>
            <a:r>
              <a:rPr lang="en-US" sz="2400" dirty="0" smtClean="0">
                <a:cs typeface="Times New Roman" panose="02020603050405020304" pitchFamily="18" charset="0"/>
              </a:rPr>
              <a:t> Income </a:t>
            </a:r>
            <a:r>
              <a:rPr lang="en-US" sz="2400" dirty="0">
                <a:cs typeface="Times New Roman" panose="02020603050405020304" pitchFamily="18" charset="0"/>
              </a:rPr>
              <a:t>per employee</a:t>
            </a:r>
            <a:endParaRPr lang="en-IN" sz="2400" dirty="0">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42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7BE3-C9B7-4BF5-ADA2-1A309383A2D3}"/>
              </a:ext>
            </a:extLst>
          </p:cNvPr>
          <p:cNvSpPr>
            <a:spLocks noGrp="1"/>
          </p:cNvSpPr>
          <p:nvPr>
            <p:ph type="title"/>
          </p:nvPr>
        </p:nvSpPr>
        <p:spPr>
          <a:xfrm>
            <a:off x="1176950" y="853689"/>
            <a:ext cx="10176850" cy="849087"/>
          </a:xfrm>
        </p:spPr>
        <p:txBody>
          <a:bodyPr>
            <a:normAutofit/>
          </a:bodyPr>
          <a:lstStyle/>
          <a:p>
            <a:r>
              <a:rPr lang="en-US" dirty="0">
                <a:solidFill>
                  <a:schemeClr val="tx1"/>
                </a:solidFill>
                <a:cs typeface="Times New Roman" panose="02020603050405020304" pitchFamily="18" charset="0"/>
              </a:rPr>
              <a:t>Revenue Per Employee</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1D9CAD97-20A6-41E4-BDAC-E7F6A8C787A9}"/>
              </a:ext>
            </a:extLst>
          </p:cNvPr>
          <p:cNvSpPr>
            <a:spLocks noGrp="1"/>
          </p:cNvSpPr>
          <p:nvPr>
            <p:ph idx="1"/>
          </p:nvPr>
        </p:nvSpPr>
        <p:spPr>
          <a:xfrm>
            <a:off x="1176950" y="1792941"/>
            <a:ext cx="10176850" cy="4906438"/>
          </a:xfrm>
        </p:spPr>
        <p:txBody>
          <a:bodyPr>
            <a:normAutofit/>
          </a:bodyPr>
          <a:lstStyle/>
          <a:p>
            <a:r>
              <a:rPr lang="en-US" dirty="0">
                <a:solidFill>
                  <a:schemeClr val="tx1"/>
                </a:solidFill>
                <a:cs typeface="Times New Roman" panose="02020603050405020304" pitchFamily="18" charset="0"/>
              </a:rPr>
              <a:t>Revenue per employee measures the amount of business generated by 01 employee. </a:t>
            </a:r>
          </a:p>
          <a:p>
            <a:r>
              <a:rPr lang="en-US" dirty="0">
                <a:solidFill>
                  <a:schemeClr val="tx1"/>
                </a:solidFill>
                <a:cs typeface="Times New Roman" panose="02020603050405020304" pitchFamily="18" charset="0"/>
              </a:rPr>
              <a:t>This is a measure of performance of human resources of a company.</a:t>
            </a:r>
          </a:p>
          <a:p>
            <a:r>
              <a:rPr lang="en-US" dirty="0">
                <a:solidFill>
                  <a:schemeClr val="tx1"/>
                </a:solidFill>
                <a:cs typeface="Times New Roman" panose="02020603050405020304" pitchFamily="18" charset="0"/>
              </a:rPr>
              <a:t>It is an indicator of productivity of company’s personnel</a:t>
            </a:r>
          </a:p>
          <a:p>
            <a:r>
              <a:rPr lang="en-US" dirty="0">
                <a:solidFill>
                  <a:schemeClr val="tx1"/>
                </a:solidFill>
                <a:cs typeface="Times New Roman" panose="02020603050405020304" pitchFamily="18" charset="0"/>
              </a:rPr>
              <a:t>But revenue per employee will vary in different industries according to intensity of labor. </a:t>
            </a:r>
          </a:p>
          <a:p>
            <a:pPr lvl="1"/>
            <a:r>
              <a:rPr lang="en-US" dirty="0">
                <a:solidFill>
                  <a:schemeClr val="tx1"/>
                </a:solidFill>
                <a:cs typeface="Times New Roman" panose="02020603050405020304" pitchFamily="18" charset="0"/>
              </a:rPr>
              <a:t>ROE is less in labor-intensive industries.</a:t>
            </a:r>
          </a:p>
          <a:p>
            <a:pPr lvl="1"/>
            <a:r>
              <a:rPr lang="en-US" dirty="0">
                <a:solidFill>
                  <a:schemeClr val="tx1"/>
                </a:solidFill>
                <a:cs typeface="Times New Roman" panose="02020603050405020304" pitchFamily="18" charset="0"/>
              </a:rPr>
              <a:t>On the other hand higher in the high tech</a:t>
            </a:r>
          </a:p>
          <a:p>
            <a:r>
              <a:rPr lang="en-US" dirty="0">
                <a:solidFill>
                  <a:schemeClr val="tx1"/>
                </a:solidFill>
                <a:cs typeface="Times New Roman" panose="02020603050405020304" pitchFamily="18" charset="0"/>
              </a:rPr>
              <a:t>Calculation</a:t>
            </a:r>
          </a:p>
          <a:p>
            <a:pPr lvl="1"/>
            <a:r>
              <a:rPr lang="en-US" dirty="0">
                <a:solidFill>
                  <a:schemeClr val="tx1"/>
                </a:solidFill>
                <a:cs typeface="Times New Roman" panose="02020603050405020304" pitchFamily="18" charset="0"/>
              </a:rPr>
              <a:t>Revenue per Employee = Sales Revenue / Number of Employees</a:t>
            </a:r>
          </a:p>
          <a:p>
            <a:pPr marL="0" indent="0">
              <a:buNone/>
            </a:pPr>
            <a:endParaRPr lang="en-IN" dirty="0">
              <a:solidFill>
                <a:schemeClr val="tx1"/>
              </a:solidFill>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542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AB8A-1926-4BF6-93F4-D0737B0E55BE}"/>
              </a:ext>
            </a:extLst>
          </p:cNvPr>
          <p:cNvSpPr>
            <a:spLocks noGrp="1"/>
          </p:cNvSpPr>
          <p:nvPr>
            <p:ph type="title"/>
          </p:nvPr>
        </p:nvSpPr>
        <p:spPr/>
        <p:txBody>
          <a:bodyPr/>
          <a:lstStyle/>
          <a:p>
            <a:r>
              <a:rPr lang="en-IN" dirty="0">
                <a:ea typeface="Tahoma" panose="020B0604030504040204" pitchFamily="34" charset="0"/>
                <a:cs typeface="Times New Roman" panose="02020603050405020304" pitchFamily="18" charset="0"/>
              </a:rPr>
              <a:t>Revenue Per Employee</a:t>
            </a:r>
          </a:p>
        </p:txBody>
      </p:sp>
      <p:pic>
        <p:nvPicPr>
          <p:cNvPr id="5" name="Content Placeholder 4">
            <a:extLst>
              <a:ext uri="{FF2B5EF4-FFF2-40B4-BE49-F238E27FC236}">
                <a16:creationId xmlns:a16="http://schemas.microsoft.com/office/drawing/2014/main" id="{B54D7C31-1CDF-4669-AA89-5B0D2E904F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5435" y="1825625"/>
            <a:ext cx="8181129" cy="4351338"/>
          </a:xfrm>
        </p:spPr>
      </p:pic>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000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380E-159A-4802-B915-C6F038A4E1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Revenue across Sectors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0587" y="2339181"/>
            <a:ext cx="10410825" cy="3324225"/>
          </a:xfrm>
        </p:spPr>
      </p:pic>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113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457D-CBBA-4ACB-9A38-E5E4E2421764}"/>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F01AA47B-E4C6-4C77-B8BD-D759D7F5C8E6}"/>
              </a:ext>
            </a:extLst>
          </p:cNvPr>
          <p:cNvPicPr>
            <a:picLocks noGrp="1" noChangeAspect="1"/>
          </p:cNvPicPr>
          <p:nvPr>
            <p:ph idx="1"/>
          </p:nvPr>
        </p:nvPicPr>
        <p:blipFill>
          <a:blip r:embed="rId2"/>
          <a:stretch>
            <a:fillRect/>
          </a:stretch>
        </p:blipFill>
        <p:spPr>
          <a:xfrm>
            <a:off x="111967" y="102638"/>
            <a:ext cx="11616613" cy="6662056"/>
          </a:xfrm>
          <a:prstGeom prst="rect">
            <a:avLst/>
          </a:prstGeom>
        </p:spPr>
      </p:pic>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305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31344-417B-4F3C-BA0D-BD54D361B685}"/>
              </a:ext>
            </a:extLst>
          </p:cNvPr>
          <p:cNvSpPr>
            <a:spLocks noGrp="1"/>
          </p:cNvSpPr>
          <p:nvPr>
            <p:ph type="title"/>
          </p:nvPr>
        </p:nvSpPr>
        <p:spPr>
          <a:xfrm>
            <a:off x="1213164" y="286603"/>
            <a:ext cx="9942516" cy="1450757"/>
          </a:xfrm>
        </p:spPr>
        <p:txBody>
          <a:bodyPr/>
          <a:lstStyle/>
          <a:p>
            <a:r>
              <a:rPr lang="en-US" dirty="0">
                <a:solidFill>
                  <a:schemeClr val="tx1"/>
                </a:solidFill>
                <a:cs typeface="Times New Roman" panose="02020603050405020304" pitchFamily="18" charset="0"/>
              </a:rPr>
              <a:t>What do the ratio tell us?</a:t>
            </a:r>
            <a:endParaRPr lang="en-IN" dirty="0">
              <a:solidFill>
                <a:schemeClr val="tx1"/>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62A6CE66-564B-4DDC-A7DE-F52AB3105A45}"/>
              </a:ext>
            </a:extLst>
          </p:cNvPr>
          <p:cNvSpPr>
            <a:spLocks noGrp="1"/>
          </p:cNvSpPr>
          <p:nvPr>
            <p:ph idx="1"/>
          </p:nvPr>
        </p:nvSpPr>
        <p:spPr>
          <a:xfrm>
            <a:off x="1213164" y="1836681"/>
            <a:ext cx="9942516" cy="4023360"/>
          </a:xfrm>
        </p:spPr>
        <p:txBody>
          <a:bodyPr/>
          <a:lstStyle/>
          <a:p>
            <a:r>
              <a:rPr lang="en-US" dirty="0">
                <a:solidFill>
                  <a:schemeClr val="tx1"/>
                </a:solidFill>
                <a:cs typeface="Times New Roman" panose="02020603050405020304" pitchFamily="18" charset="0"/>
              </a:rPr>
              <a:t>Revenue per employee isn’t a leading indicator of success, but a lagging one. </a:t>
            </a:r>
          </a:p>
          <a:p>
            <a:r>
              <a:rPr lang="en-US" dirty="0">
                <a:solidFill>
                  <a:schemeClr val="tx1"/>
                </a:solidFill>
                <a:cs typeface="Times New Roman" panose="02020603050405020304" pitchFamily="18" charset="0"/>
              </a:rPr>
              <a:t>It’s also a composite metric that is negatively impacted by significant</a:t>
            </a:r>
          </a:p>
          <a:p>
            <a:pPr lvl="1"/>
            <a:r>
              <a:rPr lang="en-US" dirty="0">
                <a:solidFill>
                  <a:schemeClr val="tx1"/>
                </a:solidFill>
                <a:cs typeface="Times New Roman" panose="02020603050405020304" pitchFamily="18" charset="0"/>
              </a:rPr>
              <a:t>Waves of hiring, </a:t>
            </a:r>
          </a:p>
          <a:p>
            <a:pPr lvl="1"/>
            <a:r>
              <a:rPr lang="en-US" dirty="0">
                <a:solidFill>
                  <a:schemeClr val="tx1"/>
                </a:solidFill>
                <a:cs typeface="Times New Roman" panose="02020603050405020304" pitchFamily="18" charset="0"/>
              </a:rPr>
              <a:t>Sales team ramp time, </a:t>
            </a:r>
          </a:p>
          <a:p>
            <a:pPr lvl="1"/>
            <a:r>
              <a:rPr lang="en-US" dirty="0">
                <a:solidFill>
                  <a:schemeClr val="tx1"/>
                </a:solidFill>
                <a:cs typeface="Times New Roman" panose="02020603050405020304" pitchFamily="18" charset="0"/>
              </a:rPr>
              <a:t>Product and company maturity in a market and many other factors. </a:t>
            </a:r>
          </a:p>
          <a:p>
            <a:r>
              <a:rPr lang="en-US" dirty="0">
                <a:solidFill>
                  <a:schemeClr val="tx1"/>
                </a:solidFill>
                <a:cs typeface="Times New Roman" panose="02020603050405020304" pitchFamily="18" charset="0"/>
              </a:rPr>
              <a:t>All of this means revenue per employee </a:t>
            </a:r>
            <a:r>
              <a:rPr lang="en-US" b="1" dirty="0">
                <a:solidFill>
                  <a:schemeClr val="tx1"/>
                </a:solidFill>
                <a:cs typeface="Times New Roman" panose="02020603050405020304" pitchFamily="18" charset="0"/>
              </a:rPr>
              <a:t>isn’t</a:t>
            </a:r>
            <a:r>
              <a:rPr lang="en-US" dirty="0">
                <a:solidFill>
                  <a:schemeClr val="tx1"/>
                </a:solidFill>
                <a:cs typeface="Times New Roman" panose="02020603050405020304" pitchFamily="18" charset="0"/>
              </a:rPr>
              <a:t> a metric to optimize for</a:t>
            </a:r>
          </a:p>
          <a:p>
            <a:r>
              <a:rPr lang="en-US" dirty="0">
                <a:solidFill>
                  <a:schemeClr val="tx1"/>
                </a:solidFill>
                <a:cs typeface="Times New Roman" panose="02020603050405020304" pitchFamily="18" charset="0"/>
              </a:rPr>
              <a:t>You need to </a:t>
            </a:r>
            <a:r>
              <a:rPr lang="en-US" b="1" dirty="0">
                <a:solidFill>
                  <a:schemeClr val="tx1"/>
                </a:solidFill>
                <a:cs typeface="Times New Roman" panose="02020603050405020304" pitchFamily="18" charset="0"/>
              </a:rPr>
              <a:t>look for the trend analysis</a:t>
            </a:r>
            <a:endParaRPr lang="en-IN" b="1" dirty="0">
              <a:solidFill>
                <a:schemeClr val="tx1"/>
              </a:solidFill>
              <a:cs typeface="Times New Roman" panose="02020603050405020304" pitchFamily="18" charset="0"/>
            </a:endParaRPr>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085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4D18-DB67-191F-903A-A16107791A57}"/>
              </a:ext>
            </a:extLst>
          </p:cNvPr>
          <p:cNvSpPr>
            <a:spLocks noGrp="1"/>
          </p:cNvSpPr>
          <p:nvPr>
            <p:ph type="title"/>
          </p:nvPr>
        </p:nvSpPr>
        <p:spPr/>
        <p:txBody>
          <a:bodyPr/>
          <a:lstStyle/>
          <a:p>
            <a:r>
              <a:rPr lang="en-US" dirty="0"/>
              <a:t>Strategic Planning and Forecasting</a:t>
            </a:r>
            <a:endParaRPr lang="en-IN" dirty="0"/>
          </a:p>
        </p:txBody>
      </p:sp>
      <p:sp>
        <p:nvSpPr>
          <p:cNvPr id="3" name="Content Placeholder 2">
            <a:extLst>
              <a:ext uri="{FF2B5EF4-FFF2-40B4-BE49-F238E27FC236}">
                <a16:creationId xmlns:a16="http://schemas.microsoft.com/office/drawing/2014/main" id="{EB19B364-9AE1-886D-98D2-FF16774FAA62}"/>
              </a:ext>
            </a:extLst>
          </p:cNvPr>
          <p:cNvSpPr>
            <a:spLocks noGrp="1"/>
          </p:cNvSpPr>
          <p:nvPr>
            <p:ph idx="1"/>
          </p:nvPr>
        </p:nvSpPr>
        <p:spPr/>
        <p:txBody>
          <a:bodyPr/>
          <a:lstStyle/>
          <a:p>
            <a:r>
              <a:rPr lang="en-US" dirty="0"/>
              <a:t>HR metrics for </a:t>
            </a:r>
            <a:r>
              <a:rPr lang="en-US" dirty="0" smtClean="0"/>
              <a:t>it</a:t>
            </a:r>
            <a:endParaRPr lang="en-US" dirty="0"/>
          </a:p>
          <a:p>
            <a:pPr marL="201168" lvl="1" indent="0">
              <a:buNone/>
            </a:pPr>
            <a:r>
              <a:rPr lang="en-US" dirty="0"/>
              <a:t>ROI = </a:t>
            </a:r>
            <a:r>
              <a:rPr lang="en-US" u="sng" dirty="0"/>
              <a:t>anticipated benefits – total developmental costs</a:t>
            </a:r>
            <a:r>
              <a:rPr lang="en-US" dirty="0"/>
              <a:t> X 100</a:t>
            </a:r>
          </a:p>
          <a:p>
            <a:pPr marL="201168" lvl="1" indent="0">
              <a:buNone/>
            </a:pPr>
            <a:r>
              <a:rPr lang="en-US" dirty="0"/>
              <a:t>	total developmental costs of the </a:t>
            </a:r>
            <a:r>
              <a:rPr lang="en-US" dirty="0" smtClean="0"/>
              <a:t>program</a:t>
            </a:r>
          </a:p>
          <a:p>
            <a:pPr marL="201168" lvl="1" indent="0">
              <a:buNone/>
            </a:pPr>
            <a:endParaRPr lang="en-US" dirty="0"/>
          </a:p>
          <a:p>
            <a:pPr marL="201168" lvl="1" indent="0">
              <a:buNone/>
            </a:pPr>
            <a:r>
              <a:rPr lang="en-US" i="1" dirty="0" smtClean="0"/>
              <a:t>ROI = return </a:t>
            </a:r>
            <a:r>
              <a:rPr lang="en-US" i="1" dirty="0"/>
              <a:t>on </a:t>
            </a:r>
            <a:r>
              <a:rPr lang="en-US" i="1" dirty="0" smtClean="0"/>
              <a:t>investment</a:t>
            </a:r>
            <a:endParaRPr lang="en-IN" i="1" dirty="0"/>
          </a:p>
        </p:txBody>
      </p:sp>
      <p:pic>
        <p:nvPicPr>
          <p:cNvPr id="4"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7651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6451" y="2245260"/>
            <a:ext cx="6654297" cy="1938992"/>
          </a:xfrm>
          <a:prstGeom prst="rect">
            <a:avLst/>
          </a:prstGeom>
          <a:noFill/>
        </p:spPr>
        <p:txBody>
          <a:bodyPr wrap="square" rtlCol="0">
            <a:spAutoFit/>
          </a:bodyPr>
          <a:lstStyle/>
          <a:p>
            <a:pPr algn="ctr"/>
            <a:r>
              <a:rPr lang="en-US" sz="4800" dirty="0" smtClean="0">
                <a:solidFill>
                  <a:srgbClr val="FF0000"/>
                </a:solidFill>
              </a:rPr>
              <a:t>THANK YOU!</a:t>
            </a:r>
          </a:p>
          <a:p>
            <a:pPr algn="ctr"/>
            <a:endParaRPr lang="en-US" sz="2400" dirty="0"/>
          </a:p>
          <a:p>
            <a:pPr algn="ctr"/>
            <a:r>
              <a:rPr lang="en-US" sz="2400" i="1" dirty="0" smtClean="0">
                <a:solidFill>
                  <a:srgbClr val="002060"/>
                </a:solidFill>
              </a:rPr>
              <a:t>You may contact me at </a:t>
            </a:r>
            <a:r>
              <a:rPr lang="en-US" sz="2400" dirty="0" smtClean="0">
                <a:solidFill>
                  <a:srgbClr val="002060"/>
                </a:solidFill>
              </a:rPr>
              <a:t>: munmun.goswami@iimrohtak.ac.in</a:t>
            </a:r>
            <a:endParaRPr lang="en-IN" sz="2400" dirty="0">
              <a:solidFill>
                <a:srgbClr val="002060"/>
              </a:solidFill>
            </a:endParaRPr>
          </a:p>
        </p:txBody>
      </p:sp>
      <p:pic>
        <p:nvPicPr>
          <p:cNvPr id="5" name="Picture 2" descr="Indian Institute of Management Rohtak - Wikipedia">
            <a:extLst>
              <a:ext uri="{FF2B5EF4-FFF2-40B4-BE49-F238E27FC236}">
                <a16:creationId xmlns:a16="http://schemas.microsoft.com/office/drawing/2014/main" id="{D6AE3810-2D27-94DC-7970-38FD274D5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4001" y="0"/>
            <a:ext cx="1147999" cy="100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0768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6A023D-FE24-D128-EC96-8E77A66516DA}"/>
              </a:ext>
            </a:extLst>
          </p:cNvPr>
          <p:cNvSpPr>
            <a:spLocks noGrp="1"/>
          </p:cNvSpPr>
          <p:nvPr>
            <p:ph type="ctrTitle"/>
          </p:nvPr>
        </p:nvSpPr>
        <p:spPr/>
        <p:txBody>
          <a:bodyPr/>
          <a:lstStyle/>
          <a:p>
            <a:r>
              <a:rPr lang="en-US" dirty="0"/>
              <a:t>CASES</a:t>
            </a:r>
            <a:endParaRPr lang="en-IN" dirty="0"/>
          </a:p>
        </p:txBody>
      </p:sp>
    </p:spTree>
    <p:extLst>
      <p:ext uri="{BB962C8B-B14F-4D97-AF65-F5344CB8AC3E}">
        <p14:creationId xmlns:p14="http://schemas.microsoft.com/office/powerpoint/2010/main" val="3168300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8F7CA-C824-4756-B122-90D93C8ED473}"/>
              </a:ext>
            </a:extLst>
          </p:cNvPr>
          <p:cNvSpPr>
            <a:spLocks noGrp="1"/>
          </p:cNvSpPr>
          <p:nvPr>
            <p:ph type="title"/>
          </p:nvPr>
        </p:nvSpPr>
        <p:spPr/>
        <p:txBody>
          <a:bodyPr/>
          <a:lstStyle/>
          <a:p>
            <a:r>
              <a:rPr lang="en-IN" dirty="0"/>
              <a:t>Case 1</a:t>
            </a:r>
          </a:p>
        </p:txBody>
      </p:sp>
      <p:sp>
        <p:nvSpPr>
          <p:cNvPr id="3" name="Content Placeholder 2">
            <a:extLst>
              <a:ext uri="{FF2B5EF4-FFF2-40B4-BE49-F238E27FC236}">
                <a16:creationId xmlns:a16="http://schemas.microsoft.com/office/drawing/2014/main" id="{8A630612-38B5-4D00-A200-8F379D9669D1}"/>
              </a:ext>
            </a:extLst>
          </p:cNvPr>
          <p:cNvSpPr>
            <a:spLocks noGrp="1"/>
          </p:cNvSpPr>
          <p:nvPr>
            <p:ph idx="1"/>
          </p:nvPr>
        </p:nvSpPr>
        <p:spPr>
          <a:xfrm>
            <a:off x="838200" y="1737360"/>
            <a:ext cx="10515600" cy="4857403"/>
          </a:xfrm>
        </p:spPr>
        <p:txBody>
          <a:bodyPr>
            <a:normAutofit/>
          </a:bodyPr>
          <a:lstStyle/>
          <a:p>
            <a:r>
              <a:rPr lang="en-IN" dirty="0"/>
              <a:t>Sarika has task to </a:t>
            </a:r>
            <a:r>
              <a:rPr lang="en-US" dirty="0"/>
              <a:t>identify the important attributes to design a selection algorithm to choose the best fit candidate.</a:t>
            </a:r>
          </a:p>
          <a:p>
            <a:r>
              <a:rPr lang="en-US" dirty="0"/>
              <a:t>Listed out a few variables like, age, gender, work experience, college category, marital status, aptitude test score, applicant’s academic grades (CGPA) and the distance between home-town and posted branch.</a:t>
            </a:r>
          </a:p>
          <a:p>
            <a:r>
              <a:rPr lang="en-US" dirty="0"/>
              <a:t>She is not sure if all the attributes are equally important or not.</a:t>
            </a:r>
          </a:p>
          <a:p>
            <a:r>
              <a:rPr lang="en-US" i="1" dirty="0"/>
              <a:t>Questions –</a:t>
            </a:r>
          </a:p>
          <a:p>
            <a:pPr marL="971550" lvl="1" indent="-514350">
              <a:buFont typeface="+mj-lt"/>
              <a:buAutoNum type="arabicPeriod"/>
            </a:pPr>
            <a:r>
              <a:rPr lang="en-US" i="1" dirty="0"/>
              <a:t>How will you help Sarika to develop an algorithm for choosing the right candidates based on the significant attributes?? Which statistical tools will be helpful in this situation?</a:t>
            </a:r>
          </a:p>
          <a:p>
            <a:pPr marL="971550" lvl="1" indent="-514350">
              <a:buFont typeface="+mj-lt"/>
              <a:buAutoNum type="arabicPeriod"/>
            </a:pPr>
            <a:r>
              <a:rPr lang="en-US" i="1" dirty="0"/>
              <a:t>How will you analyze the results of the output and what recommendations would you provide to the management for selecting the right candidate?</a:t>
            </a:r>
            <a:endParaRPr lang="en-IN" i="1" dirty="0"/>
          </a:p>
        </p:txBody>
      </p:sp>
    </p:spTree>
    <p:extLst>
      <p:ext uri="{BB962C8B-B14F-4D97-AF65-F5344CB8AC3E}">
        <p14:creationId xmlns:p14="http://schemas.microsoft.com/office/powerpoint/2010/main" val="3906029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949C-7A7C-4F0F-A9B2-EC82CABA0FF0}"/>
              </a:ext>
            </a:extLst>
          </p:cNvPr>
          <p:cNvSpPr>
            <a:spLocks noGrp="1"/>
          </p:cNvSpPr>
          <p:nvPr>
            <p:ph type="title"/>
          </p:nvPr>
        </p:nvSpPr>
        <p:spPr/>
        <p:txBody>
          <a:bodyPr/>
          <a:lstStyle/>
          <a:p>
            <a:r>
              <a:rPr lang="en-IN" dirty="0"/>
              <a:t>Case 1 Solution</a:t>
            </a:r>
          </a:p>
        </p:txBody>
      </p:sp>
      <p:sp>
        <p:nvSpPr>
          <p:cNvPr id="3" name="Content Placeholder 2">
            <a:extLst>
              <a:ext uri="{FF2B5EF4-FFF2-40B4-BE49-F238E27FC236}">
                <a16:creationId xmlns:a16="http://schemas.microsoft.com/office/drawing/2014/main" id="{70DF6035-31C2-4EB2-B53B-31A371D62042}"/>
              </a:ext>
            </a:extLst>
          </p:cNvPr>
          <p:cNvSpPr>
            <a:spLocks noGrp="1"/>
          </p:cNvSpPr>
          <p:nvPr>
            <p:ph idx="1"/>
          </p:nvPr>
        </p:nvSpPr>
        <p:spPr>
          <a:xfrm>
            <a:off x="838200" y="1825625"/>
            <a:ext cx="10515600" cy="4750666"/>
          </a:xfrm>
        </p:spPr>
        <p:txBody>
          <a:bodyPr>
            <a:normAutofit/>
          </a:bodyPr>
          <a:lstStyle/>
          <a:p>
            <a:r>
              <a:rPr lang="en-US" dirty="0"/>
              <a:t>Identify Dependent and Independent Variables</a:t>
            </a:r>
          </a:p>
          <a:p>
            <a:pPr lvl="1"/>
            <a:r>
              <a:rPr lang="en-US" dirty="0"/>
              <a:t>Dependent Variable: Selection</a:t>
            </a:r>
          </a:p>
          <a:p>
            <a:pPr lvl="1"/>
            <a:r>
              <a:rPr lang="en-US" dirty="0"/>
              <a:t>Independent Variable: Age, Gender, Work Experience, College Category, Marital Status, Aptitude Test Score and Distance from Home </a:t>
            </a:r>
          </a:p>
          <a:p>
            <a:r>
              <a:rPr lang="en-US" dirty="0"/>
              <a:t>Identify Method of Analysis</a:t>
            </a:r>
          </a:p>
          <a:p>
            <a:pPr lvl="1"/>
            <a:r>
              <a:rPr lang="en-US" dirty="0"/>
              <a:t>Dependent variable is categorical and binary, hence, the modelling algorithm to be used in </a:t>
            </a:r>
            <a:r>
              <a:rPr lang="en-US" b="1" dirty="0"/>
              <a:t>Logistic Regression</a:t>
            </a:r>
          </a:p>
          <a:p>
            <a:r>
              <a:rPr lang="en-IN" dirty="0"/>
              <a:t>Data Pre-Processing</a:t>
            </a:r>
          </a:p>
          <a:p>
            <a:pPr lvl="1"/>
            <a:r>
              <a:rPr lang="en-IN" dirty="0"/>
              <a:t>Check Datatypes</a:t>
            </a:r>
          </a:p>
          <a:p>
            <a:pPr lvl="1"/>
            <a:r>
              <a:rPr lang="en-US" dirty="0"/>
              <a:t>Check for null or NA values</a:t>
            </a:r>
          </a:p>
          <a:p>
            <a:r>
              <a:rPr lang="en-US" i="1" dirty="0"/>
              <a:t>Sarika should consider the scores of aptitude test, work experience and college category while selecting the new employees. The demographic variables like age, gender, marital status, distance between office and home does not make any difference.</a:t>
            </a:r>
            <a:endParaRPr lang="en-IN" i="1" dirty="0"/>
          </a:p>
          <a:p>
            <a:pPr lvl="1"/>
            <a:endParaRPr lang="en-IN" dirty="0"/>
          </a:p>
        </p:txBody>
      </p:sp>
    </p:spTree>
    <p:extLst>
      <p:ext uri="{BB962C8B-B14F-4D97-AF65-F5344CB8AC3E}">
        <p14:creationId xmlns:p14="http://schemas.microsoft.com/office/powerpoint/2010/main" val="2231527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5F81B-4E74-4D00-9BC8-6E1C716C19BD}"/>
              </a:ext>
            </a:extLst>
          </p:cNvPr>
          <p:cNvSpPr>
            <a:spLocks noGrp="1"/>
          </p:cNvSpPr>
          <p:nvPr>
            <p:ph type="title"/>
          </p:nvPr>
        </p:nvSpPr>
        <p:spPr/>
        <p:txBody>
          <a:bodyPr/>
          <a:lstStyle/>
          <a:p>
            <a:r>
              <a:rPr lang="en-IN" dirty="0"/>
              <a:t>Case 2</a:t>
            </a:r>
          </a:p>
        </p:txBody>
      </p:sp>
      <p:sp>
        <p:nvSpPr>
          <p:cNvPr id="3" name="Content Placeholder 2">
            <a:extLst>
              <a:ext uri="{FF2B5EF4-FFF2-40B4-BE49-F238E27FC236}">
                <a16:creationId xmlns:a16="http://schemas.microsoft.com/office/drawing/2014/main" id="{F3894ACA-DE31-4F24-AA5A-6A65763FA11B}"/>
              </a:ext>
            </a:extLst>
          </p:cNvPr>
          <p:cNvSpPr>
            <a:spLocks noGrp="1"/>
          </p:cNvSpPr>
          <p:nvPr>
            <p:ph idx="1"/>
          </p:nvPr>
        </p:nvSpPr>
        <p:spPr>
          <a:xfrm>
            <a:off x="838200" y="1810692"/>
            <a:ext cx="10515600" cy="4747125"/>
          </a:xfrm>
        </p:spPr>
        <p:txBody>
          <a:bodyPr>
            <a:normAutofit/>
          </a:bodyPr>
          <a:lstStyle/>
          <a:p>
            <a:r>
              <a:rPr lang="en-US" dirty="0" err="1"/>
              <a:t>Minzi</a:t>
            </a:r>
            <a:r>
              <a:rPr lang="en-US" dirty="0"/>
              <a:t> wants to categorize employees in different group based on their engagement and performance level, so that she could customize the groups for different kinds of activities.</a:t>
            </a:r>
          </a:p>
          <a:p>
            <a:r>
              <a:rPr lang="en-US" dirty="0"/>
              <a:t>She is trying to make a rationale for categorizing people based on their engagement and performance score based on their demographics profile.</a:t>
            </a:r>
          </a:p>
          <a:p>
            <a:r>
              <a:rPr lang="en-US" dirty="0"/>
              <a:t>She needs to justify the effectiveness of various development programs before and after the development initiative.</a:t>
            </a:r>
          </a:p>
          <a:p>
            <a:r>
              <a:rPr lang="en-US" i="1" dirty="0"/>
              <a:t>Questions – </a:t>
            </a:r>
          </a:p>
          <a:p>
            <a:pPr marL="914400" lvl="1" indent="-457200">
              <a:buFont typeface="+mj-lt"/>
              <a:buAutoNum type="arabicPeriod"/>
            </a:pPr>
            <a:r>
              <a:rPr lang="en-US" dirty="0"/>
              <a:t>Can you help </a:t>
            </a:r>
            <a:r>
              <a:rPr lang="en-US" dirty="0" err="1"/>
              <a:t>Minzi</a:t>
            </a:r>
            <a:r>
              <a:rPr lang="en-US" dirty="0"/>
              <a:t> by using appropriate statistical technique? </a:t>
            </a:r>
          </a:p>
          <a:p>
            <a:pPr marL="914400" lvl="1" indent="-457200">
              <a:buFont typeface="+mj-lt"/>
              <a:buAutoNum type="arabicPeriod"/>
            </a:pPr>
            <a:r>
              <a:rPr lang="en-US" dirty="0"/>
              <a:t>Provide appropriate recommendations based on the results.</a:t>
            </a:r>
          </a:p>
        </p:txBody>
      </p:sp>
    </p:spTree>
    <p:extLst>
      <p:ext uri="{BB962C8B-B14F-4D97-AF65-F5344CB8AC3E}">
        <p14:creationId xmlns:p14="http://schemas.microsoft.com/office/powerpoint/2010/main" val="15962627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9575-B471-421A-8D99-33972B1ADA17}"/>
              </a:ext>
            </a:extLst>
          </p:cNvPr>
          <p:cNvSpPr>
            <a:spLocks noGrp="1"/>
          </p:cNvSpPr>
          <p:nvPr>
            <p:ph type="title"/>
          </p:nvPr>
        </p:nvSpPr>
        <p:spPr/>
        <p:txBody>
          <a:bodyPr/>
          <a:lstStyle/>
          <a:p>
            <a:r>
              <a:rPr lang="en-IN" dirty="0"/>
              <a:t>Case 2 Solution</a:t>
            </a:r>
          </a:p>
        </p:txBody>
      </p:sp>
      <p:sp>
        <p:nvSpPr>
          <p:cNvPr id="3" name="Content Placeholder 2">
            <a:extLst>
              <a:ext uri="{FF2B5EF4-FFF2-40B4-BE49-F238E27FC236}">
                <a16:creationId xmlns:a16="http://schemas.microsoft.com/office/drawing/2014/main" id="{3F8A8275-4D90-4D53-96F2-A02D4B9D6C61}"/>
              </a:ext>
            </a:extLst>
          </p:cNvPr>
          <p:cNvSpPr>
            <a:spLocks noGrp="1"/>
          </p:cNvSpPr>
          <p:nvPr>
            <p:ph idx="1"/>
          </p:nvPr>
        </p:nvSpPr>
        <p:spPr/>
        <p:txBody>
          <a:bodyPr/>
          <a:lstStyle/>
          <a:p>
            <a:r>
              <a:rPr lang="en-US" dirty="0"/>
              <a:t>To analyze effectiveness of the development programs, we need to identify a statistical tool that can compare both effectiveness and performance pre and post the program</a:t>
            </a:r>
          </a:p>
          <a:p>
            <a:r>
              <a:rPr lang="en-US" dirty="0"/>
              <a:t>This can be done using </a:t>
            </a:r>
            <a:r>
              <a:rPr lang="en-US" b="1" dirty="0"/>
              <a:t>Paired Sample T Test</a:t>
            </a:r>
          </a:p>
          <a:p>
            <a:r>
              <a:rPr lang="en-US" dirty="0"/>
              <a:t>Hypothesis:</a:t>
            </a:r>
          </a:p>
          <a:p>
            <a:pPr lvl="1"/>
            <a:r>
              <a:rPr lang="en-US" dirty="0"/>
              <a:t>H0: Difference between means before and after = 0</a:t>
            </a:r>
          </a:p>
          <a:p>
            <a:endParaRPr lang="en-IN" dirty="0"/>
          </a:p>
        </p:txBody>
      </p:sp>
    </p:spTree>
    <p:extLst>
      <p:ext uri="{BB962C8B-B14F-4D97-AF65-F5344CB8AC3E}">
        <p14:creationId xmlns:p14="http://schemas.microsoft.com/office/powerpoint/2010/main" val="17896927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9992-22EA-4081-BC63-64D39454CC8D}"/>
              </a:ext>
            </a:extLst>
          </p:cNvPr>
          <p:cNvSpPr>
            <a:spLocks noGrp="1"/>
          </p:cNvSpPr>
          <p:nvPr>
            <p:ph type="title"/>
          </p:nvPr>
        </p:nvSpPr>
        <p:spPr/>
        <p:txBody>
          <a:bodyPr/>
          <a:lstStyle/>
          <a:p>
            <a:r>
              <a:rPr lang="en-IN" dirty="0"/>
              <a:t>Case 3</a:t>
            </a:r>
          </a:p>
        </p:txBody>
      </p:sp>
      <p:sp>
        <p:nvSpPr>
          <p:cNvPr id="3" name="Content Placeholder 2">
            <a:extLst>
              <a:ext uri="{FF2B5EF4-FFF2-40B4-BE49-F238E27FC236}">
                <a16:creationId xmlns:a16="http://schemas.microsoft.com/office/drawing/2014/main" id="{12AA5D85-6F79-45CD-9661-29D51F35EABF}"/>
              </a:ext>
            </a:extLst>
          </p:cNvPr>
          <p:cNvSpPr>
            <a:spLocks noGrp="1"/>
          </p:cNvSpPr>
          <p:nvPr>
            <p:ph idx="1"/>
          </p:nvPr>
        </p:nvSpPr>
        <p:spPr>
          <a:xfrm>
            <a:off x="838200" y="1737359"/>
            <a:ext cx="10515600" cy="4940531"/>
          </a:xfrm>
        </p:spPr>
        <p:txBody>
          <a:bodyPr>
            <a:normAutofit/>
          </a:bodyPr>
          <a:lstStyle/>
          <a:p>
            <a:r>
              <a:rPr lang="en-US" dirty="0"/>
              <a:t>Health Freak Pvt. Ltd is facing a serious challenge of being biased towards company promotion policy.</a:t>
            </a:r>
          </a:p>
          <a:p>
            <a:r>
              <a:rPr lang="en-US" dirty="0"/>
              <a:t>At the hiring level, women’s participation is 45% of total workforce. However, as they grow in the career hierarchy of leadership, the participation has been very low</a:t>
            </a:r>
          </a:p>
          <a:p>
            <a:r>
              <a:rPr lang="en-US" dirty="0"/>
              <a:t>The performance indices of female employees have been equally significant as compared to their male colleagues in the past years.</a:t>
            </a:r>
          </a:p>
          <a:p>
            <a:r>
              <a:rPr lang="en-US" dirty="0"/>
              <a:t>Mr. Kapil wants to take strict actions to build the company’s image about gender diversity and inclusion and rectify this issue.</a:t>
            </a:r>
          </a:p>
          <a:p>
            <a:r>
              <a:rPr lang="en-US" dirty="0"/>
              <a:t>Questions –</a:t>
            </a:r>
          </a:p>
          <a:p>
            <a:pPr marL="971550" lvl="1" indent="-514350">
              <a:buFont typeface="+mj-lt"/>
              <a:buAutoNum type="arabicPeriod"/>
            </a:pPr>
            <a:r>
              <a:rPr lang="en-US" dirty="0"/>
              <a:t>Is there any flaw in the promotion policy? Can we provide some data- based evidence to support our promotion policy?</a:t>
            </a:r>
          </a:p>
          <a:p>
            <a:pPr marL="971550" lvl="1" indent="-514350">
              <a:buFont typeface="+mj-lt"/>
              <a:buAutoNum type="arabicPeriod"/>
            </a:pPr>
            <a:r>
              <a:rPr lang="en-US" dirty="0"/>
              <a:t>What should Mr. Kapil do now to improve the company image?</a:t>
            </a:r>
          </a:p>
        </p:txBody>
      </p:sp>
    </p:spTree>
    <p:extLst>
      <p:ext uri="{BB962C8B-B14F-4D97-AF65-F5344CB8AC3E}">
        <p14:creationId xmlns:p14="http://schemas.microsoft.com/office/powerpoint/2010/main" val="7174066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2D40-E907-4AEC-BDA8-DABEE007292B}"/>
              </a:ext>
            </a:extLst>
          </p:cNvPr>
          <p:cNvSpPr>
            <a:spLocks noGrp="1"/>
          </p:cNvSpPr>
          <p:nvPr>
            <p:ph type="title"/>
          </p:nvPr>
        </p:nvSpPr>
        <p:spPr/>
        <p:txBody>
          <a:bodyPr/>
          <a:lstStyle/>
          <a:p>
            <a:r>
              <a:rPr lang="en-IN" dirty="0"/>
              <a:t>Case 3 Solution</a:t>
            </a:r>
          </a:p>
        </p:txBody>
      </p:sp>
      <p:sp>
        <p:nvSpPr>
          <p:cNvPr id="3" name="Content Placeholder 2">
            <a:extLst>
              <a:ext uri="{FF2B5EF4-FFF2-40B4-BE49-F238E27FC236}">
                <a16:creationId xmlns:a16="http://schemas.microsoft.com/office/drawing/2014/main" id="{B1EC2189-9EB0-415E-B245-DB8139FC2E5B}"/>
              </a:ext>
            </a:extLst>
          </p:cNvPr>
          <p:cNvSpPr>
            <a:spLocks noGrp="1"/>
          </p:cNvSpPr>
          <p:nvPr>
            <p:ph idx="1"/>
          </p:nvPr>
        </p:nvSpPr>
        <p:spPr/>
        <p:txBody>
          <a:bodyPr/>
          <a:lstStyle/>
          <a:p>
            <a:r>
              <a:rPr lang="en-US" dirty="0"/>
              <a:t>To analyze if there was a gender promotion gap in the company, we need determine the significance of relationship between Gender and Promotion, both of which are categorical variables</a:t>
            </a:r>
          </a:p>
          <a:p>
            <a:r>
              <a:rPr lang="en-US" dirty="0"/>
              <a:t>This can be done using </a:t>
            </a:r>
            <a:r>
              <a:rPr lang="en-US" b="1" dirty="0"/>
              <a:t>Chi Square Test</a:t>
            </a:r>
          </a:p>
          <a:p>
            <a:r>
              <a:rPr lang="en-US" dirty="0"/>
              <a:t>Hypothesis </a:t>
            </a:r>
          </a:p>
          <a:p>
            <a:pPr lvl="1"/>
            <a:r>
              <a:rPr lang="en-US" dirty="0"/>
              <a:t>H0: Gender and Promotion are independent. </a:t>
            </a:r>
          </a:p>
          <a:p>
            <a:pPr lvl="1"/>
            <a:r>
              <a:rPr lang="en-US" dirty="0"/>
              <a:t>Ha: Gender and Promotion are not independent</a:t>
            </a:r>
          </a:p>
          <a:p>
            <a:endParaRPr lang="en-US" b="1" dirty="0"/>
          </a:p>
          <a:p>
            <a:endParaRPr lang="en-IN" b="1" dirty="0"/>
          </a:p>
        </p:txBody>
      </p:sp>
    </p:spTree>
    <p:extLst>
      <p:ext uri="{BB962C8B-B14F-4D97-AF65-F5344CB8AC3E}">
        <p14:creationId xmlns:p14="http://schemas.microsoft.com/office/powerpoint/2010/main" val="11562168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192" y="0"/>
            <a:ext cx="10515600" cy="585489"/>
          </a:xfrm>
        </p:spPr>
        <p:txBody>
          <a:bodyPr>
            <a:normAutofit fontScale="90000"/>
          </a:bodyPr>
          <a:lstStyle/>
          <a:p>
            <a:r>
              <a:rPr lang="en-US" dirty="0" smtClean="0"/>
              <a:t>CASE 4</a:t>
            </a:r>
            <a:endParaRPr lang="en-IN" dirty="0"/>
          </a:p>
        </p:txBody>
      </p:sp>
      <p:sp>
        <p:nvSpPr>
          <p:cNvPr id="3" name="Content Placeholder 2"/>
          <p:cNvSpPr>
            <a:spLocks noGrp="1"/>
          </p:cNvSpPr>
          <p:nvPr>
            <p:ph idx="1"/>
          </p:nvPr>
        </p:nvSpPr>
        <p:spPr>
          <a:xfrm>
            <a:off x="371192" y="416459"/>
            <a:ext cx="11506955" cy="6364588"/>
          </a:xfrm>
          <a:solidFill>
            <a:schemeClr val="bg1"/>
          </a:solidFill>
        </p:spPr>
        <p:txBody>
          <a:bodyPr>
            <a:noAutofit/>
          </a:bodyPr>
          <a:lstStyle/>
          <a:p>
            <a:r>
              <a:rPr lang="en-US" sz="1800" dirty="0"/>
              <a:t>Company ABC is a reputed company in the Indian subcontinent. It employs over 2400 employees carrying rich experience across the industry. However, since few months few department heads are complaining about the issue of overburdened managers and their inability to handle people issues of their departments. The industry norm for employee: manager ratio is given below.</a:t>
            </a:r>
            <a:endParaRPr lang="en-IN" sz="1800" dirty="0"/>
          </a:p>
          <a:p>
            <a:pPr lvl="1"/>
            <a:r>
              <a:rPr lang="en-US" sz="1400" dirty="0"/>
              <a:t>1. For Head position all areas (manager to subordinate ratio) should be in range 1:4 or maximum 1:5</a:t>
            </a:r>
            <a:endParaRPr lang="en-IN" sz="1400" dirty="0"/>
          </a:p>
          <a:p>
            <a:pPr lvl="1"/>
            <a:r>
              <a:rPr lang="en-US" sz="1400" dirty="0"/>
              <a:t>2. For Mid position all areas (manager to subordinate ratio) should be in range 1:5 or maximum 1:8</a:t>
            </a:r>
            <a:endParaRPr lang="en-IN" sz="1400" dirty="0"/>
          </a:p>
          <a:p>
            <a:pPr lvl="1"/>
            <a:r>
              <a:rPr lang="en-US" sz="1400" dirty="0"/>
              <a:t>3. For Junior Managers all areas (manager to subordinate ratio) should be in range :1:10 to 1:15</a:t>
            </a:r>
            <a:endParaRPr lang="en-IN" sz="1400" dirty="0"/>
          </a:p>
          <a:p>
            <a:pPr lvl="1"/>
            <a:r>
              <a:rPr lang="en-US" sz="1400" dirty="0"/>
              <a:t>4. For Senior Managers all areas (manager to subordinate ratio) should be in range 1:5 or maximum 1:7</a:t>
            </a:r>
            <a:endParaRPr lang="en-IN" sz="1400" dirty="0"/>
          </a:p>
          <a:p>
            <a:r>
              <a:rPr lang="en-US" sz="1800" dirty="0"/>
              <a:t> </a:t>
            </a:r>
            <a:r>
              <a:rPr lang="en-US" sz="1800" dirty="0" smtClean="0"/>
              <a:t>In </a:t>
            </a:r>
            <a:r>
              <a:rPr lang="en-US" sz="1800" dirty="0"/>
              <a:t>order to overcome the problem of people issue HR Head out rightly suggested to implement buddy program in the organization and if necessary reduce the span of control by hiring additional manpower or through internal promotions. HR Head has suggested that employees between the age range of 30 – 40 years can serve as mentors in the buddy program.</a:t>
            </a:r>
            <a:endParaRPr lang="en-IN" sz="1800" dirty="0"/>
          </a:p>
          <a:p>
            <a:r>
              <a:rPr lang="en-US" sz="1800" dirty="0"/>
              <a:t>Given the large employee size, Mr. Suresh has been hired as an HR Analytics expert to present the clear picture in-front of the management. From his basic understanding he summarized the following objectives as given below.</a:t>
            </a:r>
            <a:endParaRPr lang="en-IN" sz="1800" dirty="0"/>
          </a:p>
          <a:p>
            <a:pPr lvl="1"/>
            <a:r>
              <a:rPr lang="en-US" sz="1400" dirty="0"/>
              <a:t>1. Find department wise manager-subordinate ratio</a:t>
            </a:r>
            <a:endParaRPr lang="en-IN" sz="1400" dirty="0"/>
          </a:p>
          <a:p>
            <a:pPr lvl="1"/>
            <a:r>
              <a:rPr lang="en-US" sz="1400" dirty="0"/>
              <a:t>2. Find position wise manager-subordinate ratio</a:t>
            </a:r>
            <a:endParaRPr lang="en-IN" sz="1400" dirty="0"/>
          </a:p>
          <a:p>
            <a:pPr lvl="1"/>
            <a:r>
              <a:rPr lang="en-US" sz="1400" dirty="0"/>
              <a:t>3. Identify the departments which are in danger zone on manager-subordinate ratio</a:t>
            </a:r>
            <a:endParaRPr lang="en-IN" sz="1400" dirty="0"/>
          </a:p>
          <a:p>
            <a:pPr lvl="1"/>
            <a:r>
              <a:rPr lang="en-US" sz="1400" dirty="0"/>
              <a:t>4. How many employees qualify as potential mentors.  Find potential mentors’ department wise.</a:t>
            </a:r>
            <a:endParaRPr lang="en-IN" sz="1400" dirty="0"/>
          </a:p>
          <a:p>
            <a:pPr lvl="1"/>
            <a:r>
              <a:rPr lang="en-US" sz="1400" dirty="0"/>
              <a:t>5. Identify the youngest and most aged department in the company</a:t>
            </a:r>
            <a:endParaRPr lang="en-IN" sz="1400" dirty="0"/>
          </a:p>
          <a:p>
            <a:pPr lvl="1"/>
            <a:r>
              <a:rPr lang="en-US" sz="1400" dirty="0"/>
              <a:t>6. Identify the industry type from which maximum employees have come from.</a:t>
            </a:r>
            <a:endParaRPr lang="en-IN" sz="1400" dirty="0"/>
          </a:p>
          <a:p>
            <a:pPr lvl="1"/>
            <a:r>
              <a:rPr lang="en-US" sz="1400" dirty="0"/>
              <a:t>7. Identify department wise education scenario.</a:t>
            </a:r>
            <a:endParaRPr lang="en-IN" sz="1400" dirty="0"/>
          </a:p>
          <a:p>
            <a:pPr>
              <a:spcBef>
                <a:spcPts val="600"/>
              </a:spcBef>
            </a:pPr>
            <a:r>
              <a:rPr lang="en-US" sz="1800" dirty="0">
                <a:solidFill>
                  <a:srgbClr val="FF0000"/>
                </a:solidFill>
              </a:rPr>
              <a:t>However, before Mr. Suresh could execute the analysis he fell ill and now the HR head has requested you to address the problem and present the report</a:t>
            </a:r>
            <a:r>
              <a:rPr lang="en-US" sz="1800" dirty="0" smtClean="0">
                <a:solidFill>
                  <a:srgbClr val="FF0000"/>
                </a:solidFill>
              </a:rPr>
              <a:t>.</a:t>
            </a:r>
            <a:endParaRPr lang="en-IN" sz="1800" dirty="0">
              <a:solidFill>
                <a:srgbClr val="FF0000"/>
              </a:solidFill>
            </a:endParaRPr>
          </a:p>
        </p:txBody>
      </p:sp>
    </p:spTree>
    <p:extLst>
      <p:ext uri="{BB962C8B-B14F-4D97-AF65-F5344CB8AC3E}">
        <p14:creationId xmlns:p14="http://schemas.microsoft.com/office/powerpoint/2010/main" val="163867845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260</TotalTime>
  <Words>2834</Words>
  <Application>Microsoft Office PowerPoint</Application>
  <PresentationFormat>Widescreen</PresentationFormat>
  <Paragraphs>395</Paragraphs>
  <Slides>56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Calibri Light</vt:lpstr>
      <vt:lpstr>Tahoma</vt:lpstr>
      <vt:lpstr>Times New Roman</vt:lpstr>
      <vt:lpstr>Wingdings</vt:lpstr>
      <vt:lpstr>Retrospect</vt:lpstr>
      <vt:lpstr>SHRAA4  CAREER PROGRESSION AND WORKFORCE DEPLOYMENT</vt:lpstr>
      <vt:lpstr>Career Progression</vt:lpstr>
      <vt:lpstr>Case Study</vt:lpstr>
      <vt:lpstr>Career</vt:lpstr>
      <vt:lpstr>…CONTD.</vt:lpstr>
      <vt:lpstr>Career Progression</vt:lpstr>
      <vt:lpstr>Career Planning</vt:lpstr>
      <vt:lpstr>Career Development</vt:lpstr>
      <vt:lpstr>…CONTD.</vt:lpstr>
      <vt:lpstr>External Environment</vt:lpstr>
      <vt:lpstr>Changing Employment Relations</vt:lpstr>
      <vt:lpstr>Workforce Deployment Metrics</vt:lpstr>
      <vt:lpstr>Workforce Planning</vt:lpstr>
      <vt:lpstr>Workforce Planning Metrices</vt:lpstr>
      <vt:lpstr>Workforce Deployment</vt:lpstr>
      <vt:lpstr>Key Metrices</vt:lpstr>
      <vt:lpstr>Employees per Manager</vt:lpstr>
      <vt:lpstr>Some Critical Ratio on Span of control</vt:lpstr>
      <vt:lpstr>Employee Profiling</vt:lpstr>
      <vt:lpstr>Employees Service Profiling</vt:lpstr>
      <vt:lpstr>Use</vt:lpstr>
      <vt:lpstr>STEPS</vt:lpstr>
      <vt:lpstr>…CONTD.</vt:lpstr>
      <vt:lpstr>…CONTD.</vt:lpstr>
      <vt:lpstr>Employee Profile</vt:lpstr>
      <vt:lpstr>Workforce Age Profiling</vt:lpstr>
      <vt:lpstr>Churn over Rate</vt:lpstr>
      <vt:lpstr>Churn Over Index</vt:lpstr>
      <vt:lpstr>…CONTD.</vt:lpstr>
      <vt:lpstr>…CONTD.</vt:lpstr>
      <vt:lpstr>Salary Hike % Attrition Rate </vt:lpstr>
      <vt:lpstr>A healthy turnover rate</vt:lpstr>
      <vt:lpstr>Who are leaving?</vt:lpstr>
      <vt:lpstr>When are people leaving?</vt:lpstr>
      <vt:lpstr>Why are employees leaving?</vt:lpstr>
      <vt:lpstr>Costs associated with Turnover</vt:lpstr>
      <vt:lpstr>Implications for Managers</vt:lpstr>
      <vt:lpstr>Separation Clearance Time</vt:lpstr>
      <vt:lpstr>Separation Clearance Time</vt:lpstr>
      <vt:lpstr>Separation Clearance Time</vt:lpstr>
      <vt:lpstr>Few Important Ratios (followed periodically)</vt:lpstr>
      <vt:lpstr>Revenue Per Employee</vt:lpstr>
      <vt:lpstr>Revenue Per Employee</vt:lpstr>
      <vt:lpstr>Revenue across Sectors</vt:lpstr>
      <vt:lpstr>PowerPoint Presentation</vt:lpstr>
      <vt:lpstr>What do the ratio tell us?</vt:lpstr>
      <vt:lpstr>Strategic Planning and Forecasting</vt:lpstr>
      <vt:lpstr>PowerPoint Presentation</vt:lpstr>
      <vt:lpstr>CASES</vt:lpstr>
      <vt:lpstr>Case 1</vt:lpstr>
      <vt:lpstr>Case 1 Solution</vt:lpstr>
      <vt:lpstr>Case 2</vt:lpstr>
      <vt:lpstr>Case 2 Solution</vt:lpstr>
      <vt:lpstr>Case 3</vt:lpstr>
      <vt:lpstr>Case 3 Solution</vt:lpstr>
      <vt:lpstr>CASE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SHRAA4  CAREER PROGRESSION AND WORKFORCE DEPLOYMENT</dc:title>
  <dc:creator>Munmun Goswami</dc:creator>
  <cp:lastModifiedBy>IIMR-L2-107C</cp:lastModifiedBy>
  <cp:revision>24</cp:revision>
  <dcterms:created xsi:type="dcterms:W3CDTF">2023-10-28T13:09:31Z</dcterms:created>
  <dcterms:modified xsi:type="dcterms:W3CDTF">2023-10-30T03:57:22Z</dcterms:modified>
</cp:coreProperties>
</file>