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863" r:id="rId2"/>
    <p:sldId id="331" r:id="rId3"/>
    <p:sldId id="864" r:id="rId4"/>
    <p:sldId id="865" r:id="rId5"/>
    <p:sldId id="867" r:id="rId6"/>
    <p:sldId id="868" r:id="rId7"/>
    <p:sldId id="866" r:id="rId8"/>
    <p:sldId id="869" r:id="rId9"/>
    <p:sldId id="870" r:id="rId10"/>
    <p:sldId id="871" r:id="rId11"/>
    <p:sldId id="872" r:id="rId12"/>
    <p:sldId id="882" r:id="rId13"/>
    <p:sldId id="883" r:id="rId14"/>
    <p:sldId id="879" r:id="rId15"/>
    <p:sldId id="873" r:id="rId16"/>
    <p:sldId id="880" r:id="rId17"/>
    <p:sldId id="874" r:id="rId18"/>
    <p:sldId id="875" r:id="rId19"/>
    <p:sldId id="876" r:id="rId20"/>
    <p:sldId id="877" r:id="rId21"/>
    <p:sldId id="878" r:id="rId22"/>
    <p:sldId id="881" r:id="rId23"/>
    <p:sldId id="884" r:id="rId24"/>
    <p:sldId id="889" r:id="rId25"/>
    <p:sldId id="890" r:id="rId26"/>
    <p:sldId id="885" r:id="rId27"/>
    <p:sldId id="886" r:id="rId28"/>
    <p:sldId id="887" r:id="rId29"/>
    <p:sldId id="888" r:id="rId30"/>
    <p:sldId id="891" r:id="rId31"/>
    <p:sldId id="892" r:id="rId32"/>
    <p:sldId id="893" r:id="rId33"/>
    <p:sldId id="894" r:id="rId34"/>
    <p:sldId id="895" r:id="rId35"/>
    <p:sldId id="896" r:id="rId36"/>
    <p:sldId id="897" r:id="rId37"/>
    <p:sldId id="898" r:id="rId38"/>
    <p:sldId id="899" r:id="rId39"/>
    <p:sldId id="902" r:id="rId40"/>
    <p:sldId id="900" r:id="rId41"/>
    <p:sldId id="901" r:id="rId42"/>
    <p:sldId id="904" r:id="rId43"/>
    <p:sldId id="903" r:id="rId44"/>
    <p:sldId id="905" r:id="rId45"/>
    <p:sldId id="906" r:id="rId46"/>
    <p:sldId id="907" r:id="rId47"/>
    <p:sldId id="911" r:id="rId48"/>
    <p:sldId id="912" r:id="rId49"/>
    <p:sldId id="913" r:id="rId50"/>
    <p:sldId id="914" r:id="rId51"/>
    <p:sldId id="915" r:id="rId52"/>
    <p:sldId id="916" r:id="rId53"/>
    <p:sldId id="908" r:id="rId54"/>
    <p:sldId id="909" r:id="rId55"/>
    <p:sldId id="910" r:id="rId56"/>
    <p:sldId id="917" r:id="rId57"/>
    <p:sldId id="918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61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67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82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9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81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92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999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93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514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80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53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0D096-0775-49F5-B7A8-75A2FC3C88D9}" type="datetimeFigureOut">
              <a:rPr lang="en-IN" smtClean="0"/>
              <a:t>10-12-2023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BD67753-E6E7-412D-9433-F1751B2074C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06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bleau.com/products/public/downloa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1BE7C-07E0-D9C1-89B3-0FF348A32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547666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SHRA4</a:t>
            </a:r>
            <a:br>
              <a:rPr lang="en-US" dirty="0"/>
            </a:br>
            <a:r>
              <a:rPr lang="en-US" sz="5400" dirty="0"/>
              <a:t>Creating Dashboard using Tableau</a:t>
            </a:r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723132A-54C7-9120-BF23-07600AC0F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Dr. Munmun Goswami,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iim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rohtak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+mn-lt"/>
              </a:rPr>
              <a:t>(10</a:t>
            </a:r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th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December, 2023)</a:t>
            </a:r>
            <a:endParaRPr lang="en-IN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043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0B4DB-96B6-D1C7-079B-FAA9012E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TABLEAU – THE DATA VISUALIZER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395EC-047E-380B-CD73-7629D354F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072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Tableau helps to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transform data into actionable insights.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visual analytics is quite limitless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Easy to use, no coding knowledge required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“Build dashboards and perform ad hoc analyses in just a few clicks”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363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9EEAD-CAC1-5280-E728-0DAF4ADF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89516-AFBB-4935-DBED-7D51C374B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https://www.tableau.com/products/public/download</a:t>
            </a:r>
            <a:endParaRPr lang="en-US" dirty="0"/>
          </a:p>
          <a:p>
            <a:r>
              <a:rPr lang="en-US" dirty="0"/>
              <a:t>Trial version (cloud version) </a:t>
            </a:r>
          </a:p>
          <a:p>
            <a:r>
              <a:rPr lang="en-US" dirty="0"/>
              <a:t>Enter your email id and other details when asked (registration)</a:t>
            </a:r>
          </a:p>
          <a:p>
            <a:r>
              <a:rPr lang="en-US" dirty="0"/>
              <a:t>Check email for activation</a:t>
            </a:r>
          </a:p>
          <a:p>
            <a:r>
              <a:rPr lang="en-US" dirty="0"/>
              <a:t>Set password</a:t>
            </a:r>
          </a:p>
          <a:p>
            <a:r>
              <a:rPr lang="en-US" dirty="0"/>
              <a:t>Once complete, login directly to Tableau (cloud)</a:t>
            </a:r>
          </a:p>
          <a:p>
            <a:r>
              <a:rPr lang="en-US" dirty="0"/>
              <a:t>Set a name and time zone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64A7-A56F-5CF6-3BB3-6A2CD207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A5F8-9EE6-C3DF-CAE8-ED5695445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55517E-650E-5AAD-ECD4-6C6CA9834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33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7D34-476D-5D2A-DCCA-24CD457B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62849-25A8-FF7D-7C64-E1723F102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A76209-77D8-B64B-7FE1-E9C544302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9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7975B-59FE-B802-CB37-B77648DE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FBBC7-D79C-ABFC-A1A7-49D61CB11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B1F6B-72F7-8036-107D-05C31AB43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3F6A-9905-5741-EB75-74B88876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9AB1E-027F-A67D-D68F-C5CAEC257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workbook</a:t>
            </a:r>
          </a:p>
          <a:p>
            <a:r>
              <a:rPr lang="en-US" dirty="0"/>
              <a:t>Import SHRA datasheet</a:t>
            </a:r>
          </a:p>
          <a:p>
            <a:r>
              <a:rPr lang="en-US" dirty="0"/>
              <a:t>To save, click “Publish now”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154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D454-BB3D-C534-1F2E-15E346146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A754-1502-3DEC-6F57-8AC87885F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1F9AC2-313E-074F-9703-CFC9644F7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0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B66D-F5CC-69DC-BB59-EDBFB8CC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0C2FA-0A12-25DD-89B0-374DA9F10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99EFCF-EBFE-934A-BFF5-09D64FD86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1D2A-E7F3-6AF4-3AEF-84970A33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7754F-2CCE-60A9-5CFA-AFC2682F5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1C6DB-0E35-D1B6-90C9-EA698BD6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81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8628-3ABA-7277-B6FE-18E9B1EF5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16157-48A3-9A82-4832-36C136E4B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3C1D05-C93F-40A1-76A6-AC9F7115C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5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BA3-069F-B785-6F37-4C0378E8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5D8FD-45AB-7131-CD81-B698A2A03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change the name of the sheet to ‘KPI’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8619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F581-B19B-CE61-14F1-0885AA70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0AF5-CA7A-E1D0-E60C-E93A64984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29960-E2EC-FAAA-1EF4-C81747C80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9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1A32C-6FCA-23CE-D05D-A1D72F92B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48CBB-4D5D-072B-1F1C-C059C9340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importing data, scroll down for the sheet count (number of entries), drag to display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7293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D37B5-0029-AFF4-438A-926B5FDFC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61ED1-AFCC-A91E-4A0A-420D0228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A99E7-CDA7-5704-6B87-4CA7964C76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8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2192A-3DB0-10BE-964A-24F2EBE02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AB3E2-A6A6-66BA-DB7B-8A5903ED6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display attrition data, calculate count of ‘yes’ and ‘no’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3597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DE71-D828-F19F-3EB2-F49F4BBA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A3347-73DA-1489-3BF5-CC31CD377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767B10-5D8B-9424-8FC2-D1A793F4F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56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79897-C473-FE47-DEC9-BDF47792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9F1F1-1A7A-B08F-AB7A-A24BB2512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B87D4-BD5D-878D-4B90-0103EF79B3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0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33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B758C-59FB-501B-4509-E0B76226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1BD3A-C47B-B096-15A1-21D29B16C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Double click on “ATTR” that you created, to include into the worksheet</a:t>
            </a:r>
          </a:p>
          <a:p>
            <a:r>
              <a:rPr lang="en-US" dirty="0"/>
              <a:t>Then invert the rows and columns (by changing from ‘standard’ to ‘entire view’)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957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B023F-16C7-4D97-CEB1-3D6F3F22B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401CD-DAD1-452D-458A-25B6E7C11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FAAB1-0DC9-8D3F-F730-309357334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3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81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52885-083B-0548-DF4D-61A6D684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19046-489C-BC09-CA21-084959678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93C386-4FB1-C252-0F82-935E01BDE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36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0F080-F173-ED98-DAC8-971DB7E38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B2CE0-4D7A-6562-54F0-785C1CE99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attrition rate (attrition count/ employee count)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7346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9126-9D10-A225-B5C1-F1657E10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4C1FE-DD25-00E8-DD9C-638B28CBD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B145D-2B85-E2EA-4934-FC2B96CF6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30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39CD2-6706-3F43-3E67-2ACCC05D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C2F94-C6AF-78A5-1B84-F031693E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AC1CE9-17B3-B729-9232-65ACA9C69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17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5CE0-87A5-A4A1-4368-D218B500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291D7-4D09-9EF9-7394-094133342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active employees (attrition count – employee count)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6781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58D3-CBD8-EB85-692C-2D498266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CC2D-8722-3940-0ECF-FBC782286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A01C31-CDD8-2B29-CA87-6166BF169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90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D24C-B201-0724-CCDF-B9ABA756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F1C1-7865-1DA6-C0DE-EB4EF8F7C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the age field (average, not sum)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1119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570E-1D87-B350-4461-41ABC2F94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B7570-BDF4-8C21-858B-DD867746A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E53446-CB44-50AC-342A-B79C72DE8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20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C234-C9E2-91DB-7E38-AE70276C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5023D-0FFE-F5F4-68CF-8EB7CD88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to whole numbers (no decimals)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1168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65EC7-0760-5130-817F-CC0CF516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8BE77-8B23-ACEB-01A7-8024DB238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DABF1-50B5-E955-8550-5AC635B6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95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24D63-9448-BC11-6858-BFC1FE1B1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AF81F-55E4-91F3-FBCB-E0E9BD2E3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education as filter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897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D8E2-F0D5-6AAD-4845-0542AFCA2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E5275-8D17-1C8E-5A65-46826F2E7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8E8551-6367-55D0-E5B2-93EF34786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44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14B7D-E65E-25C5-0214-86E5FC2E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7D399-5973-4C7E-A10C-9A818EDF7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0AE6B-BE94-0A6E-A597-DD4B5BB8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81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1823-A563-081C-E012-4BF22087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2ACE9-EA46-8968-9A16-B504F2D9A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397AC-73CC-3095-5DD5-F93181078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10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E9D94-9828-857E-CF2E-EA7897CE7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2CC2C-7DFA-AA43-2E06-826950BA0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worksheet to find out attrition by gender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8006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9BB8-8F67-8B95-B9F1-DDDF1271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EC8DF-0479-3A38-24B6-A62EC4B5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5FEAA-D590-48B7-BB6C-6EEB00E6F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8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A113-D7AE-F447-B66D-982B1322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7340F-86A1-0A80-AA3A-98A6875F5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B4BE5-58D7-8A1D-82EB-B44699C86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358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C1955-2D46-E2B7-CDB8-AEE8352DB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D3860-56AE-4A08-1065-986BA408A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4F2088-9F91-06B7-0F54-CE356692D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803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D504-5C4D-9093-1299-CAF86D46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D9BD3-B039-F029-C984-C4E7F7537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Copy (twice) in column the attrition count, select one as bar chart and the second as circle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327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BB0A-1D82-B4C9-E722-D87A1830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080E-5B26-4CF2-6D17-B7D281699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901AC-DBBC-0826-A2FA-6E542D021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6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5829-457A-2047-68A6-B70F0BEE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0AE70-D11D-23DB-FAFE-F6BD61F2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598D3-F0B3-2561-BC62-CCCE0A2D2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41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3728-2972-DED6-8A05-626A7076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37515-625B-9661-81F5-163248C6C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it as synchronize axis (Lollypop chart)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1656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B500-4722-D1B5-1DD9-9B5CDDAB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70DB1-231D-34DA-D556-B4F99285D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0339E-73ED-E286-C028-D1D607E95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68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496FA-2F51-070E-8954-6DB67587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67857-D32F-DBC7-0BB8-5A6EC1D8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D01D8-8AC4-1BBE-FE42-8664F4115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642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FC5A-8A40-8BA5-511A-F95419FA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788F0-2FBC-844E-0DC6-50671A741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color (as per gender)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2901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483B-405A-2BD3-2734-D4B855DD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ABC99-9804-5978-D157-F1B101603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BFDD1-A7B6-92F5-AA6D-92300DFB3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431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E07C4-AFF3-0483-AFE6-C6C54272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8C6F8-4DD9-E621-F343-0776BB078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EMPLOYEE BY AGE -  (round number bin (range), e.g. 3 taken here)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2836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495D-2212-630A-3768-8C363E3A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4C399-7C30-AFFF-109C-6B8C91CD0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BFA5F-40A0-97B0-7C21-FEFFA3CE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039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4C517-DAE7-756E-3ADD-40B24BAD7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4A49-73F1-BE96-BE84-C05BB9372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1EB9A8-3D21-8962-5EC4-FBB80528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1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B3F1-1F6E-8C8C-3FF1-49779190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CF695-FD59-3D69-9101-F2127BA33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Job satisfaction rating</a:t>
            </a:r>
          </a:p>
          <a:p>
            <a:r>
              <a:rPr lang="en-US" dirty="0"/>
              <a:t>Job role – rows</a:t>
            </a:r>
          </a:p>
          <a:p>
            <a:r>
              <a:rPr lang="en-US" dirty="0"/>
              <a:t>Job satisfaction – convert to dimension and then put it in column</a:t>
            </a:r>
          </a:p>
          <a:p>
            <a:endParaRPr lang="en-US" dirty="0"/>
          </a:p>
          <a:p>
            <a:r>
              <a:rPr lang="en-US" dirty="0"/>
              <a:t>Also, add row grand total (analysis -&gt; total -&gt; row grand total)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52125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3634-81B4-3916-7574-1A8C78374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442AD-13B2-6A38-2286-2B54BC83D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2626F-B678-30B8-E49C-AAD7B6BC6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335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C4B2C-202F-E7CC-4F0C-BCFA0A07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9AB61-9CFA-20FD-5E9A-3088E0BB9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4AB39-CCA1-3BBF-7507-4A0F0CC0E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383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2B8CA-129F-9A3A-2657-5547D869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DASHBOARD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34CF4-4794-5E70-9EA2-E8F5D882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97461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2FDA-F5CB-EEF3-4728-F59E1CB99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B8D6D-7ED8-B370-5B7F-6C8AB8749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49580-13CB-0F41-F68F-78269462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866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BE22D-4714-E8E3-85D8-420ADE72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7AFE9-A8E3-C314-9EDE-6D1BD27AC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A0FDB-810D-CD24-4AE9-054218588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36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10CA-8D99-E061-1EAE-F5EDA7039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EC45D-EED5-8E03-003C-54B0275F4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A3F04-EB5E-AEE3-532F-EA16D8C58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25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55B34-CF5A-2594-FCEA-CA1E8513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B0C10-0059-4658-3403-4F400D1C5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A screenshot of a data dashboard&#10;&#10;Description automatically generated">
            <a:extLst>
              <a:ext uri="{FF2B5EF4-FFF2-40B4-BE49-F238E27FC236}">
                <a16:creationId xmlns:a16="http://schemas.microsoft.com/office/drawing/2014/main" id="{8B383985-20A8-5394-DA8F-607FFC1BF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1"/>
          <a:stretch/>
        </p:blipFill>
        <p:spPr>
          <a:xfrm>
            <a:off x="20" y="-26177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6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469</TotalTime>
  <Words>347</Words>
  <Application>Microsoft Office PowerPoint</Application>
  <PresentationFormat>Widescreen</PresentationFormat>
  <Paragraphs>41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Calibri</vt:lpstr>
      <vt:lpstr>Calibri Light</vt:lpstr>
      <vt:lpstr>Wingdings</vt:lpstr>
      <vt:lpstr>Retrospect</vt:lpstr>
      <vt:lpstr>SHRA4 Creating Dashboard using Tableau</vt:lpstr>
      <vt:lpstr>TABLEAU – THE DATA VISUALIZER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CREATING THE DASHBOARD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Pillars of HR Analytics</dc:title>
  <dc:creator>Munmun Goswami</dc:creator>
  <cp:lastModifiedBy>Munmun Goswami</cp:lastModifiedBy>
  <cp:revision>13</cp:revision>
  <dcterms:created xsi:type="dcterms:W3CDTF">2023-12-02T15:08:15Z</dcterms:created>
  <dcterms:modified xsi:type="dcterms:W3CDTF">2023-12-10T02:05:25Z</dcterms:modified>
</cp:coreProperties>
</file>