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857" r:id="rId3"/>
    <p:sldId id="474" r:id="rId4"/>
    <p:sldId id="858" r:id="rId5"/>
    <p:sldId id="270" r:id="rId6"/>
    <p:sldId id="455" r:id="rId7"/>
    <p:sldId id="859" r:id="rId8"/>
    <p:sldId id="919" r:id="rId9"/>
    <p:sldId id="918" r:id="rId10"/>
    <p:sldId id="1024" r:id="rId11"/>
    <p:sldId id="1025" r:id="rId12"/>
    <p:sldId id="475" r:id="rId13"/>
    <p:sldId id="979" r:id="rId14"/>
    <p:sldId id="980" r:id="rId15"/>
    <p:sldId id="476" r:id="rId16"/>
    <p:sldId id="477" r:id="rId17"/>
    <p:sldId id="479" r:id="rId18"/>
    <p:sldId id="484" r:id="rId19"/>
    <p:sldId id="1023" r:id="rId20"/>
    <p:sldId id="983" r:id="rId21"/>
    <p:sldId id="478" r:id="rId22"/>
    <p:sldId id="482" r:id="rId23"/>
    <p:sldId id="1027" r:id="rId24"/>
    <p:sldId id="991" r:id="rId25"/>
    <p:sldId id="483" r:id="rId26"/>
    <p:sldId id="1026" r:id="rId27"/>
    <p:sldId id="984" r:id="rId28"/>
    <p:sldId id="481" r:id="rId29"/>
    <p:sldId id="480" r:id="rId30"/>
    <p:sldId id="985" r:id="rId31"/>
    <p:sldId id="986" r:id="rId32"/>
    <p:sldId id="987" r:id="rId33"/>
    <p:sldId id="988" r:id="rId34"/>
    <p:sldId id="990" r:id="rId35"/>
    <p:sldId id="996" r:id="rId36"/>
    <p:sldId id="997" r:id="rId37"/>
    <p:sldId id="998" r:id="rId38"/>
    <p:sldId id="982" r:id="rId39"/>
    <p:sldId id="992" r:id="rId40"/>
    <p:sldId id="993" r:id="rId41"/>
    <p:sldId id="994" r:id="rId42"/>
    <p:sldId id="995" r:id="rId43"/>
    <p:sldId id="1019" r:id="rId44"/>
    <p:sldId id="102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98"/>
    <p:restoredTop sz="95934"/>
  </p:normalViewPr>
  <p:slideViewPr>
    <p:cSldViewPr snapToGrid="0">
      <p:cViewPr varScale="1">
        <p:scale>
          <a:sx n="106" d="100"/>
          <a:sy n="106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5ECC9E-B2F1-1045-8413-3C1E4139135D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B801878-D94F-C54A-AF33-B460E30BDE26}">
      <dgm:prSet phldrT="[Text]"/>
      <dgm:spPr/>
      <dgm:t>
        <a:bodyPr/>
        <a:lstStyle/>
        <a:p>
          <a:r>
            <a:rPr lang="en-GB" dirty="0"/>
            <a:t>Search Marketing </a:t>
          </a:r>
        </a:p>
      </dgm:t>
    </dgm:pt>
    <dgm:pt modelId="{22970042-0913-5A4A-A094-2C2A4220096E}" type="parTrans" cxnId="{C0507139-3A4E-2F41-B082-1E828128C377}">
      <dgm:prSet/>
      <dgm:spPr/>
      <dgm:t>
        <a:bodyPr/>
        <a:lstStyle/>
        <a:p>
          <a:endParaRPr lang="en-GB"/>
        </a:p>
      </dgm:t>
    </dgm:pt>
    <dgm:pt modelId="{B649BB9F-0504-984D-AF98-5BB79853D0D9}" type="sibTrans" cxnId="{C0507139-3A4E-2F41-B082-1E828128C377}">
      <dgm:prSet/>
      <dgm:spPr/>
      <dgm:t>
        <a:bodyPr/>
        <a:lstStyle/>
        <a:p>
          <a:endParaRPr lang="en-GB"/>
        </a:p>
      </dgm:t>
    </dgm:pt>
    <dgm:pt modelId="{48099ECF-9C57-CC4C-A592-B8DF48A526C4}">
      <dgm:prSet phldrT="[Text]"/>
      <dgm:spPr/>
      <dgm:t>
        <a:bodyPr/>
        <a:lstStyle/>
        <a:p>
          <a:r>
            <a:rPr lang="en-GB" dirty="0"/>
            <a:t>Search Engine Marketing </a:t>
          </a:r>
        </a:p>
      </dgm:t>
    </dgm:pt>
    <dgm:pt modelId="{F75C668A-3607-CF47-A12B-1FFFFBFD0C35}" type="parTrans" cxnId="{4CFF3797-DA64-0D43-892C-D97052EE491D}">
      <dgm:prSet/>
      <dgm:spPr/>
      <dgm:t>
        <a:bodyPr/>
        <a:lstStyle/>
        <a:p>
          <a:endParaRPr lang="en-GB"/>
        </a:p>
      </dgm:t>
    </dgm:pt>
    <dgm:pt modelId="{6BCEFB89-04FE-2447-956C-86D9F851EF80}" type="sibTrans" cxnId="{4CFF3797-DA64-0D43-892C-D97052EE491D}">
      <dgm:prSet/>
      <dgm:spPr/>
      <dgm:t>
        <a:bodyPr/>
        <a:lstStyle/>
        <a:p>
          <a:endParaRPr lang="en-GB"/>
        </a:p>
      </dgm:t>
    </dgm:pt>
    <dgm:pt modelId="{0DC0C036-9835-6145-AA35-822187FAECE6}">
      <dgm:prSet phldrT="[Text]"/>
      <dgm:spPr/>
      <dgm:t>
        <a:bodyPr/>
        <a:lstStyle/>
        <a:p>
          <a:r>
            <a:rPr lang="en-GB" dirty="0"/>
            <a:t>Search Engine Optimization</a:t>
          </a:r>
        </a:p>
      </dgm:t>
    </dgm:pt>
    <dgm:pt modelId="{63F4D859-A1C4-6F4C-A1B4-ECDD9E411F52}" type="parTrans" cxnId="{14274FF5-8CB3-5540-8A5C-2C1FF54E3BF7}">
      <dgm:prSet/>
      <dgm:spPr/>
      <dgm:t>
        <a:bodyPr/>
        <a:lstStyle/>
        <a:p>
          <a:endParaRPr lang="en-GB"/>
        </a:p>
      </dgm:t>
    </dgm:pt>
    <dgm:pt modelId="{47AAA088-733A-064E-988C-3358BA1F1F48}" type="sibTrans" cxnId="{14274FF5-8CB3-5540-8A5C-2C1FF54E3BF7}">
      <dgm:prSet/>
      <dgm:spPr/>
      <dgm:t>
        <a:bodyPr/>
        <a:lstStyle/>
        <a:p>
          <a:endParaRPr lang="en-GB"/>
        </a:p>
      </dgm:t>
    </dgm:pt>
    <dgm:pt modelId="{10C3FC3D-D0AB-D04E-83A1-CC6CAD40CF7C}" type="pres">
      <dgm:prSet presAssocID="{305ECC9E-B2F1-1045-8413-3C1E413913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460A15-6001-8946-95CB-C7EBB044B3CC}" type="pres">
      <dgm:prSet presAssocID="{6B801878-D94F-C54A-AF33-B460E30BDE26}" presName="hierRoot1" presStyleCnt="0"/>
      <dgm:spPr/>
    </dgm:pt>
    <dgm:pt modelId="{6AD4782B-087B-EE4C-BA32-A6EA174E2242}" type="pres">
      <dgm:prSet presAssocID="{6B801878-D94F-C54A-AF33-B460E30BDE26}" presName="composite" presStyleCnt="0"/>
      <dgm:spPr/>
    </dgm:pt>
    <dgm:pt modelId="{79269DF0-1026-8F4A-BB6B-0B28F09EF778}" type="pres">
      <dgm:prSet presAssocID="{6B801878-D94F-C54A-AF33-B460E30BDE26}" presName="background" presStyleLbl="node0" presStyleIdx="0" presStyleCnt="1"/>
      <dgm:spPr/>
    </dgm:pt>
    <dgm:pt modelId="{38E5D6E4-E63A-924B-8E52-01CB33A845B3}" type="pres">
      <dgm:prSet presAssocID="{6B801878-D94F-C54A-AF33-B460E30BDE26}" presName="text" presStyleLbl="fgAcc0" presStyleIdx="0" presStyleCnt="1">
        <dgm:presLayoutVars>
          <dgm:chPref val="3"/>
        </dgm:presLayoutVars>
      </dgm:prSet>
      <dgm:spPr/>
    </dgm:pt>
    <dgm:pt modelId="{420FB594-CB2D-064E-9F5B-435DE642894F}" type="pres">
      <dgm:prSet presAssocID="{6B801878-D94F-C54A-AF33-B460E30BDE26}" presName="hierChild2" presStyleCnt="0"/>
      <dgm:spPr/>
    </dgm:pt>
    <dgm:pt modelId="{B1C901E6-6959-984A-ACBA-38D6FC2B6613}" type="pres">
      <dgm:prSet presAssocID="{F75C668A-3607-CF47-A12B-1FFFFBFD0C35}" presName="Name10" presStyleLbl="parChTrans1D2" presStyleIdx="0" presStyleCnt="2"/>
      <dgm:spPr/>
    </dgm:pt>
    <dgm:pt modelId="{B84E918F-8F93-0E48-8584-F42CC2A904EE}" type="pres">
      <dgm:prSet presAssocID="{48099ECF-9C57-CC4C-A592-B8DF48A526C4}" presName="hierRoot2" presStyleCnt="0"/>
      <dgm:spPr/>
    </dgm:pt>
    <dgm:pt modelId="{6BFCE3DC-1D5F-BA43-BA4E-B9A0F68509BC}" type="pres">
      <dgm:prSet presAssocID="{48099ECF-9C57-CC4C-A592-B8DF48A526C4}" presName="composite2" presStyleCnt="0"/>
      <dgm:spPr/>
    </dgm:pt>
    <dgm:pt modelId="{0044C8B3-8F6B-1149-9575-82CDDD1C33D1}" type="pres">
      <dgm:prSet presAssocID="{48099ECF-9C57-CC4C-A592-B8DF48A526C4}" presName="background2" presStyleLbl="node2" presStyleIdx="0" presStyleCnt="2"/>
      <dgm:spPr/>
    </dgm:pt>
    <dgm:pt modelId="{1DAF7AF0-85AA-D341-8C64-A4854BB6FDB1}" type="pres">
      <dgm:prSet presAssocID="{48099ECF-9C57-CC4C-A592-B8DF48A526C4}" presName="text2" presStyleLbl="fgAcc2" presStyleIdx="0" presStyleCnt="2">
        <dgm:presLayoutVars>
          <dgm:chPref val="3"/>
        </dgm:presLayoutVars>
      </dgm:prSet>
      <dgm:spPr/>
    </dgm:pt>
    <dgm:pt modelId="{72D29E6B-3AD9-B94E-8E81-7861F1FAD6C1}" type="pres">
      <dgm:prSet presAssocID="{48099ECF-9C57-CC4C-A592-B8DF48A526C4}" presName="hierChild3" presStyleCnt="0"/>
      <dgm:spPr/>
    </dgm:pt>
    <dgm:pt modelId="{EA0C42B8-DD5A-0847-AA4A-2D50696A4CA5}" type="pres">
      <dgm:prSet presAssocID="{63F4D859-A1C4-6F4C-A1B4-ECDD9E411F52}" presName="Name10" presStyleLbl="parChTrans1D2" presStyleIdx="1" presStyleCnt="2"/>
      <dgm:spPr/>
    </dgm:pt>
    <dgm:pt modelId="{66B665B8-8373-2640-8BD5-80D9D55DD19E}" type="pres">
      <dgm:prSet presAssocID="{0DC0C036-9835-6145-AA35-822187FAECE6}" presName="hierRoot2" presStyleCnt="0"/>
      <dgm:spPr/>
    </dgm:pt>
    <dgm:pt modelId="{18FCBC8B-55A9-A742-AE20-EFC9BDAF67CF}" type="pres">
      <dgm:prSet presAssocID="{0DC0C036-9835-6145-AA35-822187FAECE6}" presName="composite2" presStyleCnt="0"/>
      <dgm:spPr/>
    </dgm:pt>
    <dgm:pt modelId="{F74BEE99-FC4B-C144-BC12-665E1F87EB08}" type="pres">
      <dgm:prSet presAssocID="{0DC0C036-9835-6145-AA35-822187FAECE6}" presName="background2" presStyleLbl="node2" presStyleIdx="1" presStyleCnt="2"/>
      <dgm:spPr/>
    </dgm:pt>
    <dgm:pt modelId="{A550EE5C-F8B2-5148-B61C-F6D9CEF5B35F}" type="pres">
      <dgm:prSet presAssocID="{0DC0C036-9835-6145-AA35-822187FAECE6}" presName="text2" presStyleLbl="fgAcc2" presStyleIdx="1" presStyleCnt="2">
        <dgm:presLayoutVars>
          <dgm:chPref val="3"/>
        </dgm:presLayoutVars>
      </dgm:prSet>
      <dgm:spPr/>
    </dgm:pt>
    <dgm:pt modelId="{74A86DB6-42B2-2641-BB88-65672A6DC041}" type="pres">
      <dgm:prSet presAssocID="{0DC0C036-9835-6145-AA35-822187FAECE6}" presName="hierChild3" presStyleCnt="0"/>
      <dgm:spPr/>
    </dgm:pt>
  </dgm:ptLst>
  <dgm:cxnLst>
    <dgm:cxn modelId="{AAB2E320-8206-7341-A548-2500AD0A8275}" type="presOf" srcId="{48099ECF-9C57-CC4C-A592-B8DF48A526C4}" destId="{1DAF7AF0-85AA-D341-8C64-A4854BB6FDB1}" srcOrd="0" destOrd="0" presId="urn:microsoft.com/office/officeart/2005/8/layout/hierarchy1"/>
    <dgm:cxn modelId="{C0507139-3A4E-2F41-B082-1E828128C377}" srcId="{305ECC9E-B2F1-1045-8413-3C1E4139135D}" destId="{6B801878-D94F-C54A-AF33-B460E30BDE26}" srcOrd="0" destOrd="0" parTransId="{22970042-0913-5A4A-A094-2C2A4220096E}" sibTransId="{B649BB9F-0504-984D-AF98-5BB79853D0D9}"/>
    <dgm:cxn modelId="{ED237563-26A8-C944-B875-DFEF81E90684}" type="presOf" srcId="{6B801878-D94F-C54A-AF33-B460E30BDE26}" destId="{38E5D6E4-E63A-924B-8E52-01CB33A845B3}" srcOrd="0" destOrd="0" presId="urn:microsoft.com/office/officeart/2005/8/layout/hierarchy1"/>
    <dgm:cxn modelId="{1FBCA582-E162-EE41-A732-068D2A9837EE}" type="presOf" srcId="{F75C668A-3607-CF47-A12B-1FFFFBFD0C35}" destId="{B1C901E6-6959-984A-ACBA-38D6FC2B6613}" srcOrd="0" destOrd="0" presId="urn:microsoft.com/office/officeart/2005/8/layout/hierarchy1"/>
    <dgm:cxn modelId="{4CFF3797-DA64-0D43-892C-D97052EE491D}" srcId="{6B801878-D94F-C54A-AF33-B460E30BDE26}" destId="{48099ECF-9C57-CC4C-A592-B8DF48A526C4}" srcOrd="0" destOrd="0" parTransId="{F75C668A-3607-CF47-A12B-1FFFFBFD0C35}" sibTransId="{6BCEFB89-04FE-2447-956C-86D9F851EF80}"/>
    <dgm:cxn modelId="{947103B9-2347-8C42-AE95-B52249E7DB13}" type="presOf" srcId="{0DC0C036-9835-6145-AA35-822187FAECE6}" destId="{A550EE5C-F8B2-5148-B61C-F6D9CEF5B35F}" srcOrd="0" destOrd="0" presId="urn:microsoft.com/office/officeart/2005/8/layout/hierarchy1"/>
    <dgm:cxn modelId="{24C28FCB-A52D-C54B-8996-268BD8658235}" type="presOf" srcId="{63F4D859-A1C4-6F4C-A1B4-ECDD9E411F52}" destId="{EA0C42B8-DD5A-0847-AA4A-2D50696A4CA5}" srcOrd="0" destOrd="0" presId="urn:microsoft.com/office/officeart/2005/8/layout/hierarchy1"/>
    <dgm:cxn modelId="{D867EDCE-3BC4-5043-B246-8446A9457E4D}" type="presOf" srcId="{305ECC9E-B2F1-1045-8413-3C1E4139135D}" destId="{10C3FC3D-D0AB-D04E-83A1-CC6CAD40CF7C}" srcOrd="0" destOrd="0" presId="urn:microsoft.com/office/officeart/2005/8/layout/hierarchy1"/>
    <dgm:cxn modelId="{14274FF5-8CB3-5540-8A5C-2C1FF54E3BF7}" srcId="{6B801878-D94F-C54A-AF33-B460E30BDE26}" destId="{0DC0C036-9835-6145-AA35-822187FAECE6}" srcOrd="1" destOrd="0" parTransId="{63F4D859-A1C4-6F4C-A1B4-ECDD9E411F52}" sibTransId="{47AAA088-733A-064E-988C-3358BA1F1F48}"/>
    <dgm:cxn modelId="{1F0E625A-20E6-8443-B648-F036A77D700C}" type="presParOf" srcId="{10C3FC3D-D0AB-D04E-83A1-CC6CAD40CF7C}" destId="{71460A15-6001-8946-95CB-C7EBB044B3CC}" srcOrd="0" destOrd="0" presId="urn:microsoft.com/office/officeart/2005/8/layout/hierarchy1"/>
    <dgm:cxn modelId="{9E5607B8-9695-C947-BCC0-A90316CCC321}" type="presParOf" srcId="{71460A15-6001-8946-95CB-C7EBB044B3CC}" destId="{6AD4782B-087B-EE4C-BA32-A6EA174E2242}" srcOrd="0" destOrd="0" presId="urn:microsoft.com/office/officeart/2005/8/layout/hierarchy1"/>
    <dgm:cxn modelId="{4B86FB8C-1200-5248-93A2-2FD50C8AC813}" type="presParOf" srcId="{6AD4782B-087B-EE4C-BA32-A6EA174E2242}" destId="{79269DF0-1026-8F4A-BB6B-0B28F09EF778}" srcOrd="0" destOrd="0" presId="urn:microsoft.com/office/officeart/2005/8/layout/hierarchy1"/>
    <dgm:cxn modelId="{93C6D9BC-AC81-0A46-9A6F-98D0E8291AE0}" type="presParOf" srcId="{6AD4782B-087B-EE4C-BA32-A6EA174E2242}" destId="{38E5D6E4-E63A-924B-8E52-01CB33A845B3}" srcOrd="1" destOrd="0" presId="urn:microsoft.com/office/officeart/2005/8/layout/hierarchy1"/>
    <dgm:cxn modelId="{68AE0E72-0598-3A4C-8BD0-D3FB40472218}" type="presParOf" srcId="{71460A15-6001-8946-95CB-C7EBB044B3CC}" destId="{420FB594-CB2D-064E-9F5B-435DE642894F}" srcOrd="1" destOrd="0" presId="urn:microsoft.com/office/officeart/2005/8/layout/hierarchy1"/>
    <dgm:cxn modelId="{9A941D14-53C3-844B-B49D-3673AFA78473}" type="presParOf" srcId="{420FB594-CB2D-064E-9F5B-435DE642894F}" destId="{B1C901E6-6959-984A-ACBA-38D6FC2B6613}" srcOrd="0" destOrd="0" presId="urn:microsoft.com/office/officeart/2005/8/layout/hierarchy1"/>
    <dgm:cxn modelId="{35A81290-E0C7-5744-AFD4-7BE0598D223B}" type="presParOf" srcId="{420FB594-CB2D-064E-9F5B-435DE642894F}" destId="{B84E918F-8F93-0E48-8584-F42CC2A904EE}" srcOrd="1" destOrd="0" presId="urn:microsoft.com/office/officeart/2005/8/layout/hierarchy1"/>
    <dgm:cxn modelId="{57709252-5DAC-4645-89EF-6822CB03A321}" type="presParOf" srcId="{B84E918F-8F93-0E48-8584-F42CC2A904EE}" destId="{6BFCE3DC-1D5F-BA43-BA4E-B9A0F68509BC}" srcOrd="0" destOrd="0" presId="urn:microsoft.com/office/officeart/2005/8/layout/hierarchy1"/>
    <dgm:cxn modelId="{289C2E66-ED25-ED47-AA5B-DC2E0531A42A}" type="presParOf" srcId="{6BFCE3DC-1D5F-BA43-BA4E-B9A0F68509BC}" destId="{0044C8B3-8F6B-1149-9575-82CDDD1C33D1}" srcOrd="0" destOrd="0" presId="urn:microsoft.com/office/officeart/2005/8/layout/hierarchy1"/>
    <dgm:cxn modelId="{CE2645B4-7CF7-604B-A72E-51FA06046513}" type="presParOf" srcId="{6BFCE3DC-1D5F-BA43-BA4E-B9A0F68509BC}" destId="{1DAF7AF0-85AA-D341-8C64-A4854BB6FDB1}" srcOrd="1" destOrd="0" presId="urn:microsoft.com/office/officeart/2005/8/layout/hierarchy1"/>
    <dgm:cxn modelId="{E58A7472-4AAA-934E-B52F-AD1B9AD2A7DC}" type="presParOf" srcId="{B84E918F-8F93-0E48-8584-F42CC2A904EE}" destId="{72D29E6B-3AD9-B94E-8E81-7861F1FAD6C1}" srcOrd="1" destOrd="0" presId="urn:microsoft.com/office/officeart/2005/8/layout/hierarchy1"/>
    <dgm:cxn modelId="{9726B829-1287-764C-A48F-ACA964BE922A}" type="presParOf" srcId="{420FB594-CB2D-064E-9F5B-435DE642894F}" destId="{EA0C42B8-DD5A-0847-AA4A-2D50696A4CA5}" srcOrd="2" destOrd="0" presId="urn:microsoft.com/office/officeart/2005/8/layout/hierarchy1"/>
    <dgm:cxn modelId="{0649E0B5-3AC8-2E49-A6E3-A7853F8DFC31}" type="presParOf" srcId="{420FB594-CB2D-064E-9F5B-435DE642894F}" destId="{66B665B8-8373-2640-8BD5-80D9D55DD19E}" srcOrd="3" destOrd="0" presId="urn:microsoft.com/office/officeart/2005/8/layout/hierarchy1"/>
    <dgm:cxn modelId="{AC821C00-59B2-3F4A-AE75-E82671DFF5CE}" type="presParOf" srcId="{66B665B8-8373-2640-8BD5-80D9D55DD19E}" destId="{18FCBC8B-55A9-A742-AE20-EFC9BDAF67CF}" srcOrd="0" destOrd="0" presId="urn:microsoft.com/office/officeart/2005/8/layout/hierarchy1"/>
    <dgm:cxn modelId="{0AFF34A1-D5CE-5A46-A096-1EE3AE745245}" type="presParOf" srcId="{18FCBC8B-55A9-A742-AE20-EFC9BDAF67CF}" destId="{F74BEE99-FC4B-C144-BC12-665E1F87EB08}" srcOrd="0" destOrd="0" presId="urn:microsoft.com/office/officeart/2005/8/layout/hierarchy1"/>
    <dgm:cxn modelId="{286799D7-D7A6-B444-8C56-61BC22E8BD94}" type="presParOf" srcId="{18FCBC8B-55A9-A742-AE20-EFC9BDAF67CF}" destId="{A550EE5C-F8B2-5148-B61C-F6D9CEF5B35F}" srcOrd="1" destOrd="0" presId="urn:microsoft.com/office/officeart/2005/8/layout/hierarchy1"/>
    <dgm:cxn modelId="{68FE362A-9F2D-3345-8371-5A25309CEB9F}" type="presParOf" srcId="{66B665B8-8373-2640-8BD5-80D9D55DD19E}" destId="{74A86DB6-42B2-2641-BB88-65672A6DC0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C42B8-DD5A-0847-AA4A-2D50696A4CA5}">
      <dsp:nvSpPr>
        <dsp:cNvPr id="0" name=""/>
        <dsp:cNvSpPr/>
      </dsp:nvSpPr>
      <dsp:spPr>
        <a:xfrm>
          <a:off x="4687291" y="1314927"/>
          <a:ext cx="1263856" cy="601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891"/>
              </a:lnTo>
              <a:lnTo>
                <a:pt x="1263856" y="409891"/>
              </a:lnTo>
              <a:lnTo>
                <a:pt x="1263856" y="601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901E6-6959-984A-ACBA-38D6FC2B6613}">
      <dsp:nvSpPr>
        <dsp:cNvPr id="0" name=""/>
        <dsp:cNvSpPr/>
      </dsp:nvSpPr>
      <dsp:spPr>
        <a:xfrm>
          <a:off x="3423434" y="1314927"/>
          <a:ext cx="1263856" cy="601481"/>
        </a:xfrm>
        <a:custGeom>
          <a:avLst/>
          <a:gdLst/>
          <a:ahLst/>
          <a:cxnLst/>
          <a:rect l="0" t="0" r="0" b="0"/>
          <a:pathLst>
            <a:path>
              <a:moveTo>
                <a:pt x="1263856" y="0"/>
              </a:moveTo>
              <a:lnTo>
                <a:pt x="1263856" y="409891"/>
              </a:lnTo>
              <a:lnTo>
                <a:pt x="0" y="409891"/>
              </a:lnTo>
              <a:lnTo>
                <a:pt x="0" y="601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269DF0-1026-8F4A-BB6B-0B28F09EF778}">
      <dsp:nvSpPr>
        <dsp:cNvPr id="0" name=""/>
        <dsp:cNvSpPr/>
      </dsp:nvSpPr>
      <dsp:spPr>
        <a:xfrm>
          <a:off x="3653226" y="1665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5D6E4-E63A-924B-8E52-01CB33A845B3}">
      <dsp:nvSpPr>
        <dsp:cNvPr id="0" name=""/>
        <dsp:cNvSpPr/>
      </dsp:nvSpPr>
      <dsp:spPr>
        <a:xfrm>
          <a:off x="3883018" y="219967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Marketing </a:t>
          </a:r>
        </a:p>
      </dsp:txBody>
      <dsp:txXfrm>
        <a:off x="3921482" y="258431"/>
        <a:ext cx="1991201" cy="1236334"/>
      </dsp:txXfrm>
    </dsp:sp>
    <dsp:sp modelId="{0044C8B3-8F6B-1149-9575-82CDDD1C33D1}">
      <dsp:nvSpPr>
        <dsp:cNvPr id="0" name=""/>
        <dsp:cNvSpPr/>
      </dsp:nvSpPr>
      <dsp:spPr>
        <a:xfrm>
          <a:off x="2389369" y="1916408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F7AF0-85AA-D341-8C64-A4854BB6FDB1}">
      <dsp:nvSpPr>
        <dsp:cNvPr id="0" name=""/>
        <dsp:cNvSpPr/>
      </dsp:nvSpPr>
      <dsp:spPr>
        <a:xfrm>
          <a:off x="2619161" y="2134711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Engine Marketing </a:t>
          </a:r>
        </a:p>
      </dsp:txBody>
      <dsp:txXfrm>
        <a:off x="2657625" y="2173175"/>
        <a:ext cx="1991201" cy="1236334"/>
      </dsp:txXfrm>
    </dsp:sp>
    <dsp:sp modelId="{F74BEE99-FC4B-C144-BC12-665E1F87EB08}">
      <dsp:nvSpPr>
        <dsp:cNvPr id="0" name=""/>
        <dsp:cNvSpPr/>
      </dsp:nvSpPr>
      <dsp:spPr>
        <a:xfrm>
          <a:off x="4917083" y="1916408"/>
          <a:ext cx="2068129" cy="1313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0EE5C-F8B2-5148-B61C-F6D9CEF5B35F}">
      <dsp:nvSpPr>
        <dsp:cNvPr id="0" name=""/>
        <dsp:cNvSpPr/>
      </dsp:nvSpPr>
      <dsp:spPr>
        <a:xfrm>
          <a:off x="5146875" y="2134711"/>
          <a:ext cx="2068129" cy="131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Search Engine Optimization</a:t>
          </a:r>
        </a:p>
      </dsp:txBody>
      <dsp:txXfrm>
        <a:off x="5185339" y="2173175"/>
        <a:ext cx="1991201" cy="1236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BBD91-B488-F142-BAA3-05721952D87E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1CECC-865F-CD4B-8776-1F752C6E7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8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4000-5526-F971-9C4E-91F69C1FE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4738E-9669-7D8B-DDFE-088EC23B2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A4442-36D4-3AD7-59B0-ACD685D59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C5360-71FD-1B51-42B7-E8A646351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A739D-F864-B9DF-8FE3-DFA17298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0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2903A-A72B-86E7-F453-525F9BDE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54399-4F56-8FD8-D023-5CCB50140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BA070-0876-77EC-2273-13D4F90D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AB951-5BF6-A6A4-27F5-85B9969A9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521B7-8ABB-CFC5-D9E2-D62438A7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6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238E9-B6A0-FDEF-2773-C7D6967F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866B9-FEAC-6051-1680-313C68D7C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398A9-5657-13C4-BE2E-CA88E83CF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C8E8F-4D41-8C7D-9284-6F0B2BA47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F0449-0887-01A4-6BAA-2FA41677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6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450D-00E8-178C-9F2C-2260A33D8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20A21-1BA0-741E-E408-EFD6B0565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271E9-F65E-7948-A667-93D78C3CC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C70F6-C082-302F-455D-14F09C71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FA806-CCDE-DB16-8806-A885DEE3B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3D34C-4BD9-5508-E0AF-51DF7BC2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C3FE-FE6D-0885-91B3-AE895D36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B5B01-180F-D4E9-262C-DE91FB846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AF3CF-F28A-D111-8CC4-07348DF93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50454-9391-3A15-59BF-4B3E78723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ACCAD9-593A-E126-1570-0AA0ECE31F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8DA2E6-7AE2-0EEA-94E8-1435EA11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B7E354-1A27-414D-F3AD-62984954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829451-D761-3F66-168D-DF3DB804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66F7-9D58-B998-91E2-7D3A1624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5B5932-BC28-4917-60E8-1BF4B7C9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E5AFFE-0625-8F3C-EF39-D8ECB573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05C748-D6AC-0DFE-186F-CB3A7C66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0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BB1AA7-4657-B615-B736-E88E1FE7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6033ED-4E07-FCBA-3C3E-222FE61B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36992-3919-62AE-EC3D-8B2D339E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3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5418E-B5D8-1FBE-1990-E39050B19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19BEE-3DD8-94C6-0F8C-218C5DAC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5AB7E-E7CF-A0DA-1323-3C5087522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017BA-1E2E-AD59-BF5B-5581C33FC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B3176-688E-49C2-DA70-14522F4D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4CD34-DC69-515A-FDD6-6D16C46F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3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AE1E-CA8E-FCA7-2BE3-17F7EFB4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69210-6DC1-8FE7-D040-EC443291F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BF713-7715-13C7-F987-F8943AB66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847C6-52FE-5865-A082-951948BB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37639-A3B4-0614-39AD-77AD8589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E6896-421C-BCB8-9C1B-FCF6451F4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0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904D-1C42-FBCA-6A51-17A9A337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92BEE-C4BA-FF19-CF73-3F5A083BC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C1652-D44C-8AC8-E482-711763DD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07739-6772-470B-2FD0-3BC8D7D50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0C3E9-13BC-CF5A-C8E2-2719543FE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29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078E35-07E1-975E-4546-6ED92AF91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2FDA2-27E1-375C-5599-22AF9D6EF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94A5D-BAB5-5704-CC6A-2048100F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41840-E596-C5E5-C87F-0DC67076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C20B6-B968-8A9C-B1CD-903A0BBC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59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Shape 85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86" name="Shape 8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Shape 8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738400" y="798100"/>
            <a:ext cx="9374000" cy="133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738400" y="2653400"/>
            <a:ext cx="9374000" cy="338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8995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587D84-F088-5E1E-665E-812B0AFFA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CCFF5-1474-2979-9E60-B6147EE59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F6EB9-5AC9-A536-A24E-11B5F3026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1E3E7-97B1-734C-9B23-14A622BA7AAF}" type="datetimeFigureOut">
              <a:rPr lang="en-US" smtClean="0"/>
              <a:t>11/30/24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C2474-887C-1EB5-D5F9-95AA69312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2F534-322F-9B15-B760-2714B8E33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0E50C-3969-E541-9A83-090D2C4D8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3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rtent.com/serp-preview-tool/" TargetMode="External"/><Relationship Id="rId2" Type="http://schemas.openxmlformats.org/officeDocument/2006/relationships/hyperlink" Target="https://mangools.com/free-seo-tools/serp-simulator/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eamingfrog.co.uk/seo-spider/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grad.com/blog/future-scope-of-blockchain-india/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search/docs/advanced/robots/intro" TargetMode="External"/><Relationship Id="rId2" Type="http://schemas.openxmlformats.org/officeDocument/2006/relationships/hyperlink" Target="https://www.iimv.ac.in/robots.txt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imv.ac.in/phd" TargetMode="External"/><Relationship Id="rId2" Type="http://schemas.openxmlformats.org/officeDocument/2006/relationships/hyperlink" Target="https://www.iimv.ac.i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iimv.ac.in/contact-us" TargetMode="External"/><Relationship Id="rId5" Type="http://schemas.openxmlformats.org/officeDocument/2006/relationships/hyperlink" Target="https://www.iimv.ac.in/pgpex" TargetMode="External"/><Relationship Id="rId4" Type="http://schemas.openxmlformats.org/officeDocument/2006/relationships/hyperlink" Target="https://www.iimv.ac.in/pgp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diatimes.com/sitemap.html" TargetMode="External"/><Relationship Id="rId2" Type="http://schemas.openxmlformats.org/officeDocument/2006/relationships/hyperlink" Target="https://www.indiatimes.com/sitemap.xml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evelopers.google.com/search/docs/advanced/sitemaps/overview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search.google.com/test/mobile-friendly" TargetMode="Externa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s.google.com/speed/pagespeed/insights/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tmetrix.com/" TargetMode="External"/><Relationship Id="rId2" Type="http://schemas.openxmlformats.org/officeDocument/2006/relationships/hyperlink" Target="https://tools.pingdom.com/" TargetMode="Externa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tcatcha.com/research/web-hosting-india/#hostpapa" TargetMode="External"/><Relationship Id="rId7" Type="http://schemas.openxmlformats.org/officeDocument/2006/relationships/hyperlink" Target="https://www.bitcatcha.com/research/web-hosting-india/#bigrock" TargetMode="External"/><Relationship Id="rId2" Type="http://schemas.openxmlformats.org/officeDocument/2006/relationships/hyperlink" Target="https://www.bitcatcha.com/research/web-hosting-india/#bluehost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bitcatcha.com/research/web-hosting-india/#godaddy" TargetMode="External"/><Relationship Id="rId5" Type="http://schemas.openxmlformats.org/officeDocument/2006/relationships/hyperlink" Target="https://www.bitcatcha.com/research/web-hosting-india/#greengeeks" TargetMode="External"/><Relationship Id="rId4" Type="http://schemas.openxmlformats.org/officeDocument/2006/relationships/hyperlink" Target="https://www.bitcatcha.com/research/web-hosting-india/#a2hostin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png.com/" TargetMode="External"/><Relationship Id="rId2" Type="http://schemas.openxmlformats.org/officeDocument/2006/relationships/hyperlink" Target="https://wordpress.org/plugins/wp-smushit/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squoosh.app/" TargetMode="External"/><Relationship Id="rId4" Type="http://schemas.openxmlformats.org/officeDocument/2006/relationships/hyperlink" Target="https://attrock.com/image-compression-tool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eamingfrog.co.uk/" TargetMode="Externa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press.org/plugins/w3-total-cache/" TargetMode="Externa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lookup.icann.org/en/lookup" TargetMode="Externa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moz.com/beginners-guide-to-content-marketing" TargetMode="Externa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735C-B2AC-BFBE-3953-ADEF1E31B3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7247C-F4EB-F31F-44C0-382E8375C0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9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3064C-28E5-1941-A855-BE5033488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Marketing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94EBA9-D420-0C40-8D01-D407DEF231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7" y="2016126"/>
          <a:ext cx="9604375" cy="3449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97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bout – Post EDU 637 Online Assessment Robert Hixon">
            <a:extLst>
              <a:ext uri="{FF2B5EF4-FFF2-40B4-BE49-F238E27FC236}">
                <a16:creationId xmlns:a16="http://schemas.microsoft.com/office/drawing/2014/main" id="{EE4F005D-4964-2F4F-867F-AD5EA3D4C4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012" y="480055"/>
            <a:ext cx="11237976" cy="589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61CD30-CCCF-4F47-983C-A25DF01503C4}"/>
              </a:ext>
            </a:extLst>
          </p:cNvPr>
          <p:cNvSpPr txBox="1"/>
          <p:nvPr/>
        </p:nvSpPr>
        <p:spPr>
          <a:xfrm>
            <a:off x="5870533" y="480048"/>
            <a:ext cx="5844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21040-FE98-B14A-A56A-71590380537A}"/>
              </a:ext>
            </a:extLst>
          </p:cNvPr>
          <p:cNvSpPr/>
          <p:nvPr/>
        </p:nvSpPr>
        <p:spPr>
          <a:xfrm>
            <a:off x="5870533" y="480049"/>
            <a:ext cx="5844457" cy="7358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66484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3D189-C4DD-E844-B919-C2AC5F33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22E47-AC66-2047-9667-727DADACA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67" dirty="0"/>
              <a:t>75% B2B Traffic</a:t>
            </a:r>
          </a:p>
          <a:p>
            <a:r>
              <a:rPr lang="en-US" sz="2667" dirty="0"/>
              <a:t>55% website traffic </a:t>
            </a:r>
          </a:p>
          <a:p>
            <a:r>
              <a:rPr lang="en-US" sz="2667" dirty="0"/>
              <a:t>81% people search before buying </a:t>
            </a:r>
          </a:p>
        </p:txBody>
      </p:sp>
    </p:spTree>
    <p:extLst>
      <p:ext uri="{BB962C8B-B14F-4D97-AF65-F5344CB8AC3E}">
        <p14:creationId xmlns:p14="http://schemas.microsoft.com/office/powerpoint/2010/main" val="164002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D7C9-6721-A045-928C-CE24D419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Engine 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2ECD-0118-D746-BAE9-C4A6D2868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 takes time </a:t>
            </a:r>
          </a:p>
          <a:p>
            <a:r>
              <a:rPr lang="en-US" dirty="0"/>
              <a:t>Ongoing process </a:t>
            </a:r>
          </a:p>
          <a:p>
            <a:r>
              <a:rPr lang="en-US" dirty="0"/>
              <a:t>Has long lasting effect</a:t>
            </a:r>
          </a:p>
          <a:p>
            <a:r>
              <a:rPr lang="en-US" dirty="0"/>
              <a:t>Its cost effective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194728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Is SEO Dead???</a:t>
            </a:r>
          </a:p>
        </p:txBody>
      </p:sp>
    </p:spTree>
    <p:extLst>
      <p:ext uri="{BB962C8B-B14F-4D97-AF65-F5344CB8AC3E}">
        <p14:creationId xmlns:p14="http://schemas.microsoft.com/office/powerpoint/2010/main" val="2986104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of SEO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816" y="1634838"/>
            <a:ext cx="6115987" cy="4407364"/>
          </a:xfrm>
        </p:spPr>
        <p:txBody>
          <a:bodyPr/>
          <a:lstStyle/>
          <a:p>
            <a:pPr marL="194728" indent="0">
              <a:buNone/>
            </a:pPr>
            <a:endParaRPr lang="en-US" sz="4267" b="1" dirty="0"/>
          </a:p>
          <a:p>
            <a:r>
              <a:rPr lang="en-US" sz="4267" b="1" dirty="0"/>
              <a:t>White Hat SEO </a:t>
            </a:r>
          </a:p>
          <a:p>
            <a:r>
              <a:rPr lang="en-US" sz="4267" b="1" dirty="0"/>
              <a:t>Black Hat SEO </a:t>
            </a:r>
          </a:p>
          <a:p>
            <a:r>
              <a:rPr lang="en-US" sz="4267" b="1" dirty="0"/>
              <a:t>Gray Hat SEO (95+5)</a:t>
            </a:r>
          </a:p>
          <a:p>
            <a:pPr marL="194724" indent="0">
              <a:buNone/>
            </a:pPr>
            <a:endParaRPr lang="en-US" sz="2667" b="1" dirty="0"/>
          </a:p>
          <a:p>
            <a:pPr marL="194723" indent="0">
              <a:buNone/>
            </a:pPr>
            <a:endParaRPr lang="en-US" dirty="0"/>
          </a:p>
        </p:txBody>
      </p:sp>
      <p:pic>
        <p:nvPicPr>
          <p:cNvPr id="4098" name="Picture 2" descr="White Hat vs. Black Hat vs. Gray Hat SEO: What’s the Difference?">
            <a:extLst>
              <a:ext uri="{FF2B5EF4-FFF2-40B4-BE49-F238E27FC236}">
                <a16:creationId xmlns:a16="http://schemas.microsoft.com/office/drawing/2014/main" id="{A9F0EC64-A1DF-914C-AD19-CA9297402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14" y="959371"/>
            <a:ext cx="6115987" cy="497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36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88CE3-096C-F74D-8E89-57AAD761F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38E85-D816-C34B-A788-1EFD27E5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738859"/>
            <a:ext cx="3864864" cy="4303341"/>
          </a:xfrm>
        </p:spPr>
        <p:txBody>
          <a:bodyPr/>
          <a:lstStyle/>
          <a:p>
            <a:r>
              <a:rPr lang="en-US" sz="1867" b="1" dirty="0"/>
              <a:t>On-page SEO</a:t>
            </a:r>
          </a:p>
          <a:p>
            <a:r>
              <a:rPr lang="en-US" sz="1867" b="1" dirty="0"/>
              <a:t>Off-page SEO</a:t>
            </a:r>
          </a:p>
          <a:p>
            <a:r>
              <a:rPr lang="en-US" sz="1867" b="1" dirty="0"/>
              <a:t>Technical SEO</a:t>
            </a:r>
          </a:p>
          <a:p>
            <a:endParaRPr lang="en-US" dirty="0"/>
          </a:p>
        </p:txBody>
      </p:sp>
      <p:pic>
        <p:nvPicPr>
          <p:cNvPr id="5124" name="Picture 4" descr="ON-PAGE AND OFF-PAGE SEO FACTORS in 2021 – Professional Search Engine  Optimization (SEO) Services Provider">
            <a:extLst>
              <a:ext uri="{FF2B5EF4-FFF2-40B4-BE49-F238E27FC236}">
                <a16:creationId xmlns:a16="http://schemas.microsoft.com/office/drawing/2014/main" id="{F90C0D3D-18FA-F244-87EA-92A719A8B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325" y="0"/>
            <a:ext cx="81146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49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3647-196B-1F1F-C8CA-60EC61C4E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3A587-6472-761D-B45F-2DDE86EB4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56611"/>
            <a:ext cx="9374000" cy="4285589"/>
          </a:xfrm>
        </p:spPr>
        <p:txBody>
          <a:bodyPr>
            <a:normAutofit/>
          </a:bodyPr>
          <a:lstStyle/>
          <a:p>
            <a:r>
              <a:rPr lang="en-IN" dirty="0"/>
              <a:t>Research</a:t>
            </a:r>
          </a:p>
          <a:p>
            <a:r>
              <a:rPr lang="en-IN" dirty="0"/>
              <a:t>Planning and strategy</a:t>
            </a:r>
          </a:p>
          <a:p>
            <a:r>
              <a:rPr lang="en-IN" dirty="0"/>
              <a:t>Implementation</a:t>
            </a:r>
          </a:p>
          <a:p>
            <a:r>
              <a:rPr lang="en-IN" dirty="0"/>
              <a:t>Monitoring</a:t>
            </a:r>
          </a:p>
          <a:p>
            <a:r>
              <a:rPr lang="en-IN" dirty="0"/>
              <a:t>Assessment</a:t>
            </a:r>
          </a:p>
          <a:p>
            <a:r>
              <a:rPr lang="en-IN" dirty="0"/>
              <a:t>Maintenance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634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FC0D-9467-77D8-3C64-FB071C07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SEO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0B2CB-3598-A37E-A939-8581D0ED8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08484"/>
            <a:ext cx="9374000" cy="4333716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Keyword Research </a:t>
            </a:r>
          </a:p>
          <a:p>
            <a:pPr marL="194729" indent="0">
              <a:buNone/>
            </a:pPr>
            <a:r>
              <a:rPr lang="en-IN" dirty="0"/>
              <a:t>Competitive Research</a:t>
            </a:r>
            <a:endParaRPr lang="en-US" dirty="0"/>
          </a:p>
          <a:p>
            <a:pPr marL="194729" indent="0">
              <a:buNone/>
            </a:pPr>
            <a:r>
              <a:rPr lang="en-US" dirty="0"/>
              <a:t>Content Strategy for Page Optimization </a:t>
            </a:r>
          </a:p>
          <a:p>
            <a:pPr marL="194729" indent="0">
              <a:buNone/>
            </a:pPr>
            <a:r>
              <a:rPr lang="en-US" dirty="0"/>
              <a:t>Calendar and tools</a:t>
            </a:r>
          </a:p>
          <a:p>
            <a:pPr marL="194729" indent="0">
              <a:buNone/>
            </a:pPr>
            <a:r>
              <a:rPr lang="en-US" dirty="0"/>
              <a:t>Algorithm Research </a:t>
            </a:r>
          </a:p>
          <a:p>
            <a:pPr marL="194729" indent="0">
              <a:buNone/>
            </a:pPr>
            <a:r>
              <a:rPr lang="en-US" dirty="0"/>
              <a:t>Feedback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2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3544-C113-917D-0954-EA779465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On-page SEO: Key factors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EA97B-2FC2-111C-6346-0E7D5E227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Content is the Key </a:t>
            </a:r>
          </a:p>
          <a:p>
            <a:pPr marL="194729" indent="0">
              <a:buNone/>
            </a:pPr>
            <a:r>
              <a:rPr lang="en-US" dirty="0"/>
              <a:t>Natural </a:t>
            </a:r>
          </a:p>
          <a:p>
            <a:pPr marL="194729" indent="0">
              <a:buNone/>
            </a:pPr>
            <a:r>
              <a:rPr lang="en-US" dirty="0"/>
              <a:t>Keyword optimization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User Experience </a:t>
            </a:r>
          </a:p>
          <a:p>
            <a:pPr marL="194729" indent="0">
              <a:buNone/>
            </a:pPr>
            <a:r>
              <a:rPr lang="en-US" dirty="0"/>
              <a:t>CTR optimization </a:t>
            </a:r>
          </a:p>
          <a:p>
            <a:pPr marL="194729" indent="0">
              <a:buNone/>
            </a:pPr>
            <a:r>
              <a:rPr lang="en-US" dirty="0"/>
              <a:t>Search intent </a:t>
            </a:r>
          </a:p>
          <a:p>
            <a:pPr marL="194729" indent="0">
              <a:buNone/>
            </a:pPr>
            <a:r>
              <a:rPr lang="en-US" dirty="0"/>
              <a:t>Engagement </a:t>
            </a:r>
          </a:p>
          <a:p>
            <a:pPr marL="194729" indent="0">
              <a:buNone/>
            </a:pPr>
            <a:r>
              <a:rPr lang="en-US" dirty="0"/>
              <a:t>Content centric to User centric </a:t>
            </a:r>
          </a:p>
        </p:txBody>
      </p:sp>
    </p:spTree>
    <p:extLst>
      <p:ext uri="{BB962C8B-B14F-4D97-AF65-F5344CB8AC3E}">
        <p14:creationId xmlns:p14="http://schemas.microsoft.com/office/powerpoint/2010/main" val="841219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D262-780E-FDCF-93E4-2AEC557B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put the keyword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FF387-D679-5C74-8CEF-86C4568F6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58462"/>
            <a:ext cx="9374000" cy="4283738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Meta Title  </a:t>
            </a:r>
          </a:p>
          <a:p>
            <a:pPr marL="194729" indent="0">
              <a:buNone/>
            </a:pPr>
            <a:r>
              <a:rPr lang="en-US" dirty="0"/>
              <a:t>Meta Description </a:t>
            </a:r>
          </a:p>
          <a:p>
            <a:pPr marL="194729" indent="0">
              <a:buNone/>
            </a:pPr>
            <a:r>
              <a:rPr lang="en-US" dirty="0"/>
              <a:t>Headline </a:t>
            </a:r>
          </a:p>
          <a:p>
            <a:pPr marL="194729" indent="0">
              <a:buNone/>
            </a:pPr>
            <a:r>
              <a:rPr lang="en-US" dirty="0"/>
              <a:t>H Tags </a:t>
            </a:r>
          </a:p>
          <a:p>
            <a:pPr marL="194729" indent="0">
              <a:buNone/>
            </a:pPr>
            <a:r>
              <a:rPr lang="en-US" dirty="0"/>
              <a:t>URL</a:t>
            </a:r>
          </a:p>
          <a:p>
            <a:pPr marL="194729" indent="0">
              <a:buNone/>
            </a:pPr>
            <a:r>
              <a:rPr lang="en-US" dirty="0"/>
              <a:t>Alt Tag</a:t>
            </a:r>
          </a:p>
          <a:p>
            <a:pPr marL="194729" indent="0">
              <a:buNone/>
            </a:pPr>
            <a:r>
              <a:rPr lang="en-US" dirty="0"/>
              <a:t>Formatted </a:t>
            </a:r>
          </a:p>
          <a:p>
            <a:pPr marL="194729" indent="0">
              <a:buNone/>
            </a:pPr>
            <a:r>
              <a:rPr lang="en-US" dirty="0"/>
              <a:t>Internal linking </a:t>
            </a:r>
          </a:p>
          <a:p>
            <a:pPr marL="194729" indent="0">
              <a:buNone/>
            </a:pPr>
            <a:r>
              <a:rPr lang="en-US" dirty="0"/>
              <a:t>Content </a:t>
            </a:r>
          </a:p>
        </p:txBody>
      </p:sp>
    </p:spTree>
    <p:extLst>
      <p:ext uri="{BB962C8B-B14F-4D97-AF65-F5344CB8AC3E}">
        <p14:creationId xmlns:p14="http://schemas.microsoft.com/office/powerpoint/2010/main" val="526415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3027-2916-5344-863B-6B14F0A9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Meta Title (50-60)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81DCC-4692-9E4E-A125-8D7EB4D51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50423"/>
            <a:ext cx="9374000" cy="4885508"/>
          </a:xfrm>
        </p:spPr>
        <p:txBody>
          <a:bodyPr>
            <a:normAutofit fontScale="85000" lnSpcReduction="20000"/>
          </a:bodyPr>
          <a:lstStyle/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r>
              <a:rPr lang="en-IN" dirty="0"/>
              <a:t>SEO META in 1 CLICK</a:t>
            </a:r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r>
              <a:rPr lang="en-IN" dirty="0"/>
              <a:t>Most relevant keyword</a:t>
            </a:r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r>
              <a:rPr lang="en-US" dirty="0"/>
              <a:t>Keyword in first 25-40%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Unique title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Use action words in the title (CTA)/numbers.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Brand name (for visibility)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Not keyword stuffing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Not marketing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Primary keyword  (location) Secondary keyword brand name </a:t>
            </a:r>
          </a:p>
        </p:txBody>
      </p:sp>
    </p:spTree>
    <p:extLst>
      <p:ext uri="{BB962C8B-B14F-4D97-AF65-F5344CB8AC3E}">
        <p14:creationId xmlns:p14="http://schemas.microsoft.com/office/powerpoint/2010/main" val="4214616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CDC6-9B96-E674-DE08-F2E70EC5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Meta Description (140-160)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F6EB0-9645-67B5-1A2D-DAB7B3B94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881051"/>
            <a:ext cx="9374000" cy="4161149"/>
          </a:xfrm>
        </p:spPr>
        <p:txBody>
          <a:bodyPr>
            <a:normAutofit fontScale="92500" lnSpcReduction="20000"/>
          </a:bodyPr>
          <a:lstStyle/>
          <a:p>
            <a:pPr marL="194729" indent="0">
              <a:buNone/>
            </a:pPr>
            <a:r>
              <a:rPr lang="en-US" dirty="0"/>
              <a:t>1-2 sentence meaning and Relevant </a:t>
            </a:r>
          </a:p>
          <a:p>
            <a:pPr marL="194729" indent="0">
              <a:buNone/>
            </a:pPr>
            <a:r>
              <a:rPr lang="en-US" dirty="0"/>
              <a:t>Targeted Keyword</a:t>
            </a:r>
          </a:p>
          <a:p>
            <a:pPr marL="194729" indent="0">
              <a:buNone/>
            </a:pPr>
            <a:r>
              <a:rPr lang="en-US" dirty="0"/>
              <a:t>Readable </a:t>
            </a:r>
          </a:p>
          <a:p>
            <a:pPr marL="194729" indent="0">
              <a:buNone/>
            </a:pPr>
            <a:r>
              <a:rPr lang="en-US" dirty="0"/>
              <a:t>CTA at the end of the description </a:t>
            </a:r>
          </a:p>
          <a:p>
            <a:pPr marL="194729" indent="0">
              <a:buNone/>
            </a:pPr>
            <a:r>
              <a:rPr lang="en-US" dirty="0"/>
              <a:t>Don’t duplicate it</a:t>
            </a:r>
          </a:p>
          <a:p>
            <a:pPr marL="194729" indent="0">
              <a:buNone/>
            </a:pPr>
            <a:r>
              <a:rPr lang="en-US" dirty="0"/>
              <a:t>No question mark </a:t>
            </a:r>
          </a:p>
          <a:p>
            <a:pPr marL="194729" indent="0">
              <a:buNone/>
            </a:pPr>
            <a:r>
              <a:rPr lang="en-US" dirty="0"/>
              <a:t>Advertisement of webpage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Google can select the relevant MD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solidFill>
                  <a:srgbClr val="FF0000"/>
                </a:solidFill>
              </a:rPr>
              <a:t>meta description</a:t>
            </a:r>
          </a:p>
          <a:p>
            <a:pPr marL="194729" indent="0">
              <a:buNone/>
            </a:pPr>
            <a:r>
              <a:rPr lang="en-US" dirty="0">
                <a:solidFill>
                  <a:srgbClr val="FF0000"/>
                </a:solidFill>
              </a:rPr>
              <a:t>Learn </a:t>
            </a:r>
            <a:r>
              <a:rPr lang="en-US" dirty="0" err="1">
                <a:solidFill>
                  <a:srgbClr val="FF0000"/>
                </a:solidFill>
              </a:rPr>
              <a:t>seo</a:t>
            </a:r>
            <a:endParaRPr lang="en-US" dirty="0">
              <a:solidFill>
                <a:srgbClr val="FF0000"/>
              </a:solidFill>
            </a:endParaRPr>
          </a:p>
          <a:p>
            <a:pPr marL="194729" indent="0">
              <a:buNone/>
            </a:pPr>
            <a:r>
              <a:rPr lang="en-US" dirty="0">
                <a:solidFill>
                  <a:srgbClr val="FF0000"/>
                </a:solidFill>
              </a:rPr>
              <a:t>Learn digital marketing </a:t>
            </a:r>
          </a:p>
        </p:txBody>
      </p:sp>
    </p:spTree>
    <p:extLst>
      <p:ext uri="{BB962C8B-B14F-4D97-AF65-F5344CB8AC3E}">
        <p14:creationId xmlns:p14="http://schemas.microsoft.com/office/powerpoint/2010/main" val="4278274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E512-1527-8320-2047-6F69F65D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7A6AF-3C41-19CE-D457-6474B3576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IN" b="1" dirty="0">
                <a:hlinkClick r:id="rId2"/>
              </a:rPr>
              <a:t>https://mangools.com/free-seo-tools/serp-simulator/</a:t>
            </a: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r>
              <a:rPr lang="en-IN" b="1" dirty="0">
                <a:hlinkClick r:id="rId3"/>
              </a:rPr>
              <a:t>https://www.portent.com/serp-preview-tool/</a:t>
            </a: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pPr marL="194729" indent="0">
              <a:buNone/>
            </a:pPr>
            <a:endParaRPr lang="en-IN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7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D3634-A807-4649-BFC6-3D8851F22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H tags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C1CEE-2219-C041-9C6D-6FA0C0EC8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657350"/>
            <a:ext cx="9374000" cy="4384850"/>
          </a:xfrm>
        </p:spPr>
        <p:txBody>
          <a:bodyPr>
            <a:normAutofit fontScale="92500" lnSpcReduction="20000"/>
          </a:bodyPr>
          <a:lstStyle/>
          <a:p>
            <a:pPr marL="194729" indent="0">
              <a:buNone/>
            </a:pPr>
            <a:r>
              <a:rPr lang="en-US" dirty="0"/>
              <a:t>H1 most notable content closely related to Meta Tag</a:t>
            </a:r>
          </a:p>
          <a:p>
            <a:pPr marL="194729" indent="0">
              <a:buNone/>
            </a:pPr>
            <a:r>
              <a:rPr lang="en-US" dirty="0"/>
              <a:t>One H1 should be there, No duplicity </a:t>
            </a:r>
          </a:p>
          <a:p>
            <a:pPr marL="194729" indent="0">
              <a:buNone/>
            </a:pPr>
            <a:r>
              <a:rPr lang="en-US" dirty="0"/>
              <a:t>20-70 characters </a:t>
            </a:r>
          </a:p>
          <a:p>
            <a:pPr marL="194729" indent="0">
              <a:buNone/>
            </a:pPr>
            <a:r>
              <a:rPr lang="en-US" dirty="0"/>
              <a:t>Use long tail keyword </a:t>
            </a:r>
          </a:p>
          <a:p>
            <a:pPr marL="194729" indent="0">
              <a:buNone/>
            </a:pPr>
            <a:r>
              <a:rPr lang="en-US" dirty="0"/>
              <a:t>Answer user intent (how to book ticket online)</a:t>
            </a:r>
          </a:p>
          <a:p>
            <a:pPr marL="194729" indent="0">
              <a:buNone/>
            </a:pPr>
            <a:r>
              <a:rPr lang="en-US" dirty="0"/>
              <a:t>Structured content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" action="ppaction://noaction"/>
              </a:rPr>
              <a:t>https://www.nextpit.com/how-to-install-the-play-store</a:t>
            </a:r>
          </a:p>
          <a:p>
            <a:pPr marL="194729" indent="0">
              <a:buNone/>
            </a:pPr>
            <a:endParaRPr lang="en-US" dirty="0">
              <a:hlinkClick r:id="" action="ppaction://noaction"/>
            </a:endParaRPr>
          </a:p>
          <a:p>
            <a:pPr marL="194729" indent="0">
              <a:buNone/>
            </a:pPr>
            <a:r>
              <a:rPr lang="en-US" dirty="0">
                <a:hlinkClick r:id="" action="ppaction://noaction"/>
              </a:rPr>
              <a:t>https://www.computerhope.com/issues/ch000505.htm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2"/>
              </a:rPr>
              <a:t>https://www.screamingfrog.co.uk/seo-spider/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62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4F29-DB62-454E-A88E-97718263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Alt Text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3FF30-0675-F443-8811-AF68152DF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828800"/>
            <a:ext cx="9374000" cy="4213400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Be accurate</a:t>
            </a:r>
          </a:p>
          <a:p>
            <a:pPr marL="194729" indent="0">
              <a:buNone/>
            </a:pPr>
            <a:r>
              <a:rPr lang="en-US" dirty="0"/>
              <a:t>Avoid keyword stuffing </a:t>
            </a:r>
          </a:p>
          <a:p>
            <a:pPr marL="194729" indent="0">
              <a:buNone/>
            </a:pPr>
            <a:r>
              <a:rPr lang="en-US" dirty="0"/>
              <a:t>Avoid image of “</a:t>
            </a:r>
          </a:p>
          <a:p>
            <a:pPr marL="194729" indent="0">
              <a:buNone/>
            </a:pPr>
            <a:r>
              <a:rPr lang="en-US" dirty="0"/>
              <a:t>Limit is 125 Character </a:t>
            </a:r>
          </a:p>
          <a:p>
            <a:pPr marL="194729" indent="0">
              <a:buNone/>
            </a:pPr>
            <a:r>
              <a:rPr lang="en-US" dirty="0"/>
              <a:t>All images does not required text </a:t>
            </a:r>
          </a:p>
        </p:txBody>
      </p:sp>
    </p:spTree>
    <p:extLst>
      <p:ext uri="{BB962C8B-B14F-4D97-AF65-F5344CB8AC3E}">
        <p14:creationId xmlns:p14="http://schemas.microsoft.com/office/powerpoint/2010/main" val="1691754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BA53-DF14-E54C-87E1-DC56392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Internal linking 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28EE7-73E8-074D-8A10-4E0516D75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https://www.upgrad.com/blog/future-scope-of-blockchain-india/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04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E7A7-3B79-C941-835D-872C3BE2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content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DE7C9-E12C-714E-8629-96689B476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22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F73A-EAE2-338E-101A-CE3E1BBC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SEO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B5471-85D2-299C-097E-C56DDCF80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42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8C5F9-E43C-7D3C-B066-B44D9D87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F960B-D23B-7DA4-B5F4-C8F2A09C2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Less depth is better </a:t>
            </a:r>
          </a:p>
          <a:p>
            <a:pPr marL="194729" indent="0">
              <a:buNone/>
            </a:pPr>
            <a:r>
              <a:rPr lang="en-US" dirty="0"/>
              <a:t>Use Keyword</a:t>
            </a:r>
          </a:p>
          <a:p>
            <a:pPr marL="194729" indent="0">
              <a:buNone/>
            </a:pPr>
            <a:r>
              <a:rPr lang="en-US" dirty="0"/>
              <a:t>No special character </a:t>
            </a:r>
          </a:p>
          <a:p>
            <a:pPr marL="194729" indent="0">
              <a:buNone/>
            </a:pPr>
            <a:r>
              <a:rPr lang="en-US" dirty="0"/>
              <a:t>Use hyphens not underscore</a:t>
            </a:r>
          </a:p>
          <a:p>
            <a:pPr marL="194729" indent="0">
              <a:buNone/>
            </a:pPr>
            <a:r>
              <a:rPr lang="en-US" dirty="0"/>
              <a:t>Use lowercase </a:t>
            </a:r>
          </a:p>
          <a:p>
            <a:pPr marL="194729" indent="0">
              <a:buNone/>
            </a:pPr>
            <a:r>
              <a:rPr lang="en-US" dirty="0"/>
              <a:t>Dynamic URL : no number </a:t>
            </a:r>
          </a:p>
          <a:p>
            <a:pPr marL="194729" indent="0">
              <a:buNone/>
            </a:pPr>
            <a:r>
              <a:rPr lang="en-US" dirty="0"/>
              <a:t>Avoid date</a:t>
            </a:r>
          </a:p>
          <a:p>
            <a:pPr marL="194729" indent="0">
              <a:buNone/>
            </a:pPr>
            <a:r>
              <a:rPr lang="en-US" dirty="0"/>
              <a:t>Trailing Slash at end (category)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01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AC6E-2432-0140-8FAF-F0BA60A9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URL Structure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E8C64-AF77-654F-9D74-A0CA7D91F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343150"/>
            <a:ext cx="9374000" cy="3699050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https://visme.co/blog/seo-report/</a:t>
            </a: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https://dashthis.com/blog/how-to-create-the-ultimate-seo-report-for-your-clients/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635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C3072-FF5E-E245-819A-786B17C4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Robots.txt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404B9-A1E5-C049-85AF-C6EC41E31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>
            <a:normAutofit fontScale="70000" lnSpcReduction="20000"/>
          </a:bodyPr>
          <a:lstStyle/>
          <a:p>
            <a:pPr marL="194729" indent="0">
              <a:buNone/>
            </a:pPr>
            <a:endParaRPr lang="en-US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94729" indent="0">
              <a:lnSpc>
                <a:spcPct val="110000"/>
              </a:lnSpc>
              <a:buSzPts val="2800"/>
              <a:buNone/>
            </a:pPr>
            <a:r>
              <a:rPr lang="en-US" sz="4800" dirty="0">
                <a:latin typeface="+mj-lt"/>
                <a:ea typeface="+mj-ea"/>
                <a:cs typeface="+mj-c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Tell search engine where they can go or can’t go </a:t>
            </a:r>
          </a:p>
          <a:p>
            <a:pPr marL="194729" indent="0">
              <a:lnSpc>
                <a:spcPct val="110000"/>
              </a:lnSpc>
              <a:buSzPts val="2800"/>
              <a:buNone/>
            </a:pPr>
            <a:endParaRPr lang="en-US" sz="4800" dirty="0">
              <a:latin typeface="+mj-lt"/>
              <a:ea typeface="+mj-ea"/>
              <a:cs typeface="+mj-c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94729" indent="0">
              <a:lnSpc>
                <a:spcPct val="110000"/>
              </a:lnSpc>
              <a:buSzPts val="2800"/>
              <a:buNone/>
            </a:pPr>
            <a:r>
              <a:rPr lang="en-US" sz="4800" dirty="0">
                <a:latin typeface="+mj-lt"/>
                <a:ea typeface="+mj-ea"/>
                <a:cs typeface="+mj-c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Crowl budget based on authority, size, reputation </a:t>
            </a:r>
          </a:p>
          <a:p>
            <a:endParaRPr lang="en-US" dirty="0">
              <a:solidFill>
                <a:srgbClr val="0563C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solidFill>
                <a:srgbClr val="0563C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0563C1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https://www.iimv.ac.in/robots.txt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https://developers.google.com/search/docs/advanced/robots/intro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87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17932-AF83-C844-6C26-ACD85D89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Robots.txt</a:t>
            </a:r>
            <a:r>
              <a:rPr lang="en-US" dirty="0"/>
              <a:t> creation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00007-44C4-F752-4980-1B2A1EE41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 err="1"/>
              <a:t>YoastSEO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839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EE73-D169-89B3-4B10-0EBE004B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Sitemap</a:t>
            </a:r>
            <a:br>
              <a:rPr lang="en-US" dirty="0"/>
            </a:br>
            <a:br>
              <a:rPr lang="en-US" dirty="0"/>
            </a:br>
            <a:r>
              <a:rPr lang="en-US" dirty="0"/>
              <a:t>XML and HTML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0C02D-E939-4A3D-51D2-64A24FEE3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https://www.iimv.ac.in/</a:t>
            </a: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3"/>
              </a:rPr>
              <a:t>https://www.iimv.ac.in/phd</a:t>
            </a: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4"/>
              </a:rPr>
              <a:t>https://www.iimv.ac.in/pgp</a:t>
            </a: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5"/>
              </a:rPr>
              <a:t>https://www.iimv.ac.in/pgpex</a:t>
            </a: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6"/>
              </a:rPr>
              <a:t>https://www.iimv.ac.in/contact-us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91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30752-F550-1E49-9EA3-E2B690F55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400" y="314325"/>
            <a:ext cx="9374000" cy="2644850"/>
          </a:xfrm>
        </p:spPr>
        <p:txBody>
          <a:bodyPr/>
          <a:lstStyle/>
          <a:p>
            <a:r>
              <a:rPr lang="en-US" dirty="0"/>
              <a:t>SITEMAP.XML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114F2-ACFF-1642-9679-7D933431A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23292"/>
            <a:ext cx="9374000" cy="4318908"/>
          </a:xfrm>
        </p:spPr>
        <p:txBody>
          <a:bodyPr>
            <a:normAutofit fontScale="92500" lnSpcReduction="20000"/>
          </a:bodyPr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https://www.indiatimes.com/sitemap.xml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3"/>
              </a:rPr>
              <a:t>https://www.indiatimes.com/sitemap.html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4"/>
              </a:rPr>
              <a:t>https://developers.google.com/search/docs/advanced/sitemaps/overview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For large website </a:t>
            </a:r>
          </a:p>
          <a:p>
            <a:pPr marL="194729" indent="0">
              <a:buNone/>
            </a:pPr>
            <a:r>
              <a:rPr lang="en-US" dirty="0"/>
              <a:t>Rich Media </a:t>
            </a:r>
          </a:p>
          <a:p>
            <a:pPr marL="194729" indent="0">
              <a:buNone/>
            </a:pPr>
            <a:r>
              <a:rPr lang="en-US" dirty="0"/>
              <a:t>Root Directory</a:t>
            </a:r>
          </a:p>
          <a:p>
            <a:pPr marL="194729" indent="0">
              <a:buNone/>
            </a:pPr>
            <a:r>
              <a:rPr lang="en-US" dirty="0"/>
              <a:t>50000 URL (50 MB)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651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2D4B-9603-1C7F-E5D4-015CD182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Sitemap Creation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63A73-8990-4661-416A-970B6CCDA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 err="1"/>
              <a:t>YoastSEO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 err="1"/>
              <a:t>XMl</a:t>
            </a:r>
            <a:r>
              <a:rPr lang="en-US" dirty="0"/>
              <a:t> </a:t>
            </a:r>
            <a:r>
              <a:rPr lang="en-US" dirty="0" err="1"/>
              <a:t>Sitmap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71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B5754-C416-FC54-8EEA-316B9016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friendly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416E8-4C55-F1E6-4ED4-E4D749732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pPr marL="194729" indent="0">
              <a:buNone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Inspect</a:t>
            </a:r>
          </a:p>
          <a:p>
            <a:pPr marL="194729" indent="0">
              <a:buNone/>
            </a:pPr>
            <a:endParaRPr lang="en-US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94729" indent="0">
              <a:buNone/>
            </a:pPr>
            <a:r>
              <a:rPr lang="en-US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https://search.google.com/test/mobile-friendly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366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2A98-7DE0-564A-A287-5884F08F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speed score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6FD6D-3C7C-7C47-879F-BD3EB0C51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IN" dirty="0">
                <a:hlinkClick r:id="rId2"/>
              </a:rPr>
              <a:t>https://developers.google.com/speed/pagespeed/insights/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86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98F0-61A3-7248-84E0-498BE682B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Page load time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8C078-2100-6342-8BA7-C83AC847B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r>
              <a:rPr lang="en-IN" dirty="0">
                <a:hlinkClick r:id="rId2"/>
              </a:rPr>
              <a:t>https://tools.pingdom.com</a:t>
            </a:r>
            <a:endParaRPr lang="en-IN" dirty="0"/>
          </a:p>
          <a:p>
            <a:endParaRPr lang="en-IN" dirty="0"/>
          </a:p>
          <a:p>
            <a:r>
              <a:rPr lang="en-IN" dirty="0">
                <a:hlinkClick r:id="rId3"/>
              </a:rPr>
              <a:t>https://gtmetrix.com/</a:t>
            </a:r>
            <a:endParaRPr lang="en-IN" dirty="0"/>
          </a:p>
          <a:p>
            <a:endParaRPr lang="en-IN" dirty="0"/>
          </a:p>
          <a:p>
            <a:pPr marL="194729" indent="0">
              <a:buNone/>
            </a:pPr>
            <a:r>
              <a:rPr lang="en-IN" dirty="0"/>
              <a:t> 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61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76BD-1F30-2635-09AA-726BC735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reduce it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F5B1F-B576-ED27-4EEE-356E75518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76549"/>
            <a:ext cx="9374000" cy="4571999"/>
          </a:xfrm>
        </p:spPr>
        <p:txBody>
          <a:bodyPr>
            <a:normAutofit/>
          </a:bodyPr>
          <a:lstStyle/>
          <a:p>
            <a:pPr marL="194729" indent="0" fontAlgn="base">
              <a:buNone/>
            </a:pPr>
            <a:r>
              <a:rPr lang="en-IN" dirty="0"/>
              <a:t>Performance-optimized hosting solution</a:t>
            </a:r>
          </a:p>
          <a:p>
            <a:pPr marL="194729" indent="0" fontAlgn="base">
              <a:buNone/>
            </a:pPr>
            <a:endParaRPr lang="en-IN" dirty="0">
              <a:hlinkClick r:id="" action="ppaction://noaction"/>
            </a:endParaRPr>
          </a:p>
          <a:p>
            <a:pPr fontAlgn="base"/>
            <a:r>
              <a:rPr lang="en-IN" dirty="0">
                <a:hlinkClick r:id="" action="ppaction://noaction"/>
              </a:rPr>
              <a:t>Hostinger</a:t>
            </a:r>
            <a:r>
              <a:rPr lang="en-IN" dirty="0"/>
              <a:t> – Best overall value web hosting</a:t>
            </a:r>
          </a:p>
          <a:p>
            <a:pPr fontAlgn="base"/>
            <a:r>
              <a:rPr lang="en-IN" dirty="0">
                <a:hlinkClick r:id="rId2"/>
              </a:rPr>
              <a:t>Bluehost</a:t>
            </a:r>
            <a:r>
              <a:rPr lang="en-IN" dirty="0"/>
              <a:t> – Best for WordPress blogs</a:t>
            </a:r>
          </a:p>
          <a:p>
            <a:pPr fontAlgn="base"/>
            <a:r>
              <a:rPr lang="en-IN" dirty="0">
                <a:hlinkClick r:id="rId3"/>
              </a:rPr>
              <a:t>HostPapa</a:t>
            </a:r>
            <a:r>
              <a:rPr lang="en-IN" dirty="0"/>
              <a:t> – Best web host for small business websites</a:t>
            </a:r>
          </a:p>
          <a:p>
            <a:pPr fontAlgn="base"/>
            <a:r>
              <a:rPr lang="en-IN" dirty="0">
                <a:hlinkClick r:id="rId4"/>
              </a:rPr>
              <a:t>A2 Hosting</a:t>
            </a:r>
            <a:r>
              <a:rPr lang="en-IN" dirty="0"/>
              <a:t> – Best unlimited web hosting</a:t>
            </a:r>
          </a:p>
          <a:p>
            <a:pPr fontAlgn="base"/>
            <a:r>
              <a:rPr lang="en-IN" dirty="0">
                <a:hlinkClick r:id="rId5"/>
              </a:rPr>
              <a:t>GreenGeeks</a:t>
            </a:r>
            <a:r>
              <a:rPr lang="en-IN" dirty="0"/>
              <a:t> – Best eco-friendly web hosting</a:t>
            </a:r>
          </a:p>
          <a:p>
            <a:pPr fontAlgn="base"/>
            <a:r>
              <a:rPr lang="en-IN" dirty="0">
                <a:hlinkClick r:id="rId6"/>
              </a:rPr>
              <a:t>GoDaddy India</a:t>
            </a:r>
            <a:r>
              <a:rPr lang="en-IN" dirty="0"/>
              <a:t> – Largest international hosting</a:t>
            </a:r>
          </a:p>
          <a:p>
            <a:pPr fontAlgn="base"/>
            <a:r>
              <a:rPr lang="en-IN" dirty="0">
                <a:hlinkClick r:id="rId7"/>
              </a:rPr>
              <a:t>BigRock</a:t>
            </a:r>
            <a:r>
              <a:rPr lang="en-IN" dirty="0"/>
              <a:t> – Best local web hosting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2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AD29B-6D17-9A1B-C933-DF7576BA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Compress and optimize your images</a:t>
            </a:r>
            <a:br>
              <a:rPr lang="en-IN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EF1B9-4158-ED7E-5BED-0C83DEECF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https://wordpress.org/plugins/wp-smushit/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3"/>
              </a:rPr>
              <a:t>https://tinypng.com/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4"/>
              </a:rPr>
              <a:t>https://attrock.com/image-compression-tool/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5"/>
              </a:rPr>
              <a:t>https://squoosh.app/</a:t>
            </a: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49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3B32-756A-BDB1-2178-5C9C7915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Reduce your redirects</a:t>
            </a:r>
            <a:br>
              <a:rPr lang="en-IN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7624D-64D7-EF1A-DEC7-32E6EC7D3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https://www.screamingfrog.co.uk/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526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D568-A627-1EBD-609F-DE8282C6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Cache your web pages</a:t>
            </a:r>
            <a:br>
              <a:rPr lang="en-IN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B6A4F-188D-8820-6027-F2158C181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>
                <a:hlinkClick r:id="rId2"/>
              </a:rPr>
              <a:t>https://wordpress.org/plugins/w3-total-cache/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07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89FF-6809-0DB1-B5A7-EE362A2E8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Eliminate unnecessary plugins</a:t>
            </a:r>
            <a:br>
              <a:rPr lang="en-IN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0583A-38C0-D644-6B0D-867CAD5BE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265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A1B-D52A-BD65-5A4E-E8BCB5E3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Redirects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DF93B-E6DE-BD55-8E17-B09E56C6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914525"/>
            <a:ext cx="9374000" cy="4127675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301: Full link value: Http to Https</a:t>
            </a:r>
          </a:p>
          <a:p>
            <a:pPr marL="194729" indent="0">
              <a:buNone/>
            </a:pPr>
            <a:r>
              <a:rPr lang="en-US" dirty="0"/>
              <a:t>302: Temporary </a:t>
            </a:r>
          </a:p>
        </p:txBody>
      </p:sp>
    </p:spTree>
    <p:extLst>
      <p:ext uri="{BB962C8B-B14F-4D97-AF65-F5344CB8AC3E}">
        <p14:creationId xmlns:p14="http://schemas.microsoft.com/office/powerpoint/2010/main" val="5242105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CC7B-06E9-833D-B085-CA36BAD0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SSL Certification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697A1-E75B-8D99-B20E-1DA4B3E78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>
            <a:normAutofit fontScale="85000" lnSpcReduction="20000"/>
          </a:bodyPr>
          <a:lstStyle/>
          <a:p>
            <a:pPr marL="194729" indent="0">
              <a:buNone/>
            </a:pPr>
            <a:r>
              <a:rPr lang="en-US" dirty="0"/>
              <a:t>Google confirmed it</a:t>
            </a:r>
            <a:br>
              <a:rPr lang="en-US" dirty="0"/>
            </a:br>
            <a:endParaRPr lang="en-US" dirty="0"/>
          </a:p>
          <a:p>
            <a:pPr marL="194729" indent="0">
              <a:buNone/>
            </a:pPr>
            <a:r>
              <a:rPr lang="en-US" b="1" dirty="0"/>
              <a:t>Types:</a:t>
            </a:r>
          </a:p>
          <a:p>
            <a:pPr marL="194729" indent="0">
              <a:buNone/>
            </a:pPr>
            <a:endParaRPr lang="en-US" dirty="0"/>
          </a:p>
          <a:p>
            <a:pPr fontAlgn="base"/>
            <a:r>
              <a:rPr lang="en-IN" b="1" dirty="0"/>
              <a:t>Domain Validated (DV) Certificates</a:t>
            </a:r>
            <a:r>
              <a:rPr lang="en-IN" dirty="0"/>
              <a:t>: For sites, such as blogs or small business websites, that don't exchange any customer information.</a:t>
            </a:r>
          </a:p>
          <a:p>
            <a:pPr fontAlgn="base"/>
            <a:endParaRPr lang="en-IN" dirty="0"/>
          </a:p>
          <a:p>
            <a:pPr fontAlgn="base"/>
            <a:r>
              <a:rPr lang="en-IN" b="1" dirty="0"/>
              <a:t>Organization Validated (OV) Certificates</a:t>
            </a:r>
            <a:r>
              <a:rPr lang="en-IN" dirty="0"/>
              <a:t>: For sites, such as business websites with forms and lead capture capabilities, that don't exchange sensitive customer information.</a:t>
            </a:r>
          </a:p>
          <a:p>
            <a:pPr fontAlgn="base"/>
            <a:endParaRPr lang="en-IN" dirty="0"/>
          </a:p>
          <a:p>
            <a:pPr fontAlgn="base"/>
            <a:r>
              <a:rPr lang="en-IN" b="1" dirty="0"/>
              <a:t>Extended Validated (EV) Certificates</a:t>
            </a:r>
            <a:r>
              <a:rPr lang="en-IN" dirty="0"/>
              <a:t>: For the highest level of security, capable of handling sensitive information such as financial transactions.</a:t>
            </a:r>
          </a:p>
          <a:p>
            <a:pPr marL="194729" indent="0">
              <a:buNone/>
            </a:pPr>
            <a:endParaRPr lang="en-IN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08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CC7B-06E9-833D-B085-CA36BAD0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697A1-E75B-8D99-B20E-1DA4B3E78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685925"/>
            <a:ext cx="9374000" cy="4356275"/>
          </a:xfrm>
        </p:spPr>
        <p:txBody>
          <a:bodyPr/>
          <a:lstStyle/>
          <a:p>
            <a:pPr marL="194729" indent="0">
              <a:buNone/>
            </a:pPr>
            <a:br>
              <a:rPr lang="en-US" dirty="0"/>
            </a:br>
            <a:endParaRPr lang="en-US" dirty="0"/>
          </a:p>
          <a:p>
            <a:pPr marL="194729" indent="0">
              <a:buNone/>
            </a:pPr>
            <a:r>
              <a:rPr lang="en-US" dirty="0">
                <a:hlinkClick r:id="rId2"/>
              </a:rPr>
              <a:t>https://lookup.icann.org/en/lookup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fontAlgn="base"/>
            <a:r>
              <a:rPr lang="en-IN" dirty="0"/>
              <a:t>Verify your website’s information through ICANN Lookup.</a:t>
            </a:r>
          </a:p>
          <a:p>
            <a:pPr fontAlgn="base"/>
            <a:r>
              <a:rPr lang="en-IN" dirty="0"/>
              <a:t>Generate the Certificate Signing Request (CSR).</a:t>
            </a:r>
          </a:p>
          <a:p>
            <a:pPr fontAlgn="base"/>
            <a:r>
              <a:rPr lang="en-IN" dirty="0"/>
              <a:t>Submit your CSR to the Certificate authority to validate your domain.</a:t>
            </a:r>
          </a:p>
          <a:p>
            <a:pPr fontAlgn="base"/>
            <a:r>
              <a:rPr lang="en-IN" dirty="0"/>
              <a:t>Install the certificate on your website.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91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740C-EC70-D6D0-5095-D3BCA417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Tag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81935-5486-7950-FF13-ABD33BBA1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828800"/>
            <a:ext cx="9374000" cy="4213400"/>
          </a:xfrm>
        </p:spPr>
        <p:txBody>
          <a:bodyPr/>
          <a:lstStyle/>
          <a:p>
            <a:pPr marL="194729" indent="0">
              <a:buNone/>
            </a:pPr>
            <a:endParaRPr lang="en-US" dirty="0">
              <a:hlinkClick r:id="rId2"/>
            </a:endParaRPr>
          </a:p>
          <a:p>
            <a:pPr marL="194729" indent="0">
              <a:buNone/>
            </a:pPr>
            <a:r>
              <a:rPr lang="en-US" dirty="0">
                <a:hlinkClick r:id="rId2"/>
              </a:rPr>
              <a:t>https://moz.com/beginners-guide-to-content-marketing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Similar content available at different URL 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184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0EBF-E97E-9AF7-C159-0310EFE98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Authority and Page Authority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CF1D6-5672-D6FA-34AD-9497748C2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8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C6E4-7097-2A84-7846-499349B1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Authority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84AAA-1341-5164-6A28-D19F8D2CE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Develop by </a:t>
            </a:r>
            <a:r>
              <a:rPr lang="en-US" dirty="0" err="1"/>
              <a:t>Moz</a:t>
            </a:r>
            <a:r>
              <a:rPr lang="en-US" dirty="0"/>
              <a:t> not by google </a:t>
            </a:r>
          </a:p>
          <a:p>
            <a:pPr marL="194729" indent="0">
              <a:buNone/>
            </a:pPr>
            <a:r>
              <a:rPr lang="en-US" dirty="0"/>
              <a:t>0-100 logarithmic scale</a:t>
            </a:r>
          </a:p>
          <a:p>
            <a:pPr marL="194729" indent="0">
              <a:buNone/>
            </a:pPr>
            <a:r>
              <a:rPr lang="en-US" dirty="0"/>
              <a:t>Its not absolute but comparative</a:t>
            </a:r>
          </a:p>
          <a:p>
            <a:pPr marL="194729" indent="0">
              <a:buNone/>
            </a:pPr>
            <a:r>
              <a:rPr lang="en-US" dirty="0"/>
              <a:t>Based on links </a:t>
            </a:r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17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C6E4-7097-2A84-7846-499349B1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Authority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84AAA-1341-5164-6A28-D19F8D2CE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2130500"/>
            <a:ext cx="9374000" cy="3911700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Develop by </a:t>
            </a:r>
            <a:r>
              <a:rPr lang="en-US" dirty="0" err="1"/>
              <a:t>Moz</a:t>
            </a:r>
            <a:r>
              <a:rPr lang="en-US" dirty="0"/>
              <a:t> not by google </a:t>
            </a:r>
          </a:p>
          <a:p>
            <a:pPr marL="194729" indent="0">
              <a:buNone/>
            </a:pPr>
            <a:r>
              <a:rPr lang="en-US" dirty="0"/>
              <a:t>0-100 logarithmic scale</a:t>
            </a:r>
          </a:p>
          <a:p>
            <a:pPr marL="194729" indent="0">
              <a:buNone/>
            </a:pPr>
            <a:r>
              <a:rPr lang="en-US" dirty="0"/>
              <a:t>Its not absolute but comparative</a:t>
            </a:r>
          </a:p>
          <a:p>
            <a:pPr marL="194729" indent="0">
              <a:buNone/>
            </a:pPr>
            <a:r>
              <a:rPr lang="en-US" dirty="0"/>
              <a:t>Based on links </a:t>
            </a:r>
          </a:p>
          <a:p>
            <a:pPr marL="194729" indent="0">
              <a:buNone/>
            </a:pPr>
            <a:r>
              <a:rPr lang="en-US" dirty="0"/>
              <a:t>Higher authority page should share your link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10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8813-C26A-0F1F-DA60-D9334E1B9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D43DB-E12C-F93D-3BA6-7B3135E1A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 err="1"/>
              <a:t>Ubersuggest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 err="1"/>
              <a:t>SEOquake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 err="1"/>
              <a:t>Mozbar</a:t>
            </a: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23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3DF-242C-39A2-F3F9-8EB8B5CA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Sitemap for E-commerce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A487A-1643-2EDC-3379-FDC7D4DAE2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4729" indent="0">
              <a:buNone/>
            </a:pPr>
            <a:r>
              <a:rPr lang="en-US" dirty="0"/>
              <a:t>50000 URL only : Create many sitemap </a:t>
            </a:r>
          </a:p>
          <a:p>
            <a:pPr marL="194729" indent="0">
              <a:buNone/>
            </a:pPr>
            <a:endParaRPr lang="en-US" dirty="0"/>
          </a:p>
          <a:p>
            <a:pPr marL="194729" indent="0">
              <a:buNone/>
            </a:pPr>
            <a:r>
              <a:rPr lang="en-US" dirty="0"/>
              <a:t>Yoast </a:t>
            </a:r>
          </a:p>
        </p:txBody>
      </p:sp>
    </p:spTree>
    <p:extLst>
      <p:ext uri="{BB962C8B-B14F-4D97-AF65-F5344CB8AC3E}">
        <p14:creationId xmlns:p14="http://schemas.microsoft.com/office/powerpoint/2010/main" val="3124482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6835-6D04-96D0-31ED-7528B42D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SEO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CB71E-E0D7-B288-19EC-35A31C3DC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8400" y="1728316"/>
            <a:ext cx="9374000" cy="4313884"/>
          </a:xfrm>
        </p:spPr>
        <p:txBody>
          <a:bodyPr/>
          <a:lstStyle/>
          <a:p>
            <a:pPr marL="194729" indent="0">
              <a:buNone/>
            </a:pPr>
            <a:r>
              <a:rPr lang="en-US" dirty="0"/>
              <a:t>Define your KPIs</a:t>
            </a:r>
          </a:p>
          <a:p>
            <a:pPr marL="194729" indent="0">
              <a:buNone/>
            </a:pPr>
            <a:r>
              <a:rPr lang="en-US" dirty="0"/>
              <a:t>Traffic source </a:t>
            </a:r>
          </a:p>
          <a:p>
            <a:pPr marL="194729" indent="0">
              <a:buNone/>
            </a:pPr>
            <a:r>
              <a:rPr lang="en-US" dirty="0"/>
              <a:t>Conversion </a:t>
            </a:r>
          </a:p>
          <a:p>
            <a:pPr marL="194729" indent="0">
              <a:buNone/>
            </a:pPr>
            <a:r>
              <a:rPr lang="en-US" dirty="0"/>
              <a:t>Growth </a:t>
            </a:r>
          </a:p>
          <a:p>
            <a:pPr marL="194729" indent="0">
              <a:buNone/>
            </a:pPr>
            <a:r>
              <a:rPr lang="en-US" dirty="0"/>
              <a:t>Transparency </a:t>
            </a:r>
          </a:p>
          <a:p>
            <a:pPr marL="194729" indent="0">
              <a:buNone/>
            </a:pPr>
            <a:r>
              <a:rPr lang="en-US" dirty="0"/>
              <a:t>Trust is the key</a:t>
            </a:r>
          </a:p>
        </p:txBody>
      </p:sp>
    </p:spTree>
    <p:extLst>
      <p:ext uri="{BB962C8B-B14F-4D97-AF65-F5344CB8AC3E}">
        <p14:creationId xmlns:p14="http://schemas.microsoft.com/office/powerpoint/2010/main" val="1339153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1011</Words>
  <Application>Microsoft Macintosh PowerPoint</Application>
  <PresentationFormat>Widescreen</PresentationFormat>
  <Paragraphs>280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SEO</vt:lpstr>
      <vt:lpstr>Search Marketing </vt:lpstr>
      <vt:lpstr>PowerPoint Presentation</vt:lpstr>
      <vt:lpstr>Why SEO</vt:lpstr>
      <vt:lpstr>Search Engine optimization </vt:lpstr>
      <vt:lpstr>Technique of SEO</vt:lpstr>
      <vt:lpstr>Types </vt:lpstr>
      <vt:lpstr>Elements </vt:lpstr>
      <vt:lpstr>Process of SEO</vt:lpstr>
      <vt:lpstr>On-page SEO: Key factors </vt:lpstr>
      <vt:lpstr>Where to put the keyword </vt:lpstr>
      <vt:lpstr>Meta Title (50-60)</vt:lpstr>
      <vt:lpstr>Meta Description (140-160) </vt:lpstr>
      <vt:lpstr>Preview</vt:lpstr>
      <vt:lpstr>H tags </vt:lpstr>
      <vt:lpstr>Alt Text </vt:lpstr>
      <vt:lpstr>Internal linking  </vt:lpstr>
      <vt:lpstr>Website content </vt:lpstr>
      <vt:lpstr>Technical SEO</vt:lpstr>
      <vt:lpstr>URL structure</vt:lpstr>
      <vt:lpstr>URL Structure </vt:lpstr>
      <vt:lpstr>Robots.txt</vt:lpstr>
      <vt:lpstr>Robots.txt creation</vt:lpstr>
      <vt:lpstr>Sitemap  XML and HTML</vt:lpstr>
      <vt:lpstr>SITEMAP.XML</vt:lpstr>
      <vt:lpstr>Sitemap Creation</vt:lpstr>
      <vt:lpstr>Mobile friendly </vt:lpstr>
      <vt:lpstr>Page speed score </vt:lpstr>
      <vt:lpstr>Page load time</vt:lpstr>
      <vt:lpstr>How to reduce it </vt:lpstr>
      <vt:lpstr>Compress and optimize your images </vt:lpstr>
      <vt:lpstr>Reduce your redirects </vt:lpstr>
      <vt:lpstr>Cache your web pages </vt:lpstr>
      <vt:lpstr>Eliminate unnecessary plugins </vt:lpstr>
      <vt:lpstr>Redirects</vt:lpstr>
      <vt:lpstr>SSL Certification</vt:lpstr>
      <vt:lpstr>How to get it</vt:lpstr>
      <vt:lpstr>Canonical Tag</vt:lpstr>
      <vt:lpstr>Domain Authority and Page Authority</vt:lpstr>
      <vt:lpstr>Domain Authority </vt:lpstr>
      <vt:lpstr>Page Authority </vt:lpstr>
      <vt:lpstr>tools</vt:lpstr>
      <vt:lpstr>Sitemap for E-commerce </vt:lpstr>
      <vt:lpstr>SEO Report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</dc:title>
  <dc:creator>Amit  Shankar</dc:creator>
  <cp:lastModifiedBy>Amit  Shankar</cp:lastModifiedBy>
  <cp:revision>4</cp:revision>
  <dcterms:created xsi:type="dcterms:W3CDTF">2024-01-14T03:37:11Z</dcterms:created>
  <dcterms:modified xsi:type="dcterms:W3CDTF">2024-11-30T14:08:44Z</dcterms:modified>
</cp:coreProperties>
</file>