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58132-CDDE-4477-9585-896EA1430156}" type="datetimeFigureOut">
              <a:rPr lang="en-IN" smtClean="0"/>
              <a:t>30-01-2023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5FB584-B4A4-40CD-A005-03E82002A12D}" type="slidenum">
              <a:rPr lang="en-IN" smtClean="0"/>
              <a:t>‹#›</a:t>
            </a:fld>
            <a:endParaRPr lang="en-IN"/>
          </a:p>
        </p:txBody>
      </p:sp>
    </p:spTree>
    <p:extLst>
      <p:ext uri="{BB962C8B-B14F-4D97-AF65-F5344CB8AC3E}">
        <p14:creationId xmlns:p14="http://schemas.microsoft.com/office/powerpoint/2010/main" val="4149038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8" rIns="91528"/>
          <a:lstStyle/>
          <a:p>
            <a:r>
              <a:rPr lang="en-US" altLang="en-US" smtClean="0"/>
              <a:t>Notes: </a:t>
            </a:r>
            <a:r>
              <a:rPr lang="en-US" altLang="en-US" sz="1400" smtClean="0"/>
              <a:t>Increasing the number of facilities moves them closer to the end consumer. This reduces the response time. As Amazon has built warehouses, the average time from the warehouse to the end consumer has decreased. McMaster-Carr provides 1-2 day coverage of most of the U.S from 6 facilities. W.W. Grainger is able to increase coverage to same day delivery using about 370 facilities.</a:t>
            </a:r>
            <a:endParaRPr lang="en-US" altLang="en-US" smtClean="0"/>
          </a:p>
        </p:txBody>
      </p:sp>
      <p:sp>
        <p:nvSpPr>
          <p:cNvPr id="21507" name="Rectangle 3"/>
          <p:cNvSpPr>
            <a:spLocks noChangeArrowheads="1" noTextEdit="1"/>
          </p:cNvSpPr>
          <p:nvPr>
            <p:ph type="sldImg"/>
          </p:nvPr>
        </p:nvSpPr>
        <p:spPr>
          <a:ln cap="flat"/>
        </p:spPr>
      </p:sp>
    </p:spTree>
    <p:extLst>
      <p:ext uri="{BB962C8B-B14F-4D97-AF65-F5344CB8AC3E}">
        <p14:creationId xmlns:p14="http://schemas.microsoft.com/office/powerpoint/2010/main" val="2700200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8" rIns="91528"/>
          <a:lstStyle/>
          <a:p>
            <a:r>
              <a:rPr lang="en-US" altLang="en-US" smtClean="0"/>
              <a:t>Notes:</a:t>
            </a:r>
            <a:r>
              <a:rPr lang="en-US" altLang="en-US" sz="1400" smtClean="0"/>
              <a:t> Inventory costs increase, facility costs increase, and transportation costs decrease as we increase the number of facilities.</a:t>
            </a:r>
            <a:endParaRPr lang="en-US" altLang="en-US" smtClean="0"/>
          </a:p>
        </p:txBody>
      </p:sp>
      <p:sp>
        <p:nvSpPr>
          <p:cNvPr id="23555" name="Rectangle 3"/>
          <p:cNvSpPr>
            <a:spLocks noChangeArrowheads="1" noTextEdit="1"/>
          </p:cNvSpPr>
          <p:nvPr>
            <p:ph type="sldImg"/>
          </p:nvPr>
        </p:nvSpPr>
        <p:spPr>
          <a:ln cap="flat"/>
        </p:spPr>
      </p:sp>
    </p:spTree>
    <p:extLst>
      <p:ext uri="{BB962C8B-B14F-4D97-AF65-F5344CB8AC3E}">
        <p14:creationId xmlns:p14="http://schemas.microsoft.com/office/powerpoint/2010/main" val="1930939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8" rIns="91528"/>
          <a:lstStyle/>
          <a:p>
            <a:r>
              <a:rPr lang="en-US" altLang="en-US" smtClean="0"/>
              <a:t>Notes:</a:t>
            </a:r>
            <a:r>
              <a:rPr lang="en-US" altLang="en-US" sz="1400" smtClean="0"/>
              <a:t> Inventory costs increase, facility costs increase, and transportation costs decrease as we increase the number of facilities.</a:t>
            </a:r>
            <a:endParaRPr lang="en-US" altLang="en-US" smtClean="0"/>
          </a:p>
        </p:txBody>
      </p:sp>
      <p:sp>
        <p:nvSpPr>
          <p:cNvPr id="25603" name="Rectangle 3"/>
          <p:cNvSpPr>
            <a:spLocks noChangeArrowheads="1" noTextEdit="1"/>
          </p:cNvSpPr>
          <p:nvPr>
            <p:ph type="sldImg"/>
          </p:nvPr>
        </p:nvSpPr>
        <p:spPr>
          <a:ln cap="flat"/>
        </p:spPr>
      </p:sp>
    </p:spTree>
    <p:extLst>
      <p:ext uri="{BB962C8B-B14F-4D97-AF65-F5344CB8AC3E}">
        <p14:creationId xmlns:p14="http://schemas.microsoft.com/office/powerpoint/2010/main" val="1617970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8" rIns="91528"/>
          <a:lstStyle/>
          <a:p>
            <a:r>
              <a:rPr lang="en-US" altLang="en-US" smtClean="0"/>
              <a:t>Notes:</a:t>
            </a:r>
            <a:r>
              <a:rPr lang="en-US" altLang="en-US" sz="1400" smtClean="0"/>
              <a:t> Inventory costs increase, facility costs increase, and transportation costs decrease as we increase the number of facilities.</a:t>
            </a:r>
            <a:endParaRPr lang="en-US" altLang="en-US" smtClean="0"/>
          </a:p>
        </p:txBody>
      </p:sp>
      <p:sp>
        <p:nvSpPr>
          <p:cNvPr id="27651" name="Rectangle 3"/>
          <p:cNvSpPr>
            <a:spLocks noChangeArrowheads="1" noTextEdit="1"/>
          </p:cNvSpPr>
          <p:nvPr>
            <p:ph type="sldImg"/>
          </p:nvPr>
        </p:nvSpPr>
        <p:spPr>
          <a:ln cap="flat"/>
        </p:spPr>
      </p:sp>
    </p:spTree>
    <p:extLst>
      <p:ext uri="{BB962C8B-B14F-4D97-AF65-F5344CB8AC3E}">
        <p14:creationId xmlns:p14="http://schemas.microsoft.com/office/powerpoint/2010/main" val="2754693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8" rIns="91528"/>
          <a:lstStyle/>
          <a:p>
            <a:r>
              <a:rPr lang="en-US" altLang="en-US" smtClean="0"/>
              <a:t>Notes:</a:t>
            </a:r>
            <a:r>
              <a:rPr lang="en-US" altLang="en-US" sz="1400" smtClean="0"/>
              <a:t> Total costs decrease and then increase as we increase the number of facilities. The responsiveness improves as we increase the number of facilities. A supply chain should always operate above the lowest cost point. Operating beyond that point makes sense if the revenue generated from better responsiveness exceeds the cost of better responsiveness.</a:t>
            </a:r>
            <a:endParaRPr lang="en-US" altLang="en-US" smtClean="0"/>
          </a:p>
        </p:txBody>
      </p:sp>
      <p:sp>
        <p:nvSpPr>
          <p:cNvPr id="29699" name="Rectangle 3"/>
          <p:cNvSpPr>
            <a:spLocks noChangeArrowheads="1" noTextEdit="1"/>
          </p:cNvSpPr>
          <p:nvPr>
            <p:ph type="sldImg"/>
          </p:nvPr>
        </p:nvSpPr>
        <p:spPr>
          <a:ln cap="flat"/>
        </p:spPr>
      </p:sp>
    </p:spTree>
    <p:extLst>
      <p:ext uri="{BB962C8B-B14F-4D97-AF65-F5344CB8AC3E}">
        <p14:creationId xmlns:p14="http://schemas.microsoft.com/office/powerpoint/2010/main" val="1044691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noTextEdit="1"/>
          </p:cNvSpPr>
          <p:nvPr>
            <p:ph type="sldImg"/>
          </p:nvPr>
        </p:nvSpPr>
        <p:spPr>
          <a:ln/>
        </p:spPr>
      </p:sp>
      <p:sp>
        <p:nvSpPr>
          <p:cNvPr id="378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47" tIns="45523" rIns="91047" bIns="45523"/>
          <a:lstStyle/>
          <a:p>
            <a:r>
              <a:rPr lang="en-US" altLang="en-US" sz="1400" smtClean="0"/>
              <a:t>Identify the best and worst network along various dimensions.</a:t>
            </a:r>
          </a:p>
          <a:p>
            <a:endParaRPr lang="en-US" altLang="en-US" sz="1400" smtClean="0"/>
          </a:p>
          <a:p>
            <a:r>
              <a:rPr lang="en-US" altLang="en-US" sz="1400" smtClean="0"/>
              <a:t>Response time: (B) retail stores (W) Manufacturer storage with direct ship</a:t>
            </a:r>
          </a:p>
          <a:p>
            <a:r>
              <a:rPr lang="en-US" altLang="en-US" sz="1400" smtClean="0"/>
              <a:t>Product variety: (W) retail stores (B) Manufacturer storage with direct ship</a:t>
            </a:r>
          </a:p>
          <a:p>
            <a:r>
              <a:rPr lang="en-US" altLang="en-US" sz="1400" smtClean="0"/>
              <a:t>Product availability: (W) retail store (B) Manufacturer storage</a:t>
            </a:r>
          </a:p>
          <a:p>
            <a:r>
              <a:rPr lang="en-US" altLang="en-US" sz="1400" smtClean="0"/>
              <a:t>Inventory: (W) retail store (B) manufacturer storage</a:t>
            </a:r>
          </a:p>
          <a:p>
            <a:r>
              <a:rPr lang="en-US" altLang="en-US" sz="1400" smtClean="0"/>
              <a:t>Transportation: (B) retail store (W) last mile delivery</a:t>
            </a:r>
          </a:p>
          <a:p>
            <a:r>
              <a:rPr lang="en-US" altLang="en-US" sz="1400" smtClean="0"/>
              <a:t>Facility: (W) retail store (B) manufacturer storage</a:t>
            </a:r>
          </a:p>
          <a:p>
            <a:r>
              <a:rPr lang="en-US" altLang="en-US" sz="1400" smtClean="0"/>
              <a:t>Handling: (W) Distributor storage with last mile delivery (B)</a:t>
            </a:r>
          </a:p>
          <a:p>
            <a:r>
              <a:rPr lang="en-US" altLang="en-US" sz="1400" smtClean="0"/>
              <a:t>Information: Retail stores may be less complex; manufacturer storage with pickup may be very complex</a:t>
            </a:r>
          </a:p>
        </p:txBody>
      </p:sp>
    </p:spTree>
    <p:extLst>
      <p:ext uri="{BB962C8B-B14F-4D97-AF65-F5344CB8AC3E}">
        <p14:creationId xmlns:p14="http://schemas.microsoft.com/office/powerpoint/2010/main" val="1366416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noTextEdit="1"/>
          </p:cNvSpPr>
          <p:nvPr>
            <p:ph type="sldImg"/>
          </p:nvPr>
        </p:nvSpPr>
        <p:spPr>
          <a:ln/>
        </p:spPr>
      </p:sp>
      <p:sp>
        <p:nvSpPr>
          <p:cNvPr id="399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47" tIns="45523" rIns="91047" bIns="45523"/>
          <a:lstStyle/>
          <a:p>
            <a:r>
              <a:rPr lang="en-US" altLang="en-US" sz="1400" smtClean="0"/>
              <a:t>When designing the delivery network we should account for product and market characteristics.</a:t>
            </a:r>
          </a:p>
          <a:p>
            <a:r>
              <a:rPr lang="en-US" altLang="en-US" sz="1400" smtClean="0"/>
              <a:t>High demand products will have transportation cost play a significant role. Use network with good transportation cost (retail stores)</a:t>
            </a:r>
          </a:p>
          <a:p>
            <a:r>
              <a:rPr lang="en-US" altLang="en-US" sz="1400" smtClean="0"/>
              <a:t>Very low demand products will have inventory play a significant role. Use network with low inventory costs (direct shipping)</a:t>
            </a:r>
          </a:p>
          <a:p>
            <a:r>
              <a:rPr lang="en-US" altLang="en-US" sz="1400" smtClean="0"/>
              <a:t>Many product sources: transportation + information plays a role. Distributor storage with package carrier</a:t>
            </a:r>
          </a:p>
          <a:p>
            <a:r>
              <a:rPr lang="en-US" altLang="en-US" sz="1400" smtClean="0"/>
              <a:t>Few product sources but high customization: manufacturer storage with merge in transit</a:t>
            </a:r>
          </a:p>
          <a:p>
            <a:r>
              <a:rPr lang="en-US" altLang="en-US" sz="1400" smtClean="0"/>
              <a:t>High product variety: inventory cost will be significant. Use distributor storage</a:t>
            </a:r>
          </a:p>
          <a:p>
            <a:r>
              <a:rPr lang="en-US" altLang="en-US" sz="1400" smtClean="0"/>
              <a:t>Low customer effort: Distributor storage with package carrier delivery or last mile delivery depending upon desired response time</a:t>
            </a:r>
          </a:p>
        </p:txBody>
      </p:sp>
    </p:spTree>
    <p:extLst>
      <p:ext uri="{BB962C8B-B14F-4D97-AF65-F5344CB8AC3E}">
        <p14:creationId xmlns:p14="http://schemas.microsoft.com/office/powerpoint/2010/main" val="4035071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435FB584-B4A4-40CD-A005-03E82002A12D}" type="slidenum">
              <a:rPr lang="en-IN" smtClean="0"/>
              <a:t>23</a:t>
            </a:fld>
            <a:endParaRPr lang="en-IN"/>
          </a:p>
        </p:txBody>
      </p:sp>
    </p:spTree>
    <p:extLst>
      <p:ext uri="{BB962C8B-B14F-4D97-AF65-F5344CB8AC3E}">
        <p14:creationId xmlns:p14="http://schemas.microsoft.com/office/powerpoint/2010/main" val="943305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D9936FF-93B1-40CB-9C09-77D78268CC49}" type="datetimeFigureOut">
              <a:rPr lang="en-IN" smtClean="0"/>
              <a:t>30-01-2023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1475650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D9936FF-93B1-40CB-9C09-77D78268CC49}" type="datetimeFigureOut">
              <a:rPr lang="en-IN" smtClean="0"/>
              <a:t>30-01-2023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332050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9936FF-93B1-40CB-9C09-77D78268CC49}" type="datetimeFigureOut">
              <a:rPr lang="en-IN" smtClean="0"/>
              <a:t>30-01-2023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1891253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D9936FF-93B1-40CB-9C09-77D78268CC49}" type="datetimeFigureOut">
              <a:rPr lang="en-IN" smtClean="0"/>
              <a:t>30-01-2023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1339894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D9936FF-93B1-40CB-9C09-77D78268CC49}" type="datetimeFigureOut">
              <a:rPr lang="en-IN" smtClean="0"/>
              <a:t>30-01-2023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2679692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D9936FF-93B1-40CB-9C09-77D78268CC49}" type="datetimeFigureOut">
              <a:rPr lang="en-IN" smtClean="0"/>
              <a:t>30-01-2023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248777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9936FF-93B1-40CB-9C09-77D78268CC49}" type="datetimeFigureOut">
              <a:rPr lang="en-IN" smtClean="0"/>
              <a:t>30-01-2023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3805960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936FF-93B1-40CB-9C09-77D78268CC49}" type="datetimeFigureOut">
              <a:rPr lang="en-IN" smtClean="0"/>
              <a:t>30-01-2023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609029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936FF-93B1-40CB-9C09-77D78268CC49}" type="datetimeFigureOut">
              <a:rPr lang="en-IN" smtClean="0"/>
              <a:t>30-01-2023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3582497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D9936FF-93B1-40CB-9C09-77D78268CC49}" type="datetimeFigureOut">
              <a:rPr lang="en-IN" smtClean="0"/>
              <a:t>30-01-2023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2016252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D9936FF-93B1-40CB-9C09-77D78268CC49}" type="datetimeFigureOut">
              <a:rPr lang="en-IN" smtClean="0"/>
              <a:t>30-01-2023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6F116A-8D54-446A-B11F-CAF218637B1F}" type="slidenum">
              <a:rPr lang="en-IN" smtClean="0"/>
              <a:t>‹#›</a:t>
            </a:fld>
            <a:endParaRPr lang="en-IN"/>
          </a:p>
        </p:txBody>
      </p:sp>
    </p:spTree>
    <p:extLst>
      <p:ext uri="{BB962C8B-B14F-4D97-AF65-F5344CB8AC3E}">
        <p14:creationId xmlns:p14="http://schemas.microsoft.com/office/powerpoint/2010/main" val="1895747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08000" y="266700"/>
            <a:ext cx="10363200" cy="11049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08000" y="1600200"/>
            <a:ext cx="11074400" cy="4724400"/>
          </a:xfrm>
        </p:spPr>
        <p:txBody>
          <a:bodyPr/>
          <a:lstStyle/>
          <a:p>
            <a:pPr lvl="0"/>
            <a:endParaRPr lang="en-US" noProof="0" smtClean="0"/>
          </a:p>
        </p:txBody>
      </p:sp>
      <p:sp>
        <p:nvSpPr>
          <p:cNvPr id="4" name="Slide Number Placeholder 3"/>
          <p:cNvSpPr>
            <a:spLocks noGrp="1"/>
          </p:cNvSpPr>
          <p:nvPr>
            <p:ph type="sldNum" sz="quarter" idx="10"/>
          </p:nvPr>
        </p:nvSpPr>
        <p:spPr/>
        <p:txBody>
          <a:bodyPr/>
          <a:lstStyle>
            <a:lvl1pPr>
              <a:defRPr/>
            </a:lvl1pPr>
          </a:lstStyle>
          <a:p>
            <a:pPr>
              <a:defRPr/>
            </a:pPr>
            <a:r>
              <a:rPr lang="en-US" altLang="en-US"/>
              <a:t>4-</a:t>
            </a:r>
            <a:fld id="{7FB5C06F-742D-4B61-90A3-A8E4A0E1CED6}" type="slidenum">
              <a:rPr lang="en-US" altLang="en-US"/>
              <a:pPr>
                <a:defRPr/>
              </a:pPr>
              <a:t>‹#›</a:t>
            </a:fld>
            <a:endParaRPr lang="en-US" altLang="en-US" sz="1400">
              <a:latin typeface="Times New Roman" panose="02020603050405020304" pitchFamily="18" charset="0"/>
            </a:endParaRPr>
          </a:p>
        </p:txBody>
      </p:sp>
    </p:spTree>
    <p:extLst>
      <p:ext uri="{BB962C8B-B14F-4D97-AF65-F5344CB8AC3E}">
        <p14:creationId xmlns:p14="http://schemas.microsoft.com/office/powerpoint/2010/main" val="325993229"/>
      </p:ext>
    </p:extLst>
  </p:cSld>
  <p:clrMapOvr>
    <a:masterClrMapping/>
  </p:clrMapOvr>
  <p:transition>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9936FF-93B1-40CB-9C09-77D78268CC49}" type="datetimeFigureOut">
              <a:rPr lang="en-IN" smtClean="0"/>
              <a:t>30-01-2023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F116A-8D54-446A-B11F-CAF218637B1F}" type="slidenum">
              <a:rPr lang="en-IN" smtClean="0"/>
              <a:t>‹#›</a:t>
            </a:fld>
            <a:endParaRPr lang="en-IN"/>
          </a:p>
        </p:txBody>
      </p:sp>
    </p:spTree>
    <p:extLst>
      <p:ext uri="{BB962C8B-B14F-4D97-AF65-F5344CB8AC3E}">
        <p14:creationId xmlns:p14="http://schemas.microsoft.com/office/powerpoint/2010/main" val="3336217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38200" y="720725"/>
            <a:ext cx="7772400" cy="1104900"/>
          </a:xfrm>
        </p:spPr>
        <p:txBody>
          <a:bodyPr/>
          <a:lstStyle/>
          <a:p>
            <a:r>
              <a:rPr lang="en-US" altLang="en-US" dirty="0" smtClean="0"/>
              <a:t>Outline</a:t>
            </a:r>
          </a:p>
        </p:txBody>
      </p:sp>
      <p:sp>
        <p:nvSpPr>
          <p:cNvPr id="16387" name="Rectangle 3"/>
          <p:cNvSpPr>
            <a:spLocks noGrp="1" noChangeArrowheads="1"/>
          </p:cNvSpPr>
          <p:nvPr>
            <p:ph type="body" idx="1"/>
          </p:nvPr>
        </p:nvSpPr>
        <p:spPr/>
        <p:txBody>
          <a:bodyPr/>
          <a:lstStyle/>
          <a:p>
            <a:r>
              <a:rPr lang="en-US" altLang="en-US" smtClean="0"/>
              <a:t>The Role of Distribution in the Supply Chain</a:t>
            </a:r>
          </a:p>
          <a:p>
            <a:r>
              <a:rPr lang="en-US" altLang="en-US" smtClean="0"/>
              <a:t>Factors Influencing Distribution Network Design</a:t>
            </a:r>
          </a:p>
          <a:p>
            <a:r>
              <a:rPr lang="en-US" altLang="en-US" smtClean="0"/>
              <a:t>Design Options for a Distribution Network</a:t>
            </a:r>
          </a:p>
          <a:p>
            <a:r>
              <a:rPr lang="en-US" altLang="en-US" smtClean="0"/>
              <a:t>E-Business and the Distribution Network</a:t>
            </a:r>
          </a:p>
          <a:p>
            <a:r>
              <a:rPr lang="en-US" altLang="en-US" smtClean="0"/>
              <a:t>Distribution Networks in Practice</a:t>
            </a:r>
          </a:p>
        </p:txBody>
      </p:sp>
      <p:sp>
        <p:nvSpPr>
          <p:cNvPr id="5" name="Rectangle 2"/>
          <p:cNvSpPr txBox="1">
            <a:spLocks noChangeArrowheads="1"/>
          </p:cNvSpPr>
          <p:nvPr/>
        </p:nvSpPr>
        <p:spPr bwMode="auto">
          <a:xfrm>
            <a:off x="1600200" y="228600"/>
            <a:ext cx="8839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Arial" charset="0"/>
              </a:defRPr>
            </a:lvl2pPr>
            <a:lvl3pPr algn="ctr" rtl="0" eaLnBrk="0" fontAlgn="base" hangingPunct="0">
              <a:spcBef>
                <a:spcPct val="0"/>
              </a:spcBef>
              <a:spcAft>
                <a:spcPct val="0"/>
              </a:spcAft>
              <a:defRPr sz="3600" b="1">
                <a:solidFill>
                  <a:schemeClr val="tx2"/>
                </a:solidFill>
                <a:latin typeface="Arial" charset="0"/>
              </a:defRPr>
            </a:lvl3pPr>
            <a:lvl4pPr algn="ctr" rtl="0" eaLnBrk="0" fontAlgn="base" hangingPunct="0">
              <a:spcBef>
                <a:spcPct val="0"/>
              </a:spcBef>
              <a:spcAft>
                <a:spcPct val="0"/>
              </a:spcAft>
              <a:defRPr sz="3600" b="1">
                <a:solidFill>
                  <a:schemeClr val="tx2"/>
                </a:solidFill>
                <a:latin typeface="Arial" charset="0"/>
              </a:defRPr>
            </a:lvl4pPr>
            <a:lvl5pPr algn="ctr" rtl="0" eaLnBrk="0" fontAlgn="base" hangingPunct="0">
              <a:spcBef>
                <a:spcPct val="0"/>
              </a:spcBef>
              <a:spcAft>
                <a:spcPct val="0"/>
              </a:spcAft>
              <a:defRPr sz="3600" b="1">
                <a:solidFill>
                  <a:schemeClr val="tx2"/>
                </a:solidFill>
                <a:latin typeface="Arial" charset="0"/>
              </a:defRPr>
            </a:lvl5pPr>
            <a:lvl6pPr marL="457200" algn="ctr" rtl="0" eaLnBrk="0" fontAlgn="base" hangingPunct="0">
              <a:spcBef>
                <a:spcPct val="0"/>
              </a:spcBef>
              <a:spcAft>
                <a:spcPct val="0"/>
              </a:spcAft>
              <a:defRPr sz="3600" b="1">
                <a:solidFill>
                  <a:schemeClr val="tx2"/>
                </a:solidFill>
                <a:latin typeface="Arial" charset="0"/>
              </a:defRPr>
            </a:lvl6pPr>
            <a:lvl7pPr marL="914400" algn="ctr" rtl="0" eaLnBrk="0" fontAlgn="base" hangingPunct="0">
              <a:spcBef>
                <a:spcPct val="0"/>
              </a:spcBef>
              <a:spcAft>
                <a:spcPct val="0"/>
              </a:spcAft>
              <a:defRPr sz="3600" b="1">
                <a:solidFill>
                  <a:schemeClr val="tx2"/>
                </a:solidFill>
                <a:latin typeface="Arial" charset="0"/>
              </a:defRPr>
            </a:lvl7pPr>
            <a:lvl8pPr marL="1371600" algn="ctr" rtl="0" eaLnBrk="0" fontAlgn="base" hangingPunct="0">
              <a:spcBef>
                <a:spcPct val="0"/>
              </a:spcBef>
              <a:spcAft>
                <a:spcPct val="0"/>
              </a:spcAft>
              <a:defRPr sz="3600" b="1">
                <a:solidFill>
                  <a:schemeClr val="tx2"/>
                </a:solidFill>
                <a:latin typeface="Arial" charset="0"/>
              </a:defRPr>
            </a:lvl8pPr>
            <a:lvl9pPr marL="1828800" algn="ctr" rtl="0" eaLnBrk="0" fontAlgn="base" hangingPunct="0">
              <a:spcBef>
                <a:spcPct val="0"/>
              </a:spcBef>
              <a:spcAft>
                <a:spcPct val="0"/>
              </a:spcAft>
              <a:defRPr sz="3600" b="1">
                <a:solidFill>
                  <a:schemeClr val="tx2"/>
                </a:solidFill>
                <a:latin typeface="Arial" charset="0"/>
              </a:defRPr>
            </a:lvl9pPr>
          </a:lstStyle>
          <a:p>
            <a:pPr>
              <a:defRPr/>
            </a:pPr>
            <a:r>
              <a:rPr lang="en-US" altLang="en-US" kern="0" dirty="0"/>
              <a:t/>
            </a:r>
            <a:br>
              <a:rPr lang="en-US" altLang="en-US" kern="0" dirty="0"/>
            </a:br>
            <a:r>
              <a:rPr lang="en-US" altLang="en-US" sz="2400" kern="0" dirty="0"/>
              <a:t>Designing Distribution Networks</a:t>
            </a:r>
          </a:p>
        </p:txBody>
      </p:sp>
      <p:sp>
        <p:nvSpPr>
          <p:cNvPr id="2" name="Rectangle 1"/>
          <p:cNvSpPr/>
          <p:nvPr/>
        </p:nvSpPr>
        <p:spPr bwMode="auto">
          <a:xfrm>
            <a:off x="1568450" y="6324600"/>
            <a:ext cx="4191000" cy="4572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2847919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mtClean="0"/>
              <a:t>The Role of Distribution</a:t>
            </a:r>
            <a:br>
              <a:rPr lang="en-US" altLang="en-US" smtClean="0"/>
            </a:br>
            <a:r>
              <a:rPr lang="en-US" altLang="en-US" smtClean="0"/>
              <a:t>in the Supply Chain</a:t>
            </a:r>
          </a:p>
        </p:txBody>
      </p:sp>
      <p:sp>
        <p:nvSpPr>
          <p:cNvPr id="17411" name="Rectangle 3"/>
          <p:cNvSpPr>
            <a:spLocks noGrp="1" noChangeArrowheads="1"/>
          </p:cNvSpPr>
          <p:nvPr>
            <p:ph type="body" idx="1"/>
          </p:nvPr>
        </p:nvSpPr>
        <p:spPr/>
        <p:txBody>
          <a:bodyPr/>
          <a:lstStyle/>
          <a:p>
            <a:r>
              <a:rPr lang="en-US" altLang="en-US" b="1" i="1" smtClean="0"/>
              <a:t>Distribution</a:t>
            </a:r>
            <a:r>
              <a:rPr lang="en-US" altLang="en-US" smtClean="0"/>
              <a:t>: the steps taken to move and store a product from the supplier stage to the customer stage in a supply chain</a:t>
            </a:r>
          </a:p>
          <a:p>
            <a:r>
              <a:rPr lang="en-US" altLang="en-US" smtClean="0"/>
              <a:t>Distribution directly affects cost and the customer experience and therefore drives profitability</a:t>
            </a:r>
          </a:p>
          <a:p>
            <a:r>
              <a:rPr lang="en-US" altLang="en-US" smtClean="0"/>
              <a:t>Choice of distribution network can achieve supply chain objectives from low cost to high responsiveness</a:t>
            </a:r>
          </a:p>
          <a:p>
            <a:r>
              <a:rPr lang="en-US" altLang="en-US" smtClean="0"/>
              <a:t>Examples: Wal-Mart, Dell, Proctor &amp; Gamble, Grainger</a:t>
            </a:r>
          </a:p>
        </p:txBody>
      </p:sp>
      <p:sp>
        <p:nvSpPr>
          <p:cNvPr id="6" name="Rectangle 5"/>
          <p:cNvSpPr/>
          <p:nvPr/>
        </p:nvSpPr>
        <p:spPr bwMode="auto">
          <a:xfrm>
            <a:off x="1568450" y="6324600"/>
            <a:ext cx="4191000" cy="4572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40995459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Factors Influencing</a:t>
            </a:r>
            <a:br>
              <a:rPr lang="en-US" altLang="en-US" smtClean="0"/>
            </a:br>
            <a:r>
              <a:rPr lang="en-US" altLang="en-US" smtClean="0"/>
              <a:t>Distribution Network Design</a:t>
            </a:r>
          </a:p>
        </p:txBody>
      </p:sp>
      <p:sp>
        <p:nvSpPr>
          <p:cNvPr id="18435" name="Rectangle 3"/>
          <p:cNvSpPr>
            <a:spLocks noGrp="1" noChangeArrowheads="1"/>
          </p:cNvSpPr>
          <p:nvPr>
            <p:ph type="body" idx="1"/>
          </p:nvPr>
        </p:nvSpPr>
        <p:spPr/>
        <p:txBody>
          <a:bodyPr/>
          <a:lstStyle/>
          <a:p>
            <a:r>
              <a:rPr lang="en-US" altLang="en-US" smtClean="0"/>
              <a:t>Distribution network performance evaluated along two dimensions at the highest level:</a:t>
            </a:r>
          </a:p>
          <a:p>
            <a:pPr lvl="1"/>
            <a:r>
              <a:rPr lang="en-US" altLang="en-US" smtClean="0"/>
              <a:t>Customer needs that are met</a:t>
            </a:r>
          </a:p>
          <a:p>
            <a:pPr lvl="1"/>
            <a:r>
              <a:rPr lang="en-US" altLang="en-US" smtClean="0"/>
              <a:t>Cost of meeting customer needs</a:t>
            </a:r>
          </a:p>
          <a:p>
            <a:r>
              <a:rPr lang="en-US" altLang="en-US" smtClean="0"/>
              <a:t>Distribution network design options must therefore be compared according to their impact on customer service and the cost to provide this level of service</a:t>
            </a:r>
          </a:p>
          <a:p>
            <a:pPr>
              <a:buFont typeface="Monotype Sorts" pitchFamily="2" charset="2"/>
              <a:buNone/>
            </a:pPr>
            <a:endParaRPr lang="en-US" altLang="en-US" smtClean="0"/>
          </a:p>
        </p:txBody>
      </p:sp>
      <p:sp>
        <p:nvSpPr>
          <p:cNvPr id="5" name="Rectangle 4"/>
          <p:cNvSpPr/>
          <p:nvPr/>
        </p:nvSpPr>
        <p:spPr bwMode="auto">
          <a:xfrm>
            <a:off x="1568450" y="6324600"/>
            <a:ext cx="4191000" cy="4572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36045937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mtClean="0"/>
              <a:t>Factors Influencing</a:t>
            </a:r>
            <a:br>
              <a:rPr lang="en-US" altLang="en-US" smtClean="0"/>
            </a:br>
            <a:r>
              <a:rPr lang="en-US" altLang="en-US" smtClean="0"/>
              <a:t>Distribution Network Design</a:t>
            </a:r>
          </a:p>
        </p:txBody>
      </p:sp>
      <p:sp>
        <p:nvSpPr>
          <p:cNvPr id="19459" name="Rectangle 3"/>
          <p:cNvSpPr>
            <a:spLocks noGrp="1" noChangeArrowheads="1"/>
          </p:cNvSpPr>
          <p:nvPr>
            <p:ph type="body" idx="1"/>
          </p:nvPr>
        </p:nvSpPr>
        <p:spPr>
          <a:xfrm>
            <a:off x="1897063" y="1600200"/>
            <a:ext cx="8305800" cy="4724400"/>
          </a:xfrm>
        </p:spPr>
        <p:txBody>
          <a:bodyPr/>
          <a:lstStyle/>
          <a:p>
            <a:r>
              <a:rPr lang="en-US" altLang="en-US" sz="2400"/>
              <a:t>Elements of customer service influenced by network structure:</a:t>
            </a:r>
          </a:p>
          <a:p>
            <a:pPr lvl="1"/>
            <a:r>
              <a:rPr lang="en-US" altLang="en-US" sz="2200"/>
              <a:t>Response time</a:t>
            </a:r>
          </a:p>
          <a:p>
            <a:pPr lvl="1"/>
            <a:r>
              <a:rPr lang="en-US" altLang="en-US" sz="2200"/>
              <a:t>Product variety</a:t>
            </a:r>
          </a:p>
          <a:p>
            <a:pPr lvl="1"/>
            <a:r>
              <a:rPr lang="en-US" altLang="en-US" sz="2200"/>
              <a:t>Product availability</a:t>
            </a:r>
          </a:p>
          <a:p>
            <a:pPr lvl="1"/>
            <a:r>
              <a:rPr lang="en-US" altLang="en-US" sz="2200"/>
              <a:t>Customer experience</a:t>
            </a:r>
          </a:p>
          <a:p>
            <a:pPr lvl="1"/>
            <a:r>
              <a:rPr lang="en-US" altLang="en-US" sz="2200"/>
              <a:t>Order visibility</a:t>
            </a:r>
          </a:p>
          <a:p>
            <a:pPr lvl="1"/>
            <a:r>
              <a:rPr lang="en-US" altLang="en-US" sz="2200"/>
              <a:t>Returnability</a:t>
            </a:r>
            <a:endParaRPr lang="en-US" altLang="en-US" sz="2000"/>
          </a:p>
          <a:p>
            <a:r>
              <a:rPr lang="en-US" altLang="en-US" sz="2400"/>
              <a:t>Supply chain costs affected by network structure:</a:t>
            </a:r>
          </a:p>
          <a:p>
            <a:pPr lvl="1"/>
            <a:r>
              <a:rPr lang="en-US" altLang="en-US" sz="2200"/>
              <a:t>Inventories</a:t>
            </a:r>
          </a:p>
          <a:p>
            <a:pPr lvl="1"/>
            <a:r>
              <a:rPr lang="en-US" altLang="en-US" sz="2200"/>
              <a:t>Transportation</a:t>
            </a:r>
          </a:p>
          <a:p>
            <a:pPr lvl="1"/>
            <a:r>
              <a:rPr lang="en-US" altLang="en-US" sz="2200"/>
              <a:t>Facilities and handling</a:t>
            </a:r>
          </a:p>
          <a:p>
            <a:pPr lvl="1"/>
            <a:r>
              <a:rPr lang="en-US" altLang="en-US" sz="2200"/>
              <a:t>Information</a:t>
            </a:r>
          </a:p>
          <a:p>
            <a:pPr lvl="1">
              <a:buFontTx/>
              <a:buNone/>
            </a:pPr>
            <a:endParaRPr lang="en-US" altLang="en-US" sz="2000"/>
          </a:p>
        </p:txBody>
      </p:sp>
      <p:sp>
        <p:nvSpPr>
          <p:cNvPr id="5" name="Rectangle 4"/>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23248493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p:spPr>
        <p:txBody>
          <a:bodyPr/>
          <a:lstStyle/>
          <a:p>
            <a:r>
              <a:rPr lang="en-US" altLang="en-US" smtClean="0"/>
              <a:t>Service and Number of Facilities </a:t>
            </a:r>
            <a:endParaRPr lang="en-US" altLang="en-US" sz="3400"/>
          </a:p>
        </p:txBody>
      </p:sp>
      <p:sp>
        <p:nvSpPr>
          <p:cNvPr id="20483" name="Line 3"/>
          <p:cNvSpPr>
            <a:spLocks noChangeShapeType="1"/>
          </p:cNvSpPr>
          <p:nvPr/>
        </p:nvSpPr>
        <p:spPr bwMode="auto">
          <a:xfrm>
            <a:off x="4038600" y="1905000"/>
            <a:ext cx="0" cy="3797300"/>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IN"/>
          </a:p>
        </p:txBody>
      </p:sp>
      <p:sp>
        <p:nvSpPr>
          <p:cNvPr id="20484" name="Line 4"/>
          <p:cNvSpPr>
            <a:spLocks noChangeShapeType="1"/>
          </p:cNvSpPr>
          <p:nvPr/>
        </p:nvSpPr>
        <p:spPr bwMode="auto">
          <a:xfrm>
            <a:off x="4044950" y="5708650"/>
            <a:ext cx="5251450" cy="63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0485" name="Rectangle 5"/>
          <p:cNvSpPr>
            <a:spLocks noChangeArrowheads="1"/>
          </p:cNvSpPr>
          <p:nvPr/>
        </p:nvSpPr>
        <p:spPr bwMode="auto">
          <a:xfrm>
            <a:off x="2133600" y="1828800"/>
            <a:ext cx="1828800"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Number of Facilities</a:t>
            </a:r>
          </a:p>
        </p:txBody>
      </p:sp>
      <p:sp>
        <p:nvSpPr>
          <p:cNvPr id="20486" name="Rectangle 6"/>
          <p:cNvSpPr>
            <a:spLocks noChangeArrowheads="1"/>
          </p:cNvSpPr>
          <p:nvPr/>
        </p:nvSpPr>
        <p:spPr bwMode="auto">
          <a:xfrm>
            <a:off x="7239000" y="5791200"/>
            <a:ext cx="220980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Response Time</a:t>
            </a:r>
          </a:p>
        </p:txBody>
      </p:sp>
      <p:sp>
        <p:nvSpPr>
          <p:cNvPr id="20487" name="Arc 7"/>
          <p:cNvSpPr>
            <a:spLocks/>
          </p:cNvSpPr>
          <p:nvPr/>
        </p:nvSpPr>
        <p:spPr bwMode="auto">
          <a:xfrm rot="10800000" flipV="1">
            <a:off x="4267200" y="2508250"/>
            <a:ext cx="5022850" cy="2813050"/>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9" name="Rectangle 8"/>
          <p:cNvSpPr/>
          <p:nvPr/>
        </p:nvSpPr>
        <p:spPr bwMode="auto">
          <a:xfrm>
            <a:off x="1568450" y="6324600"/>
            <a:ext cx="4191000" cy="4572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13769284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p:spPr>
        <p:txBody>
          <a:bodyPr/>
          <a:lstStyle/>
          <a:p>
            <a:r>
              <a:rPr lang="en-US" altLang="en-US" smtClean="0"/>
              <a:t>Inventory Costs and Number</a:t>
            </a:r>
            <a:br>
              <a:rPr lang="en-US" altLang="en-US" smtClean="0"/>
            </a:br>
            <a:r>
              <a:rPr lang="en-US" altLang="en-US" smtClean="0"/>
              <a:t>of Facilities </a:t>
            </a:r>
          </a:p>
        </p:txBody>
      </p:sp>
      <p:sp>
        <p:nvSpPr>
          <p:cNvPr id="22531" name="Line 3"/>
          <p:cNvSpPr>
            <a:spLocks noChangeShapeType="1"/>
          </p:cNvSpPr>
          <p:nvPr/>
        </p:nvSpPr>
        <p:spPr bwMode="auto">
          <a:xfrm>
            <a:off x="3276600" y="1758950"/>
            <a:ext cx="0" cy="37973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IN"/>
          </a:p>
        </p:txBody>
      </p:sp>
      <p:sp>
        <p:nvSpPr>
          <p:cNvPr id="22532" name="Line 4"/>
          <p:cNvSpPr>
            <a:spLocks noChangeShapeType="1"/>
          </p:cNvSpPr>
          <p:nvPr/>
        </p:nvSpPr>
        <p:spPr bwMode="auto">
          <a:xfrm>
            <a:off x="3282950" y="5562600"/>
            <a:ext cx="6007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2533" name="Rectangle 5"/>
          <p:cNvSpPr>
            <a:spLocks noChangeArrowheads="1"/>
          </p:cNvSpPr>
          <p:nvPr/>
        </p:nvSpPr>
        <p:spPr bwMode="auto">
          <a:xfrm>
            <a:off x="1752600" y="1828800"/>
            <a:ext cx="1455528"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Inventory </a:t>
            </a:r>
          </a:p>
          <a:p>
            <a:pPr>
              <a:spcBef>
                <a:spcPct val="0"/>
              </a:spcBef>
              <a:buClrTx/>
              <a:buFontTx/>
              <a:buNone/>
            </a:pPr>
            <a:r>
              <a:rPr lang="en-US" altLang="en-US" sz="2400"/>
              <a:t>Costs</a:t>
            </a:r>
          </a:p>
        </p:txBody>
      </p:sp>
      <p:sp>
        <p:nvSpPr>
          <p:cNvPr id="22534" name="Rectangle 6"/>
          <p:cNvSpPr>
            <a:spLocks noChangeArrowheads="1"/>
          </p:cNvSpPr>
          <p:nvPr/>
        </p:nvSpPr>
        <p:spPr bwMode="auto">
          <a:xfrm>
            <a:off x="5395913" y="5624513"/>
            <a:ext cx="265778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Number of facilities</a:t>
            </a:r>
          </a:p>
        </p:txBody>
      </p:sp>
      <p:grpSp>
        <p:nvGrpSpPr>
          <p:cNvPr id="2" name="Group 7"/>
          <p:cNvGrpSpPr>
            <a:grpSpLocks/>
          </p:cNvGrpSpPr>
          <p:nvPr/>
        </p:nvGrpSpPr>
        <p:grpSpPr bwMode="auto">
          <a:xfrm>
            <a:off x="3581400" y="1890714"/>
            <a:ext cx="4946650" cy="2293937"/>
            <a:chOff x="1296" y="1191"/>
            <a:chExt cx="3116" cy="1445"/>
          </a:xfrm>
        </p:grpSpPr>
        <p:sp>
          <p:nvSpPr>
            <p:cNvPr id="22537" name="Arc 8"/>
            <p:cNvSpPr>
              <a:spLocks/>
            </p:cNvSpPr>
            <p:nvPr/>
          </p:nvSpPr>
          <p:spPr bwMode="auto">
            <a:xfrm rot="10800000">
              <a:off x="1296" y="1536"/>
              <a:ext cx="3116" cy="11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2538" name="Rectangle 9"/>
            <p:cNvSpPr>
              <a:spLocks noChangeArrowheads="1"/>
            </p:cNvSpPr>
            <p:nvPr/>
          </p:nvSpPr>
          <p:spPr bwMode="auto">
            <a:xfrm>
              <a:off x="3975" y="1191"/>
              <a:ext cx="11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2400"/>
            </a:p>
          </p:txBody>
        </p:sp>
      </p:grpSp>
      <p:sp>
        <p:nvSpPr>
          <p:cNvPr id="11" name="Rectangle 10"/>
          <p:cNvSpPr/>
          <p:nvPr/>
        </p:nvSpPr>
        <p:spPr bwMode="auto">
          <a:xfrm>
            <a:off x="1568450" y="6324600"/>
            <a:ext cx="4191000" cy="4572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4406160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p:spPr>
        <p:txBody>
          <a:bodyPr/>
          <a:lstStyle/>
          <a:p>
            <a:r>
              <a:rPr lang="en-US" altLang="en-US" smtClean="0"/>
              <a:t>Transportation Costs and</a:t>
            </a:r>
            <a:br>
              <a:rPr lang="en-US" altLang="en-US" smtClean="0"/>
            </a:br>
            <a:r>
              <a:rPr lang="en-US" altLang="en-US" smtClean="0"/>
              <a:t>Number of Facilities </a:t>
            </a:r>
          </a:p>
        </p:txBody>
      </p:sp>
      <p:sp>
        <p:nvSpPr>
          <p:cNvPr id="24579" name="Line 3"/>
          <p:cNvSpPr>
            <a:spLocks noChangeShapeType="1"/>
          </p:cNvSpPr>
          <p:nvPr/>
        </p:nvSpPr>
        <p:spPr bwMode="auto">
          <a:xfrm>
            <a:off x="3657600" y="1752600"/>
            <a:ext cx="0" cy="37973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IN"/>
          </a:p>
        </p:txBody>
      </p:sp>
      <p:sp>
        <p:nvSpPr>
          <p:cNvPr id="24580" name="Line 4"/>
          <p:cNvSpPr>
            <a:spLocks noChangeShapeType="1"/>
          </p:cNvSpPr>
          <p:nvPr/>
        </p:nvSpPr>
        <p:spPr bwMode="auto">
          <a:xfrm>
            <a:off x="3663950" y="5556250"/>
            <a:ext cx="6007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4581" name="Rectangle 5"/>
          <p:cNvSpPr>
            <a:spLocks noChangeArrowheads="1"/>
          </p:cNvSpPr>
          <p:nvPr/>
        </p:nvSpPr>
        <p:spPr bwMode="auto">
          <a:xfrm>
            <a:off x="1524001" y="1981200"/>
            <a:ext cx="1981697"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Transportation</a:t>
            </a:r>
          </a:p>
          <a:p>
            <a:pPr>
              <a:spcBef>
                <a:spcPct val="0"/>
              </a:spcBef>
              <a:buClrTx/>
              <a:buFontTx/>
              <a:buNone/>
            </a:pPr>
            <a:r>
              <a:rPr lang="en-US" altLang="en-US" sz="2400"/>
              <a:t>Costs</a:t>
            </a:r>
          </a:p>
        </p:txBody>
      </p:sp>
      <p:sp>
        <p:nvSpPr>
          <p:cNvPr id="24582" name="Rectangle 6"/>
          <p:cNvSpPr>
            <a:spLocks noChangeArrowheads="1"/>
          </p:cNvSpPr>
          <p:nvPr/>
        </p:nvSpPr>
        <p:spPr bwMode="auto">
          <a:xfrm>
            <a:off x="5776913" y="5618163"/>
            <a:ext cx="265778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Number of facilities</a:t>
            </a:r>
          </a:p>
        </p:txBody>
      </p:sp>
      <p:grpSp>
        <p:nvGrpSpPr>
          <p:cNvPr id="2" name="Group 10"/>
          <p:cNvGrpSpPr>
            <a:grpSpLocks/>
          </p:cNvGrpSpPr>
          <p:nvPr/>
        </p:nvGrpSpPr>
        <p:grpSpPr bwMode="auto">
          <a:xfrm>
            <a:off x="3962400" y="2897190"/>
            <a:ext cx="5480050" cy="2036763"/>
            <a:chOff x="1296" y="1829"/>
            <a:chExt cx="3452" cy="1283"/>
          </a:xfrm>
        </p:grpSpPr>
        <p:grpSp>
          <p:nvGrpSpPr>
            <p:cNvPr id="24585" name="Group 11"/>
            <p:cNvGrpSpPr>
              <a:grpSpLocks/>
            </p:cNvGrpSpPr>
            <p:nvPr/>
          </p:nvGrpSpPr>
          <p:grpSpPr bwMode="auto">
            <a:xfrm>
              <a:off x="1296" y="1829"/>
              <a:ext cx="3452" cy="1004"/>
              <a:chOff x="1296" y="1829"/>
              <a:chExt cx="3452" cy="1004"/>
            </a:xfrm>
          </p:grpSpPr>
          <p:sp>
            <p:nvSpPr>
              <p:cNvPr id="24587" name="Arc 12"/>
              <p:cNvSpPr>
                <a:spLocks/>
              </p:cNvSpPr>
              <p:nvPr/>
            </p:nvSpPr>
            <p:spPr bwMode="auto">
              <a:xfrm rot="10800000">
                <a:off x="1296" y="1829"/>
                <a:ext cx="2636" cy="10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4588" name="Arc 13"/>
              <p:cNvSpPr>
                <a:spLocks/>
              </p:cNvSpPr>
              <p:nvPr/>
            </p:nvSpPr>
            <p:spPr bwMode="auto">
              <a:xfrm>
                <a:off x="3936" y="2352"/>
                <a:ext cx="812" cy="47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grpSp>
        <p:sp>
          <p:nvSpPr>
            <p:cNvPr id="24586" name="Rectangle 14"/>
            <p:cNvSpPr>
              <a:spLocks noChangeArrowheads="1"/>
            </p:cNvSpPr>
            <p:nvPr/>
          </p:nvSpPr>
          <p:spPr bwMode="auto">
            <a:xfrm>
              <a:off x="4071" y="2823"/>
              <a:ext cx="11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2400"/>
            </a:p>
          </p:txBody>
        </p:sp>
      </p:grpSp>
      <p:sp>
        <p:nvSpPr>
          <p:cNvPr id="13" name="Rectangle 12"/>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1068569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p:spPr>
        <p:txBody>
          <a:bodyPr/>
          <a:lstStyle/>
          <a:p>
            <a:r>
              <a:rPr lang="en-US" altLang="en-US" smtClean="0"/>
              <a:t>Facility Costs and Number</a:t>
            </a:r>
            <a:br>
              <a:rPr lang="en-US" altLang="en-US" smtClean="0"/>
            </a:br>
            <a:r>
              <a:rPr lang="en-US" altLang="en-US" smtClean="0"/>
              <a:t>of Facilities </a:t>
            </a:r>
          </a:p>
        </p:txBody>
      </p:sp>
      <p:sp>
        <p:nvSpPr>
          <p:cNvPr id="26627" name="Line 3"/>
          <p:cNvSpPr>
            <a:spLocks noChangeShapeType="1"/>
          </p:cNvSpPr>
          <p:nvPr/>
        </p:nvSpPr>
        <p:spPr bwMode="auto">
          <a:xfrm>
            <a:off x="3276600" y="1758950"/>
            <a:ext cx="0" cy="37973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IN"/>
          </a:p>
        </p:txBody>
      </p:sp>
      <p:sp>
        <p:nvSpPr>
          <p:cNvPr id="26628" name="Line 4"/>
          <p:cNvSpPr>
            <a:spLocks noChangeShapeType="1"/>
          </p:cNvSpPr>
          <p:nvPr/>
        </p:nvSpPr>
        <p:spPr bwMode="auto">
          <a:xfrm>
            <a:off x="3282950" y="5562600"/>
            <a:ext cx="6007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6629" name="Rectangle 5"/>
          <p:cNvSpPr>
            <a:spLocks noChangeArrowheads="1"/>
          </p:cNvSpPr>
          <p:nvPr/>
        </p:nvSpPr>
        <p:spPr bwMode="auto">
          <a:xfrm>
            <a:off x="2057401" y="1981200"/>
            <a:ext cx="1120501"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Facility</a:t>
            </a:r>
          </a:p>
          <a:p>
            <a:pPr>
              <a:spcBef>
                <a:spcPct val="0"/>
              </a:spcBef>
              <a:buClrTx/>
              <a:buFontTx/>
              <a:buNone/>
            </a:pPr>
            <a:r>
              <a:rPr lang="en-US" altLang="en-US" sz="2400"/>
              <a:t>Costs</a:t>
            </a:r>
          </a:p>
        </p:txBody>
      </p:sp>
      <p:sp>
        <p:nvSpPr>
          <p:cNvPr id="26630" name="Rectangle 6"/>
          <p:cNvSpPr>
            <a:spLocks noChangeArrowheads="1"/>
          </p:cNvSpPr>
          <p:nvPr/>
        </p:nvSpPr>
        <p:spPr bwMode="auto">
          <a:xfrm>
            <a:off x="5395913" y="5624513"/>
            <a:ext cx="265778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2400"/>
              <a:t>Number of facilities</a:t>
            </a:r>
          </a:p>
        </p:txBody>
      </p:sp>
      <p:grpSp>
        <p:nvGrpSpPr>
          <p:cNvPr id="2" name="Group 15"/>
          <p:cNvGrpSpPr>
            <a:grpSpLocks/>
          </p:cNvGrpSpPr>
          <p:nvPr/>
        </p:nvGrpSpPr>
        <p:grpSpPr bwMode="auto">
          <a:xfrm>
            <a:off x="3581400" y="2652714"/>
            <a:ext cx="5181600" cy="2452687"/>
            <a:chOff x="1296" y="1671"/>
            <a:chExt cx="3264" cy="1545"/>
          </a:xfrm>
        </p:grpSpPr>
        <p:sp>
          <p:nvSpPr>
            <p:cNvPr id="26633" name="Rectangle 16"/>
            <p:cNvSpPr>
              <a:spLocks noChangeArrowheads="1"/>
            </p:cNvSpPr>
            <p:nvPr/>
          </p:nvSpPr>
          <p:spPr bwMode="auto">
            <a:xfrm>
              <a:off x="4167" y="1671"/>
              <a:ext cx="11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2400"/>
            </a:p>
          </p:txBody>
        </p:sp>
        <p:sp>
          <p:nvSpPr>
            <p:cNvPr id="26634" name="Freeform 17"/>
            <p:cNvSpPr>
              <a:spLocks/>
            </p:cNvSpPr>
            <p:nvPr/>
          </p:nvSpPr>
          <p:spPr bwMode="auto">
            <a:xfrm>
              <a:off x="1296" y="2016"/>
              <a:ext cx="3264" cy="1200"/>
            </a:xfrm>
            <a:custGeom>
              <a:avLst/>
              <a:gdLst>
                <a:gd name="T0" fmla="*/ 0 w 3264"/>
                <a:gd name="T1" fmla="*/ 1200 h 1200"/>
                <a:gd name="T2" fmla="*/ 2544 w 3264"/>
                <a:gd name="T3" fmla="*/ 672 h 1200"/>
                <a:gd name="T4" fmla="*/ 3264 w 3264"/>
                <a:gd name="T5" fmla="*/ 0 h 1200"/>
                <a:gd name="T6" fmla="*/ 0 60000 65536"/>
                <a:gd name="T7" fmla="*/ 0 60000 65536"/>
                <a:gd name="T8" fmla="*/ 0 60000 65536"/>
                <a:gd name="T9" fmla="*/ 0 w 3264"/>
                <a:gd name="T10" fmla="*/ 0 h 1200"/>
                <a:gd name="T11" fmla="*/ 3264 w 3264"/>
                <a:gd name="T12" fmla="*/ 1200 h 1200"/>
              </a:gdLst>
              <a:ahLst/>
              <a:cxnLst>
                <a:cxn ang="T6">
                  <a:pos x="T0" y="T1"/>
                </a:cxn>
                <a:cxn ang="T7">
                  <a:pos x="T2" y="T3"/>
                </a:cxn>
                <a:cxn ang="T8">
                  <a:pos x="T4" y="T5"/>
                </a:cxn>
              </a:cxnLst>
              <a:rect l="T9" t="T10" r="T11" b="T12"/>
              <a:pathLst>
                <a:path w="3264" h="1200">
                  <a:moveTo>
                    <a:pt x="0" y="1200"/>
                  </a:moveTo>
                  <a:cubicBezTo>
                    <a:pt x="1000" y="1036"/>
                    <a:pt x="2000" y="872"/>
                    <a:pt x="2544" y="672"/>
                  </a:cubicBezTo>
                  <a:cubicBezTo>
                    <a:pt x="3088" y="472"/>
                    <a:pt x="3176" y="236"/>
                    <a:pt x="3264" y="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grpSp>
      <p:sp>
        <p:nvSpPr>
          <p:cNvPr id="11" name="Rectangle 10"/>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41776082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954463" y="106364"/>
            <a:ext cx="48625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06180" name="Rectangle 4"/>
          <p:cNvSpPr>
            <a:spLocks noChangeArrowheads="1"/>
          </p:cNvSpPr>
          <p:nvPr/>
        </p:nvSpPr>
        <p:spPr bwMode="auto">
          <a:xfrm>
            <a:off x="2590800" y="1600200"/>
            <a:ext cx="2209800" cy="393700"/>
          </a:xfrm>
          <a:prstGeom prst="rect">
            <a:avLst/>
          </a:prstGeom>
          <a:noFill/>
          <a:ln w="12700">
            <a:noFill/>
            <a:miter lim="800000"/>
            <a:headEnd/>
            <a:tailEnd/>
          </a:ln>
          <a:effectLst/>
        </p:spPr>
        <p:txBody>
          <a:bodyPr lIns="90488" tIns="44450" rIns="90488" bIns="44450">
            <a:spAutoFit/>
          </a:bodyPr>
          <a:lstStyle/>
          <a:p>
            <a:pPr>
              <a:defRPr/>
            </a:pPr>
            <a:r>
              <a:rPr lang="en-US" sz="2000" b="1">
                <a:effectLst>
                  <a:outerShdw blurRad="38100" dist="38100" dir="2700000" algn="tl">
                    <a:srgbClr val="C0C0C0"/>
                  </a:outerShdw>
                </a:effectLst>
              </a:rPr>
              <a:t>Response Time</a:t>
            </a:r>
          </a:p>
        </p:txBody>
      </p:sp>
      <p:sp>
        <p:nvSpPr>
          <p:cNvPr id="28676" name="Rectangle 5"/>
          <p:cNvSpPr>
            <a:spLocks noChangeArrowheads="1"/>
          </p:cNvSpPr>
          <p:nvPr/>
        </p:nvSpPr>
        <p:spPr bwMode="auto">
          <a:xfrm>
            <a:off x="1676400" y="708026"/>
            <a:ext cx="89154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47625" tIns="19050" rIns="47625" bIns="19050" anchor="b"/>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3400" b="1">
                <a:solidFill>
                  <a:schemeClr val="tx2"/>
                </a:solidFill>
                <a:latin typeface="Arial" panose="020B0604020202020204" pitchFamily="34" charset="0"/>
              </a:rPr>
              <a:t>Variation in Logistics Costs and Response Time with Number of Facilities </a:t>
            </a:r>
            <a:endParaRPr lang="en-US" altLang="en-US" sz="3600">
              <a:solidFill>
                <a:schemeClr val="tx2"/>
              </a:solidFill>
            </a:endParaRPr>
          </a:p>
        </p:txBody>
      </p:sp>
      <p:sp>
        <p:nvSpPr>
          <p:cNvPr id="306183" name="Rectangle 7"/>
          <p:cNvSpPr>
            <a:spLocks noChangeArrowheads="1"/>
          </p:cNvSpPr>
          <p:nvPr/>
        </p:nvSpPr>
        <p:spPr bwMode="auto">
          <a:xfrm>
            <a:off x="4982053" y="5795963"/>
            <a:ext cx="2731133" cy="459100"/>
          </a:xfrm>
          <a:prstGeom prst="rect">
            <a:avLst/>
          </a:prstGeom>
          <a:noFill/>
          <a:ln w="12700">
            <a:noFill/>
            <a:miter lim="800000"/>
            <a:headEnd/>
            <a:tailEnd/>
          </a:ln>
          <a:effectLst/>
        </p:spPr>
        <p:txBody>
          <a:bodyPr wrap="none" lIns="90488" tIns="44450" rIns="90488" bIns="44450">
            <a:spAutoFit/>
          </a:bodyPr>
          <a:lstStyle/>
          <a:p>
            <a:pPr algn="ctr">
              <a:defRPr/>
            </a:pPr>
            <a:r>
              <a:rPr lang="en-US" sz="2400" b="1">
                <a:effectLst>
                  <a:outerShdw blurRad="38100" dist="38100" dir="2700000" algn="tl">
                    <a:srgbClr val="C0C0C0"/>
                  </a:outerShdw>
                </a:effectLst>
              </a:rPr>
              <a:t>Number of Facilities</a:t>
            </a:r>
            <a:endParaRPr lang="en-US" sz="2400">
              <a:solidFill>
                <a:srgbClr val="FAFD00"/>
              </a:solidFill>
              <a:effectLst>
                <a:outerShdw blurRad="38100" dist="38100" dir="2700000" algn="tl">
                  <a:srgbClr val="C0C0C0"/>
                </a:outerShdw>
              </a:effectLst>
            </a:endParaRPr>
          </a:p>
        </p:txBody>
      </p:sp>
      <p:sp>
        <p:nvSpPr>
          <p:cNvPr id="28678" name="Line 8"/>
          <p:cNvSpPr>
            <a:spLocks noChangeShapeType="1"/>
          </p:cNvSpPr>
          <p:nvPr/>
        </p:nvSpPr>
        <p:spPr bwMode="auto">
          <a:xfrm>
            <a:off x="2308225" y="1479550"/>
            <a:ext cx="0" cy="4318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8679" name="Line 9"/>
          <p:cNvSpPr>
            <a:spLocks noChangeShapeType="1"/>
          </p:cNvSpPr>
          <p:nvPr/>
        </p:nvSpPr>
        <p:spPr bwMode="auto">
          <a:xfrm>
            <a:off x="2320925" y="5810250"/>
            <a:ext cx="6985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06188" name="Rectangle 12"/>
          <p:cNvSpPr>
            <a:spLocks noChangeArrowheads="1"/>
          </p:cNvSpPr>
          <p:nvPr/>
        </p:nvSpPr>
        <p:spPr bwMode="auto">
          <a:xfrm>
            <a:off x="7206585" y="2971801"/>
            <a:ext cx="2271457" cy="397545"/>
          </a:xfrm>
          <a:prstGeom prst="rect">
            <a:avLst/>
          </a:prstGeom>
          <a:noFill/>
          <a:ln w="12700">
            <a:noFill/>
            <a:miter lim="800000"/>
            <a:headEnd/>
            <a:tailEnd/>
          </a:ln>
          <a:effectLst/>
        </p:spPr>
        <p:txBody>
          <a:bodyPr wrap="none" lIns="90488" tIns="44450" rIns="90488" bIns="44450">
            <a:spAutoFit/>
          </a:bodyPr>
          <a:lstStyle/>
          <a:p>
            <a:pPr algn="ctr">
              <a:defRPr/>
            </a:pPr>
            <a:r>
              <a:rPr lang="en-US" sz="2000" b="1">
                <a:solidFill>
                  <a:schemeClr val="hlink"/>
                </a:solidFill>
                <a:effectLst>
                  <a:outerShdw blurRad="38100" dist="38100" dir="2700000" algn="tl">
                    <a:srgbClr val="C0C0C0"/>
                  </a:outerShdw>
                </a:effectLst>
              </a:rPr>
              <a:t>Total Logistics Costs</a:t>
            </a:r>
            <a:endParaRPr lang="en-US" sz="2000">
              <a:solidFill>
                <a:schemeClr val="hlink"/>
              </a:solidFill>
              <a:effectLst>
                <a:outerShdw blurRad="38100" dist="38100" dir="2700000" algn="tl">
                  <a:srgbClr val="C0C0C0"/>
                </a:outerShdw>
              </a:effectLst>
            </a:endParaRPr>
          </a:p>
        </p:txBody>
      </p:sp>
      <p:sp>
        <p:nvSpPr>
          <p:cNvPr id="28681" name="Arc 13"/>
          <p:cNvSpPr>
            <a:spLocks/>
          </p:cNvSpPr>
          <p:nvPr/>
        </p:nvSpPr>
        <p:spPr bwMode="auto">
          <a:xfrm rot="-5400000">
            <a:off x="3597275" y="1249363"/>
            <a:ext cx="2522538" cy="4240212"/>
          </a:xfrm>
          <a:custGeom>
            <a:avLst/>
            <a:gdLst>
              <a:gd name="T0" fmla="*/ 0 w 21600"/>
              <a:gd name="T1" fmla="*/ 2147483646 h 21600"/>
              <a:gd name="T2" fmla="*/ 2147483646 w 21600"/>
              <a:gd name="T3" fmla="*/ 0 h 21600"/>
              <a:gd name="T4" fmla="*/ 2147483646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76"/>
                  <a:pt x="9662" y="7"/>
                  <a:pt x="21586" y="0"/>
                </a:cubicBezTo>
              </a:path>
              <a:path w="21600" h="21600" stroke="0" extrusionOk="0">
                <a:moveTo>
                  <a:pt x="0" y="21600"/>
                </a:moveTo>
                <a:cubicBezTo>
                  <a:pt x="0" y="9676"/>
                  <a:pt x="9662" y="7"/>
                  <a:pt x="21586" y="0"/>
                </a:cubicBezTo>
                <a:lnTo>
                  <a:pt x="21600" y="21600"/>
                </a:lnTo>
                <a:lnTo>
                  <a:pt x="0" y="21600"/>
                </a:lnTo>
                <a:close/>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grpSp>
        <p:nvGrpSpPr>
          <p:cNvPr id="28682" name="Group 28"/>
          <p:cNvGrpSpPr>
            <a:grpSpLocks/>
          </p:cNvGrpSpPr>
          <p:nvPr/>
        </p:nvGrpSpPr>
        <p:grpSpPr bwMode="auto">
          <a:xfrm>
            <a:off x="2590800" y="3505200"/>
            <a:ext cx="6326188" cy="1320800"/>
            <a:chOff x="744" y="933"/>
            <a:chExt cx="3985" cy="832"/>
          </a:xfrm>
        </p:grpSpPr>
        <p:sp>
          <p:nvSpPr>
            <p:cNvPr id="28685" name="Arc 29"/>
            <p:cNvSpPr>
              <a:spLocks/>
            </p:cNvSpPr>
            <p:nvPr/>
          </p:nvSpPr>
          <p:spPr bwMode="auto">
            <a:xfrm rot="10800000">
              <a:off x="2745" y="933"/>
              <a:ext cx="1984" cy="83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74"/>
                    <a:pt x="9663" y="6"/>
                    <a:pt x="21589" y="0"/>
                  </a:cubicBezTo>
                </a:path>
                <a:path w="21600" h="21600" stroke="0" extrusionOk="0">
                  <a:moveTo>
                    <a:pt x="0" y="21600"/>
                  </a:moveTo>
                  <a:cubicBezTo>
                    <a:pt x="0" y="9674"/>
                    <a:pt x="9663" y="6"/>
                    <a:pt x="21589" y="0"/>
                  </a:cubicBezTo>
                  <a:lnTo>
                    <a:pt x="21600" y="21600"/>
                  </a:lnTo>
                  <a:lnTo>
                    <a:pt x="0" y="21600"/>
                  </a:lnTo>
                  <a:close/>
                </a:path>
              </a:pathLst>
            </a:custGeom>
            <a:noFill/>
            <a:ln w="57150" cap="rnd">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28686" name="Arc 30"/>
            <p:cNvSpPr>
              <a:spLocks/>
            </p:cNvSpPr>
            <p:nvPr/>
          </p:nvSpPr>
          <p:spPr bwMode="auto">
            <a:xfrm rot="10800000">
              <a:off x="744" y="933"/>
              <a:ext cx="1984" cy="83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7150" cap="rnd">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grpSp>
      <p:sp>
        <p:nvSpPr>
          <p:cNvPr id="28683" name="Line 34"/>
          <p:cNvSpPr>
            <a:spLocks noChangeShapeType="1"/>
          </p:cNvSpPr>
          <p:nvPr/>
        </p:nvSpPr>
        <p:spPr bwMode="auto">
          <a:xfrm flipV="1">
            <a:off x="7010400" y="4572000"/>
            <a:ext cx="1905000" cy="76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 name="Rectangle 14"/>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4056330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mtClean="0"/>
              <a:t>Design Options for a </a:t>
            </a:r>
            <a:br>
              <a:rPr lang="en-US" altLang="en-US" smtClean="0"/>
            </a:br>
            <a:r>
              <a:rPr lang="en-US" altLang="en-US" smtClean="0"/>
              <a:t>Distribution Network</a:t>
            </a:r>
          </a:p>
        </p:txBody>
      </p:sp>
      <p:sp>
        <p:nvSpPr>
          <p:cNvPr id="30723" name="Rectangle 3"/>
          <p:cNvSpPr>
            <a:spLocks noGrp="1" noChangeArrowheads="1"/>
          </p:cNvSpPr>
          <p:nvPr>
            <p:ph type="body" idx="1"/>
          </p:nvPr>
        </p:nvSpPr>
        <p:spPr/>
        <p:txBody>
          <a:bodyPr/>
          <a:lstStyle/>
          <a:p>
            <a:r>
              <a:rPr lang="en-US" altLang="en-US" smtClean="0"/>
              <a:t>Manufacturer Storage with Direct Shipping</a:t>
            </a:r>
          </a:p>
          <a:p>
            <a:r>
              <a:rPr lang="en-US" altLang="en-US" smtClean="0"/>
              <a:t>Manufacturer Storage with Direct Shipping and In-Transit Merge</a:t>
            </a:r>
          </a:p>
          <a:p>
            <a:r>
              <a:rPr lang="en-US" altLang="en-US" smtClean="0"/>
              <a:t>Distributor Storage with Carrier Delivery</a:t>
            </a:r>
          </a:p>
          <a:p>
            <a:r>
              <a:rPr lang="en-US" altLang="en-US" smtClean="0"/>
              <a:t>Distributor Storage with Last Mile Delivery</a:t>
            </a:r>
          </a:p>
          <a:p>
            <a:r>
              <a:rPr lang="en-US" altLang="en-US" smtClean="0"/>
              <a:t>Manufacturer or Distributor Storage with Customer Pickup</a:t>
            </a:r>
          </a:p>
          <a:p>
            <a:r>
              <a:rPr lang="en-US" altLang="en-US" smtClean="0"/>
              <a:t>Retail Storage with Customer Pickup</a:t>
            </a:r>
          </a:p>
          <a:p>
            <a:r>
              <a:rPr lang="en-US" altLang="en-US" smtClean="0"/>
              <a:t>Selecting a Distribution Network Design</a:t>
            </a:r>
          </a:p>
        </p:txBody>
      </p:sp>
      <p:sp>
        <p:nvSpPr>
          <p:cNvPr id="5" name="Rectangle 4"/>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31915737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Manufacturer Storage with</a:t>
            </a:r>
            <a:br>
              <a:rPr lang="en-US" altLang="en-US" smtClean="0"/>
            </a:br>
            <a:r>
              <a:rPr lang="en-US" altLang="en-US" smtClean="0"/>
              <a:t>Direct Shipping (Fig. 4.6)</a:t>
            </a:r>
          </a:p>
        </p:txBody>
      </p:sp>
      <p:sp>
        <p:nvSpPr>
          <p:cNvPr id="31747" name="Oval 3"/>
          <p:cNvSpPr>
            <a:spLocks noChangeArrowheads="1"/>
          </p:cNvSpPr>
          <p:nvPr/>
        </p:nvSpPr>
        <p:spPr bwMode="auto">
          <a:xfrm>
            <a:off x="2133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48" name="Oval 9"/>
          <p:cNvSpPr>
            <a:spLocks noChangeArrowheads="1"/>
          </p:cNvSpPr>
          <p:nvPr/>
        </p:nvSpPr>
        <p:spPr bwMode="auto">
          <a:xfrm>
            <a:off x="7467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49" name="Oval 10"/>
          <p:cNvSpPr>
            <a:spLocks noChangeArrowheads="1"/>
          </p:cNvSpPr>
          <p:nvPr/>
        </p:nvSpPr>
        <p:spPr bwMode="auto">
          <a:xfrm>
            <a:off x="64008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50" name="Oval 11"/>
          <p:cNvSpPr>
            <a:spLocks noChangeArrowheads="1"/>
          </p:cNvSpPr>
          <p:nvPr/>
        </p:nvSpPr>
        <p:spPr bwMode="auto">
          <a:xfrm>
            <a:off x="54102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51" name="Oval 12"/>
          <p:cNvSpPr>
            <a:spLocks noChangeArrowheads="1"/>
          </p:cNvSpPr>
          <p:nvPr/>
        </p:nvSpPr>
        <p:spPr bwMode="auto">
          <a:xfrm>
            <a:off x="43434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52" name="Oval 13"/>
          <p:cNvSpPr>
            <a:spLocks noChangeArrowheads="1"/>
          </p:cNvSpPr>
          <p:nvPr/>
        </p:nvSpPr>
        <p:spPr bwMode="auto">
          <a:xfrm>
            <a:off x="3276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53" name="Text Box 14"/>
          <p:cNvSpPr txBox="1">
            <a:spLocks noChangeArrowheads="1"/>
          </p:cNvSpPr>
          <p:nvPr/>
        </p:nvSpPr>
        <p:spPr bwMode="auto">
          <a:xfrm>
            <a:off x="8610600" y="19812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Manufacturer</a:t>
            </a:r>
          </a:p>
        </p:txBody>
      </p:sp>
      <p:sp>
        <p:nvSpPr>
          <p:cNvPr id="31754" name="Oval 15"/>
          <p:cNvSpPr>
            <a:spLocks noChangeArrowheads="1"/>
          </p:cNvSpPr>
          <p:nvPr/>
        </p:nvSpPr>
        <p:spPr bwMode="auto">
          <a:xfrm>
            <a:off x="7924800" y="30480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55" name="Text Box 16"/>
          <p:cNvSpPr txBox="1">
            <a:spLocks noChangeArrowheads="1"/>
          </p:cNvSpPr>
          <p:nvPr/>
        </p:nvSpPr>
        <p:spPr bwMode="auto">
          <a:xfrm>
            <a:off x="8686800" y="29718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Retailer</a:t>
            </a:r>
          </a:p>
        </p:txBody>
      </p:sp>
      <p:sp>
        <p:nvSpPr>
          <p:cNvPr id="31756" name="Text Box 17"/>
          <p:cNvSpPr txBox="1">
            <a:spLocks noChangeArrowheads="1"/>
          </p:cNvSpPr>
          <p:nvPr/>
        </p:nvSpPr>
        <p:spPr bwMode="auto">
          <a:xfrm>
            <a:off x="8686800" y="43434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Customers</a:t>
            </a:r>
          </a:p>
        </p:txBody>
      </p:sp>
      <p:sp>
        <p:nvSpPr>
          <p:cNvPr id="31757" name="Oval 18"/>
          <p:cNvSpPr>
            <a:spLocks noChangeArrowheads="1"/>
          </p:cNvSpPr>
          <p:nvPr/>
        </p:nvSpPr>
        <p:spPr bwMode="auto">
          <a:xfrm>
            <a:off x="2590800" y="42672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58" name="Oval 19"/>
          <p:cNvSpPr>
            <a:spLocks noChangeArrowheads="1"/>
          </p:cNvSpPr>
          <p:nvPr/>
        </p:nvSpPr>
        <p:spPr bwMode="auto">
          <a:xfrm>
            <a:off x="6629400" y="42672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59" name="Oval 20"/>
          <p:cNvSpPr>
            <a:spLocks noChangeArrowheads="1"/>
          </p:cNvSpPr>
          <p:nvPr/>
        </p:nvSpPr>
        <p:spPr bwMode="auto">
          <a:xfrm>
            <a:off x="4648200" y="42672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1760" name="Line 21"/>
          <p:cNvSpPr>
            <a:spLocks noChangeShapeType="1"/>
          </p:cNvSpPr>
          <p:nvPr/>
        </p:nvSpPr>
        <p:spPr bwMode="auto">
          <a:xfrm>
            <a:off x="2667000" y="2590800"/>
            <a:ext cx="457200" cy="1600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1" name="Line 22"/>
          <p:cNvSpPr>
            <a:spLocks noChangeShapeType="1"/>
          </p:cNvSpPr>
          <p:nvPr/>
        </p:nvSpPr>
        <p:spPr bwMode="auto">
          <a:xfrm>
            <a:off x="2819400" y="2514600"/>
            <a:ext cx="2362200" cy="1676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2" name="Line 23"/>
          <p:cNvSpPr>
            <a:spLocks noChangeShapeType="1"/>
          </p:cNvSpPr>
          <p:nvPr/>
        </p:nvSpPr>
        <p:spPr bwMode="auto">
          <a:xfrm>
            <a:off x="2895600" y="2438400"/>
            <a:ext cx="4038600" cy="1828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3" name="Line 25"/>
          <p:cNvSpPr>
            <a:spLocks noChangeShapeType="1"/>
          </p:cNvSpPr>
          <p:nvPr/>
        </p:nvSpPr>
        <p:spPr bwMode="auto">
          <a:xfrm flipH="1">
            <a:off x="7315200" y="2590800"/>
            <a:ext cx="381000" cy="1600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4" name="Line 26"/>
          <p:cNvSpPr>
            <a:spLocks noChangeShapeType="1"/>
          </p:cNvSpPr>
          <p:nvPr/>
        </p:nvSpPr>
        <p:spPr bwMode="auto">
          <a:xfrm flipH="1">
            <a:off x="5638800" y="2438400"/>
            <a:ext cx="1905000" cy="1752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5" name="Line 27"/>
          <p:cNvSpPr>
            <a:spLocks noChangeShapeType="1"/>
          </p:cNvSpPr>
          <p:nvPr/>
        </p:nvSpPr>
        <p:spPr bwMode="auto">
          <a:xfrm flipH="1">
            <a:off x="3657600" y="2362200"/>
            <a:ext cx="3810000" cy="1828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6" name="Line 28"/>
          <p:cNvSpPr>
            <a:spLocks noChangeShapeType="1"/>
          </p:cNvSpPr>
          <p:nvPr/>
        </p:nvSpPr>
        <p:spPr bwMode="auto">
          <a:xfrm flipV="1">
            <a:off x="4038600" y="3276600"/>
            <a:ext cx="3962400" cy="10668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7" name="Line 29"/>
          <p:cNvSpPr>
            <a:spLocks noChangeShapeType="1"/>
          </p:cNvSpPr>
          <p:nvPr/>
        </p:nvSpPr>
        <p:spPr bwMode="auto">
          <a:xfrm flipV="1">
            <a:off x="6019800" y="3352800"/>
            <a:ext cx="2133600" cy="914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8" name="Line 30"/>
          <p:cNvSpPr>
            <a:spLocks noChangeShapeType="1"/>
          </p:cNvSpPr>
          <p:nvPr/>
        </p:nvSpPr>
        <p:spPr bwMode="auto">
          <a:xfrm flipV="1">
            <a:off x="7848600" y="3352800"/>
            <a:ext cx="381000" cy="914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69" name="Line 31"/>
          <p:cNvSpPr>
            <a:spLocks noChangeShapeType="1"/>
          </p:cNvSpPr>
          <p:nvPr/>
        </p:nvSpPr>
        <p:spPr bwMode="auto">
          <a:xfrm flipH="1" flipV="1">
            <a:off x="8077200" y="2514600"/>
            <a:ext cx="228600" cy="533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70" name="Line 32"/>
          <p:cNvSpPr>
            <a:spLocks noChangeShapeType="1"/>
          </p:cNvSpPr>
          <p:nvPr/>
        </p:nvSpPr>
        <p:spPr bwMode="auto">
          <a:xfrm flipH="1" flipV="1">
            <a:off x="2819400" y="2286000"/>
            <a:ext cx="4953000" cy="914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71" name="Line 34"/>
          <p:cNvSpPr>
            <a:spLocks noChangeShapeType="1"/>
          </p:cNvSpPr>
          <p:nvPr/>
        </p:nvSpPr>
        <p:spPr bwMode="auto">
          <a:xfrm>
            <a:off x="5562600" y="5486400"/>
            <a:ext cx="1828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72" name="Line 35"/>
          <p:cNvSpPr>
            <a:spLocks noChangeShapeType="1"/>
          </p:cNvSpPr>
          <p:nvPr/>
        </p:nvSpPr>
        <p:spPr bwMode="auto">
          <a:xfrm>
            <a:off x="5562600" y="5943600"/>
            <a:ext cx="18288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1773" name="Text Box 36"/>
          <p:cNvSpPr txBox="1">
            <a:spLocks noChangeArrowheads="1"/>
          </p:cNvSpPr>
          <p:nvPr/>
        </p:nvSpPr>
        <p:spPr bwMode="auto">
          <a:xfrm>
            <a:off x="7696200" y="52578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Product Flow</a:t>
            </a:r>
          </a:p>
        </p:txBody>
      </p:sp>
      <p:sp>
        <p:nvSpPr>
          <p:cNvPr id="31774" name="Text Box 37"/>
          <p:cNvSpPr txBox="1">
            <a:spLocks noChangeArrowheads="1"/>
          </p:cNvSpPr>
          <p:nvPr/>
        </p:nvSpPr>
        <p:spPr bwMode="auto">
          <a:xfrm>
            <a:off x="7696200" y="5715001"/>
            <a:ext cx="213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Information Flow</a:t>
            </a:r>
          </a:p>
        </p:txBody>
      </p:sp>
      <p:sp>
        <p:nvSpPr>
          <p:cNvPr id="32" name="Rectangle 31"/>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12801864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smtClean="0"/>
              <a:t>In-Transit Merge Network</a:t>
            </a:r>
          </a:p>
        </p:txBody>
      </p:sp>
      <p:sp>
        <p:nvSpPr>
          <p:cNvPr id="32771" name="Oval 3"/>
          <p:cNvSpPr>
            <a:spLocks noChangeArrowheads="1"/>
          </p:cNvSpPr>
          <p:nvPr/>
        </p:nvSpPr>
        <p:spPr bwMode="auto">
          <a:xfrm>
            <a:off x="21336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72" name="Oval 4"/>
          <p:cNvSpPr>
            <a:spLocks noChangeArrowheads="1"/>
          </p:cNvSpPr>
          <p:nvPr/>
        </p:nvSpPr>
        <p:spPr bwMode="auto">
          <a:xfrm>
            <a:off x="74676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73" name="Oval 5"/>
          <p:cNvSpPr>
            <a:spLocks noChangeArrowheads="1"/>
          </p:cNvSpPr>
          <p:nvPr/>
        </p:nvSpPr>
        <p:spPr bwMode="auto">
          <a:xfrm>
            <a:off x="64008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74" name="Oval 6"/>
          <p:cNvSpPr>
            <a:spLocks noChangeArrowheads="1"/>
          </p:cNvSpPr>
          <p:nvPr/>
        </p:nvSpPr>
        <p:spPr bwMode="auto">
          <a:xfrm>
            <a:off x="54102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75" name="Oval 7"/>
          <p:cNvSpPr>
            <a:spLocks noChangeArrowheads="1"/>
          </p:cNvSpPr>
          <p:nvPr/>
        </p:nvSpPr>
        <p:spPr bwMode="auto">
          <a:xfrm>
            <a:off x="43434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76" name="Oval 8"/>
          <p:cNvSpPr>
            <a:spLocks noChangeArrowheads="1"/>
          </p:cNvSpPr>
          <p:nvPr/>
        </p:nvSpPr>
        <p:spPr bwMode="auto">
          <a:xfrm>
            <a:off x="32766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77" name="Text Box 9"/>
          <p:cNvSpPr txBox="1">
            <a:spLocks noChangeArrowheads="1"/>
          </p:cNvSpPr>
          <p:nvPr/>
        </p:nvSpPr>
        <p:spPr bwMode="auto">
          <a:xfrm>
            <a:off x="8382000" y="15240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Factories</a:t>
            </a:r>
          </a:p>
        </p:txBody>
      </p:sp>
      <p:sp>
        <p:nvSpPr>
          <p:cNvPr id="32778" name="Oval 10"/>
          <p:cNvSpPr>
            <a:spLocks noChangeArrowheads="1"/>
          </p:cNvSpPr>
          <p:nvPr/>
        </p:nvSpPr>
        <p:spPr bwMode="auto">
          <a:xfrm>
            <a:off x="3048000" y="31242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79" name="Text Box 11"/>
          <p:cNvSpPr txBox="1">
            <a:spLocks noChangeArrowheads="1"/>
          </p:cNvSpPr>
          <p:nvPr/>
        </p:nvSpPr>
        <p:spPr bwMode="auto">
          <a:xfrm>
            <a:off x="1828800" y="3048001"/>
            <a:ext cx="1066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Retailer</a:t>
            </a:r>
          </a:p>
        </p:txBody>
      </p:sp>
      <p:sp>
        <p:nvSpPr>
          <p:cNvPr id="32780" name="Oval 13"/>
          <p:cNvSpPr>
            <a:spLocks noChangeArrowheads="1"/>
          </p:cNvSpPr>
          <p:nvPr/>
        </p:nvSpPr>
        <p:spPr bwMode="auto">
          <a:xfrm>
            <a:off x="2590800" y="43434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81" name="Oval 14"/>
          <p:cNvSpPr>
            <a:spLocks noChangeArrowheads="1"/>
          </p:cNvSpPr>
          <p:nvPr/>
        </p:nvSpPr>
        <p:spPr bwMode="auto">
          <a:xfrm>
            <a:off x="6629400" y="43434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82" name="Oval 15"/>
          <p:cNvSpPr>
            <a:spLocks noChangeArrowheads="1"/>
          </p:cNvSpPr>
          <p:nvPr/>
        </p:nvSpPr>
        <p:spPr bwMode="auto">
          <a:xfrm>
            <a:off x="4648200" y="43434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783" name="Line 16"/>
          <p:cNvSpPr>
            <a:spLocks noChangeShapeType="1"/>
          </p:cNvSpPr>
          <p:nvPr/>
        </p:nvSpPr>
        <p:spPr bwMode="auto">
          <a:xfrm>
            <a:off x="2743200" y="1981200"/>
            <a:ext cx="2438400" cy="1371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84" name="Line 17"/>
          <p:cNvSpPr>
            <a:spLocks noChangeShapeType="1"/>
          </p:cNvSpPr>
          <p:nvPr/>
        </p:nvSpPr>
        <p:spPr bwMode="auto">
          <a:xfrm>
            <a:off x="3733800" y="1981200"/>
            <a:ext cx="1600200" cy="1295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85" name="Line 18"/>
          <p:cNvSpPr>
            <a:spLocks noChangeShapeType="1"/>
          </p:cNvSpPr>
          <p:nvPr/>
        </p:nvSpPr>
        <p:spPr bwMode="auto">
          <a:xfrm>
            <a:off x="4876800" y="1981200"/>
            <a:ext cx="533400"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86" name="Line 19"/>
          <p:cNvSpPr>
            <a:spLocks noChangeShapeType="1"/>
          </p:cNvSpPr>
          <p:nvPr/>
        </p:nvSpPr>
        <p:spPr bwMode="auto">
          <a:xfrm flipH="1">
            <a:off x="5791200" y="1981200"/>
            <a:ext cx="19050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87" name="Line 20"/>
          <p:cNvSpPr>
            <a:spLocks noChangeShapeType="1"/>
          </p:cNvSpPr>
          <p:nvPr/>
        </p:nvSpPr>
        <p:spPr bwMode="auto">
          <a:xfrm flipH="1">
            <a:off x="5715000" y="1981200"/>
            <a:ext cx="990600"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88" name="Line 21"/>
          <p:cNvSpPr>
            <a:spLocks noChangeShapeType="1"/>
          </p:cNvSpPr>
          <p:nvPr/>
        </p:nvSpPr>
        <p:spPr bwMode="auto">
          <a:xfrm flipH="1">
            <a:off x="5562600" y="1981200"/>
            <a:ext cx="1524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89" name="Line 22"/>
          <p:cNvSpPr>
            <a:spLocks noChangeShapeType="1"/>
          </p:cNvSpPr>
          <p:nvPr/>
        </p:nvSpPr>
        <p:spPr bwMode="auto">
          <a:xfrm flipV="1">
            <a:off x="3429000" y="1981200"/>
            <a:ext cx="76200" cy="11430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0" name="Line 23"/>
          <p:cNvSpPr>
            <a:spLocks noChangeShapeType="1"/>
          </p:cNvSpPr>
          <p:nvPr/>
        </p:nvSpPr>
        <p:spPr bwMode="auto">
          <a:xfrm flipV="1">
            <a:off x="3505200" y="1905000"/>
            <a:ext cx="914400" cy="11430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1" name="Line 24"/>
          <p:cNvSpPr>
            <a:spLocks noChangeShapeType="1"/>
          </p:cNvSpPr>
          <p:nvPr/>
        </p:nvSpPr>
        <p:spPr bwMode="auto">
          <a:xfrm flipV="1">
            <a:off x="3581400" y="1828800"/>
            <a:ext cx="1905000" cy="1219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2" name="Line 25"/>
          <p:cNvSpPr>
            <a:spLocks noChangeShapeType="1"/>
          </p:cNvSpPr>
          <p:nvPr/>
        </p:nvSpPr>
        <p:spPr bwMode="auto">
          <a:xfrm flipH="1" flipV="1">
            <a:off x="3657600" y="3429000"/>
            <a:ext cx="1371600" cy="914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3" name="Line 26"/>
          <p:cNvSpPr>
            <a:spLocks noChangeShapeType="1"/>
          </p:cNvSpPr>
          <p:nvPr/>
        </p:nvSpPr>
        <p:spPr bwMode="auto">
          <a:xfrm flipH="1" flipV="1">
            <a:off x="2438400" y="1981200"/>
            <a:ext cx="762000" cy="11430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4" name="Line 27"/>
          <p:cNvSpPr>
            <a:spLocks noChangeShapeType="1"/>
          </p:cNvSpPr>
          <p:nvPr/>
        </p:nvSpPr>
        <p:spPr bwMode="auto">
          <a:xfrm>
            <a:off x="5562600" y="5638800"/>
            <a:ext cx="1828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5" name="Line 28"/>
          <p:cNvSpPr>
            <a:spLocks noChangeShapeType="1"/>
          </p:cNvSpPr>
          <p:nvPr/>
        </p:nvSpPr>
        <p:spPr bwMode="auto">
          <a:xfrm>
            <a:off x="5562600" y="6080125"/>
            <a:ext cx="18288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6" name="Text Box 29"/>
          <p:cNvSpPr txBox="1">
            <a:spLocks noChangeArrowheads="1"/>
          </p:cNvSpPr>
          <p:nvPr/>
        </p:nvSpPr>
        <p:spPr bwMode="auto">
          <a:xfrm>
            <a:off x="7620000" y="54102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Product Flow</a:t>
            </a:r>
          </a:p>
        </p:txBody>
      </p:sp>
      <p:sp>
        <p:nvSpPr>
          <p:cNvPr id="32797" name="Text Box 30"/>
          <p:cNvSpPr txBox="1">
            <a:spLocks noChangeArrowheads="1"/>
          </p:cNvSpPr>
          <p:nvPr/>
        </p:nvSpPr>
        <p:spPr bwMode="auto">
          <a:xfrm>
            <a:off x="7620000" y="5851526"/>
            <a:ext cx="213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Information Flow</a:t>
            </a:r>
          </a:p>
        </p:txBody>
      </p:sp>
      <p:sp>
        <p:nvSpPr>
          <p:cNvPr id="32798" name="Line 31"/>
          <p:cNvSpPr>
            <a:spLocks noChangeShapeType="1"/>
          </p:cNvSpPr>
          <p:nvPr/>
        </p:nvSpPr>
        <p:spPr bwMode="auto">
          <a:xfrm flipV="1">
            <a:off x="3657600" y="1905000"/>
            <a:ext cx="2819400" cy="1219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799" name="Line 32"/>
          <p:cNvSpPr>
            <a:spLocks noChangeShapeType="1"/>
          </p:cNvSpPr>
          <p:nvPr/>
        </p:nvSpPr>
        <p:spPr bwMode="auto">
          <a:xfrm flipV="1">
            <a:off x="3733800" y="1905000"/>
            <a:ext cx="3810000" cy="1295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800" name="Oval 33"/>
          <p:cNvSpPr>
            <a:spLocks noChangeArrowheads="1"/>
          </p:cNvSpPr>
          <p:nvPr/>
        </p:nvSpPr>
        <p:spPr bwMode="auto">
          <a:xfrm>
            <a:off x="5181600" y="32004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2801" name="Line 34"/>
          <p:cNvSpPr>
            <a:spLocks noChangeShapeType="1"/>
          </p:cNvSpPr>
          <p:nvPr/>
        </p:nvSpPr>
        <p:spPr bwMode="auto">
          <a:xfrm flipV="1">
            <a:off x="3352800" y="3429000"/>
            <a:ext cx="0" cy="914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802" name="Line 36"/>
          <p:cNvSpPr>
            <a:spLocks noChangeShapeType="1"/>
          </p:cNvSpPr>
          <p:nvPr/>
        </p:nvSpPr>
        <p:spPr bwMode="auto">
          <a:xfrm flipH="1">
            <a:off x="3886200" y="3505200"/>
            <a:ext cx="13716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803" name="Line 37"/>
          <p:cNvSpPr>
            <a:spLocks noChangeShapeType="1"/>
          </p:cNvSpPr>
          <p:nvPr/>
        </p:nvSpPr>
        <p:spPr bwMode="auto">
          <a:xfrm flipH="1">
            <a:off x="5562600" y="3505200"/>
            <a:ext cx="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804" name="Line 38"/>
          <p:cNvSpPr>
            <a:spLocks noChangeShapeType="1"/>
          </p:cNvSpPr>
          <p:nvPr/>
        </p:nvSpPr>
        <p:spPr bwMode="auto">
          <a:xfrm>
            <a:off x="5791200" y="3429000"/>
            <a:ext cx="16002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805" name="Text Box 39"/>
          <p:cNvSpPr txBox="1">
            <a:spLocks noChangeArrowheads="1"/>
          </p:cNvSpPr>
          <p:nvPr/>
        </p:nvSpPr>
        <p:spPr bwMode="auto">
          <a:xfrm>
            <a:off x="7162800" y="2971801"/>
            <a:ext cx="2743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In-Transit Merge by Carrier</a:t>
            </a:r>
          </a:p>
        </p:txBody>
      </p:sp>
      <p:sp>
        <p:nvSpPr>
          <p:cNvPr id="32806" name="Line 44"/>
          <p:cNvSpPr>
            <a:spLocks noChangeShapeType="1"/>
          </p:cNvSpPr>
          <p:nvPr/>
        </p:nvSpPr>
        <p:spPr bwMode="auto">
          <a:xfrm flipH="1" flipV="1">
            <a:off x="3733800" y="3352800"/>
            <a:ext cx="3276600" cy="9906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2807" name="Text Box 67"/>
          <p:cNvSpPr txBox="1">
            <a:spLocks noChangeArrowheads="1"/>
          </p:cNvSpPr>
          <p:nvPr/>
        </p:nvSpPr>
        <p:spPr bwMode="auto">
          <a:xfrm>
            <a:off x="8915400" y="4419601"/>
            <a:ext cx="1371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Customers</a:t>
            </a:r>
          </a:p>
        </p:txBody>
      </p:sp>
      <p:sp>
        <p:nvSpPr>
          <p:cNvPr id="41" name="Rectangle 40"/>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37715970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t>Distributor Storage with</a:t>
            </a:r>
            <a:br>
              <a:rPr lang="en-US" altLang="en-US" smtClean="0"/>
            </a:br>
            <a:r>
              <a:rPr lang="en-US" altLang="en-US" smtClean="0"/>
              <a:t>Carrier Delivery </a:t>
            </a:r>
          </a:p>
        </p:txBody>
      </p:sp>
      <p:sp>
        <p:nvSpPr>
          <p:cNvPr id="33795" name="Oval 3"/>
          <p:cNvSpPr>
            <a:spLocks noChangeArrowheads="1"/>
          </p:cNvSpPr>
          <p:nvPr/>
        </p:nvSpPr>
        <p:spPr bwMode="auto">
          <a:xfrm>
            <a:off x="2133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796" name="Oval 4"/>
          <p:cNvSpPr>
            <a:spLocks noChangeArrowheads="1"/>
          </p:cNvSpPr>
          <p:nvPr/>
        </p:nvSpPr>
        <p:spPr bwMode="auto">
          <a:xfrm>
            <a:off x="7467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797" name="Oval 5"/>
          <p:cNvSpPr>
            <a:spLocks noChangeArrowheads="1"/>
          </p:cNvSpPr>
          <p:nvPr/>
        </p:nvSpPr>
        <p:spPr bwMode="auto">
          <a:xfrm>
            <a:off x="64008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798" name="Oval 6"/>
          <p:cNvSpPr>
            <a:spLocks noChangeArrowheads="1"/>
          </p:cNvSpPr>
          <p:nvPr/>
        </p:nvSpPr>
        <p:spPr bwMode="auto">
          <a:xfrm>
            <a:off x="54102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799" name="Oval 7"/>
          <p:cNvSpPr>
            <a:spLocks noChangeArrowheads="1"/>
          </p:cNvSpPr>
          <p:nvPr/>
        </p:nvSpPr>
        <p:spPr bwMode="auto">
          <a:xfrm>
            <a:off x="43434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800" name="Oval 8"/>
          <p:cNvSpPr>
            <a:spLocks noChangeArrowheads="1"/>
          </p:cNvSpPr>
          <p:nvPr/>
        </p:nvSpPr>
        <p:spPr bwMode="auto">
          <a:xfrm>
            <a:off x="3276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801" name="Text Box 9"/>
          <p:cNvSpPr txBox="1">
            <a:spLocks noChangeArrowheads="1"/>
          </p:cNvSpPr>
          <p:nvPr/>
        </p:nvSpPr>
        <p:spPr bwMode="auto">
          <a:xfrm>
            <a:off x="8534400" y="2041526"/>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Factories</a:t>
            </a:r>
          </a:p>
        </p:txBody>
      </p:sp>
      <p:sp>
        <p:nvSpPr>
          <p:cNvPr id="33802" name="Text Box 12"/>
          <p:cNvSpPr txBox="1">
            <a:spLocks noChangeArrowheads="1"/>
          </p:cNvSpPr>
          <p:nvPr/>
        </p:nvSpPr>
        <p:spPr bwMode="auto">
          <a:xfrm>
            <a:off x="8686800" y="48768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Customers</a:t>
            </a:r>
          </a:p>
        </p:txBody>
      </p:sp>
      <p:sp>
        <p:nvSpPr>
          <p:cNvPr id="33803" name="Oval 13"/>
          <p:cNvSpPr>
            <a:spLocks noChangeArrowheads="1"/>
          </p:cNvSpPr>
          <p:nvPr/>
        </p:nvSpPr>
        <p:spPr bwMode="auto">
          <a:xfrm>
            <a:off x="2590800" y="48768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804" name="Oval 14"/>
          <p:cNvSpPr>
            <a:spLocks noChangeArrowheads="1"/>
          </p:cNvSpPr>
          <p:nvPr/>
        </p:nvSpPr>
        <p:spPr bwMode="auto">
          <a:xfrm>
            <a:off x="6629400" y="48768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805" name="Oval 15"/>
          <p:cNvSpPr>
            <a:spLocks noChangeArrowheads="1"/>
          </p:cNvSpPr>
          <p:nvPr/>
        </p:nvSpPr>
        <p:spPr bwMode="auto">
          <a:xfrm>
            <a:off x="4648200" y="48768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806" name="Line 16"/>
          <p:cNvSpPr>
            <a:spLocks noChangeShapeType="1"/>
          </p:cNvSpPr>
          <p:nvPr/>
        </p:nvSpPr>
        <p:spPr bwMode="auto">
          <a:xfrm>
            <a:off x="2743200" y="2514600"/>
            <a:ext cx="2438400" cy="1371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07" name="Line 17"/>
          <p:cNvSpPr>
            <a:spLocks noChangeShapeType="1"/>
          </p:cNvSpPr>
          <p:nvPr/>
        </p:nvSpPr>
        <p:spPr bwMode="auto">
          <a:xfrm>
            <a:off x="3733800" y="2514600"/>
            <a:ext cx="1600200" cy="1295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08" name="Line 18"/>
          <p:cNvSpPr>
            <a:spLocks noChangeShapeType="1"/>
          </p:cNvSpPr>
          <p:nvPr/>
        </p:nvSpPr>
        <p:spPr bwMode="auto">
          <a:xfrm>
            <a:off x="4876800" y="2514600"/>
            <a:ext cx="533400"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09" name="Line 19"/>
          <p:cNvSpPr>
            <a:spLocks noChangeShapeType="1"/>
          </p:cNvSpPr>
          <p:nvPr/>
        </p:nvSpPr>
        <p:spPr bwMode="auto">
          <a:xfrm flipH="1">
            <a:off x="5791200" y="2514600"/>
            <a:ext cx="19050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10" name="Line 20"/>
          <p:cNvSpPr>
            <a:spLocks noChangeShapeType="1"/>
          </p:cNvSpPr>
          <p:nvPr/>
        </p:nvSpPr>
        <p:spPr bwMode="auto">
          <a:xfrm flipH="1">
            <a:off x="5715000" y="2514600"/>
            <a:ext cx="990600"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11" name="Line 21"/>
          <p:cNvSpPr>
            <a:spLocks noChangeShapeType="1"/>
          </p:cNvSpPr>
          <p:nvPr/>
        </p:nvSpPr>
        <p:spPr bwMode="auto">
          <a:xfrm flipH="1">
            <a:off x="5562600" y="2514600"/>
            <a:ext cx="1524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12" name="Line 25"/>
          <p:cNvSpPr>
            <a:spLocks noChangeShapeType="1"/>
          </p:cNvSpPr>
          <p:nvPr/>
        </p:nvSpPr>
        <p:spPr bwMode="auto">
          <a:xfrm flipH="1" flipV="1">
            <a:off x="5791200" y="4114800"/>
            <a:ext cx="114300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13" name="Line 27"/>
          <p:cNvSpPr>
            <a:spLocks noChangeShapeType="1"/>
          </p:cNvSpPr>
          <p:nvPr/>
        </p:nvSpPr>
        <p:spPr bwMode="auto">
          <a:xfrm>
            <a:off x="5562600" y="5943600"/>
            <a:ext cx="1828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14" name="Line 28"/>
          <p:cNvSpPr>
            <a:spLocks noChangeShapeType="1"/>
          </p:cNvSpPr>
          <p:nvPr/>
        </p:nvSpPr>
        <p:spPr bwMode="auto">
          <a:xfrm>
            <a:off x="5562600" y="6248400"/>
            <a:ext cx="18288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15" name="Text Box 29"/>
          <p:cNvSpPr txBox="1">
            <a:spLocks noChangeArrowheads="1"/>
          </p:cNvSpPr>
          <p:nvPr/>
        </p:nvSpPr>
        <p:spPr bwMode="auto">
          <a:xfrm>
            <a:off x="7696200" y="57150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Product Flow</a:t>
            </a:r>
          </a:p>
        </p:txBody>
      </p:sp>
      <p:sp>
        <p:nvSpPr>
          <p:cNvPr id="33816" name="Text Box 30"/>
          <p:cNvSpPr txBox="1">
            <a:spLocks noChangeArrowheads="1"/>
          </p:cNvSpPr>
          <p:nvPr/>
        </p:nvSpPr>
        <p:spPr bwMode="auto">
          <a:xfrm>
            <a:off x="7696200" y="6019801"/>
            <a:ext cx="213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Information Flow</a:t>
            </a:r>
          </a:p>
        </p:txBody>
      </p:sp>
      <p:sp>
        <p:nvSpPr>
          <p:cNvPr id="33817" name="Oval 33"/>
          <p:cNvSpPr>
            <a:spLocks noChangeArrowheads="1"/>
          </p:cNvSpPr>
          <p:nvPr/>
        </p:nvSpPr>
        <p:spPr bwMode="auto">
          <a:xfrm>
            <a:off x="5181600" y="37338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3818" name="Line 34"/>
          <p:cNvSpPr>
            <a:spLocks noChangeShapeType="1"/>
          </p:cNvSpPr>
          <p:nvPr/>
        </p:nvSpPr>
        <p:spPr bwMode="auto">
          <a:xfrm flipV="1">
            <a:off x="5334000" y="4114800"/>
            <a:ext cx="76200" cy="6858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19" name="Line 35"/>
          <p:cNvSpPr>
            <a:spLocks noChangeShapeType="1"/>
          </p:cNvSpPr>
          <p:nvPr/>
        </p:nvSpPr>
        <p:spPr bwMode="auto">
          <a:xfrm flipV="1">
            <a:off x="3581400" y="3962400"/>
            <a:ext cx="160020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20" name="Line 36"/>
          <p:cNvSpPr>
            <a:spLocks noChangeShapeType="1"/>
          </p:cNvSpPr>
          <p:nvPr/>
        </p:nvSpPr>
        <p:spPr bwMode="auto">
          <a:xfrm flipH="1">
            <a:off x="3886200" y="4038600"/>
            <a:ext cx="13716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21" name="Line 37"/>
          <p:cNvSpPr>
            <a:spLocks noChangeShapeType="1"/>
          </p:cNvSpPr>
          <p:nvPr/>
        </p:nvSpPr>
        <p:spPr bwMode="auto">
          <a:xfrm flipH="1">
            <a:off x="5562600" y="4038600"/>
            <a:ext cx="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22" name="Line 38"/>
          <p:cNvSpPr>
            <a:spLocks noChangeShapeType="1"/>
          </p:cNvSpPr>
          <p:nvPr/>
        </p:nvSpPr>
        <p:spPr bwMode="auto">
          <a:xfrm>
            <a:off x="5791200" y="3962400"/>
            <a:ext cx="16002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3823" name="Text Box 39"/>
          <p:cNvSpPr txBox="1">
            <a:spLocks noChangeArrowheads="1"/>
          </p:cNvSpPr>
          <p:nvPr/>
        </p:nvSpPr>
        <p:spPr bwMode="auto">
          <a:xfrm>
            <a:off x="7162800" y="3505201"/>
            <a:ext cx="2743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Warehouse Storage by Distributor/Retailer</a:t>
            </a:r>
          </a:p>
        </p:txBody>
      </p:sp>
      <p:sp>
        <p:nvSpPr>
          <p:cNvPr id="33" name="Rectangle 32"/>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7112130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Distributor Storage with</a:t>
            </a:r>
            <a:br>
              <a:rPr lang="en-US" altLang="en-US" smtClean="0"/>
            </a:br>
            <a:r>
              <a:rPr lang="en-US" altLang="en-US" smtClean="0"/>
              <a:t>Last Mile Delivery </a:t>
            </a:r>
          </a:p>
        </p:txBody>
      </p:sp>
      <p:sp>
        <p:nvSpPr>
          <p:cNvPr id="34819" name="Oval 3"/>
          <p:cNvSpPr>
            <a:spLocks noChangeArrowheads="1"/>
          </p:cNvSpPr>
          <p:nvPr/>
        </p:nvSpPr>
        <p:spPr bwMode="auto">
          <a:xfrm>
            <a:off x="2133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0" name="Oval 4"/>
          <p:cNvSpPr>
            <a:spLocks noChangeArrowheads="1"/>
          </p:cNvSpPr>
          <p:nvPr/>
        </p:nvSpPr>
        <p:spPr bwMode="auto">
          <a:xfrm>
            <a:off x="7467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1" name="Oval 5"/>
          <p:cNvSpPr>
            <a:spLocks noChangeArrowheads="1"/>
          </p:cNvSpPr>
          <p:nvPr/>
        </p:nvSpPr>
        <p:spPr bwMode="auto">
          <a:xfrm>
            <a:off x="64008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2" name="Oval 6"/>
          <p:cNvSpPr>
            <a:spLocks noChangeArrowheads="1"/>
          </p:cNvSpPr>
          <p:nvPr/>
        </p:nvSpPr>
        <p:spPr bwMode="auto">
          <a:xfrm>
            <a:off x="54102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3" name="Oval 7"/>
          <p:cNvSpPr>
            <a:spLocks noChangeArrowheads="1"/>
          </p:cNvSpPr>
          <p:nvPr/>
        </p:nvSpPr>
        <p:spPr bwMode="auto">
          <a:xfrm>
            <a:off x="43434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4" name="Oval 8"/>
          <p:cNvSpPr>
            <a:spLocks noChangeArrowheads="1"/>
          </p:cNvSpPr>
          <p:nvPr/>
        </p:nvSpPr>
        <p:spPr bwMode="auto">
          <a:xfrm>
            <a:off x="3276600" y="20574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5" name="Text Box 9"/>
          <p:cNvSpPr txBox="1">
            <a:spLocks noChangeArrowheads="1"/>
          </p:cNvSpPr>
          <p:nvPr/>
        </p:nvSpPr>
        <p:spPr bwMode="auto">
          <a:xfrm>
            <a:off x="8534400" y="2117726"/>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Factories</a:t>
            </a:r>
          </a:p>
        </p:txBody>
      </p:sp>
      <p:sp>
        <p:nvSpPr>
          <p:cNvPr id="34826" name="Oval 10"/>
          <p:cNvSpPr>
            <a:spLocks noChangeArrowheads="1"/>
          </p:cNvSpPr>
          <p:nvPr/>
        </p:nvSpPr>
        <p:spPr bwMode="auto">
          <a:xfrm>
            <a:off x="3048000" y="36576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7" name="Text Box 12"/>
          <p:cNvSpPr txBox="1">
            <a:spLocks noChangeArrowheads="1"/>
          </p:cNvSpPr>
          <p:nvPr/>
        </p:nvSpPr>
        <p:spPr bwMode="auto">
          <a:xfrm>
            <a:off x="8686800" y="48768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Customers</a:t>
            </a:r>
          </a:p>
        </p:txBody>
      </p:sp>
      <p:sp>
        <p:nvSpPr>
          <p:cNvPr id="34828" name="Oval 13"/>
          <p:cNvSpPr>
            <a:spLocks noChangeArrowheads="1"/>
          </p:cNvSpPr>
          <p:nvPr/>
        </p:nvSpPr>
        <p:spPr bwMode="auto">
          <a:xfrm>
            <a:off x="1981200" y="48768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29" name="Line 16"/>
          <p:cNvSpPr>
            <a:spLocks noChangeShapeType="1"/>
          </p:cNvSpPr>
          <p:nvPr/>
        </p:nvSpPr>
        <p:spPr bwMode="auto">
          <a:xfrm>
            <a:off x="2743200" y="2514600"/>
            <a:ext cx="3352800" cy="1371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30" name="Line 17"/>
          <p:cNvSpPr>
            <a:spLocks noChangeShapeType="1"/>
          </p:cNvSpPr>
          <p:nvPr/>
        </p:nvSpPr>
        <p:spPr bwMode="auto">
          <a:xfrm>
            <a:off x="3733800" y="2514600"/>
            <a:ext cx="24384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31" name="Line 18"/>
          <p:cNvSpPr>
            <a:spLocks noChangeShapeType="1"/>
          </p:cNvSpPr>
          <p:nvPr/>
        </p:nvSpPr>
        <p:spPr bwMode="auto">
          <a:xfrm>
            <a:off x="4876800" y="2514600"/>
            <a:ext cx="13716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32" name="Line 19"/>
          <p:cNvSpPr>
            <a:spLocks noChangeShapeType="1"/>
          </p:cNvSpPr>
          <p:nvPr/>
        </p:nvSpPr>
        <p:spPr bwMode="auto">
          <a:xfrm flipH="1">
            <a:off x="6781800" y="2514600"/>
            <a:ext cx="914400"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33" name="Line 20"/>
          <p:cNvSpPr>
            <a:spLocks noChangeShapeType="1"/>
          </p:cNvSpPr>
          <p:nvPr/>
        </p:nvSpPr>
        <p:spPr bwMode="auto">
          <a:xfrm flipH="1">
            <a:off x="6553200" y="2514600"/>
            <a:ext cx="152400"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34" name="Line 21"/>
          <p:cNvSpPr>
            <a:spLocks noChangeShapeType="1"/>
          </p:cNvSpPr>
          <p:nvPr/>
        </p:nvSpPr>
        <p:spPr bwMode="auto">
          <a:xfrm>
            <a:off x="5715000" y="2514600"/>
            <a:ext cx="685800" cy="1143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35" name="Line 22"/>
          <p:cNvSpPr>
            <a:spLocks noChangeShapeType="1"/>
          </p:cNvSpPr>
          <p:nvPr/>
        </p:nvSpPr>
        <p:spPr bwMode="auto">
          <a:xfrm flipV="1">
            <a:off x="3429000" y="2514600"/>
            <a:ext cx="76200" cy="11430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N"/>
          </a:p>
        </p:txBody>
      </p:sp>
      <p:sp>
        <p:nvSpPr>
          <p:cNvPr id="34836" name="Line 23"/>
          <p:cNvSpPr>
            <a:spLocks noChangeShapeType="1"/>
          </p:cNvSpPr>
          <p:nvPr/>
        </p:nvSpPr>
        <p:spPr bwMode="auto">
          <a:xfrm flipV="1">
            <a:off x="3505200" y="2438400"/>
            <a:ext cx="914400" cy="11430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N"/>
          </a:p>
        </p:txBody>
      </p:sp>
      <p:sp>
        <p:nvSpPr>
          <p:cNvPr id="34837" name="Line 24"/>
          <p:cNvSpPr>
            <a:spLocks noChangeShapeType="1"/>
          </p:cNvSpPr>
          <p:nvPr/>
        </p:nvSpPr>
        <p:spPr bwMode="auto">
          <a:xfrm flipV="1">
            <a:off x="3581400" y="2362200"/>
            <a:ext cx="1905000" cy="12192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N"/>
          </a:p>
        </p:txBody>
      </p:sp>
      <p:sp>
        <p:nvSpPr>
          <p:cNvPr id="34838" name="Line 25"/>
          <p:cNvSpPr>
            <a:spLocks noChangeShapeType="1"/>
          </p:cNvSpPr>
          <p:nvPr/>
        </p:nvSpPr>
        <p:spPr bwMode="auto">
          <a:xfrm flipH="1" flipV="1">
            <a:off x="3657600" y="3962400"/>
            <a:ext cx="76200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39" name="Line 26"/>
          <p:cNvSpPr>
            <a:spLocks noChangeShapeType="1"/>
          </p:cNvSpPr>
          <p:nvPr/>
        </p:nvSpPr>
        <p:spPr bwMode="auto">
          <a:xfrm flipH="1" flipV="1">
            <a:off x="2438400" y="2514600"/>
            <a:ext cx="762000" cy="11430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N"/>
          </a:p>
        </p:txBody>
      </p:sp>
      <p:sp>
        <p:nvSpPr>
          <p:cNvPr id="34840" name="Line 27"/>
          <p:cNvSpPr>
            <a:spLocks noChangeShapeType="1"/>
          </p:cNvSpPr>
          <p:nvPr/>
        </p:nvSpPr>
        <p:spPr bwMode="auto">
          <a:xfrm>
            <a:off x="5562600" y="5943600"/>
            <a:ext cx="1828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41" name="Line 28"/>
          <p:cNvSpPr>
            <a:spLocks noChangeShapeType="1"/>
          </p:cNvSpPr>
          <p:nvPr/>
        </p:nvSpPr>
        <p:spPr bwMode="auto">
          <a:xfrm>
            <a:off x="5562600" y="6400800"/>
            <a:ext cx="18288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42" name="Text Box 29"/>
          <p:cNvSpPr txBox="1">
            <a:spLocks noChangeArrowheads="1"/>
          </p:cNvSpPr>
          <p:nvPr/>
        </p:nvSpPr>
        <p:spPr bwMode="auto">
          <a:xfrm>
            <a:off x="7696200" y="57150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Product Flow</a:t>
            </a:r>
          </a:p>
        </p:txBody>
      </p:sp>
      <p:sp>
        <p:nvSpPr>
          <p:cNvPr id="34843" name="Text Box 30"/>
          <p:cNvSpPr txBox="1">
            <a:spLocks noChangeArrowheads="1"/>
          </p:cNvSpPr>
          <p:nvPr/>
        </p:nvSpPr>
        <p:spPr bwMode="auto">
          <a:xfrm>
            <a:off x="7696200" y="6172201"/>
            <a:ext cx="213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Information Flow</a:t>
            </a:r>
          </a:p>
        </p:txBody>
      </p:sp>
      <p:sp>
        <p:nvSpPr>
          <p:cNvPr id="34844" name="Line 31"/>
          <p:cNvSpPr>
            <a:spLocks noChangeShapeType="1"/>
          </p:cNvSpPr>
          <p:nvPr/>
        </p:nvSpPr>
        <p:spPr bwMode="auto">
          <a:xfrm flipV="1">
            <a:off x="3657600" y="2438400"/>
            <a:ext cx="2819400" cy="12192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N"/>
          </a:p>
        </p:txBody>
      </p:sp>
      <p:sp>
        <p:nvSpPr>
          <p:cNvPr id="34845" name="Line 32"/>
          <p:cNvSpPr>
            <a:spLocks noChangeShapeType="1"/>
          </p:cNvSpPr>
          <p:nvPr/>
        </p:nvSpPr>
        <p:spPr bwMode="auto">
          <a:xfrm flipV="1">
            <a:off x="3733800" y="2438400"/>
            <a:ext cx="3810000" cy="12954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N"/>
          </a:p>
        </p:txBody>
      </p:sp>
      <p:sp>
        <p:nvSpPr>
          <p:cNvPr id="34846" name="Line 34"/>
          <p:cNvSpPr>
            <a:spLocks noChangeShapeType="1"/>
          </p:cNvSpPr>
          <p:nvPr/>
        </p:nvSpPr>
        <p:spPr bwMode="auto">
          <a:xfrm flipV="1">
            <a:off x="3505200" y="3962400"/>
            <a:ext cx="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47" name="Line 35"/>
          <p:cNvSpPr>
            <a:spLocks noChangeShapeType="1"/>
          </p:cNvSpPr>
          <p:nvPr/>
        </p:nvSpPr>
        <p:spPr bwMode="auto">
          <a:xfrm flipV="1">
            <a:off x="2438400" y="3962400"/>
            <a:ext cx="76200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48" name="Line 36"/>
          <p:cNvSpPr>
            <a:spLocks noChangeShapeType="1"/>
          </p:cNvSpPr>
          <p:nvPr/>
        </p:nvSpPr>
        <p:spPr bwMode="auto">
          <a:xfrm flipH="1">
            <a:off x="2667000" y="4038600"/>
            <a:ext cx="5334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49" name="Line 37"/>
          <p:cNvSpPr>
            <a:spLocks noChangeShapeType="1"/>
          </p:cNvSpPr>
          <p:nvPr/>
        </p:nvSpPr>
        <p:spPr bwMode="auto">
          <a:xfrm flipH="1">
            <a:off x="3352800" y="3962400"/>
            <a:ext cx="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50" name="Line 38"/>
          <p:cNvSpPr>
            <a:spLocks noChangeShapeType="1"/>
          </p:cNvSpPr>
          <p:nvPr/>
        </p:nvSpPr>
        <p:spPr bwMode="auto">
          <a:xfrm>
            <a:off x="3733800" y="3886200"/>
            <a:ext cx="914400" cy="990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51" name="Text Box 39"/>
          <p:cNvSpPr txBox="1">
            <a:spLocks noChangeArrowheads="1"/>
          </p:cNvSpPr>
          <p:nvPr/>
        </p:nvSpPr>
        <p:spPr bwMode="auto">
          <a:xfrm>
            <a:off x="7391400" y="3505201"/>
            <a:ext cx="2743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Distributor/Retailer Warehouse</a:t>
            </a:r>
          </a:p>
        </p:txBody>
      </p:sp>
      <p:sp>
        <p:nvSpPr>
          <p:cNvPr id="34852" name="Oval 40"/>
          <p:cNvSpPr>
            <a:spLocks noChangeArrowheads="1"/>
          </p:cNvSpPr>
          <p:nvPr/>
        </p:nvSpPr>
        <p:spPr bwMode="auto">
          <a:xfrm>
            <a:off x="4114800" y="48768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53" name="Oval 41"/>
          <p:cNvSpPr>
            <a:spLocks noChangeArrowheads="1"/>
          </p:cNvSpPr>
          <p:nvPr/>
        </p:nvSpPr>
        <p:spPr bwMode="auto">
          <a:xfrm>
            <a:off x="3048000" y="48768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54" name="Oval 42"/>
          <p:cNvSpPr>
            <a:spLocks noChangeArrowheads="1"/>
          </p:cNvSpPr>
          <p:nvPr/>
        </p:nvSpPr>
        <p:spPr bwMode="auto">
          <a:xfrm>
            <a:off x="6172200" y="37338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55" name="Oval 43"/>
          <p:cNvSpPr>
            <a:spLocks noChangeArrowheads="1"/>
          </p:cNvSpPr>
          <p:nvPr/>
        </p:nvSpPr>
        <p:spPr bwMode="auto">
          <a:xfrm>
            <a:off x="5105400" y="4953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56" name="Line 44"/>
          <p:cNvSpPr>
            <a:spLocks noChangeShapeType="1"/>
          </p:cNvSpPr>
          <p:nvPr/>
        </p:nvSpPr>
        <p:spPr bwMode="auto">
          <a:xfrm flipH="1" flipV="1">
            <a:off x="6781800" y="4038600"/>
            <a:ext cx="76200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57" name="Line 45"/>
          <p:cNvSpPr>
            <a:spLocks noChangeShapeType="1"/>
          </p:cNvSpPr>
          <p:nvPr/>
        </p:nvSpPr>
        <p:spPr bwMode="auto">
          <a:xfrm flipV="1">
            <a:off x="6629400" y="4038600"/>
            <a:ext cx="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58" name="Line 46"/>
          <p:cNvSpPr>
            <a:spLocks noChangeShapeType="1"/>
          </p:cNvSpPr>
          <p:nvPr/>
        </p:nvSpPr>
        <p:spPr bwMode="auto">
          <a:xfrm flipV="1">
            <a:off x="5562600" y="4038600"/>
            <a:ext cx="762000" cy="838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59" name="Line 47"/>
          <p:cNvSpPr>
            <a:spLocks noChangeShapeType="1"/>
          </p:cNvSpPr>
          <p:nvPr/>
        </p:nvSpPr>
        <p:spPr bwMode="auto">
          <a:xfrm flipH="1">
            <a:off x="5791200" y="4114800"/>
            <a:ext cx="5334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60" name="Line 48"/>
          <p:cNvSpPr>
            <a:spLocks noChangeShapeType="1"/>
          </p:cNvSpPr>
          <p:nvPr/>
        </p:nvSpPr>
        <p:spPr bwMode="auto">
          <a:xfrm flipH="1">
            <a:off x="6477000" y="4038600"/>
            <a:ext cx="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61" name="Line 49"/>
          <p:cNvSpPr>
            <a:spLocks noChangeShapeType="1"/>
          </p:cNvSpPr>
          <p:nvPr/>
        </p:nvSpPr>
        <p:spPr bwMode="auto">
          <a:xfrm>
            <a:off x="6858000" y="3962400"/>
            <a:ext cx="914400" cy="990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62" name="Oval 50"/>
          <p:cNvSpPr>
            <a:spLocks noChangeArrowheads="1"/>
          </p:cNvSpPr>
          <p:nvPr/>
        </p:nvSpPr>
        <p:spPr bwMode="auto">
          <a:xfrm>
            <a:off x="7239000" y="4953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63" name="Oval 51"/>
          <p:cNvSpPr>
            <a:spLocks noChangeArrowheads="1"/>
          </p:cNvSpPr>
          <p:nvPr/>
        </p:nvSpPr>
        <p:spPr bwMode="auto">
          <a:xfrm>
            <a:off x="6172200" y="4953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4864" name="Line 52"/>
          <p:cNvSpPr>
            <a:spLocks noChangeShapeType="1"/>
          </p:cNvSpPr>
          <p:nvPr/>
        </p:nvSpPr>
        <p:spPr bwMode="auto">
          <a:xfrm>
            <a:off x="2743200" y="5105400"/>
            <a:ext cx="304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65" name="Line 53"/>
          <p:cNvSpPr>
            <a:spLocks noChangeShapeType="1"/>
          </p:cNvSpPr>
          <p:nvPr/>
        </p:nvSpPr>
        <p:spPr bwMode="auto">
          <a:xfrm>
            <a:off x="3810000" y="5105400"/>
            <a:ext cx="304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66" name="Line 54"/>
          <p:cNvSpPr>
            <a:spLocks noChangeShapeType="1"/>
          </p:cNvSpPr>
          <p:nvPr/>
        </p:nvSpPr>
        <p:spPr bwMode="auto">
          <a:xfrm>
            <a:off x="7010400" y="5181600"/>
            <a:ext cx="304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4867" name="Line 55"/>
          <p:cNvSpPr>
            <a:spLocks noChangeShapeType="1"/>
          </p:cNvSpPr>
          <p:nvPr/>
        </p:nvSpPr>
        <p:spPr bwMode="auto">
          <a:xfrm>
            <a:off x="5867400" y="5181600"/>
            <a:ext cx="304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3" name="Rectangle 52"/>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22916600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z="3400"/>
              <a:t>Manufacturer or Distributor Storage with Customer Pickup </a:t>
            </a:r>
            <a:endParaRPr lang="en-US" altLang="en-US" smtClean="0"/>
          </a:p>
        </p:txBody>
      </p:sp>
      <p:sp>
        <p:nvSpPr>
          <p:cNvPr id="35843" name="Oval 3"/>
          <p:cNvSpPr>
            <a:spLocks noChangeArrowheads="1"/>
          </p:cNvSpPr>
          <p:nvPr/>
        </p:nvSpPr>
        <p:spPr bwMode="auto">
          <a:xfrm>
            <a:off x="21336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44" name="Oval 4"/>
          <p:cNvSpPr>
            <a:spLocks noChangeArrowheads="1"/>
          </p:cNvSpPr>
          <p:nvPr/>
        </p:nvSpPr>
        <p:spPr bwMode="auto">
          <a:xfrm>
            <a:off x="74676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45" name="Oval 5"/>
          <p:cNvSpPr>
            <a:spLocks noChangeArrowheads="1"/>
          </p:cNvSpPr>
          <p:nvPr/>
        </p:nvSpPr>
        <p:spPr bwMode="auto">
          <a:xfrm>
            <a:off x="64008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46" name="Oval 6"/>
          <p:cNvSpPr>
            <a:spLocks noChangeArrowheads="1"/>
          </p:cNvSpPr>
          <p:nvPr/>
        </p:nvSpPr>
        <p:spPr bwMode="auto">
          <a:xfrm>
            <a:off x="54102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47" name="Oval 7"/>
          <p:cNvSpPr>
            <a:spLocks noChangeArrowheads="1"/>
          </p:cNvSpPr>
          <p:nvPr/>
        </p:nvSpPr>
        <p:spPr bwMode="auto">
          <a:xfrm>
            <a:off x="43434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48" name="Oval 8"/>
          <p:cNvSpPr>
            <a:spLocks noChangeArrowheads="1"/>
          </p:cNvSpPr>
          <p:nvPr/>
        </p:nvSpPr>
        <p:spPr bwMode="auto">
          <a:xfrm>
            <a:off x="3276600" y="1524000"/>
            <a:ext cx="762000" cy="4572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49" name="Text Box 9"/>
          <p:cNvSpPr txBox="1">
            <a:spLocks noChangeArrowheads="1"/>
          </p:cNvSpPr>
          <p:nvPr/>
        </p:nvSpPr>
        <p:spPr bwMode="auto">
          <a:xfrm>
            <a:off x="8534400" y="1584326"/>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Factories</a:t>
            </a:r>
          </a:p>
        </p:txBody>
      </p:sp>
      <p:sp>
        <p:nvSpPr>
          <p:cNvPr id="35850" name="Oval 10"/>
          <p:cNvSpPr>
            <a:spLocks noChangeArrowheads="1"/>
          </p:cNvSpPr>
          <p:nvPr/>
        </p:nvSpPr>
        <p:spPr bwMode="auto">
          <a:xfrm>
            <a:off x="3048000" y="31242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51" name="Text Box 11"/>
          <p:cNvSpPr txBox="1">
            <a:spLocks noChangeArrowheads="1"/>
          </p:cNvSpPr>
          <p:nvPr/>
        </p:nvSpPr>
        <p:spPr bwMode="auto">
          <a:xfrm>
            <a:off x="1828800" y="3048001"/>
            <a:ext cx="1066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Retailer</a:t>
            </a:r>
          </a:p>
        </p:txBody>
      </p:sp>
      <p:sp>
        <p:nvSpPr>
          <p:cNvPr id="35852" name="Text Box 12"/>
          <p:cNvSpPr txBox="1">
            <a:spLocks noChangeArrowheads="1"/>
          </p:cNvSpPr>
          <p:nvPr/>
        </p:nvSpPr>
        <p:spPr bwMode="auto">
          <a:xfrm>
            <a:off x="8686800" y="44196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Pickup Sites</a:t>
            </a:r>
          </a:p>
        </p:txBody>
      </p:sp>
      <p:sp>
        <p:nvSpPr>
          <p:cNvPr id="35853" name="Oval 13"/>
          <p:cNvSpPr>
            <a:spLocks noChangeArrowheads="1"/>
          </p:cNvSpPr>
          <p:nvPr/>
        </p:nvSpPr>
        <p:spPr bwMode="auto">
          <a:xfrm>
            <a:off x="2590800" y="43434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54" name="Oval 14"/>
          <p:cNvSpPr>
            <a:spLocks noChangeArrowheads="1"/>
          </p:cNvSpPr>
          <p:nvPr/>
        </p:nvSpPr>
        <p:spPr bwMode="auto">
          <a:xfrm>
            <a:off x="6858000" y="43434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55" name="Oval 15"/>
          <p:cNvSpPr>
            <a:spLocks noChangeArrowheads="1"/>
          </p:cNvSpPr>
          <p:nvPr/>
        </p:nvSpPr>
        <p:spPr bwMode="auto">
          <a:xfrm>
            <a:off x="4648200" y="4343400"/>
            <a:ext cx="1752600" cy="6096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56" name="Line 16"/>
          <p:cNvSpPr>
            <a:spLocks noChangeShapeType="1"/>
          </p:cNvSpPr>
          <p:nvPr/>
        </p:nvSpPr>
        <p:spPr bwMode="auto">
          <a:xfrm>
            <a:off x="2743200" y="1981200"/>
            <a:ext cx="2438400" cy="1371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57" name="Line 17"/>
          <p:cNvSpPr>
            <a:spLocks noChangeShapeType="1"/>
          </p:cNvSpPr>
          <p:nvPr/>
        </p:nvSpPr>
        <p:spPr bwMode="auto">
          <a:xfrm>
            <a:off x="3733800" y="1981200"/>
            <a:ext cx="1600200" cy="1295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58" name="Line 18"/>
          <p:cNvSpPr>
            <a:spLocks noChangeShapeType="1"/>
          </p:cNvSpPr>
          <p:nvPr/>
        </p:nvSpPr>
        <p:spPr bwMode="auto">
          <a:xfrm>
            <a:off x="4876800" y="1981200"/>
            <a:ext cx="5334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59" name="Line 19"/>
          <p:cNvSpPr>
            <a:spLocks noChangeShapeType="1"/>
          </p:cNvSpPr>
          <p:nvPr/>
        </p:nvSpPr>
        <p:spPr bwMode="auto">
          <a:xfrm flipH="1">
            <a:off x="5791200" y="1981200"/>
            <a:ext cx="1905000" cy="1295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0" name="Line 20"/>
          <p:cNvSpPr>
            <a:spLocks noChangeShapeType="1"/>
          </p:cNvSpPr>
          <p:nvPr/>
        </p:nvSpPr>
        <p:spPr bwMode="auto">
          <a:xfrm flipH="1">
            <a:off x="5715000" y="1981200"/>
            <a:ext cx="9906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1" name="Line 21"/>
          <p:cNvSpPr>
            <a:spLocks noChangeShapeType="1"/>
          </p:cNvSpPr>
          <p:nvPr/>
        </p:nvSpPr>
        <p:spPr bwMode="auto">
          <a:xfrm flipH="1">
            <a:off x="5562600" y="1981200"/>
            <a:ext cx="1524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2" name="Line 22"/>
          <p:cNvSpPr>
            <a:spLocks noChangeShapeType="1"/>
          </p:cNvSpPr>
          <p:nvPr/>
        </p:nvSpPr>
        <p:spPr bwMode="auto">
          <a:xfrm flipV="1">
            <a:off x="3429000" y="1981200"/>
            <a:ext cx="76200" cy="11430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3" name="Line 23"/>
          <p:cNvSpPr>
            <a:spLocks noChangeShapeType="1"/>
          </p:cNvSpPr>
          <p:nvPr/>
        </p:nvSpPr>
        <p:spPr bwMode="auto">
          <a:xfrm flipV="1">
            <a:off x="3505200" y="1905000"/>
            <a:ext cx="914400" cy="11430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4" name="Line 24"/>
          <p:cNvSpPr>
            <a:spLocks noChangeShapeType="1"/>
          </p:cNvSpPr>
          <p:nvPr/>
        </p:nvSpPr>
        <p:spPr bwMode="auto">
          <a:xfrm flipV="1">
            <a:off x="3581400" y="1828800"/>
            <a:ext cx="1905000" cy="1219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5" name="Line 25"/>
          <p:cNvSpPr>
            <a:spLocks noChangeShapeType="1"/>
          </p:cNvSpPr>
          <p:nvPr/>
        </p:nvSpPr>
        <p:spPr bwMode="auto">
          <a:xfrm flipH="1" flipV="1">
            <a:off x="3581400" y="3429000"/>
            <a:ext cx="228600" cy="21336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6" name="Line 26"/>
          <p:cNvSpPr>
            <a:spLocks noChangeShapeType="1"/>
          </p:cNvSpPr>
          <p:nvPr/>
        </p:nvSpPr>
        <p:spPr bwMode="auto">
          <a:xfrm flipH="1" flipV="1">
            <a:off x="2438400" y="1981200"/>
            <a:ext cx="762000" cy="11430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7" name="Line 27"/>
          <p:cNvSpPr>
            <a:spLocks noChangeShapeType="1"/>
          </p:cNvSpPr>
          <p:nvPr/>
        </p:nvSpPr>
        <p:spPr bwMode="auto">
          <a:xfrm>
            <a:off x="5562600" y="6384925"/>
            <a:ext cx="1828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8" name="Line 28"/>
          <p:cNvSpPr>
            <a:spLocks noChangeShapeType="1"/>
          </p:cNvSpPr>
          <p:nvPr/>
        </p:nvSpPr>
        <p:spPr bwMode="auto">
          <a:xfrm>
            <a:off x="5562600" y="6689725"/>
            <a:ext cx="18288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69" name="Text Box 29"/>
          <p:cNvSpPr txBox="1">
            <a:spLocks noChangeArrowheads="1"/>
          </p:cNvSpPr>
          <p:nvPr/>
        </p:nvSpPr>
        <p:spPr bwMode="auto">
          <a:xfrm>
            <a:off x="7620000" y="6156326"/>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Product Flow</a:t>
            </a:r>
          </a:p>
        </p:txBody>
      </p:sp>
      <p:sp>
        <p:nvSpPr>
          <p:cNvPr id="35870" name="Text Box 30"/>
          <p:cNvSpPr txBox="1">
            <a:spLocks noChangeArrowheads="1"/>
          </p:cNvSpPr>
          <p:nvPr/>
        </p:nvSpPr>
        <p:spPr bwMode="auto">
          <a:xfrm>
            <a:off x="7620000" y="6461126"/>
            <a:ext cx="213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Information Flow</a:t>
            </a:r>
          </a:p>
        </p:txBody>
      </p:sp>
      <p:sp>
        <p:nvSpPr>
          <p:cNvPr id="35871" name="Line 31"/>
          <p:cNvSpPr>
            <a:spLocks noChangeShapeType="1"/>
          </p:cNvSpPr>
          <p:nvPr/>
        </p:nvSpPr>
        <p:spPr bwMode="auto">
          <a:xfrm flipV="1">
            <a:off x="3657600" y="1905000"/>
            <a:ext cx="2819400" cy="12192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72" name="Line 32"/>
          <p:cNvSpPr>
            <a:spLocks noChangeShapeType="1"/>
          </p:cNvSpPr>
          <p:nvPr/>
        </p:nvSpPr>
        <p:spPr bwMode="auto">
          <a:xfrm flipV="1">
            <a:off x="3733800" y="1905000"/>
            <a:ext cx="3810000" cy="1295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73" name="Oval 33"/>
          <p:cNvSpPr>
            <a:spLocks noChangeArrowheads="1"/>
          </p:cNvSpPr>
          <p:nvPr/>
        </p:nvSpPr>
        <p:spPr bwMode="auto">
          <a:xfrm>
            <a:off x="5181600" y="3200400"/>
            <a:ext cx="6858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74" name="Line 34"/>
          <p:cNvSpPr>
            <a:spLocks noChangeShapeType="1"/>
          </p:cNvSpPr>
          <p:nvPr/>
        </p:nvSpPr>
        <p:spPr bwMode="auto">
          <a:xfrm flipV="1">
            <a:off x="3276600" y="3429000"/>
            <a:ext cx="76200" cy="21336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75" name="Line 35"/>
          <p:cNvSpPr>
            <a:spLocks noChangeShapeType="1"/>
          </p:cNvSpPr>
          <p:nvPr/>
        </p:nvSpPr>
        <p:spPr bwMode="auto">
          <a:xfrm flipV="1">
            <a:off x="2590800" y="3429000"/>
            <a:ext cx="533400" cy="20574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76" name="Line 36"/>
          <p:cNvSpPr>
            <a:spLocks noChangeShapeType="1"/>
          </p:cNvSpPr>
          <p:nvPr/>
        </p:nvSpPr>
        <p:spPr bwMode="auto">
          <a:xfrm flipH="1">
            <a:off x="3886200" y="3505200"/>
            <a:ext cx="13716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77" name="Line 37"/>
          <p:cNvSpPr>
            <a:spLocks noChangeShapeType="1"/>
          </p:cNvSpPr>
          <p:nvPr/>
        </p:nvSpPr>
        <p:spPr bwMode="auto">
          <a:xfrm flipH="1">
            <a:off x="5562600" y="3505200"/>
            <a:ext cx="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78" name="Line 38"/>
          <p:cNvSpPr>
            <a:spLocks noChangeShapeType="1"/>
          </p:cNvSpPr>
          <p:nvPr/>
        </p:nvSpPr>
        <p:spPr bwMode="auto">
          <a:xfrm>
            <a:off x="5791200" y="3429000"/>
            <a:ext cx="16002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79" name="Text Box 39"/>
          <p:cNvSpPr txBox="1">
            <a:spLocks noChangeArrowheads="1"/>
          </p:cNvSpPr>
          <p:nvPr/>
        </p:nvSpPr>
        <p:spPr bwMode="auto">
          <a:xfrm>
            <a:off x="7162800" y="2971801"/>
            <a:ext cx="2743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Cross Dock DC</a:t>
            </a:r>
          </a:p>
        </p:txBody>
      </p:sp>
      <p:sp>
        <p:nvSpPr>
          <p:cNvPr id="35880" name="Oval 40"/>
          <p:cNvSpPr>
            <a:spLocks noChangeArrowheads="1"/>
          </p:cNvSpPr>
          <p:nvPr/>
        </p:nvSpPr>
        <p:spPr bwMode="auto">
          <a:xfrm>
            <a:off x="24384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81" name="Oval 41"/>
          <p:cNvSpPr>
            <a:spLocks noChangeArrowheads="1"/>
          </p:cNvSpPr>
          <p:nvPr/>
        </p:nvSpPr>
        <p:spPr bwMode="auto">
          <a:xfrm>
            <a:off x="29718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82" name="Oval 42"/>
          <p:cNvSpPr>
            <a:spLocks noChangeArrowheads="1"/>
          </p:cNvSpPr>
          <p:nvPr/>
        </p:nvSpPr>
        <p:spPr bwMode="auto">
          <a:xfrm>
            <a:off x="35052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83" name="Oval 43"/>
          <p:cNvSpPr>
            <a:spLocks noChangeArrowheads="1"/>
          </p:cNvSpPr>
          <p:nvPr/>
        </p:nvSpPr>
        <p:spPr bwMode="auto">
          <a:xfrm>
            <a:off x="41148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84" name="Line 44"/>
          <p:cNvSpPr>
            <a:spLocks noChangeShapeType="1"/>
          </p:cNvSpPr>
          <p:nvPr/>
        </p:nvSpPr>
        <p:spPr bwMode="auto">
          <a:xfrm flipH="1" flipV="1">
            <a:off x="3733800" y="3352800"/>
            <a:ext cx="609600" cy="220980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85" name="Line 46"/>
          <p:cNvSpPr>
            <a:spLocks noChangeShapeType="1"/>
          </p:cNvSpPr>
          <p:nvPr/>
        </p:nvSpPr>
        <p:spPr bwMode="auto">
          <a:xfrm flipV="1">
            <a:off x="2743200" y="4876800"/>
            <a:ext cx="152400" cy="6858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86" name="Line 47"/>
          <p:cNvSpPr>
            <a:spLocks noChangeShapeType="1"/>
          </p:cNvSpPr>
          <p:nvPr/>
        </p:nvSpPr>
        <p:spPr bwMode="auto">
          <a:xfrm flipV="1">
            <a:off x="3124200" y="4953000"/>
            <a:ext cx="76200" cy="6096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87" name="Line 48"/>
          <p:cNvSpPr>
            <a:spLocks noChangeShapeType="1"/>
          </p:cNvSpPr>
          <p:nvPr/>
        </p:nvSpPr>
        <p:spPr bwMode="auto">
          <a:xfrm flipH="1" flipV="1">
            <a:off x="3581400" y="4953000"/>
            <a:ext cx="76200" cy="6096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88" name="Line 49"/>
          <p:cNvSpPr>
            <a:spLocks noChangeShapeType="1"/>
          </p:cNvSpPr>
          <p:nvPr/>
        </p:nvSpPr>
        <p:spPr bwMode="auto">
          <a:xfrm flipH="1" flipV="1">
            <a:off x="4038600" y="4876800"/>
            <a:ext cx="152400" cy="6858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89" name="Line 50"/>
          <p:cNvSpPr>
            <a:spLocks noChangeShapeType="1"/>
          </p:cNvSpPr>
          <p:nvPr/>
        </p:nvSpPr>
        <p:spPr bwMode="auto">
          <a:xfrm flipV="1">
            <a:off x="5562600" y="6096000"/>
            <a:ext cx="1828800" cy="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90" name="Text Box 52"/>
          <p:cNvSpPr txBox="1">
            <a:spLocks noChangeArrowheads="1"/>
          </p:cNvSpPr>
          <p:nvPr/>
        </p:nvSpPr>
        <p:spPr bwMode="auto">
          <a:xfrm>
            <a:off x="7620000" y="5867401"/>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a:t>Customer Flow</a:t>
            </a:r>
          </a:p>
        </p:txBody>
      </p:sp>
      <p:sp>
        <p:nvSpPr>
          <p:cNvPr id="35891" name="Oval 53"/>
          <p:cNvSpPr>
            <a:spLocks noChangeArrowheads="1"/>
          </p:cNvSpPr>
          <p:nvPr/>
        </p:nvSpPr>
        <p:spPr bwMode="auto">
          <a:xfrm>
            <a:off x="45720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92" name="Oval 54"/>
          <p:cNvSpPr>
            <a:spLocks noChangeArrowheads="1"/>
          </p:cNvSpPr>
          <p:nvPr/>
        </p:nvSpPr>
        <p:spPr bwMode="auto">
          <a:xfrm>
            <a:off x="51054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93" name="Oval 55"/>
          <p:cNvSpPr>
            <a:spLocks noChangeArrowheads="1"/>
          </p:cNvSpPr>
          <p:nvPr/>
        </p:nvSpPr>
        <p:spPr bwMode="auto">
          <a:xfrm>
            <a:off x="56388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94" name="Oval 56"/>
          <p:cNvSpPr>
            <a:spLocks noChangeArrowheads="1"/>
          </p:cNvSpPr>
          <p:nvPr/>
        </p:nvSpPr>
        <p:spPr bwMode="auto">
          <a:xfrm>
            <a:off x="62484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895" name="Line 57"/>
          <p:cNvSpPr>
            <a:spLocks noChangeShapeType="1"/>
          </p:cNvSpPr>
          <p:nvPr/>
        </p:nvSpPr>
        <p:spPr bwMode="auto">
          <a:xfrm flipV="1">
            <a:off x="4876800" y="4876800"/>
            <a:ext cx="152400" cy="6858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96" name="Line 58"/>
          <p:cNvSpPr>
            <a:spLocks noChangeShapeType="1"/>
          </p:cNvSpPr>
          <p:nvPr/>
        </p:nvSpPr>
        <p:spPr bwMode="auto">
          <a:xfrm flipV="1">
            <a:off x="5257800" y="4953000"/>
            <a:ext cx="76200" cy="6096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97" name="Line 59"/>
          <p:cNvSpPr>
            <a:spLocks noChangeShapeType="1"/>
          </p:cNvSpPr>
          <p:nvPr/>
        </p:nvSpPr>
        <p:spPr bwMode="auto">
          <a:xfrm flipH="1" flipV="1">
            <a:off x="5715000" y="4953000"/>
            <a:ext cx="76200" cy="6096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98" name="Line 60"/>
          <p:cNvSpPr>
            <a:spLocks noChangeShapeType="1"/>
          </p:cNvSpPr>
          <p:nvPr/>
        </p:nvSpPr>
        <p:spPr bwMode="auto">
          <a:xfrm flipH="1" flipV="1">
            <a:off x="6172200" y="4876800"/>
            <a:ext cx="152400" cy="6858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899" name="Oval 61"/>
          <p:cNvSpPr>
            <a:spLocks noChangeArrowheads="1"/>
          </p:cNvSpPr>
          <p:nvPr/>
        </p:nvSpPr>
        <p:spPr bwMode="auto">
          <a:xfrm>
            <a:off x="67056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900" name="Oval 62"/>
          <p:cNvSpPr>
            <a:spLocks noChangeArrowheads="1"/>
          </p:cNvSpPr>
          <p:nvPr/>
        </p:nvSpPr>
        <p:spPr bwMode="auto">
          <a:xfrm>
            <a:off x="72390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901" name="Oval 63"/>
          <p:cNvSpPr>
            <a:spLocks noChangeArrowheads="1"/>
          </p:cNvSpPr>
          <p:nvPr/>
        </p:nvSpPr>
        <p:spPr bwMode="auto">
          <a:xfrm>
            <a:off x="77724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902" name="Oval 64"/>
          <p:cNvSpPr>
            <a:spLocks noChangeArrowheads="1"/>
          </p:cNvSpPr>
          <p:nvPr/>
        </p:nvSpPr>
        <p:spPr bwMode="auto">
          <a:xfrm>
            <a:off x="8382000" y="5562600"/>
            <a:ext cx="381000" cy="304800"/>
          </a:xfrm>
          <a:prstGeom prst="ellipse">
            <a:avLst/>
          </a:prstGeom>
          <a:solidFill>
            <a:schemeClr val="accent1"/>
          </a:solidFill>
          <a:ln w="12700">
            <a:solidFill>
              <a:schemeClr val="tx1"/>
            </a:solidFill>
            <a:round/>
            <a:headEnd/>
            <a:tailEnd/>
          </a:ln>
        </p:spPr>
        <p:txBody>
          <a:bodyPr wrap="none" anchor="ct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endParaRPr lang="en-US" altLang="en-US" sz="1600"/>
          </a:p>
        </p:txBody>
      </p:sp>
      <p:sp>
        <p:nvSpPr>
          <p:cNvPr id="35903" name="Line 65"/>
          <p:cNvSpPr>
            <a:spLocks noChangeShapeType="1"/>
          </p:cNvSpPr>
          <p:nvPr/>
        </p:nvSpPr>
        <p:spPr bwMode="auto">
          <a:xfrm flipV="1">
            <a:off x="7010400" y="4876800"/>
            <a:ext cx="152400" cy="6858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904" name="Line 66"/>
          <p:cNvSpPr>
            <a:spLocks noChangeShapeType="1"/>
          </p:cNvSpPr>
          <p:nvPr/>
        </p:nvSpPr>
        <p:spPr bwMode="auto">
          <a:xfrm flipV="1">
            <a:off x="7391400" y="4953000"/>
            <a:ext cx="76200" cy="6096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905" name="Line 67"/>
          <p:cNvSpPr>
            <a:spLocks noChangeShapeType="1"/>
          </p:cNvSpPr>
          <p:nvPr/>
        </p:nvSpPr>
        <p:spPr bwMode="auto">
          <a:xfrm flipH="1" flipV="1">
            <a:off x="7848600" y="4953000"/>
            <a:ext cx="76200" cy="6096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906" name="Line 68"/>
          <p:cNvSpPr>
            <a:spLocks noChangeShapeType="1"/>
          </p:cNvSpPr>
          <p:nvPr/>
        </p:nvSpPr>
        <p:spPr bwMode="auto">
          <a:xfrm flipH="1" flipV="1">
            <a:off x="8305800" y="4876800"/>
            <a:ext cx="152400" cy="685800"/>
          </a:xfrm>
          <a:prstGeom prst="line">
            <a:avLst/>
          </a:prstGeom>
          <a:noFill/>
          <a:ln w="508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35907" name="Text Box 69"/>
          <p:cNvSpPr txBox="1">
            <a:spLocks noChangeArrowheads="1"/>
          </p:cNvSpPr>
          <p:nvPr/>
        </p:nvSpPr>
        <p:spPr bwMode="auto">
          <a:xfrm>
            <a:off x="8991600" y="5334001"/>
            <a:ext cx="1371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50000"/>
              </a:spcBef>
              <a:buClrTx/>
              <a:buFontTx/>
              <a:buNone/>
            </a:pPr>
            <a:r>
              <a:rPr lang="en-US" altLang="en-US" sz="2000" b="1" i="1"/>
              <a:t>Customers</a:t>
            </a:r>
          </a:p>
        </p:txBody>
      </p:sp>
      <p:sp>
        <p:nvSpPr>
          <p:cNvPr id="69" name="Rectangle 68"/>
          <p:cNvSpPr/>
          <p:nvPr/>
        </p:nvSpPr>
        <p:spPr bwMode="auto">
          <a:xfrm>
            <a:off x="1568450" y="6477000"/>
            <a:ext cx="399415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13488297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905000" y="266700"/>
            <a:ext cx="8382000" cy="1104900"/>
          </a:xfrm>
        </p:spPr>
        <p:txBody>
          <a:bodyPr>
            <a:normAutofit fontScale="90000"/>
          </a:bodyPr>
          <a:lstStyle/>
          <a:p>
            <a:r>
              <a:rPr lang="en-US" altLang="en-US" smtClean="0"/>
              <a:t>Comparative Performance of Delivery Network Designs </a:t>
            </a:r>
          </a:p>
        </p:txBody>
      </p:sp>
      <p:sp>
        <p:nvSpPr>
          <p:cNvPr id="36867" name="Rectangle 4"/>
          <p:cNvSpPr>
            <a:spLocks noChangeArrowheads="1"/>
          </p:cNvSpPr>
          <p:nvPr/>
        </p:nvSpPr>
        <p:spPr bwMode="auto">
          <a:xfrm>
            <a:off x="9096376" y="6232526"/>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68" name="Rectangle 5"/>
          <p:cNvSpPr>
            <a:spLocks noChangeArrowheads="1"/>
          </p:cNvSpPr>
          <p:nvPr/>
        </p:nvSpPr>
        <p:spPr bwMode="auto">
          <a:xfrm>
            <a:off x="8035925" y="6249988"/>
            <a:ext cx="106045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69" name="Rectangle 6"/>
          <p:cNvSpPr>
            <a:spLocks noChangeArrowheads="1"/>
          </p:cNvSpPr>
          <p:nvPr/>
        </p:nvSpPr>
        <p:spPr bwMode="auto">
          <a:xfrm>
            <a:off x="6894513" y="6249988"/>
            <a:ext cx="11414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0" name="Rectangle 7"/>
          <p:cNvSpPr>
            <a:spLocks noChangeArrowheads="1"/>
          </p:cNvSpPr>
          <p:nvPr/>
        </p:nvSpPr>
        <p:spPr bwMode="auto">
          <a:xfrm>
            <a:off x="5672139" y="6232526"/>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1" name="Rectangle 8"/>
          <p:cNvSpPr>
            <a:spLocks noChangeArrowheads="1"/>
          </p:cNvSpPr>
          <p:nvPr/>
        </p:nvSpPr>
        <p:spPr bwMode="auto">
          <a:xfrm>
            <a:off x="4448176" y="6232526"/>
            <a:ext cx="122396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2" name="Rectangle 9"/>
          <p:cNvSpPr>
            <a:spLocks noChangeArrowheads="1"/>
          </p:cNvSpPr>
          <p:nvPr/>
        </p:nvSpPr>
        <p:spPr bwMode="auto">
          <a:xfrm>
            <a:off x="3470275" y="6249988"/>
            <a:ext cx="9779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3" name="Rectangle 10"/>
          <p:cNvSpPr>
            <a:spLocks noChangeArrowheads="1"/>
          </p:cNvSpPr>
          <p:nvPr/>
        </p:nvSpPr>
        <p:spPr bwMode="auto">
          <a:xfrm>
            <a:off x="1752601" y="6232526"/>
            <a:ext cx="17176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Information</a:t>
            </a:r>
            <a:endParaRPr lang="en-US" altLang="en-US" sz="1200"/>
          </a:p>
        </p:txBody>
      </p:sp>
      <p:sp>
        <p:nvSpPr>
          <p:cNvPr id="36874" name="Rectangle 11"/>
          <p:cNvSpPr>
            <a:spLocks noChangeArrowheads="1"/>
          </p:cNvSpPr>
          <p:nvPr/>
        </p:nvSpPr>
        <p:spPr bwMode="auto">
          <a:xfrm>
            <a:off x="9096376" y="5776913"/>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5" name="Rectangle 12"/>
          <p:cNvSpPr>
            <a:spLocks noChangeArrowheads="1"/>
          </p:cNvSpPr>
          <p:nvPr/>
        </p:nvSpPr>
        <p:spPr bwMode="auto">
          <a:xfrm>
            <a:off x="8035925" y="5776913"/>
            <a:ext cx="106045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6" name="Rectangle 13"/>
          <p:cNvSpPr>
            <a:spLocks noChangeArrowheads="1"/>
          </p:cNvSpPr>
          <p:nvPr/>
        </p:nvSpPr>
        <p:spPr bwMode="auto">
          <a:xfrm>
            <a:off x="6894513" y="5776913"/>
            <a:ext cx="11414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7" name="Rectangle 14"/>
          <p:cNvSpPr>
            <a:spLocks noChangeArrowheads="1"/>
          </p:cNvSpPr>
          <p:nvPr/>
        </p:nvSpPr>
        <p:spPr bwMode="auto">
          <a:xfrm>
            <a:off x="5672139" y="5776913"/>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8" name="Rectangle 15"/>
          <p:cNvSpPr>
            <a:spLocks noChangeArrowheads="1"/>
          </p:cNvSpPr>
          <p:nvPr/>
        </p:nvSpPr>
        <p:spPr bwMode="auto">
          <a:xfrm>
            <a:off x="4448176" y="5776913"/>
            <a:ext cx="12239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79" name="Rectangle 16"/>
          <p:cNvSpPr>
            <a:spLocks noChangeArrowheads="1"/>
          </p:cNvSpPr>
          <p:nvPr/>
        </p:nvSpPr>
        <p:spPr bwMode="auto">
          <a:xfrm>
            <a:off x="3470275" y="5776913"/>
            <a:ext cx="9779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0" name="Rectangle 17"/>
          <p:cNvSpPr>
            <a:spLocks noChangeArrowheads="1"/>
          </p:cNvSpPr>
          <p:nvPr/>
        </p:nvSpPr>
        <p:spPr bwMode="auto">
          <a:xfrm>
            <a:off x="1752601" y="5868988"/>
            <a:ext cx="17176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200">
                <a:cs typeface="Times New Roman" panose="02020603050405020304" pitchFamily="18" charset="0"/>
              </a:rPr>
              <a:t>Facility &amp; Handling</a:t>
            </a:r>
            <a:endParaRPr lang="en-US" altLang="en-US" sz="1200"/>
          </a:p>
        </p:txBody>
      </p:sp>
      <p:sp>
        <p:nvSpPr>
          <p:cNvPr id="36881" name="Rectangle 18"/>
          <p:cNvSpPr>
            <a:spLocks noChangeArrowheads="1"/>
          </p:cNvSpPr>
          <p:nvPr/>
        </p:nvSpPr>
        <p:spPr bwMode="auto">
          <a:xfrm>
            <a:off x="9096376" y="5321301"/>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2" name="Rectangle 19"/>
          <p:cNvSpPr>
            <a:spLocks noChangeArrowheads="1"/>
          </p:cNvSpPr>
          <p:nvPr/>
        </p:nvSpPr>
        <p:spPr bwMode="auto">
          <a:xfrm>
            <a:off x="8035925" y="5321301"/>
            <a:ext cx="10604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3" name="Rectangle 20"/>
          <p:cNvSpPr>
            <a:spLocks noChangeArrowheads="1"/>
          </p:cNvSpPr>
          <p:nvPr/>
        </p:nvSpPr>
        <p:spPr bwMode="auto">
          <a:xfrm>
            <a:off x="6894513" y="5321301"/>
            <a:ext cx="1141412"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4" name="Rectangle 21"/>
          <p:cNvSpPr>
            <a:spLocks noChangeArrowheads="1"/>
          </p:cNvSpPr>
          <p:nvPr/>
        </p:nvSpPr>
        <p:spPr bwMode="auto">
          <a:xfrm>
            <a:off x="5672139" y="5321301"/>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5" name="Rectangle 22"/>
          <p:cNvSpPr>
            <a:spLocks noChangeArrowheads="1"/>
          </p:cNvSpPr>
          <p:nvPr/>
        </p:nvSpPr>
        <p:spPr bwMode="auto">
          <a:xfrm>
            <a:off x="4448176" y="5321301"/>
            <a:ext cx="122396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6" name="Rectangle 23"/>
          <p:cNvSpPr>
            <a:spLocks noChangeArrowheads="1"/>
          </p:cNvSpPr>
          <p:nvPr/>
        </p:nvSpPr>
        <p:spPr bwMode="auto">
          <a:xfrm>
            <a:off x="3470275" y="5321301"/>
            <a:ext cx="9779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7" name="Rectangle 24"/>
          <p:cNvSpPr>
            <a:spLocks noChangeArrowheads="1"/>
          </p:cNvSpPr>
          <p:nvPr/>
        </p:nvSpPr>
        <p:spPr bwMode="auto">
          <a:xfrm>
            <a:off x="1752601" y="5411788"/>
            <a:ext cx="17176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Transportation</a:t>
            </a:r>
            <a:endParaRPr lang="en-US" altLang="en-US" sz="1200"/>
          </a:p>
        </p:txBody>
      </p:sp>
      <p:sp>
        <p:nvSpPr>
          <p:cNvPr id="36888" name="Rectangle 25"/>
          <p:cNvSpPr>
            <a:spLocks noChangeArrowheads="1"/>
          </p:cNvSpPr>
          <p:nvPr/>
        </p:nvSpPr>
        <p:spPr bwMode="auto">
          <a:xfrm>
            <a:off x="9096376" y="4865688"/>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89" name="Rectangle 26"/>
          <p:cNvSpPr>
            <a:spLocks noChangeArrowheads="1"/>
          </p:cNvSpPr>
          <p:nvPr/>
        </p:nvSpPr>
        <p:spPr bwMode="auto">
          <a:xfrm>
            <a:off x="8035925" y="4865688"/>
            <a:ext cx="106045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0" name="Rectangle 27"/>
          <p:cNvSpPr>
            <a:spLocks noChangeArrowheads="1"/>
          </p:cNvSpPr>
          <p:nvPr/>
        </p:nvSpPr>
        <p:spPr bwMode="auto">
          <a:xfrm>
            <a:off x="6894513" y="4865688"/>
            <a:ext cx="11414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1" name="Rectangle 28"/>
          <p:cNvSpPr>
            <a:spLocks noChangeArrowheads="1"/>
          </p:cNvSpPr>
          <p:nvPr/>
        </p:nvSpPr>
        <p:spPr bwMode="auto">
          <a:xfrm>
            <a:off x="5672139" y="4865688"/>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2" name="Rectangle 29"/>
          <p:cNvSpPr>
            <a:spLocks noChangeArrowheads="1"/>
          </p:cNvSpPr>
          <p:nvPr/>
        </p:nvSpPr>
        <p:spPr bwMode="auto">
          <a:xfrm>
            <a:off x="4448176" y="4865688"/>
            <a:ext cx="12239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3" name="Rectangle 30"/>
          <p:cNvSpPr>
            <a:spLocks noChangeArrowheads="1"/>
          </p:cNvSpPr>
          <p:nvPr/>
        </p:nvSpPr>
        <p:spPr bwMode="auto">
          <a:xfrm>
            <a:off x="3470275" y="4865688"/>
            <a:ext cx="9779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4" name="Rectangle 31"/>
          <p:cNvSpPr>
            <a:spLocks noChangeArrowheads="1"/>
          </p:cNvSpPr>
          <p:nvPr/>
        </p:nvSpPr>
        <p:spPr bwMode="auto">
          <a:xfrm>
            <a:off x="1752601" y="4954588"/>
            <a:ext cx="17176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Inventory</a:t>
            </a:r>
            <a:endParaRPr lang="en-US" altLang="en-US" sz="1200"/>
          </a:p>
        </p:txBody>
      </p:sp>
      <p:sp>
        <p:nvSpPr>
          <p:cNvPr id="36895" name="Rectangle 32"/>
          <p:cNvSpPr>
            <a:spLocks noChangeArrowheads="1"/>
          </p:cNvSpPr>
          <p:nvPr/>
        </p:nvSpPr>
        <p:spPr bwMode="auto">
          <a:xfrm>
            <a:off x="9096376" y="4410076"/>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6" name="Rectangle 33"/>
          <p:cNvSpPr>
            <a:spLocks noChangeArrowheads="1"/>
          </p:cNvSpPr>
          <p:nvPr/>
        </p:nvSpPr>
        <p:spPr bwMode="auto">
          <a:xfrm>
            <a:off x="8035925" y="4410076"/>
            <a:ext cx="10604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7" name="Rectangle 34"/>
          <p:cNvSpPr>
            <a:spLocks noChangeArrowheads="1"/>
          </p:cNvSpPr>
          <p:nvPr/>
        </p:nvSpPr>
        <p:spPr bwMode="auto">
          <a:xfrm>
            <a:off x="6894513" y="4410076"/>
            <a:ext cx="1141412"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8" name="Rectangle 35"/>
          <p:cNvSpPr>
            <a:spLocks noChangeArrowheads="1"/>
          </p:cNvSpPr>
          <p:nvPr/>
        </p:nvSpPr>
        <p:spPr bwMode="auto">
          <a:xfrm>
            <a:off x="5672139" y="4410076"/>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899" name="Rectangle 36"/>
          <p:cNvSpPr>
            <a:spLocks noChangeArrowheads="1"/>
          </p:cNvSpPr>
          <p:nvPr/>
        </p:nvSpPr>
        <p:spPr bwMode="auto">
          <a:xfrm>
            <a:off x="4448176" y="4410076"/>
            <a:ext cx="122396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0" name="Rectangle 37"/>
          <p:cNvSpPr>
            <a:spLocks noChangeArrowheads="1"/>
          </p:cNvSpPr>
          <p:nvPr/>
        </p:nvSpPr>
        <p:spPr bwMode="auto">
          <a:xfrm>
            <a:off x="3470275" y="4410076"/>
            <a:ext cx="9779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1" name="Rectangle 38"/>
          <p:cNvSpPr>
            <a:spLocks noChangeArrowheads="1"/>
          </p:cNvSpPr>
          <p:nvPr/>
        </p:nvSpPr>
        <p:spPr bwMode="auto">
          <a:xfrm>
            <a:off x="1752601" y="4497388"/>
            <a:ext cx="17176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Returnability</a:t>
            </a:r>
            <a:endParaRPr lang="en-US" altLang="en-US" sz="1200"/>
          </a:p>
        </p:txBody>
      </p:sp>
      <p:sp>
        <p:nvSpPr>
          <p:cNvPr id="36902" name="Rectangle 39"/>
          <p:cNvSpPr>
            <a:spLocks noChangeArrowheads="1"/>
          </p:cNvSpPr>
          <p:nvPr/>
        </p:nvSpPr>
        <p:spPr bwMode="auto">
          <a:xfrm>
            <a:off x="9096376" y="3954463"/>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3" name="Rectangle 40"/>
          <p:cNvSpPr>
            <a:spLocks noChangeArrowheads="1"/>
          </p:cNvSpPr>
          <p:nvPr/>
        </p:nvSpPr>
        <p:spPr bwMode="auto">
          <a:xfrm>
            <a:off x="8035925" y="3954463"/>
            <a:ext cx="106045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4" name="Rectangle 41"/>
          <p:cNvSpPr>
            <a:spLocks noChangeArrowheads="1"/>
          </p:cNvSpPr>
          <p:nvPr/>
        </p:nvSpPr>
        <p:spPr bwMode="auto">
          <a:xfrm>
            <a:off x="6894513" y="3954463"/>
            <a:ext cx="11414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5" name="Rectangle 42"/>
          <p:cNvSpPr>
            <a:spLocks noChangeArrowheads="1"/>
          </p:cNvSpPr>
          <p:nvPr/>
        </p:nvSpPr>
        <p:spPr bwMode="auto">
          <a:xfrm>
            <a:off x="5672139" y="3954463"/>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6" name="Rectangle 43"/>
          <p:cNvSpPr>
            <a:spLocks noChangeArrowheads="1"/>
          </p:cNvSpPr>
          <p:nvPr/>
        </p:nvSpPr>
        <p:spPr bwMode="auto">
          <a:xfrm>
            <a:off x="4448176" y="3954463"/>
            <a:ext cx="12239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7" name="Rectangle 44"/>
          <p:cNvSpPr>
            <a:spLocks noChangeArrowheads="1"/>
          </p:cNvSpPr>
          <p:nvPr/>
        </p:nvSpPr>
        <p:spPr bwMode="auto">
          <a:xfrm>
            <a:off x="3470275" y="3954463"/>
            <a:ext cx="9779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08" name="Rectangle 45"/>
          <p:cNvSpPr>
            <a:spLocks noChangeArrowheads="1"/>
          </p:cNvSpPr>
          <p:nvPr/>
        </p:nvSpPr>
        <p:spPr bwMode="auto">
          <a:xfrm>
            <a:off x="1752601" y="4040188"/>
            <a:ext cx="17176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Order Visibility</a:t>
            </a:r>
            <a:endParaRPr lang="en-US" altLang="en-US" sz="1200"/>
          </a:p>
        </p:txBody>
      </p:sp>
      <p:sp>
        <p:nvSpPr>
          <p:cNvPr id="36909" name="Rectangle 46"/>
          <p:cNvSpPr>
            <a:spLocks noChangeArrowheads="1"/>
          </p:cNvSpPr>
          <p:nvPr/>
        </p:nvSpPr>
        <p:spPr bwMode="auto">
          <a:xfrm>
            <a:off x="9096376" y="3438525"/>
            <a:ext cx="12223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0" name="Rectangle 47"/>
          <p:cNvSpPr>
            <a:spLocks noChangeArrowheads="1"/>
          </p:cNvSpPr>
          <p:nvPr/>
        </p:nvSpPr>
        <p:spPr bwMode="auto">
          <a:xfrm>
            <a:off x="8035925" y="3438525"/>
            <a:ext cx="10604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1" name="Rectangle 48"/>
          <p:cNvSpPr>
            <a:spLocks noChangeArrowheads="1"/>
          </p:cNvSpPr>
          <p:nvPr/>
        </p:nvSpPr>
        <p:spPr bwMode="auto">
          <a:xfrm>
            <a:off x="6894513" y="3438525"/>
            <a:ext cx="11414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2" name="Rectangle 49"/>
          <p:cNvSpPr>
            <a:spLocks noChangeArrowheads="1"/>
          </p:cNvSpPr>
          <p:nvPr/>
        </p:nvSpPr>
        <p:spPr bwMode="auto">
          <a:xfrm>
            <a:off x="5672139" y="3438525"/>
            <a:ext cx="12223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3" name="Rectangle 50"/>
          <p:cNvSpPr>
            <a:spLocks noChangeArrowheads="1"/>
          </p:cNvSpPr>
          <p:nvPr/>
        </p:nvSpPr>
        <p:spPr bwMode="auto">
          <a:xfrm>
            <a:off x="4448176" y="3438525"/>
            <a:ext cx="12239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4" name="Rectangle 51"/>
          <p:cNvSpPr>
            <a:spLocks noChangeArrowheads="1"/>
          </p:cNvSpPr>
          <p:nvPr/>
        </p:nvSpPr>
        <p:spPr bwMode="auto">
          <a:xfrm>
            <a:off x="3470275" y="3438525"/>
            <a:ext cx="9779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5" name="Rectangle 52"/>
          <p:cNvSpPr>
            <a:spLocks noChangeArrowheads="1"/>
          </p:cNvSpPr>
          <p:nvPr/>
        </p:nvSpPr>
        <p:spPr bwMode="auto">
          <a:xfrm>
            <a:off x="1752601" y="3522664"/>
            <a:ext cx="17176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Customer Experience</a:t>
            </a:r>
            <a:endParaRPr lang="en-US" altLang="en-US" sz="1200"/>
          </a:p>
        </p:txBody>
      </p:sp>
      <p:sp>
        <p:nvSpPr>
          <p:cNvPr id="36916" name="Rectangle 53"/>
          <p:cNvSpPr>
            <a:spLocks noChangeArrowheads="1"/>
          </p:cNvSpPr>
          <p:nvPr/>
        </p:nvSpPr>
        <p:spPr bwMode="auto">
          <a:xfrm>
            <a:off x="9096376" y="2982913"/>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7" name="Rectangle 54"/>
          <p:cNvSpPr>
            <a:spLocks noChangeArrowheads="1"/>
          </p:cNvSpPr>
          <p:nvPr/>
        </p:nvSpPr>
        <p:spPr bwMode="auto">
          <a:xfrm>
            <a:off x="8035925" y="2982913"/>
            <a:ext cx="106045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8" name="Rectangle 55"/>
          <p:cNvSpPr>
            <a:spLocks noChangeArrowheads="1"/>
          </p:cNvSpPr>
          <p:nvPr/>
        </p:nvSpPr>
        <p:spPr bwMode="auto">
          <a:xfrm>
            <a:off x="6894513" y="2982913"/>
            <a:ext cx="11414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19" name="Rectangle 56"/>
          <p:cNvSpPr>
            <a:spLocks noChangeArrowheads="1"/>
          </p:cNvSpPr>
          <p:nvPr/>
        </p:nvSpPr>
        <p:spPr bwMode="auto">
          <a:xfrm>
            <a:off x="5672139" y="2982913"/>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0" name="Rectangle 57"/>
          <p:cNvSpPr>
            <a:spLocks noChangeArrowheads="1"/>
          </p:cNvSpPr>
          <p:nvPr/>
        </p:nvSpPr>
        <p:spPr bwMode="auto">
          <a:xfrm>
            <a:off x="4448176" y="2982913"/>
            <a:ext cx="12239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1" name="Rectangle 58"/>
          <p:cNvSpPr>
            <a:spLocks noChangeArrowheads="1"/>
          </p:cNvSpPr>
          <p:nvPr/>
        </p:nvSpPr>
        <p:spPr bwMode="auto">
          <a:xfrm>
            <a:off x="3470275" y="2982913"/>
            <a:ext cx="9779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2" name="Rectangle 59"/>
          <p:cNvSpPr>
            <a:spLocks noChangeArrowheads="1"/>
          </p:cNvSpPr>
          <p:nvPr/>
        </p:nvSpPr>
        <p:spPr bwMode="auto">
          <a:xfrm>
            <a:off x="1752601" y="3048001"/>
            <a:ext cx="17176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Product Availability</a:t>
            </a:r>
            <a:endParaRPr lang="en-US" altLang="en-US" sz="1200"/>
          </a:p>
        </p:txBody>
      </p:sp>
      <p:sp>
        <p:nvSpPr>
          <p:cNvPr id="36923" name="Rectangle 60"/>
          <p:cNvSpPr>
            <a:spLocks noChangeArrowheads="1"/>
          </p:cNvSpPr>
          <p:nvPr/>
        </p:nvSpPr>
        <p:spPr bwMode="auto">
          <a:xfrm>
            <a:off x="9096376" y="2527301"/>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4" name="Rectangle 61"/>
          <p:cNvSpPr>
            <a:spLocks noChangeArrowheads="1"/>
          </p:cNvSpPr>
          <p:nvPr/>
        </p:nvSpPr>
        <p:spPr bwMode="auto">
          <a:xfrm>
            <a:off x="8035925" y="2527301"/>
            <a:ext cx="10604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5" name="Rectangle 62"/>
          <p:cNvSpPr>
            <a:spLocks noChangeArrowheads="1"/>
          </p:cNvSpPr>
          <p:nvPr/>
        </p:nvSpPr>
        <p:spPr bwMode="auto">
          <a:xfrm>
            <a:off x="6894513" y="2527301"/>
            <a:ext cx="1141412"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6" name="Rectangle 63"/>
          <p:cNvSpPr>
            <a:spLocks noChangeArrowheads="1"/>
          </p:cNvSpPr>
          <p:nvPr/>
        </p:nvSpPr>
        <p:spPr bwMode="auto">
          <a:xfrm>
            <a:off x="5672139" y="2527301"/>
            <a:ext cx="1222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7" name="Rectangle 64"/>
          <p:cNvSpPr>
            <a:spLocks noChangeArrowheads="1"/>
          </p:cNvSpPr>
          <p:nvPr/>
        </p:nvSpPr>
        <p:spPr bwMode="auto">
          <a:xfrm>
            <a:off x="4448176" y="2527301"/>
            <a:ext cx="122396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8" name="Rectangle 65"/>
          <p:cNvSpPr>
            <a:spLocks noChangeArrowheads="1"/>
          </p:cNvSpPr>
          <p:nvPr/>
        </p:nvSpPr>
        <p:spPr bwMode="auto">
          <a:xfrm>
            <a:off x="3470275" y="2527301"/>
            <a:ext cx="9779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29" name="Rectangle 66"/>
          <p:cNvSpPr>
            <a:spLocks noChangeArrowheads="1"/>
          </p:cNvSpPr>
          <p:nvPr/>
        </p:nvSpPr>
        <p:spPr bwMode="auto">
          <a:xfrm>
            <a:off x="1752601" y="2592388"/>
            <a:ext cx="17176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Product Variety</a:t>
            </a:r>
            <a:endParaRPr lang="en-US" altLang="en-US" sz="1200"/>
          </a:p>
        </p:txBody>
      </p:sp>
      <p:sp>
        <p:nvSpPr>
          <p:cNvPr id="36930" name="Rectangle 67"/>
          <p:cNvSpPr>
            <a:spLocks noChangeArrowheads="1"/>
          </p:cNvSpPr>
          <p:nvPr/>
        </p:nvSpPr>
        <p:spPr bwMode="auto">
          <a:xfrm>
            <a:off x="9096376" y="2071688"/>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31" name="Rectangle 68"/>
          <p:cNvSpPr>
            <a:spLocks noChangeArrowheads="1"/>
          </p:cNvSpPr>
          <p:nvPr/>
        </p:nvSpPr>
        <p:spPr bwMode="auto">
          <a:xfrm>
            <a:off x="8035925" y="2071688"/>
            <a:ext cx="106045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32" name="Rectangle 69"/>
          <p:cNvSpPr>
            <a:spLocks noChangeArrowheads="1"/>
          </p:cNvSpPr>
          <p:nvPr/>
        </p:nvSpPr>
        <p:spPr bwMode="auto">
          <a:xfrm>
            <a:off x="6894513" y="2071688"/>
            <a:ext cx="11414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33" name="Rectangle 70"/>
          <p:cNvSpPr>
            <a:spLocks noChangeArrowheads="1"/>
          </p:cNvSpPr>
          <p:nvPr/>
        </p:nvSpPr>
        <p:spPr bwMode="auto">
          <a:xfrm>
            <a:off x="5672139" y="2071688"/>
            <a:ext cx="1222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34" name="Rectangle 71"/>
          <p:cNvSpPr>
            <a:spLocks noChangeArrowheads="1"/>
          </p:cNvSpPr>
          <p:nvPr/>
        </p:nvSpPr>
        <p:spPr bwMode="auto">
          <a:xfrm>
            <a:off x="4448176" y="2071688"/>
            <a:ext cx="12239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35" name="Rectangle 72"/>
          <p:cNvSpPr>
            <a:spLocks noChangeArrowheads="1"/>
          </p:cNvSpPr>
          <p:nvPr/>
        </p:nvSpPr>
        <p:spPr bwMode="auto">
          <a:xfrm>
            <a:off x="3470275" y="2071688"/>
            <a:ext cx="9779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6936" name="Rectangle 73"/>
          <p:cNvSpPr>
            <a:spLocks noChangeArrowheads="1"/>
          </p:cNvSpPr>
          <p:nvPr/>
        </p:nvSpPr>
        <p:spPr bwMode="auto">
          <a:xfrm>
            <a:off x="1752601" y="2135188"/>
            <a:ext cx="17176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just">
              <a:spcBef>
                <a:spcPct val="0"/>
              </a:spcBef>
              <a:buClrTx/>
              <a:buFontTx/>
              <a:buNone/>
            </a:pPr>
            <a:r>
              <a:rPr lang="en-US" altLang="en-US" sz="1200">
                <a:cs typeface="Times New Roman" panose="02020603050405020304" pitchFamily="18" charset="0"/>
              </a:rPr>
              <a:t>Response Time</a:t>
            </a:r>
            <a:endParaRPr lang="en-US" altLang="en-US" sz="1200"/>
          </a:p>
        </p:txBody>
      </p:sp>
      <p:sp>
        <p:nvSpPr>
          <p:cNvPr id="36937" name="Rectangle 74"/>
          <p:cNvSpPr>
            <a:spLocks noChangeArrowheads="1"/>
          </p:cNvSpPr>
          <p:nvPr/>
        </p:nvSpPr>
        <p:spPr bwMode="auto">
          <a:xfrm>
            <a:off x="9096376" y="1585914"/>
            <a:ext cx="122237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Manufacturer  storage with pickup</a:t>
            </a:r>
            <a:endParaRPr lang="en-US" altLang="en-US" sz="900"/>
          </a:p>
        </p:txBody>
      </p:sp>
      <p:sp>
        <p:nvSpPr>
          <p:cNvPr id="36938" name="Rectangle 75"/>
          <p:cNvSpPr>
            <a:spLocks noChangeArrowheads="1"/>
          </p:cNvSpPr>
          <p:nvPr/>
        </p:nvSpPr>
        <p:spPr bwMode="auto">
          <a:xfrm>
            <a:off x="8035925" y="1585914"/>
            <a:ext cx="106045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Distributor storage with last mile delivery</a:t>
            </a:r>
            <a:endParaRPr lang="en-US" altLang="en-US" sz="900"/>
          </a:p>
        </p:txBody>
      </p:sp>
      <p:sp>
        <p:nvSpPr>
          <p:cNvPr id="36939" name="Rectangle 76"/>
          <p:cNvSpPr>
            <a:spLocks noChangeArrowheads="1"/>
          </p:cNvSpPr>
          <p:nvPr/>
        </p:nvSpPr>
        <p:spPr bwMode="auto">
          <a:xfrm>
            <a:off x="6894513" y="1585914"/>
            <a:ext cx="1141412"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Distributor Storage with Package Carrier Delivery</a:t>
            </a:r>
            <a:endParaRPr lang="en-US" altLang="en-US" sz="900"/>
          </a:p>
        </p:txBody>
      </p:sp>
      <p:sp>
        <p:nvSpPr>
          <p:cNvPr id="36940" name="Rectangle 77"/>
          <p:cNvSpPr>
            <a:spLocks noChangeArrowheads="1"/>
          </p:cNvSpPr>
          <p:nvPr/>
        </p:nvSpPr>
        <p:spPr bwMode="auto">
          <a:xfrm>
            <a:off x="5672139" y="1585914"/>
            <a:ext cx="122237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Manufacturer Storage with In-Transit Merge </a:t>
            </a:r>
            <a:endParaRPr lang="en-US" altLang="en-US" sz="900"/>
          </a:p>
        </p:txBody>
      </p:sp>
      <p:sp>
        <p:nvSpPr>
          <p:cNvPr id="36941" name="Rectangle 78"/>
          <p:cNvSpPr>
            <a:spLocks noChangeArrowheads="1"/>
          </p:cNvSpPr>
          <p:nvPr/>
        </p:nvSpPr>
        <p:spPr bwMode="auto">
          <a:xfrm>
            <a:off x="4448176" y="1585914"/>
            <a:ext cx="1223963"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Manufacturer Storage with Direct Shipping</a:t>
            </a:r>
            <a:endParaRPr lang="en-US" altLang="en-US" sz="900"/>
          </a:p>
        </p:txBody>
      </p:sp>
      <p:sp>
        <p:nvSpPr>
          <p:cNvPr id="36942" name="Rectangle 79"/>
          <p:cNvSpPr>
            <a:spLocks noChangeArrowheads="1"/>
          </p:cNvSpPr>
          <p:nvPr/>
        </p:nvSpPr>
        <p:spPr bwMode="auto">
          <a:xfrm>
            <a:off x="3470275" y="1585914"/>
            <a:ext cx="97790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Retail Storage with Customer Pickup </a:t>
            </a:r>
            <a:endParaRPr lang="en-US" altLang="en-US" sz="900"/>
          </a:p>
        </p:txBody>
      </p:sp>
      <p:sp>
        <p:nvSpPr>
          <p:cNvPr id="36943" name="Rectangle 80"/>
          <p:cNvSpPr>
            <a:spLocks noChangeArrowheads="1"/>
          </p:cNvSpPr>
          <p:nvPr/>
        </p:nvSpPr>
        <p:spPr bwMode="auto">
          <a:xfrm>
            <a:off x="1752601" y="1371600"/>
            <a:ext cx="1717675"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
            </a:r>
            <a:br>
              <a:rPr lang="en-US" altLang="en-US" sz="1000">
                <a:cs typeface="Times New Roman" panose="02020603050405020304" pitchFamily="18" charset="0"/>
              </a:rPr>
            </a:br>
            <a:endParaRPr lang="en-US" altLang="en-US" sz="900">
              <a:cs typeface="Times New Roman" panose="02020603050405020304" pitchFamily="18" charset="0"/>
            </a:endParaRPr>
          </a:p>
        </p:txBody>
      </p:sp>
      <p:sp>
        <p:nvSpPr>
          <p:cNvPr id="36944" name="Line 81"/>
          <p:cNvSpPr>
            <a:spLocks noChangeShapeType="1"/>
          </p:cNvSpPr>
          <p:nvPr/>
        </p:nvSpPr>
        <p:spPr bwMode="auto">
          <a:xfrm>
            <a:off x="1752600" y="1524000"/>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45" name="Line 82"/>
          <p:cNvSpPr>
            <a:spLocks noChangeShapeType="1"/>
          </p:cNvSpPr>
          <p:nvPr/>
        </p:nvSpPr>
        <p:spPr bwMode="auto">
          <a:xfrm>
            <a:off x="1752600" y="6553200"/>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46" name="Line 83"/>
          <p:cNvSpPr>
            <a:spLocks noChangeShapeType="1"/>
          </p:cNvSpPr>
          <p:nvPr/>
        </p:nvSpPr>
        <p:spPr bwMode="auto">
          <a:xfrm>
            <a:off x="1752600"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47" name="Line 84"/>
          <p:cNvSpPr>
            <a:spLocks noChangeShapeType="1"/>
          </p:cNvSpPr>
          <p:nvPr/>
        </p:nvSpPr>
        <p:spPr bwMode="auto">
          <a:xfrm>
            <a:off x="10287000"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48" name="Line 85"/>
          <p:cNvSpPr>
            <a:spLocks noChangeShapeType="1"/>
          </p:cNvSpPr>
          <p:nvPr/>
        </p:nvSpPr>
        <p:spPr bwMode="auto">
          <a:xfrm>
            <a:off x="1752600" y="2071688"/>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49" name="Line 86"/>
          <p:cNvSpPr>
            <a:spLocks noChangeShapeType="1"/>
          </p:cNvSpPr>
          <p:nvPr/>
        </p:nvSpPr>
        <p:spPr bwMode="auto">
          <a:xfrm>
            <a:off x="3470275"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0" name="Line 87"/>
          <p:cNvSpPr>
            <a:spLocks noChangeShapeType="1"/>
          </p:cNvSpPr>
          <p:nvPr/>
        </p:nvSpPr>
        <p:spPr bwMode="auto">
          <a:xfrm>
            <a:off x="4448175"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1" name="Line 88"/>
          <p:cNvSpPr>
            <a:spLocks noChangeShapeType="1"/>
          </p:cNvSpPr>
          <p:nvPr/>
        </p:nvSpPr>
        <p:spPr bwMode="auto">
          <a:xfrm>
            <a:off x="5672138"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2" name="Line 89"/>
          <p:cNvSpPr>
            <a:spLocks noChangeShapeType="1"/>
          </p:cNvSpPr>
          <p:nvPr/>
        </p:nvSpPr>
        <p:spPr bwMode="auto">
          <a:xfrm>
            <a:off x="6894513"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3" name="Line 90"/>
          <p:cNvSpPr>
            <a:spLocks noChangeShapeType="1"/>
          </p:cNvSpPr>
          <p:nvPr/>
        </p:nvSpPr>
        <p:spPr bwMode="auto">
          <a:xfrm>
            <a:off x="8035925"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4" name="Line 91"/>
          <p:cNvSpPr>
            <a:spLocks noChangeShapeType="1"/>
          </p:cNvSpPr>
          <p:nvPr/>
        </p:nvSpPr>
        <p:spPr bwMode="auto">
          <a:xfrm>
            <a:off x="9096375" y="1524000"/>
            <a:ext cx="0" cy="502920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5" name="Line 92"/>
          <p:cNvSpPr>
            <a:spLocks noChangeShapeType="1"/>
          </p:cNvSpPr>
          <p:nvPr/>
        </p:nvSpPr>
        <p:spPr bwMode="auto">
          <a:xfrm>
            <a:off x="1752600" y="2527300"/>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6" name="Line 93"/>
          <p:cNvSpPr>
            <a:spLocks noChangeShapeType="1"/>
          </p:cNvSpPr>
          <p:nvPr/>
        </p:nvSpPr>
        <p:spPr bwMode="auto">
          <a:xfrm>
            <a:off x="1752600" y="2982913"/>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7" name="Line 94"/>
          <p:cNvSpPr>
            <a:spLocks noChangeShapeType="1"/>
          </p:cNvSpPr>
          <p:nvPr/>
        </p:nvSpPr>
        <p:spPr bwMode="auto">
          <a:xfrm>
            <a:off x="1752600" y="3438525"/>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8" name="Line 95"/>
          <p:cNvSpPr>
            <a:spLocks noChangeShapeType="1"/>
          </p:cNvSpPr>
          <p:nvPr/>
        </p:nvSpPr>
        <p:spPr bwMode="auto">
          <a:xfrm>
            <a:off x="1752600" y="3954463"/>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59" name="Line 96"/>
          <p:cNvSpPr>
            <a:spLocks noChangeShapeType="1"/>
          </p:cNvSpPr>
          <p:nvPr/>
        </p:nvSpPr>
        <p:spPr bwMode="auto">
          <a:xfrm>
            <a:off x="1752600" y="4410075"/>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60" name="Line 97"/>
          <p:cNvSpPr>
            <a:spLocks noChangeShapeType="1"/>
          </p:cNvSpPr>
          <p:nvPr/>
        </p:nvSpPr>
        <p:spPr bwMode="auto">
          <a:xfrm>
            <a:off x="1752600" y="4865688"/>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61" name="Line 98"/>
          <p:cNvSpPr>
            <a:spLocks noChangeShapeType="1"/>
          </p:cNvSpPr>
          <p:nvPr/>
        </p:nvSpPr>
        <p:spPr bwMode="auto">
          <a:xfrm>
            <a:off x="1752600" y="5321300"/>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62" name="Line 99"/>
          <p:cNvSpPr>
            <a:spLocks noChangeShapeType="1"/>
          </p:cNvSpPr>
          <p:nvPr/>
        </p:nvSpPr>
        <p:spPr bwMode="auto">
          <a:xfrm>
            <a:off x="1752600" y="5776913"/>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63" name="Line 100"/>
          <p:cNvSpPr>
            <a:spLocks noChangeShapeType="1"/>
          </p:cNvSpPr>
          <p:nvPr/>
        </p:nvSpPr>
        <p:spPr bwMode="auto">
          <a:xfrm>
            <a:off x="1752600" y="6232525"/>
            <a:ext cx="8534400"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6964" name="Text Box 102"/>
          <p:cNvSpPr txBox="1">
            <a:spLocks noChangeArrowheads="1"/>
          </p:cNvSpPr>
          <p:nvPr/>
        </p:nvSpPr>
        <p:spPr bwMode="auto">
          <a:xfrm>
            <a:off x="3657600" y="2133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65" name="Text Box 103"/>
          <p:cNvSpPr txBox="1">
            <a:spLocks noChangeArrowheads="1"/>
          </p:cNvSpPr>
          <p:nvPr/>
        </p:nvSpPr>
        <p:spPr bwMode="auto">
          <a:xfrm>
            <a:off x="3657600" y="4038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66" name="Text Box 105"/>
          <p:cNvSpPr txBox="1">
            <a:spLocks noChangeArrowheads="1"/>
          </p:cNvSpPr>
          <p:nvPr/>
        </p:nvSpPr>
        <p:spPr bwMode="auto">
          <a:xfrm>
            <a:off x="3657600" y="44958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67" name="Text Box 106"/>
          <p:cNvSpPr txBox="1">
            <a:spLocks noChangeArrowheads="1"/>
          </p:cNvSpPr>
          <p:nvPr/>
        </p:nvSpPr>
        <p:spPr bwMode="auto">
          <a:xfrm>
            <a:off x="3657600" y="5410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68" name="Text Box 107"/>
          <p:cNvSpPr txBox="1">
            <a:spLocks noChangeArrowheads="1"/>
          </p:cNvSpPr>
          <p:nvPr/>
        </p:nvSpPr>
        <p:spPr bwMode="auto">
          <a:xfrm>
            <a:off x="3657600" y="6248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69" name="Text Box 108"/>
          <p:cNvSpPr txBox="1">
            <a:spLocks noChangeArrowheads="1"/>
          </p:cNvSpPr>
          <p:nvPr/>
        </p:nvSpPr>
        <p:spPr bwMode="auto">
          <a:xfrm>
            <a:off x="4724400" y="2667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0" name="Text Box 109"/>
          <p:cNvSpPr txBox="1">
            <a:spLocks noChangeArrowheads="1"/>
          </p:cNvSpPr>
          <p:nvPr/>
        </p:nvSpPr>
        <p:spPr bwMode="auto">
          <a:xfrm>
            <a:off x="4724400" y="3124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1" name="Text Box 110"/>
          <p:cNvSpPr txBox="1">
            <a:spLocks noChangeArrowheads="1"/>
          </p:cNvSpPr>
          <p:nvPr/>
        </p:nvSpPr>
        <p:spPr bwMode="auto">
          <a:xfrm>
            <a:off x="9448800" y="4953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2" name="Text Box 111"/>
          <p:cNvSpPr txBox="1">
            <a:spLocks noChangeArrowheads="1"/>
          </p:cNvSpPr>
          <p:nvPr/>
        </p:nvSpPr>
        <p:spPr bwMode="auto">
          <a:xfrm>
            <a:off x="9448800" y="3124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3" name="Text Box 112"/>
          <p:cNvSpPr txBox="1">
            <a:spLocks noChangeArrowheads="1"/>
          </p:cNvSpPr>
          <p:nvPr/>
        </p:nvSpPr>
        <p:spPr bwMode="auto">
          <a:xfrm>
            <a:off x="9448800" y="2667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4" name="Text Box 113"/>
          <p:cNvSpPr txBox="1">
            <a:spLocks noChangeArrowheads="1"/>
          </p:cNvSpPr>
          <p:nvPr/>
        </p:nvSpPr>
        <p:spPr bwMode="auto">
          <a:xfrm>
            <a:off x="8305800" y="3581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5" name="Text Box 114"/>
          <p:cNvSpPr txBox="1">
            <a:spLocks noChangeArrowheads="1"/>
          </p:cNvSpPr>
          <p:nvPr/>
        </p:nvSpPr>
        <p:spPr bwMode="auto">
          <a:xfrm>
            <a:off x="5943600" y="4953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6" name="Text Box 115"/>
          <p:cNvSpPr txBox="1">
            <a:spLocks noChangeArrowheads="1"/>
          </p:cNvSpPr>
          <p:nvPr/>
        </p:nvSpPr>
        <p:spPr bwMode="auto">
          <a:xfrm>
            <a:off x="5943600" y="3124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7" name="Text Box 116"/>
          <p:cNvSpPr txBox="1">
            <a:spLocks noChangeArrowheads="1"/>
          </p:cNvSpPr>
          <p:nvPr/>
        </p:nvSpPr>
        <p:spPr bwMode="auto">
          <a:xfrm>
            <a:off x="5943600" y="2667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8" name="Text Box 117"/>
          <p:cNvSpPr txBox="1">
            <a:spLocks noChangeArrowheads="1"/>
          </p:cNvSpPr>
          <p:nvPr/>
        </p:nvSpPr>
        <p:spPr bwMode="auto">
          <a:xfrm>
            <a:off x="4724400" y="4953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79" name="Text Box 118"/>
          <p:cNvSpPr txBox="1">
            <a:spLocks noChangeArrowheads="1"/>
          </p:cNvSpPr>
          <p:nvPr/>
        </p:nvSpPr>
        <p:spPr bwMode="auto">
          <a:xfrm>
            <a:off x="4724400" y="5867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80" name="Text Box 119"/>
          <p:cNvSpPr txBox="1">
            <a:spLocks noChangeArrowheads="1"/>
          </p:cNvSpPr>
          <p:nvPr/>
        </p:nvSpPr>
        <p:spPr bwMode="auto">
          <a:xfrm>
            <a:off x="9448800" y="5410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6981" name="Text Box 120"/>
          <p:cNvSpPr txBox="1">
            <a:spLocks noChangeArrowheads="1"/>
          </p:cNvSpPr>
          <p:nvPr/>
        </p:nvSpPr>
        <p:spPr bwMode="auto">
          <a:xfrm>
            <a:off x="5943600" y="5867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2" name="Text Box 122"/>
          <p:cNvSpPr txBox="1">
            <a:spLocks noChangeArrowheads="1"/>
          </p:cNvSpPr>
          <p:nvPr/>
        </p:nvSpPr>
        <p:spPr bwMode="auto">
          <a:xfrm>
            <a:off x="7162800" y="3048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3" name="Text Box 123"/>
          <p:cNvSpPr txBox="1">
            <a:spLocks noChangeArrowheads="1"/>
          </p:cNvSpPr>
          <p:nvPr/>
        </p:nvSpPr>
        <p:spPr bwMode="auto">
          <a:xfrm>
            <a:off x="7162800" y="2667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4" name="Text Box 124"/>
          <p:cNvSpPr txBox="1">
            <a:spLocks noChangeArrowheads="1"/>
          </p:cNvSpPr>
          <p:nvPr/>
        </p:nvSpPr>
        <p:spPr bwMode="auto">
          <a:xfrm>
            <a:off x="7162800" y="5410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5" name="Text Box 125"/>
          <p:cNvSpPr txBox="1">
            <a:spLocks noChangeArrowheads="1"/>
          </p:cNvSpPr>
          <p:nvPr/>
        </p:nvSpPr>
        <p:spPr bwMode="auto">
          <a:xfrm>
            <a:off x="7162800" y="4953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6" name="Text Box 126"/>
          <p:cNvSpPr txBox="1">
            <a:spLocks noChangeArrowheads="1"/>
          </p:cNvSpPr>
          <p:nvPr/>
        </p:nvSpPr>
        <p:spPr bwMode="auto">
          <a:xfrm>
            <a:off x="7162800" y="3581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7" name="Text Box 127"/>
          <p:cNvSpPr txBox="1">
            <a:spLocks noChangeArrowheads="1"/>
          </p:cNvSpPr>
          <p:nvPr/>
        </p:nvSpPr>
        <p:spPr bwMode="auto">
          <a:xfrm>
            <a:off x="8305800" y="2133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8" name="Text Box 128"/>
          <p:cNvSpPr txBox="1">
            <a:spLocks noChangeArrowheads="1"/>
          </p:cNvSpPr>
          <p:nvPr/>
        </p:nvSpPr>
        <p:spPr bwMode="auto">
          <a:xfrm>
            <a:off x="8305800" y="4038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89" name="Text Box 129"/>
          <p:cNvSpPr txBox="1">
            <a:spLocks noChangeArrowheads="1"/>
          </p:cNvSpPr>
          <p:nvPr/>
        </p:nvSpPr>
        <p:spPr bwMode="auto">
          <a:xfrm>
            <a:off x="9448800" y="44958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90" name="Text Box 130"/>
          <p:cNvSpPr txBox="1">
            <a:spLocks noChangeArrowheads="1"/>
          </p:cNvSpPr>
          <p:nvPr/>
        </p:nvSpPr>
        <p:spPr bwMode="auto">
          <a:xfrm>
            <a:off x="8305800" y="6248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6991" name="Text Box 131"/>
          <p:cNvSpPr txBox="1">
            <a:spLocks noChangeArrowheads="1"/>
          </p:cNvSpPr>
          <p:nvPr/>
        </p:nvSpPr>
        <p:spPr bwMode="auto">
          <a:xfrm>
            <a:off x="7162800" y="2133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2" name="Text Box 132"/>
          <p:cNvSpPr txBox="1">
            <a:spLocks noChangeArrowheads="1"/>
          </p:cNvSpPr>
          <p:nvPr/>
        </p:nvSpPr>
        <p:spPr bwMode="auto">
          <a:xfrm>
            <a:off x="7162800" y="621665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3" name="Text Box 133"/>
          <p:cNvSpPr txBox="1">
            <a:spLocks noChangeArrowheads="1"/>
          </p:cNvSpPr>
          <p:nvPr/>
        </p:nvSpPr>
        <p:spPr bwMode="auto">
          <a:xfrm>
            <a:off x="8305800" y="4953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4" name="Text Box 134"/>
          <p:cNvSpPr txBox="1">
            <a:spLocks noChangeArrowheads="1"/>
          </p:cNvSpPr>
          <p:nvPr/>
        </p:nvSpPr>
        <p:spPr bwMode="auto">
          <a:xfrm>
            <a:off x="8305800" y="44958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5" name="Text Box 135"/>
          <p:cNvSpPr txBox="1">
            <a:spLocks noChangeArrowheads="1"/>
          </p:cNvSpPr>
          <p:nvPr/>
        </p:nvSpPr>
        <p:spPr bwMode="auto">
          <a:xfrm>
            <a:off x="8305800" y="3048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6" name="Text Box 136"/>
          <p:cNvSpPr txBox="1">
            <a:spLocks noChangeArrowheads="1"/>
          </p:cNvSpPr>
          <p:nvPr/>
        </p:nvSpPr>
        <p:spPr bwMode="auto">
          <a:xfrm>
            <a:off x="8305800" y="2667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7" name="Text Box 137"/>
          <p:cNvSpPr txBox="1">
            <a:spLocks noChangeArrowheads="1"/>
          </p:cNvSpPr>
          <p:nvPr/>
        </p:nvSpPr>
        <p:spPr bwMode="auto">
          <a:xfrm>
            <a:off x="7162800" y="5867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8" name="Text Box 138"/>
          <p:cNvSpPr txBox="1">
            <a:spLocks noChangeArrowheads="1"/>
          </p:cNvSpPr>
          <p:nvPr/>
        </p:nvSpPr>
        <p:spPr bwMode="auto">
          <a:xfrm>
            <a:off x="7162800" y="4038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6999" name="Text Box 139"/>
          <p:cNvSpPr txBox="1">
            <a:spLocks noChangeArrowheads="1"/>
          </p:cNvSpPr>
          <p:nvPr/>
        </p:nvSpPr>
        <p:spPr bwMode="auto">
          <a:xfrm>
            <a:off x="5943600" y="5410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7000" name="Text Box 140"/>
          <p:cNvSpPr txBox="1">
            <a:spLocks noChangeArrowheads="1"/>
          </p:cNvSpPr>
          <p:nvPr/>
        </p:nvSpPr>
        <p:spPr bwMode="auto">
          <a:xfrm>
            <a:off x="5943600" y="3581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3</a:t>
            </a:r>
          </a:p>
        </p:txBody>
      </p:sp>
      <p:sp>
        <p:nvSpPr>
          <p:cNvPr id="37001" name="Text Box 141"/>
          <p:cNvSpPr txBox="1">
            <a:spLocks noChangeArrowheads="1"/>
          </p:cNvSpPr>
          <p:nvPr/>
        </p:nvSpPr>
        <p:spPr bwMode="auto">
          <a:xfrm>
            <a:off x="3657600" y="2667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2" name="Text Box 142"/>
          <p:cNvSpPr txBox="1">
            <a:spLocks noChangeArrowheads="1"/>
          </p:cNvSpPr>
          <p:nvPr/>
        </p:nvSpPr>
        <p:spPr bwMode="auto">
          <a:xfrm>
            <a:off x="4724400" y="3581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3" name="Text Box 143"/>
          <p:cNvSpPr txBox="1">
            <a:spLocks noChangeArrowheads="1"/>
          </p:cNvSpPr>
          <p:nvPr/>
        </p:nvSpPr>
        <p:spPr bwMode="auto">
          <a:xfrm>
            <a:off x="9448800" y="2133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4" name="Text Box 144"/>
          <p:cNvSpPr txBox="1">
            <a:spLocks noChangeArrowheads="1"/>
          </p:cNvSpPr>
          <p:nvPr/>
        </p:nvSpPr>
        <p:spPr bwMode="auto">
          <a:xfrm>
            <a:off x="8305800" y="5867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5" name="Text Box 145"/>
          <p:cNvSpPr txBox="1">
            <a:spLocks noChangeArrowheads="1"/>
          </p:cNvSpPr>
          <p:nvPr/>
        </p:nvSpPr>
        <p:spPr bwMode="auto">
          <a:xfrm>
            <a:off x="7162800" y="44958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6" name="Text Box 146"/>
          <p:cNvSpPr txBox="1">
            <a:spLocks noChangeArrowheads="1"/>
          </p:cNvSpPr>
          <p:nvPr/>
        </p:nvSpPr>
        <p:spPr bwMode="auto">
          <a:xfrm>
            <a:off x="5943600" y="6248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7" name="Text Box 147"/>
          <p:cNvSpPr txBox="1">
            <a:spLocks noChangeArrowheads="1"/>
          </p:cNvSpPr>
          <p:nvPr/>
        </p:nvSpPr>
        <p:spPr bwMode="auto">
          <a:xfrm>
            <a:off x="5943600" y="4038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8" name="Text Box 148"/>
          <p:cNvSpPr txBox="1">
            <a:spLocks noChangeArrowheads="1"/>
          </p:cNvSpPr>
          <p:nvPr/>
        </p:nvSpPr>
        <p:spPr bwMode="auto">
          <a:xfrm>
            <a:off x="5943600" y="2133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09" name="Text Box 149"/>
          <p:cNvSpPr txBox="1">
            <a:spLocks noChangeArrowheads="1"/>
          </p:cNvSpPr>
          <p:nvPr/>
        </p:nvSpPr>
        <p:spPr bwMode="auto">
          <a:xfrm>
            <a:off x="4724400" y="6248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10" name="Text Box 150"/>
          <p:cNvSpPr txBox="1">
            <a:spLocks noChangeArrowheads="1"/>
          </p:cNvSpPr>
          <p:nvPr/>
        </p:nvSpPr>
        <p:spPr bwMode="auto">
          <a:xfrm>
            <a:off x="4724400" y="5410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11" name="Text Box 151"/>
          <p:cNvSpPr txBox="1">
            <a:spLocks noChangeArrowheads="1"/>
          </p:cNvSpPr>
          <p:nvPr/>
        </p:nvSpPr>
        <p:spPr bwMode="auto">
          <a:xfrm>
            <a:off x="4724400" y="2133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12" name="Text Box 152"/>
          <p:cNvSpPr txBox="1">
            <a:spLocks noChangeArrowheads="1"/>
          </p:cNvSpPr>
          <p:nvPr/>
        </p:nvSpPr>
        <p:spPr bwMode="auto">
          <a:xfrm>
            <a:off x="3657600" y="49530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13" name="Text Box 153"/>
          <p:cNvSpPr txBox="1">
            <a:spLocks noChangeArrowheads="1"/>
          </p:cNvSpPr>
          <p:nvPr/>
        </p:nvSpPr>
        <p:spPr bwMode="auto">
          <a:xfrm>
            <a:off x="3657600" y="3124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4</a:t>
            </a:r>
          </a:p>
        </p:txBody>
      </p:sp>
      <p:sp>
        <p:nvSpPr>
          <p:cNvPr id="37014" name="Text Box 154"/>
          <p:cNvSpPr txBox="1">
            <a:spLocks noChangeArrowheads="1"/>
          </p:cNvSpPr>
          <p:nvPr/>
        </p:nvSpPr>
        <p:spPr bwMode="auto">
          <a:xfrm>
            <a:off x="3657600" y="3581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37015" name="Text Box 155"/>
          <p:cNvSpPr txBox="1">
            <a:spLocks noChangeArrowheads="1"/>
          </p:cNvSpPr>
          <p:nvPr/>
        </p:nvSpPr>
        <p:spPr bwMode="auto">
          <a:xfrm>
            <a:off x="9448800" y="5867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37016" name="Text Box 156"/>
          <p:cNvSpPr txBox="1">
            <a:spLocks noChangeArrowheads="1"/>
          </p:cNvSpPr>
          <p:nvPr/>
        </p:nvSpPr>
        <p:spPr bwMode="auto">
          <a:xfrm>
            <a:off x="9448800" y="6248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37017" name="Text Box 157"/>
          <p:cNvSpPr txBox="1">
            <a:spLocks noChangeArrowheads="1"/>
          </p:cNvSpPr>
          <p:nvPr/>
        </p:nvSpPr>
        <p:spPr bwMode="auto">
          <a:xfrm>
            <a:off x="8305800" y="5410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37018" name="Text Box 158"/>
          <p:cNvSpPr txBox="1">
            <a:spLocks noChangeArrowheads="1"/>
          </p:cNvSpPr>
          <p:nvPr/>
        </p:nvSpPr>
        <p:spPr bwMode="auto">
          <a:xfrm>
            <a:off x="5943600" y="44958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37019" name="Text Box 159"/>
          <p:cNvSpPr txBox="1">
            <a:spLocks noChangeArrowheads="1"/>
          </p:cNvSpPr>
          <p:nvPr/>
        </p:nvSpPr>
        <p:spPr bwMode="auto">
          <a:xfrm>
            <a:off x="4724400" y="44958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37020" name="Text Box 160"/>
          <p:cNvSpPr txBox="1">
            <a:spLocks noChangeArrowheads="1"/>
          </p:cNvSpPr>
          <p:nvPr/>
        </p:nvSpPr>
        <p:spPr bwMode="auto">
          <a:xfrm>
            <a:off x="4724400" y="3962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37021" name="Text Box 161"/>
          <p:cNvSpPr txBox="1">
            <a:spLocks noChangeArrowheads="1"/>
          </p:cNvSpPr>
          <p:nvPr/>
        </p:nvSpPr>
        <p:spPr bwMode="auto">
          <a:xfrm>
            <a:off x="3657600" y="58674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6</a:t>
            </a:r>
          </a:p>
        </p:txBody>
      </p:sp>
      <p:sp>
        <p:nvSpPr>
          <p:cNvPr id="37022" name="Text Box 162"/>
          <p:cNvSpPr txBox="1">
            <a:spLocks noChangeArrowheads="1"/>
          </p:cNvSpPr>
          <p:nvPr/>
        </p:nvSpPr>
        <p:spPr bwMode="auto">
          <a:xfrm>
            <a:off x="9448800" y="40386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6</a:t>
            </a:r>
          </a:p>
        </p:txBody>
      </p:sp>
      <p:sp>
        <p:nvSpPr>
          <p:cNvPr id="37023" name="Text Box 163"/>
          <p:cNvSpPr txBox="1">
            <a:spLocks noChangeArrowheads="1"/>
          </p:cNvSpPr>
          <p:nvPr/>
        </p:nvSpPr>
        <p:spPr bwMode="auto">
          <a:xfrm>
            <a:off x="9448800" y="3505200"/>
            <a:ext cx="533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5</a:t>
            </a:r>
          </a:p>
        </p:txBody>
      </p:sp>
      <p:sp>
        <p:nvSpPr>
          <p:cNvPr id="161" name="Rectangle 160"/>
          <p:cNvSpPr/>
          <p:nvPr/>
        </p:nvSpPr>
        <p:spPr bwMode="auto">
          <a:xfrm>
            <a:off x="1606550" y="6581775"/>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2797567703"/>
      </p:ext>
    </p:extLst>
  </p:cSld>
  <p:clrMapOvr>
    <a:masterClrMapping/>
  </p:clrMapOvr>
  <p:transition>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654175" y="174625"/>
            <a:ext cx="8763000" cy="1104900"/>
          </a:xfrm>
        </p:spPr>
        <p:txBody>
          <a:bodyPr/>
          <a:lstStyle/>
          <a:p>
            <a:r>
              <a:rPr lang="en-US" altLang="en-US" sz="3000"/>
              <a:t>Performance of Delivery Networks for Different Product/Customer Characteristics</a:t>
            </a:r>
          </a:p>
        </p:txBody>
      </p:sp>
      <p:grpSp>
        <p:nvGrpSpPr>
          <p:cNvPr id="38915" name="Rectangle 3"/>
          <p:cNvGrpSpPr>
            <a:grpSpLocks noRot="1"/>
          </p:cNvGrpSpPr>
          <p:nvPr/>
        </p:nvGrpSpPr>
        <p:grpSpPr bwMode="auto">
          <a:xfrm>
            <a:off x="1752600" y="1447801"/>
            <a:ext cx="8566150" cy="4862513"/>
            <a:chOff x="96" y="1056"/>
            <a:chExt cx="5396" cy="3063"/>
          </a:xfrm>
        </p:grpSpPr>
        <p:sp>
          <p:nvSpPr>
            <p:cNvPr id="38971" name="Rectangle 4"/>
            <p:cNvSpPr>
              <a:spLocks noChangeArrowheads="1"/>
            </p:cNvSpPr>
            <p:nvPr/>
          </p:nvSpPr>
          <p:spPr bwMode="auto">
            <a:xfrm>
              <a:off x="4821" y="3832"/>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72" name="Rectangle 5"/>
            <p:cNvSpPr>
              <a:spLocks noChangeArrowheads="1"/>
            </p:cNvSpPr>
            <p:nvPr/>
          </p:nvSpPr>
          <p:spPr bwMode="auto">
            <a:xfrm>
              <a:off x="4022" y="3832"/>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73" name="Rectangle 6"/>
            <p:cNvSpPr>
              <a:spLocks noChangeArrowheads="1"/>
            </p:cNvSpPr>
            <p:nvPr/>
          </p:nvSpPr>
          <p:spPr bwMode="auto">
            <a:xfrm>
              <a:off x="3191" y="3832"/>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74" name="Rectangle 7"/>
            <p:cNvSpPr>
              <a:spLocks noChangeArrowheads="1"/>
            </p:cNvSpPr>
            <p:nvPr/>
          </p:nvSpPr>
          <p:spPr bwMode="auto">
            <a:xfrm>
              <a:off x="2520" y="3832"/>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75" name="Rectangle 8"/>
            <p:cNvSpPr>
              <a:spLocks noChangeArrowheads="1"/>
            </p:cNvSpPr>
            <p:nvPr/>
          </p:nvSpPr>
          <p:spPr bwMode="auto">
            <a:xfrm>
              <a:off x="1848" y="3832"/>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76" name="Rectangle 9"/>
            <p:cNvSpPr>
              <a:spLocks noChangeArrowheads="1"/>
            </p:cNvSpPr>
            <p:nvPr/>
          </p:nvSpPr>
          <p:spPr bwMode="auto">
            <a:xfrm>
              <a:off x="1278" y="3832"/>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77" name="Rectangle 10"/>
            <p:cNvSpPr>
              <a:spLocks noChangeArrowheads="1"/>
            </p:cNvSpPr>
            <p:nvPr/>
          </p:nvSpPr>
          <p:spPr bwMode="auto">
            <a:xfrm>
              <a:off x="96" y="3832"/>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Low customer effort</a:t>
              </a:r>
              <a:endParaRPr lang="en-US" altLang="en-US" sz="1000"/>
            </a:p>
          </p:txBody>
        </p:sp>
        <p:sp>
          <p:nvSpPr>
            <p:cNvPr id="38978" name="Rectangle 11"/>
            <p:cNvSpPr>
              <a:spLocks noChangeArrowheads="1"/>
            </p:cNvSpPr>
            <p:nvPr/>
          </p:nvSpPr>
          <p:spPr bwMode="auto">
            <a:xfrm>
              <a:off x="4821" y="3545"/>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79" name="Rectangle 12"/>
            <p:cNvSpPr>
              <a:spLocks noChangeArrowheads="1"/>
            </p:cNvSpPr>
            <p:nvPr/>
          </p:nvSpPr>
          <p:spPr bwMode="auto">
            <a:xfrm>
              <a:off x="4022" y="3545"/>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0" name="Rectangle 13"/>
            <p:cNvSpPr>
              <a:spLocks noChangeArrowheads="1"/>
            </p:cNvSpPr>
            <p:nvPr/>
          </p:nvSpPr>
          <p:spPr bwMode="auto">
            <a:xfrm>
              <a:off x="3191" y="3545"/>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1" name="Rectangle 14"/>
            <p:cNvSpPr>
              <a:spLocks noChangeArrowheads="1"/>
            </p:cNvSpPr>
            <p:nvPr/>
          </p:nvSpPr>
          <p:spPr bwMode="auto">
            <a:xfrm>
              <a:off x="2520" y="3545"/>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2" name="Rectangle 15"/>
            <p:cNvSpPr>
              <a:spLocks noChangeArrowheads="1"/>
            </p:cNvSpPr>
            <p:nvPr/>
          </p:nvSpPr>
          <p:spPr bwMode="auto">
            <a:xfrm>
              <a:off x="1848" y="3545"/>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3" name="Rectangle 16"/>
            <p:cNvSpPr>
              <a:spLocks noChangeArrowheads="1"/>
            </p:cNvSpPr>
            <p:nvPr/>
          </p:nvSpPr>
          <p:spPr bwMode="auto">
            <a:xfrm>
              <a:off x="1278" y="3545"/>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4" name="Rectangle 17"/>
            <p:cNvSpPr>
              <a:spLocks noChangeArrowheads="1"/>
            </p:cNvSpPr>
            <p:nvPr/>
          </p:nvSpPr>
          <p:spPr bwMode="auto">
            <a:xfrm>
              <a:off x="96" y="3545"/>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High product variety</a:t>
              </a:r>
              <a:endParaRPr lang="en-US" altLang="en-US" sz="1000"/>
            </a:p>
          </p:txBody>
        </p:sp>
        <p:sp>
          <p:nvSpPr>
            <p:cNvPr id="38985" name="Rectangle 18"/>
            <p:cNvSpPr>
              <a:spLocks noChangeArrowheads="1"/>
            </p:cNvSpPr>
            <p:nvPr/>
          </p:nvSpPr>
          <p:spPr bwMode="auto">
            <a:xfrm>
              <a:off x="4821" y="3258"/>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6" name="Rectangle 19"/>
            <p:cNvSpPr>
              <a:spLocks noChangeArrowheads="1"/>
            </p:cNvSpPr>
            <p:nvPr/>
          </p:nvSpPr>
          <p:spPr bwMode="auto">
            <a:xfrm>
              <a:off x="4022" y="3258"/>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7" name="Rectangle 20"/>
            <p:cNvSpPr>
              <a:spLocks noChangeArrowheads="1"/>
            </p:cNvSpPr>
            <p:nvPr/>
          </p:nvSpPr>
          <p:spPr bwMode="auto">
            <a:xfrm>
              <a:off x="3191" y="3258"/>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8" name="Rectangle 21"/>
            <p:cNvSpPr>
              <a:spLocks noChangeArrowheads="1"/>
            </p:cNvSpPr>
            <p:nvPr/>
          </p:nvSpPr>
          <p:spPr bwMode="auto">
            <a:xfrm>
              <a:off x="2520" y="3258"/>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89" name="Rectangle 22"/>
            <p:cNvSpPr>
              <a:spLocks noChangeArrowheads="1"/>
            </p:cNvSpPr>
            <p:nvPr/>
          </p:nvSpPr>
          <p:spPr bwMode="auto">
            <a:xfrm>
              <a:off x="1848" y="3258"/>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0" name="Rectangle 23"/>
            <p:cNvSpPr>
              <a:spLocks noChangeArrowheads="1"/>
            </p:cNvSpPr>
            <p:nvPr/>
          </p:nvSpPr>
          <p:spPr bwMode="auto">
            <a:xfrm>
              <a:off x="1278" y="3258"/>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1" name="Rectangle 24"/>
            <p:cNvSpPr>
              <a:spLocks noChangeArrowheads="1"/>
            </p:cNvSpPr>
            <p:nvPr/>
          </p:nvSpPr>
          <p:spPr bwMode="auto">
            <a:xfrm>
              <a:off x="96" y="3258"/>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Quick desired response</a:t>
              </a:r>
              <a:endParaRPr lang="en-US" altLang="en-US" sz="1000"/>
            </a:p>
          </p:txBody>
        </p:sp>
        <p:sp>
          <p:nvSpPr>
            <p:cNvPr id="38992" name="Rectangle 25"/>
            <p:cNvSpPr>
              <a:spLocks noChangeArrowheads="1"/>
            </p:cNvSpPr>
            <p:nvPr/>
          </p:nvSpPr>
          <p:spPr bwMode="auto">
            <a:xfrm>
              <a:off x="4821" y="2971"/>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3" name="Rectangle 26"/>
            <p:cNvSpPr>
              <a:spLocks noChangeArrowheads="1"/>
            </p:cNvSpPr>
            <p:nvPr/>
          </p:nvSpPr>
          <p:spPr bwMode="auto">
            <a:xfrm>
              <a:off x="4022" y="2971"/>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4" name="Rectangle 27"/>
            <p:cNvSpPr>
              <a:spLocks noChangeArrowheads="1"/>
            </p:cNvSpPr>
            <p:nvPr/>
          </p:nvSpPr>
          <p:spPr bwMode="auto">
            <a:xfrm>
              <a:off x="3191" y="2971"/>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5" name="Rectangle 28"/>
            <p:cNvSpPr>
              <a:spLocks noChangeArrowheads="1"/>
            </p:cNvSpPr>
            <p:nvPr/>
          </p:nvSpPr>
          <p:spPr bwMode="auto">
            <a:xfrm>
              <a:off x="2520" y="2971"/>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6" name="Rectangle 29"/>
            <p:cNvSpPr>
              <a:spLocks noChangeArrowheads="1"/>
            </p:cNvSpPr>
            <p:nvPr/>
          </p:nvSpPr>
          <p:spPr bwMode="auto">
            <a:xfrm>
              <a:off x="1848" y="2971"/>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7" name="Rectangle 30"/>
            <p:cNvSpPr>
              <a:spLocks noChangeArrowheads="1"/>
            </p:cNvSpPr>
            <p:nvPr/>
          </p:nvSpPr>
          <p:spPr bwMode="auto">
            <a:xfrm>
              <a:off x="1278" y="2971"/>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8998" name="Rectangle 31"/>
            <p:cNvSpPr>
              <a:spLocks noChangeArrowheads="1"/>
            </p:cNvSpPr>
            <p:nvPr/>
          </p:nvSpPr>
          <p:spPr bwMode="auto">
            <a:xfrm>
              <a:off x="96" y="2971"/>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High product value</a:t>
              </a:r>
              <a:endParaRPr lang="en-US" altLang="en-US" sz="1000"/>
            </a:p>
          </p:txBody>
        </p:sp>
        <p:sp>
          <p:nvSpPr>
            <p:cNvPr id="38999" name="Rectangle 32"/>
            <p:cNvSpPr>
              <a:spLocks noChangeArrowheads="1"/>
            </p:cNvSpPr>
            <p:nvPr/>
          </p:nvSpPr>
          <p:spPr bwMode="auto">
            <a:xfrm>
              <a:off x="4821" y="2684"/>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0" name="Rectangle 33"/>
            <p:cNvSpPr>
              <a:spLocks noChangeArrowheads="1"/>
            </p:cNvSpPr>
            <p:nvPr/>
          </p:nvSpPr>
          <p:spPr bwMode="auto">
            <a:xfrm>
              <a:off x="4022" y="2684"/>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1" name="Rectangle 34"/>
            <p:cNvSpPr>
              <a:spLocks noChangeArrowheads="1"/>
            </p:cNvSpPr>
            <p:nvPr/>
          </p:nvSpPr>
          <p:spPr bwMode="auto">
            <a:xfrm>
              <a:off x="3191" y="2684"/>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2" name="Rectangle 35"/>
            <p:cNvSpPr>
              <a:spLocks noChangeArrowheads="1"/>
            </p:cNvSpPr>
            <p:nvPr/>
          </p:nvSpPr>
          <p:spPr bwMode="auto">
            <a:xfrm>
              <a:off x="2520" y="2684"/>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3" name="Rectangle 36"/>
            <p:cNvSpPr>
              <a:spLocks noChangeArrowheads="1"/>
            </p:cNvSpPr>
            <p:nvPr/>
          </p:nvSpPr>
          <p:spPr bwMode="auto">
            <a:xfrm>
              <a:off x="1848" y="2684"/>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4" name="Rectangle 37"/>
            <p:cNvSpPr>
              <a:spLocks noChangeArrowheads="1"/>
            </p:cNvSpPr>
            <p:nvPr/>
          </p:nvSpPr>
          <p:spPr bwMode="auto">
            <a:xfrm>
              <a:off x="1278" y="2684"/>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5" name="Rectangle 38"/>
            <p:cNvSpPr>
              <a:spLocks noChangeArrowheads="1"/>
            </p:cNvSpPr>
            <p:nvPr/>
          </p:nvSpPr>
          <p:spPr bwMode="auto">
            <a:xfrm>
              <a:off x="96" y="2684"/>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Many product sources</a:t>
              </a:r>
              <a:endParaRPr lang="en-US" altLang="en-US" sz="1000"/>
            </a:p>
          </p:txBody>
        </p:sp>
        <p:sp>
          <p:nvSpPr>
            <p:cNvPr id="39006" name="Rectangle 39"/>
            <p:cNvSpPr>
              <a:spLocks noChangeArrowheads="1"/>
            </p:cNvSpPr>
            <p:nvPr/>
          </p:nvSpPr>
          <p:spPr bwMode="auto">
            <a:xfrm>
              <a:off x="4821" y="2397"/>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7" name="Rectangle 40"/>
            <p:cNvSpPr>
              <a:spLocks noChangeArrowheads="1"/>
            </p:cNvSpPr>
            <p:nvPr/>
          </p:nvSpPr>
          <p:spPr bwMode="auto">
            <a:xfrm>
              <a:off x="4022" y="2397"/>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8" name="Rectangle 41"/>
            <p:cNvSpPr>
              <a:spLocks noChangeArrowheads="1"/>
            </p:cNvSpPr>
            <p:nvPr/>
          </p:nvSpPr>
          <p:spPr bwMode="auto">
            <a:xfrm>
              <a:off x="3191" y="2397"/>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09" name="Rectangle 42"/>
            <p:cNvSpPr>
              <a:spLocks noChangeArrowheads="1"/>
            </p:cNvSpPr>
            <p:nvPr/>
          </p:nvSpPr>
          <p:spPr bwMode="auto">
            <a:xfrm>
              <a:off x="2520" y="2397"/>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0" name="Rectangle 43"/>
            <p:cNvSpPr>
              <a:spLocks noChangeArrowheads="1"/>
            </p:cNvSpPr>
            <p:nvPr/>
          </p:nvSpPr>
          <p:spPr bwMode="auto">
            <a:xfrm>
              <a:off x="1848" y="2397"/>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1" name="Rectangle 44"/>
            <p:cNvSpPr>
              <a:spLocks noChangeArrowheads="1"/>
            </p:cNvSpPr>
            <p:nvPr/>
          </p:nvSpPr>
          <p:spPr bwMode="auto">
            <a:xfrm>
              <a:off x="1278" y="2397"/>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2" name="Rectangle 45"/>
            <p:cNvSpPr>
              <a:spLocks noChangeArrowheads="1"/>
            </p:cNvSpPr>
            <p:nvPr/>
          </p:nvSpPr>
          <p:spPr bwMode="auto">
            <a:xfrm>
              <a:off x="96" y="2397"/>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Very low demand product</a:t>
              </a:r>
              <a:endParaRPr lang="en-US" altLang="en-US" sz="1000"/>
            </a:p>
          </p:txBody>
        </p:sp>
        <p:sp>
          <p:nvSpPr>
            <p:cNvPr id="39013" name="Rectangle 46"/>
            <p:cNvSpPr>
              <a:spLocks noChangeArrowheads="1"/>
            </p:cNvSpPr>
            <p:nvPr/>
          </p:nvSpPr>
          <p:spPr bwMode="auto">
            <a:xfrm>
              <a:off x="4821" y="2110"/>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4" name="Rectangle 47"/>
            <p:cNvSpPr>
              <a:spLocks noChangeArrowheads="1"/>
            </p:cNvSpPr>
            <p:nvPr/>
          </p:nvSpPr>
          <p:spPr bwMode="auto">
            <a:xfrm>
              <a:off x="4022" y="2110"/>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5" name="Rectangle 48"/>
            <p:cNvSpPr>
              <a:spLocks noChangeArrowheads="1"/>
            </p:cNvSpPr>
            <p:nvPr/>
          </p:nvSpPr>
          <p:spPr bwMode="auto">
            <a:xfrm>
              <a:off x="3191" y="2110"/>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6" name="Rectangle 49"/>
            <p:cNvSpPr>
              <a:spLocks noChangeArrowheads="1"/>
            </p:cNvSpPr>
            <p:nvPr/>
          </p:nvSpPr>
          <p:spPr bwMode="auto">
            <a:xfrm>
              <a:off x="2520" y="2110"/>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7" name="Rectangle 50"/>
            <p:cNvSpPr>
              <a:spLocks noChangeArrowheads="1"/>
            </p:cNvSpPr>
            <p:nvPr/>
          </p:nvSpPr>
          <p:spPr bwMode="auto">
            <a:xfrm>
              <a:off x="1848" y="2110"/>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8" name="Rectangle 51"/>
            <p:cNvSpPr>
              <a:spLocks noChangeArrowheads="1"/>
            </p:cNvSpPr>
            <p:nvPr/>
          </p:nvSpPr>
          <p:spPr bwMode="auto">
            <a:xfrm>
              <a:off x="1278" y="2110"/>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19" name="Rectangle 52"/>
            <p:cNvSpPr>
              <a:spLocks noChangeArrowheads="1"/>
            </p:cNvSpPr>
            <p:nvPr/>
          </p:nvSpPr>
          <p:spPr bwMode="auto">
            <a:xfrm>
              <a:off x="96" y="2110"/>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Low demand product</a:t>
              </a:r>
              <a:endParaRPr lang="en-US" altLang="en-US" sz="1000"/>
            </a:p>
          </p:txBody>
        </p:sp>
        <p:sp>
          <p:nvSpPr>
            <p:cNvPr id="39020" name="Rectangle 53"/>
            <p:cNvSpPr>
              <a:spLocks noChangeArrowheads="1"/>
            </p:cNvSpPr>
            <p:nvPr/>
          </p:nvSpPr>
          <p:spPr bwMode="auto">
            <a:xfrm>
              <a:off x="4821" y="1823"/>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1" name="Rectangle 54"/>
            <p:cNvSpPr>
              <a:spLocks noChangeArrowheads="1"/>
            </p:cNvSpPr>
            <p:nvPr/>
          </p:nvSpPr>
          <p:spPr bwMode="auto">
            <a:xfrm>
              <a:off x="4022" y="1823"/>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2" name="Rectangle 55"/>
            <p:cNvSpPr>
              <a:spLocks noChangeArrowheads="1"/>
            </p:cNvSpPr>
            <p:nvPr/>
          </p:nvSpPr>
          <p:spPr bwMode="auto">
            <a:xfrm>
              <a:off x="3191" y="1823"/>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3" name="Rectangle 56"/>
            <p:cNvSpPr>
              <a:spLocks noChangeArrowheads="1"/>
            </p:cNvSpPr>
            <p:nvPr/>
          </p:nvSpPr>
          <p:spPr bwMode="auto">
            <a:xfrm>
              <a:off x="2520" y="1823"/>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4" name="Rectangle 57"/>
            <p:cNvSpPr>
              <a:spLocks noChangeArrowheads="1"/>
            </p:cNvSpPr>
            <p:nvPr/>
          </p:nvSpPr>
          <p:spPr bwMode="auto">
            <a:xfrm>
              <a:off x="1848" y="1823"/>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5" name="Rectangle 58"/>
            <p:cNvSpPr>
              <a:spLocks noChangeArrowheads="1"/>
            </p:cNvSpPr>
            <p:nvPr/>
          </p:nvSpPr>
          <p:spPr bwMode="auto">
            <a:xfrm>
              <a:off x="1278" y="1823"/>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6" name="Rectangle 59"/>
            <p:cNvSpPr>
              <a:spLocks noChangeArrowheads="1"/>
            </p:cNvSpPr>
            <p:nvPr/>
          </p:nvSpPr>
          <p:spPr bwMode="auto">
            <a:xfrm>
              <a:off x="96" y="1823"/>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Medium demand product</a:t>
              </a:r>
              <a:endParaRPr lang="en-US" altLang="en-US" sz="1000"/>
            </a:p>
          </p:txBody>
        </p:sp>
        <p:sp>
          <p:nvSpPr>
            <p:cNvPr id="39027" name="Rectangle 60"/>
            <p:cNvSpPr>
              <a:spLocks noChangeArrowheads="1"/>
            </p:cNvSpPr>
            <p:nvPr/>
          </p:nvSpPr>
          <p:spPr bwMode="auto">
            <a:xfrm>
              <a:off x="4821" y="1536"/>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8" name="Rectangle 61"/>
            <p:cNvSpPr>
              <a:spLocks noChangeArrowheads="1"/>
            </p:cNvSpPr>
            <p:nvPr/>
          </p:nvSpPr>
          <p:spPr bwMode="auto">
            <a:xfrm>
              <a:off x="4022" y="1536"/>
              <a:ext cx="799"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29" name="Rectangle 62"/>
            <p:cNvSpPr>
              <a:spLocks noChangeArrowheads="1"/>
            </p:cNvSpPr>
            <p:nvPr/>
          </p:nvSpPr>
          <p:spPr bwMode="auto">
            <a:xfrm>
              <a:off x="3191" y="1536"/>
              <a:ext cx="83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30" name="Rectangle 63"/>
            <p:cNvSpPr>
              <a:spLocks noChangeArrowheads="1"/>
            </p:cNvSpPr>
            <p:nvPr/>
          </p:nvSpPr>
          <p:spPr bwMode="auto">
            <a:xfrm>
              <a:off x="2520" y="1536"/>
              <a:ext cx="671"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31" name="Rectangle 64"/>
            <p:cNvSpPr>
              <a:spLocks noChangeArrowheads="1"/>
            </p:cNvSpPr>
            <p:nvPr/>
          </p:nvSpPr>
          <p:spPr bwMode="auto">
            <a:xfrm>
              <a:off x="1848" y="1536"/>
              <a:ext cx="67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32" name="Rectangle 65"/>
            <p:cNvSpPr>
              <a:spLocks noChangeArrowheads="1"/>
            </p:cNvSpPr>
            <p:nvPr/>
          </p:nvSpPr>
          <p:spPr bwMode="auto">
            <a:xfrm>
              <a:off x="1278" y="1536"/>
              <a:ext cx="570"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endParaRPr lang="en-US" altLang="en-US" sz="2000"/>
            </a:p>
          </p:txBody>
        </p:sp>
        <p:sp>
          <p:nvSpPr>
            <p:cNvPr id="39033" name="Rectangle 66"/>
            <p:cNvSpPr>
              <a:spLocks noChangeArrowheads="1"/>
            </p:cNvSpPr>
            <p:nvPr/>
          </p:nvSpPr>
          <p:spPr bwMode="auto">
            <a:xfrm>
              <a:off x="96" y="1536"/>
              <a:ext cx="1182"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spcBef>
                  <a:spcPct val="0"/>
                </a:spcBef>
                <a:buClrTx/>
                <a:buFontTx/>
                <a:buNone/>
              </a:pPr>
              <a:r>
                <a:rPr lang="en-US" altLang="en-US" sz="1000">
                  <a:cs typeface="Times New Roman" panose="02020603050405020304" pitchFamily="18" charset="0"/>
                </a:rPr>
                <a:t>High demand product</a:t>
              </a:r>
              <a:endParaRPr lang="en-US" altLang="en-US" sz="1000"/>
            </a:p>
          </p:txBody>
        </p:sp>
        <p:sp>
          <p:nvSpPr>
            <p:cNvPr id="39034" name="Rectangle 67"/>
            <p:cNvSpPr>
              <a:spLocks noChangeArrowheads="1"/>
            </p:cNvSpPr>
            <p:nvPr/>
          </p:nvSpPr>
          <p:spPr bwMode="auto">
            <a:xfrm>
              <a:off x="4821" y="1056"/>
              <a:ext cx="671"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Manufacturer  storage with pickup</a:t>
              </a:r>
              <a:endParaRPr lang="en-US" altLang="en-US" sz="900"/>
            </a:p>
          </p:txBody>
        </p:sp>
        <p:sp>
          <p:nvSpPr>
            <p:cNvPr id="39035" name="Rectangle 68"/>
            <p:cNvSpPr>
              <a:spLocks noChangeArrowheads="1"/>
            </p:cNvSpPr>
            <p:nvPr/>
          </p:nvSpPr>
          <p:spPr bwMode="auto">
            <a:xfrm>
              <a:off x="4022" y="1056"/>
              <a:ext cx="799"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Distributor storage with last mile delivery</a:t>
              </a:r>
              <a:endParaRPr lang="en-US" altLang="en-US" sz="900"/>
            </a:p>
          </p:txBody>
        </p:sp>
        <p:sp>
          <p:nvSpPr>
            <p:cNvPr id="39036" name="Rectangle 69"/>
            <p:cNvSpPr>
              <a:spLocks noChangeArrowheads="1"/>
            </p:cNvSpPr>
            <p:nvPr/>
          </p:nvSpPr>
          <p:spPr bwMode="auto">
            <a:xfrm>
              <a:off x="3191" y="1056"/>
              <a:ext cx="831"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Distributor Storage with Package Carrier Delivery</a:t>
              </a:r>
              <a:endParaRPr lang="en-US" altLang="en-US" sz="900"/>
            </a:p>
          </p:txBody>
        </p:sp>
        <p:sp>
          <p:nvSpPr>
            <p:cNvPr id="39037" name="Rectangle 70"/>
            <p:cNvSpPr>
              <a:spLocks noChangeArrowheads="1"/>
            </p:cNvSpPr>
            <p:nvPr/>
          </p:nvSpPr>
          <p:spPr bwMode="auto">
            <a:xfrm>
              <a:off x="2520" y="1056"/>
              <a:ext cx="671"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Manufacturer Storage with In-Transit Merge </a:t>
              </a:r>
              <a:endParaRPr lang="en-US" altLang="en-US" sz="900"/>
            </a:p>
          </p:txBody>
        </p:sp>
        <p:sp>
          <p:nvSpPr>
            <p:cNvPr id="39038" name="Rectangle 71"/>
            <p:cNvSpPr>
              <a:spLocks noChangeArrowheads="1"/>
            </p:cNvSpPr>
            <p:nvPr/>
          </p:nvSpPr>
          <p:spPr bwMode="auto">
            <a:xfrm>
              <a:off x="1848" y="1056"/>
              <a:ext cx="67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Manufacturer Storage with Direct Shipping</a:t>
              </a:r>
              <a:endParaRPr lang="en-US" altLang="en-US" sz="900"/>
            </a:p>
          </p:txBody>
        </p:sp>
        <p:sp>
          <p:nvSpPr>
            <p:cNvPr id="39039" name="Rectangle 72"/>
            <p:cNvSpPr>
              <a:spLocks noChangeArrowheads="1"/>
            </p:cNvSpPr>
            <p:nvPr/>
          </p:nvSpPr>
          <p:spPr bwMode="auto">
            <a:xfrm>
              <a:off x="1278" y="1056"/>
              <a:ext cx="57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0"/>
                </a:spcBef>
                <a:buClrTx/>
                <a:buFontTx/>
                <a:buNone/>
              </a:pPr>
              <a:r>
                <a:rPr lang="en-US" altLang="en-US" sz="900" b="1">
                  <a:cs typeface="Times New Roman" panose="02020603050405020304" pitchFamily="18" charset="0"/>
                </a:rPr>
                <a:t>Retail Storage with Customer Pickup</a:t>
              </a:r>
              <a:endParaRPr lang="en-US" altLang="en-US" sz="900"/>
            </a:p>
          </p:txBody>
        </p:sp>
        <p:sp>
          <p:nvSpPr>
            <p:cNvPr id="39040" name="Rectangle 73"/>
            <p:cNvSpPr>
              <a:spLocks noChangeArrowheads="1"/>
            </p:cNvSpPr>
            <p:nvPr/>
          </p:nvSpPr>
          <p:spPr bwMode="auto">
            <a:xfrm>
              <a:off x="96" y="1056"/>
              <a:ext cx="118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buFont typeface="Monotype Sorts" pitchFamily="2" charset="2"/>
                <a:buNone/>
              </a:pPr>
              <a:endParaRPr lang="en-US" altLang="en-US" sz="2400"/>
            </a:p>
          </p:txBody>
        </p:sp>
        <p:sp>
          <p:nvSpPr>
            <p:cNvPr id="39041" name="Line 74"/>
            <p:cNvSpPr>
              <a:spLocks noChangeShapeType="1"/>
            </p:cNvSpPr>
            <p:nvPr/>
          </p:nvSpPr>
          <p:spPr bwMode="auto">
            <a:xfrm>
              <a:off x="96" y="1056"/>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2" name="Line 75"/>
            <p:cNvSpPr>
              <a:spLocks noChangeShapeType="1"/>
            </p:cNvSpPr>
            <p:nvPr/>
          </p:nvSpPr>
          <p:spPr bwMode="auto">
            <a:xfrm>
              <a:off x="96" y="4119"/>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3" name="Line 76"/>
            <p:cNvSpPr>
              <a:spLocks noChangeShapeType="1"/>
            </p:cNvSpPr>
            <p:nvPr/>
          </p:nvSpPr>
          <p:spPr bwMode="auto">
            <a:xfrm>
              <a:off x="96"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4" name="Line 77"/>
            <p:cNvSpPr>
              <a:spLocks noChangeShapeType="1"/>
            </p:cNvSpPr>
            <p:nvPr/>
          </p:nvSpPr>
          <p:spPr bwMode="auto">
            <a:xfrm>
              <a:off x="5492"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5" name="Line 78"/>
            <p:cNvSpPr>
              <a:spLocks noChangeShapeType="1"/>
            </p:cNvSpPr>
            <p:nvPr/>
          </p:nvSpPr>
          <p:spPr bwMode="auto">
            <a:xfrm>
              <a:off x="96" y="1536"/>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6" name="Line 79"/>
            <p:cNvSpPr>
              <a:spLocks noChangeShapeType="1"/>
            </p:cNvSpPr>
            <p:nvPr/>
          </p:nvSpPr>
          <p:spPr bwMode="auto">
            <a:xfrm>
              <a:off x="1278"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7" name="Line 80"/>
            <p:cNvSpPr>
              <a:spLocks noChangeShapeType="1"/>
            </p:cNvSpPr>
            <p:nvPr/>
          </p:nvSpPr>
          <p:spPr bwMode="auto">
            <a:xfrm>
              <a:off x="1848"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8" name="Line 81"/>
            <p:cNvSpPr>
              <a:spLocks noChangeShapeType="1"/>
            </p:cNvSpPr>
            <p:nvPr/>
          </p:nvSpPr>
          <p:spPr bwMode="auto">
            <a:xfrm>
              <a:off x="2520"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49" name="Line 82"/>
            <p:cNvSpPr>
              <a:spLocks noChangeShapeType="1"/>
            </p:cNvSpPr>
            <p:nvPr/>
          </p:nvSpPr>
          <p:spPr bwMode="auto">
            <a:xfrm>
              <a:off x="3191"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0" name="Line 83"/>
            <p:cNvSpPr>
              <a:spLocks noChangeShapeType="1"/>
            </p:cNvSpPr>
            <p:nvPr/>
          </p:nvSpPr>
          <p:spPr bwMode="auto">
            <a:xfrm>
              <a:off x="4022"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1" name="Line 84"/>
            <p:cNvSpPr>
              <a:spLocks noChangeShapeType="1"/>
            </p:cNvSpPr>
            <p:nvPr/>
          </p:nvSpPr>
          <p:spPr bwMode="auto">
            <a:xfrm>
              <a:off x="4821" y="1056"/>
              <a:ext cx="0" cy="3063"/>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2" name="Line 85"/>
            <p:cNvSpPr>
              <a:spLocks noChangeShapeType="1"/>
            </p:cNvSpPr>
            <p:nvPr/>
          </p:nvSpPr>
          <p:spPr bwMode="auto">
            <a:xfrm>
              <a:off x="96" y="1823"/>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3" name="Line 86"/>
            <p:cNvSpPr>
              <a:spLocks noChangeShapeType="1"/>
            </p:cNvSpPr>
            <p:nvPr/>
          </p:nvSpPr>
          <p:spPr bwMode="auto">
            <a:xfrm>
              <a:off x="96" y="2110"/>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4" name="Line 87"/>
            <p:cNvSpPr>
              <a:spLocks noChangeShapeType="1"/>
            </p:cNvSpPr>
            <p:nvPr/>
          </p:nvSpPr>
          <p:spPr bwMode="auto">
            <a:xfrm>
              <a:off x="96" y="2397"/>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5" name="Line 88"/>
            <p:cNvSpPr>
              <a:spLocks noChangeShapeType="1"/>
            </p:cNvSpPr>
            <p:nvPr/>
          </p:nvSpPr>
          <p:spPr bwMode="auto">
            <a:xfrm>
              <a:off x="96" y="2684"/>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6" name="Line 89"/>
            <p:cNvSpPr>
              <a:spLocks noChangeShapeType="1"/>
            </p:cNvSpPr>
            <p:nvPr/>
          </p:nvSpPr>
          <p:spPr bwMode="auto">
            <a:xfrm>
              <a:off x="96" y="2971"/>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7" name="Line 90"/>
            <p:cNvSpPr>
              <a:spLocks noChangeShapeType="1"/>
            </p:cNvSpPr>
            <p:nvPr/>
          </p:nvSpPr>
          <p:spPr bwMode="auto">
            <a:xfrm>
              <a:off x="96" y="3258"/>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8" name="Line 91"/>
            <p:cNvSpPr>
              <a:spLocks noChangeShapeType="1"/>
            </p:cNvSpPr>
            <p:nvPr/>
          </p:nvSpPr>
          <p:spPr bwMode="auto">
            <a:xfrm>
              <a:off x="96" y="3545"/>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sp>
          <p:nvSpPr>
            <p:cNvPr id="39059" name="Line 92"/>
            <p:cNvSpPr>
              <a:spLocks noChangeShapeType="1"/>
            </p:cNvSpPr>
            <p:nvPr/>
          </p:nvSpPr>
          <p:spPr bwMode="auto">
            <a:xfrm>
              <a:off x="96" y="3832"/>
              <a:ext cx="5396" cy="0"/>
            </a:xfrm>
            <a:prstGeom prst="line">
              <a:avLst/>
            </a:prstGeom>
            <a:noFill/>
            <a:ln w="12700" cap="rnd">
              <a:solidFill>
                <a:schemeClr val="tx1"/>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IN"/>
            </a:p>
          </p:txBody>
        </p:sp>
      </p:grpSp>
      <p:sp>
        <p:nvSpPr>
          <p:cNvPr id="38916" name="Text Box 93"/>
          <p:cNvSpPr txBox="1">
            <a:spLocks noChangeArrowheads="1"/>
          </p:cNvSpPr>
          <p:nvPr/>
        </p:nvSpPr>
        <p:spPr bwMode="auto">
          <a:xfrm>
            <a:off x="3733800" y="2286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17" name="Text Box 94"/>
          <p:cNvSpPr txBox="1">
            <a:spLocks noChangeArrowheads="1"/>
          </p:cNvSpPr>
          <p:nvPr/>
        </p:nvSpPr>
        <p:spPr bwMode="auto">
          <a:xfrm>
            <a:off x="3733800" y="5029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18" name="Text Box 95"/>
          <p:cNvSpPr txBox="1">
            <a:spLocks noChangeArrowheads="1"/>
          </p:cNvSpPr>
          <p:nvPr/>
        </p:nvSpPr>
        <p:spPr bwMode="auto">
          <a:xfrm>
            <a:off x="4724400" y="3657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19" name="Text Box 96"/>
          <p:cNvSpPr txBox="1">
            <a:spLocks noChangeArrowheads="1"/>
          </p:cNvSpPr>
          <p:nvPr/>
        </p:nvSpPr>
        <p:spPr bwMode="auto">
          <a:xfrm>
            <a:off x="4724400" y="4572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20" name="Text Box 97"/>
          <p:cNvSpPr txBox="1">
            <a:spLocks noChangeArrowheads="1"/>
          </p:cNvSpPr>
          <p:nvPr/>
        </p:nvSpPr>
        <p:spPr bwMode="auto">
          <a:xfrm>
            <a:off x="4724400" y="5486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21" name="Text Box 98"/>
          <p:cNvSpPr txBox="1">
            <a:spLocks noChangeArrowheads="1"/>
          </p:cNvSpPr>
          <p:nvPr/>
        </p:nvSpPr>
        <p:spPr bwMode="auto">
          <a:xfrm>
            <a:off x="70104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22" name="Text Box 99"/>
          <p:cNvSpPr txBox="1">
            <a:spLocks noChangeArrowheads="1"/>
          </p:cNvSpPr>
          <p:nvPr/>
        </p:nvSpPr>
        <p:spPr bwMode="auto">
          <a:xfrm>
            <a:off x="5791200" y="5943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23" name="Text Box 100"/>
          <p:cNvSpPr txBox="1">
            <a:spLocks noChangeArrowheads="1"/>
          </p:cNvSpPr>
          <p:nvPr/>
        </p:nvSpPr>
        <p:spPr bwMode="auto">
          <a:xfrm>
            <a:off x="7010400" y="5943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24" name="Text Box 101"/>
          <p:cNvSpPr txBox="1">
            <a:spLocks noChangeArrowheads="1"/>
          </p:cNvSpPr>
          <p:nvPr/>
        </p:nvSpPr>
        <p:spPr bwMode="auto">
          <a:xfrm>
            <a:off x="8305800" y="5943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25" name="Text Box 102"/>
          <p:cNvSpPr txBox="1">
            <a:spLocks noChangeArrowheads="1"/>
          </p:cNvSpPr>
          <p:nvPr/>
        </p:nvSpPr>
        <p:spPr bwMode="auto">
          <a:xfrm>
            <a:off x="9448800" y="5486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26" name="Text Box 103"/>
          <p:cNvSpPr txBox="1">
            <a:spLocks noChangeArrowheads="1"/>
          </p:cNvSpPr>
          <p:nvPr/>
        </p:nvSpPr>
        <p:spPr bwMode="auto">
          <a:xfrm>
            <a:off x="3733800" y="2743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27" name="Text Box 104"/>
          <p:cNvSpPr txBox="1">
            <a:spLocks noChangeArrowheads="1"/>
          </p:cNvSpPr>
          <p:nvPr/>
        </p:nvSpPr>
        <p:spPr bwMode="auto">
          <a:xfrm>
            <a:off x="37338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28" name="Text Box 105"/>
          <p:cNvSpPr txBox="1">
            <a:spLocks noChangeArrowheads="1"/>
          </p:cNvSpPr>
          <p:nvPr/>
        </p:nvSpPr>
        <p:spPr bwMode="auto">
          <a:xfrm>
            <a:off x="4724400" y="3200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29" name="Text Box 106"/>
          <p:cNvSpPr txBox="1">
            <a:spLocks noChangeArrowheads="1"/>
          </p:cNvSpPr>
          <p:nvPr/>
        </p:nvSpPr>
        <p:spPr bwMode="auto">
          <a:xfrm>
            <a:off x="4724400" y="5943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0" name="Text Box 107"/>
          <p:cNvSpPr txBox="1">
            <a:spLocks noChangeArrowheads="1"/>
          </p:cNvSpPr>
          <p:nvPr/>
        </p:nvSpPr>
        <p:spPr bwMode="auto">
          <a:xfrm>
            <a:off x="5791200" y="4572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1" name="Text Box 108"/>
          <p:cNvSpPr txBox="1">
            <a:spLocks noChangeArrowheads="1"/>
          </p:cNvSpPr>
          <p:nvPr/>
        </p:nvSpPr>
        <p:spPr bwMode="auto">
          <a:xfrm>
            <a:off x="5791200" y="3657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2" name="Text Box 109"/>
          <p:cNvSpPr txBox="1">
            <a:spLocks noChangeArrowheads="1"/>
          </p:cNvSpPr>
          <p:nvPr/>
        </p:nvSpPr>
        <p:spPr bwMode="auto">
          <a:xfrm>
            <a:off x="7010400" y="2743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3" name="Text Box 110"/>
          <p:cNvSpPr txBox="1">
            <a:spLocks noChangeArrowheads="1"/>
          </p:cNvSpPr>
          <p:nvPr/>
        </p:nvSpPr>
        <p:spPr bwMode="auto">
          <a:xfrm>
            <a:off x="7010400" y="3200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4" name="Text Box 111"/>
          <p:cNvSpPr txBox="1">
            <a:spLocks noChangeArrowheads="1"/>
          </p:cNvSpPr>
          <p:nvPr/>
        </p:nvSpPr>
        <p:spPr bwMode="auto">
          <a:xfrm>
            <a:off x="7010400" y="4572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5" name="Text Box 112"/>
          <p:cNvSpPr txBox="1">
            <a:spLocks noChangeArrowheads="1"/>
          </p:cNvSpPr>
          <p:nvPr/>
        </p:nvSpPr>
        <p:spPr bwMode="auto">
          <a:xfrm>
            <a:off x="7010400" y="5486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6" name="Text Box 113"/>
          <p:cNvSpPr txBox="1">
            <a:spLocks noChangeArrowheads="1"/>
          </p:cNvSpPr>
          <p:nvPr/>
        </p:nvSpPr>
        <p:spPr bwMode="auto">
          <a:xfrm>
            <a:off x="8305800" y="5029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7" name="Text Box 114"/>
          <p:cNvSpPr txBox="1">
            <a:spLocks noChangeArrowheads="1"/>
          </p:cNvSpPr>
          <p:nvPr/>
        </p:nvSpPr>
        <p:spPr bwMode="auto">
          <a:xfrm>
            <a:off x="83058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8" name="Text Box 115"/>
          <p:cNvSpPr txBox="1">
            <a:spLocks noChangeArrowheads="1"/>
          </p:cNvSpPr>
          <p:nvPr/>
        </p:nvSpPr>
        <p:spPr bwMode="auto">
          <a:xfrm>
            <a:off x="8305800" y="2286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39" name="Text Box 116"/>
          <p:cNvSpPr txBox="1">
            <a:spLocks noChangeArrowheads="1"/>
          </p:cNvSpPr>
          <p:nvPr/>
        </p:nvSpPr>
        <p:spPr bwMode="auto">
          <a:xfrm>
            <a:off x="9448800" y="3657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40" name="Text Box 117"/>
          <p:cNvSpPr txBox="1">
            <a:spLocks noChangeArrowheads="1"/>
          </p:cNvSpPr>
          <p:nvPr/>
        </p:nvSpPr>
        <p:spPr bwMode="auto">
          <a:xfrm>
            <a:off x="9448800" y="3200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41" name="Text Box 118"/>
          <p:cNvSpPr txBox="1">
            <a:spLocks noChangeArrowheads="1"/>
          </p:cNvSpPr>
          <p:nvPr/>
        </p:nvSpPr>
        <p:spPr bwMode="auto">
          <a:xfrm>
            <a:off x="5791200" y="2743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2" name="Text Box 119"/>
          <p:cNvSpPr txBox="1">
            <a:spLocks noChangeArrowheads="1"/>
          </p:cNvSpPr>
          <p:nvPr/>
        </p:nvSpPr>
        <p:spPr bwMode="auto">
          <a:xfrm>
            <a:off x="5791200" y="3200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3" name="Text Box 120"/>
          <p:cNvSpPr txBox="1">
            <a:spLocks noChangeArrowheads="1"/>
          </p:cNvSpPr>
          <p:nvPr/>
        </p:nvSpPr>
        <p:spPr bwMode="auto">
          <a:xfrm>
            <a:off x="5791200" y="5486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4" name="Text Box 121"/>
          <p:cNvSpPr txBox="1">
            <a:spLocks noChangeArrowheads="1"/>
          </p:cNvSpPr>
          <p:nvPr/>
        </p:nvSpPr>
        <p:spPr bwMode="auto">
          <a:xfrm>
            <a:off x="7010400" y="2286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5" name="Text Box 122"/>
          <p:cNvSpPr txBox="1">
            <a:spLocks noChangeArrowheads="1"/>
          </p:cNvSpPr>
          <p:nvPr/>
        </p:nvSpPr>
        <p:spPr bwMode="auto">
          <a:xfrm>
            <a:off x="7010400" y="3657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6" name="Text Box 123"/>
          <p:cNvSpPr txBox="1">
            <a:spLocks noChangeArrowheads="1"/>
          </p:cNvSpPr>
          <p:nvPr/>
        </p:nvSpPr>
        <p:spPr bwMode="auto">
          <a:xfrm>
            <a:off x="8305800" y="5486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7" name="Text Box 124"/>
          <p:cNvSpPr txBox="1">
            <a:spLocks noChangeArrowheads="1"/>
          </p:cNvSpPr>
          <p:nvPr/>
        </p:nvSpPr>
        <p:spPr bwMode="auto">
          <a:xfrm>
            <a:off x="8305800" y="4572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8" name="Text Box 125"/>
          <p:cNvSpPr txBox="1">
            <a:spLocks noChangeArrowheads="1"/>
          </p:cNvSpPr>
          <p:nvPr/>
        </p:nvSpPr>
        <p:spPr bwMode="auto">
          <a:xfrm>
            <a:off x="8305800" y="2743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49" name="Text Box 126"/>
          <p:cNvSpPr txBox="1">
            <a:spLocks noChangeArrowheads="1"/>
          </p:cNvSpPr>
          <p:nvPr/>
        </p:nvSpPr>
        <p:spPr bwMode="auto">
          <a:xfrm>
            <a:off x="9448800" y="2743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50" name="Text Box 127"/>
          <p:cNvSpPr txBox="1">
            <a:spLocks noChangeArrowheads="1"/>
          </p:cNvSpPr>
          <p:nvPr/>
        </p:nvSpPr>
        <p:spPr bwMode="auto">
          <a:xfrm>
            <a:off x="94488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0</a:t>
            </a:r>
          </a:p>
        </p:txBody>
      </p:sp>
      <p:sp>
        <p:nvSpPr>
          <p:cNvPr id="38951" name="Text Box 128"/>
          <p:cNvSpPr txBox="1">
            <a:spLocks noChangeArrowheads="1"/>
          </p:cNvSpPr>
          <p:nvPr/>
        </p:nvSpPr>
        <p:spPr bwMode="auto">
          <a:xfrm>
            <a:off x="3733800" y="3200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2" name="Text Box 129"/>
          <p:cNvSpPr txBox="1">
            <a:spLocks noChangeArrowheads="1"/>
          </p:cNvSpPr>
          <p:nvPr/>
        </p:nvSpPr>
        <p:spPr bwMode="auto">
          <a:xfrm>
            <a:off x="3733800" y="4572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3" name="Text Box 130"/>
          <p:cNvSpPr txBox="1">
            <a:spLocks noChangeArrowheads="1"/>
          </p:cNvSpPr>
          <p:nvPr/>
        </p:nvSpPr>
        <p:spPr bwMode="auto">
          <a:xfrm>
            <a:off x="3733800" y="5486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4" name="Text Box 131"/>
          <p:cNvSpPr txBox="1">
            <a:spLocks noChangeArrowheads="1"/>
          </p:cNvSpPr>
          <p:nvPr/>
        </p:nvSpPr>
        <p:spPr bwMode="auto">
          <a:xfrm>
            <a:off x="4724400" y="2743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5" name="Text Box 132"/>
          <p:cNvSpPr txBox="1">
            <a:spLocks noChangeArrowheads="1"/>
          </p:cNvSpPr>
          <p:nvPr/>
        </p:nvSpPr>
        <p:spPr bwMode="auto">
          <a:xfrm>
            <a:off x="47244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6" name="Text Box 133"/>
          <p:cNvSpPr txBox="1">
            <a:spLocks noChangeArrowheads="1"/>
          </p:cNvSpPr>
          <p:nvPr/>
        </p:nvSpPr>
        <p:spPr bwMode="auto">
          <a:xfrm>
            <a:off x="5791200" y="41148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7" name="Text Box 134"/>
          <p:cNvSpPr txBox="1">
            <a:spLocks noChangeArrowheads="1"/>
          </p:cNvSpPr>
          <p:nvPr/>
        </p:nvSpPr>
        <p:spPr bwMode="auto">
          <a:xfrm>
            <a:off x="5791200" y="2286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8" name="Text Box 135"/>
          <p:cNvSpPr txBox="1">
            <a:spLocks noChangeArrowheads="1"/>
          </p:cNvSpPr>
          <p:nvPr/>
        </p:nvSpPr>
        <p:spPr bwMode="auto">
          <a:xfrm>
            <a:off x="7010400" y="5029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59" name="Text Box 136"/>
          <p:cNvSpPr txBox="1">
            <a:spLocks noChangeArrowheads="1"/>
          </p:cNvSpPr>
          <p:nvPr/>
        </p:nvSpPr>
        <p:spPr bwMode="auto">
          <a:xfrm>
            <a:off x="8305800" y="32004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60" name="Text Box 137"/>
          <p:cNvSpPr txBox="1">
            <a:spLocks noChangeArrowheads="1"/>
          </p:cNvSpPr>
          <p:nvPr/>
        </p:nvSpPr>
        <p:spPr bwMode="auto">
          <a:xfrm>
            <a:off x="9448800" y="2286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61" name="Text Box 138"/>
          <p:cNvSpPr txBox="1">
            <a:spLocks noChangeArrowheads="1"/>
          </p:cNvSpPr>
          <p:nvPr/>
        </p:nvSpPr>
        <p:spPr bwMode="auto">
          <a:xfrm>
            <a:off x="9448800" y="5943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-1</a:t>
            </a:r>
          </a:p>
        </p:txBody>
      </p:sp>
      <p:sp>
        <p:nvSpPr>
          <p:cNvPr id="38962" name="Text Box 139"/>
          <p:cNvSpPr txBox="1">
            <a:spLocks noChangeArrowheads="1"/>
          </p:cNvSpPr>
          <p:nvPr/>
        </p:nvSpPr>
        <p:spPr bwMode="auto">
          <a:xfrm>
            <a:off x="3733800" y="3657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63" name="Text Box 140"/>
          <p:cNvSpPr txBox="1">
            <a:spLocks noChangeArrowheads="1"/>
          </p:cNvSpPr>
          <p:nvPr/>
        </p:nvSpPr>
        <p:spPr bwMode="auto">
          <a:xfrm>
            <a:off x="8305800" y="3657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64" name="Text Box 141"/>
          <p:cNvSpPr txBox="1">
            <a:spLocks noChangeArrowheads="1"/>
          </p:cNvSpPr>
          <p:nvPr/>
        </p:nvSpPr>
        <p:spPr bwMode="auto">
          <a:xfrm>
            <a:off x="9448800" y="5029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65" name="Text Box 142"/>
          <p:cNvSpPr txBox="1">
            <a:spLocks noChangeArrowheads="1"/>
          </p:cNvSpPr>
          <p:nvPr/>
        </p:nvSpPr>
        <p:spPr bwMode="auto">
          <a:xfrm>
            <a:off x="4724400" y="2286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66" name="Text Box 143"/>
          <p:cNvSpPr txBox="1">
            <a:spLocks noChangeArrowheads="1"/>
          </p:cNvSpPr>
          <p:nvPr/>
        </p:nvSpPr>
        <p:spPr bwMode="auto">
          <a:xfrm>
            <a:off x="9448800" y="45720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67" name="Text Box 144"/>
          <p:cNvSpPr txBox="1">
            <a:spLocks noChangeArrowheads="1"/>
          </p:cNvSpPr>
          <p:nvPr/>
        </p:nvSpPr>
        <p:spPr bwMode="auto">
          <a:xfrm>
            <a:off x="4724400" y="5029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68" name="Text Box 145"/>
          <p:cNvSpPr txBox="1">
            <a:spLocks noChangeArrowheads="1"/>
          </p:cNvSpPr>
          <p:nvPr/>
        </p:nvSpPr>
        <p:spPr bwMode="auto">
          <a:xfrm>
            <a:off x="5791200" y="50292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38969" name="Text Box 146"/>
          <p:cNvSpPr txBox="1">
            <a:spLocks noChangeArrowheads="1"/>
          </p:cNvSpPr>
          <p:nvPr/>
        </p:nvSpPr>
        <p:spPr bwMode="auto">
          <a:xfrm>
            <a:off x="3733800" y="5943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rgbClr val="339966"/>
              </a:buClr>
              <a:buFont typeface="Monotype Sorts" pitchFamily="2" charset="2"/>
              <a:buChar char="u"/>
              <a:defRPr sz="2800">
                <a:solidFill>
                  <a:schemeClr val="tx1"/>
                </a:solidFill>
                <a:latin typeface="Times New Roman" panose="02020603050405020304" pitchFamily="18" charset="0"/>
              </a:defRPr>
            </a:lvl1pPr>
            <a:lvl2pPr marL="742950" indent="-285750">
              <a:spcBef>
                <a:spcPct val="20000"/>
              </a:spcBef>
              <a:buClr>
                <a:srgbClr val="339966"/>
              </a:buClr>
              <a:buChar char="–"/>
              <a:defRPr sz="2400">
                <a:solidFill>
                  <a:schemeClr val="tx1"/>
                </a:solidFill>
                <a:latin typeface="Times New Roman" panose="02020603050405020304" pitchFamily="18" charset="0"/>
              </a:defRPr>
            </a:lvl2pPr>
            <a:lvl3pPr marL="1143000" indent="-228600">
              <a:spcBef>
                <a:spcPct val="20000"/>
              </a:spcBef>
              <a:buClr>
                <a:srgbClr val="339966"/>
              </a:buClr>
              <a:buChar char="»"/>
              <a:defRPr sz="2000">
                <a:solidFill>
                  <a:schemeClr val="tx1"/>
                </a:solidFill>
                <a:latin typeface="Times New Roman" panose="02020603050405020304" pitchFamily="18" charset="0"/>
              </a:defRPr>
            </a:lvl3pPr>
            <a:lvl4pPr marL="1600200" indent="-228600">
              <a:spcBef>
                <a:spcPct val="20000"/>
              </a:spcBef>
              <a:buClr>
                <a:srgbClr val="339966"/>
              </a:buClr>
              <a:buFont typeface="Monotype Sorts" pitchFamily="2" charset="2"/>
              <a:buChar char="u"/>
              <a:defRPr>
                <a:solidFill>
                  <a:schemeClr val="tx1"/>
                </a:solidFill>
                <a:latin typeface="Times New Roman" panose="02020603050405020304" pitchFamily="18" charset="0"/>
              </a:defRPr>
            </a:lvl4pPr>
            <a:lvl5pPr marL="2057400" indent="-228600">
              <a:spcBef>
                <a:spcPct val="20000"/>
              </a:spcBef>
              <a:buClr>
                <a:srgbClr val="339966"/>
              </a:buClr>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339966"/>
              </a:buClr>
              <a:buChar char="–"/>
              <a:defRPr sz="1600">
                <a:solidFill>
                  <a:schemeClr val="tx1"/>
                </a:solidFill>
                <a:latin typeface="Times New Roman" panose="02020603050405020304" pitchFamily="18" charset="0"/>
              </a:defRPr>
            </a:lvl9pPr>
          </a:lstStyle>
          <a:p>
            <a:pPr algn="ctr">
              <a:spcBef>
                <a:spcPct val="50000"/>
              </a:spcBef>
              <a:buClrTx/>
              <a:buFontTx/>
              <a:buNone/>
            </a:pPr>
            <a:r>
              <a:rPr lang="en-US" altLang="en-US" sz="1600"/>
              <a:t>-2</a:t>
            </a:r>
          </a:p>
        </p:txBody>
      </p:sp>
      <p:sp>
        <p:nvSpPr>
          <p:cNvPr id="148" name="Rectangle 147"/>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4187063393"/>
      </p:ext>
    </p:extLst>
  </p:cSld>
  <p:clrMapOvr>
    <a:masterClrMapping/>
  </p:clrMapOvr>
  <p:transition>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p:txBody>
          <a:bodyPr/>
          <a:lstStyle/>
          <a:p>
            <a:r>
              <a:rPr lang="en-US" altLang="en-US" sz="4000"/>
              <a:t>TRADITIONAL INDIAN DISTRIBUTION CHANNELS</a:t>
            </a:r>
          </a:p>
        </p:txBody>
      </p:sp>
      <p:sp>
        <p:nvSpPr>
          <p:cNvPr id="40963" name="Rectangle 5"/>
          <p:cNvSpPr>
            <a:spLocks noGrp="1" noChangeArrowheads="1"/>
          </p:cNvSpPr>
          <p:nvPr>
            <p:ph type="body" idx="1"/>
          </p:nvPr>
        </p:nvSpPr>
        <p:spPr/>
        <p:txBody>
          <a:bodyPr/>
          <a:lstStyle/>
          <a:p>
            <a:pPr>
              <a:lnSpc>
                <a:spcPct val="90000"/>
              </a:lnSpc>
            </a:pPr>
            <a:endParaRPr lang="en-US" altLang="en-US" sz="2400"/>
          </a:p>
          <a:p>
            <a:pPr>
              <a:lnSpc>
                <a:spcPct val="90000"/>
              </a:lnSpc>
            </a:pPr>
            <a:r>
              <a:rPr lang="en-US" altLang="en-US" sz="2400"/>
              <a:t>What characteristics of the traditional Indian agricultural produce distribution channels militate against delivering simultaneous benefits to the farmer and the consumer?</a:t>
            </a:r>
          </a:p>
          <a:p>
            <a:pPr>
              <a:lnSpc>
                <a:spcPct val="90000"/>
              </a:lnSpc>
            </a:pPr>
            <a:r>
              <a:rPr lang="en-US" altLang="en-US" sz="2400"/>
              <a:t>What Supply Chain Best Practices do you see as being relevant to the Indian agricultural produce distribution system? </a:t>
            </a:r>
          </a:p>
          <a:p>
            <a:pPr>
              <a:lnSpc>
                <a:spcPct val="90000"/>
              </a:lnSpc>
            </a:pPr>
            <a:r>
              <a:rPr lang="en-US" altLang="en-US" sz="2400"/>
              <a:t>Organised retailing underway in India is likely to impact the traditional distribution channels and transform the same radically. What major changes do you visualize taking place   in the Agricultural Produce Distribution System in India and how do you see the existing channels responding to the same? </a:t>
            </a:r>
          </a:p>
        </p:txBody>
      </p:sp>
      <p:sp>
        <p:nvSpPr>
          <p:cNvPr id="4" name="Rectangle 3"/>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42839177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smtClean="0"/>
              <a:t>E-Business and the Distribution Network</a:t>
            </a:r>
          </a:p>
        </p:txBody>
      </p:sp>
      <p:sp>
        <p:nvSpPr>
          <p:cNvPr id="41987" name="Rectangle 3"/>
          <p:cNvSpPr>
            <a:spLocks noGrp="1" noChangeArrowheads="1"/>
          </p:cNvSpPr>
          <p:nvPr>
            <p:ph type="body" idx="1"/>
          </p:nvPr>
        </p:nvSpPr>
        <p:spPr/>
        <p:txBody>
          <a:bodyPr/>
          <a:lstStyle/>
          <a:p>
            <a:r>
              <a:rPr lang="en-US" altLang="en-US" smtClean="0"/>
              <a:t>Impact of E-Business on Customer Service</a:t>
            </a:r>
          </a:p>
          <a:p>
            <a:r>
              <a:rPr lang="en-US" altLang="en-US" smtClean="0"/>
              <a:t>Impact of E-Business on Cost</a:t>
            </a:r>
          </a:p>
          <a:p>
            <a:r>
              <a:rPr lang="en-US" altLang="en-US" smtClean="0"/>
              <a:t>Using E-Business: Dell, Amazon, Peapod, Grainger</a:t>
            </a:r>
          </a:p>
        </p:txBody>
      </p:sp>
      <p:sp>
        <p:nvSpPr>
          <p:cNvPr id="5" name="Rectangle 4"/>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26231171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Impact of E-Business on Customer Service</a:t>
            </a:r>
          </a:p>
        </p:txBody>
      </p:sp>
      <p:sp>
        <p:nvSpPr>
          <p:cNvPr id="43011" name="Content Placeholder 2"/>
          <p:cNvSpPr>
            <a:spLocks noGrp="1"/>
          </p:cNvSpPr>
          <p:nvPr>
            <p:ph idx="1"/>
          </p:nvPr>
        </p:nvSpPr>
        <p:spPr>
          <a:xfrm>
            <a:off x="1905000" y="1447800"/>
            <a:ext cx="8305800" cy="4724400"/>
          </a:xfrm>
        </p:spPr>
        <p:txBody>
          <a:bodyPr>
            <a:normAutofit lnSpcReduction="10000"/>
          </a:bodyPr>
          <a:lstStyle/>
          <a:p>
            <a:r>
              <a:rPr lang="en-US" altLang="en-US" smtClean="0"/>
              <a:t>Response time</a:t>
            </a:r>
          </a:p>
          <a:p>
            <a:r>
              <a:rPr lang="en-US" altLang="en-US" smtClean="0"/>
              <a:t>Product variety</a:t>
            </a:r>
          </a:p>
          <a:p>
            <a:r>
              <a:rPr lang="en-US" altLang="en-US" smtClean="0"/>
              <a:t>Product Availability</a:t>
            </a:r>
          </a:p>
          <a:p>
            <a:r>
              <a:rPr lang="en-US" altLang="en-US" smtClean="0"/>
              <a:t>Customer experience</a:t>
            </a:r>
          </a:p>
          <a:p>
            <a:r>
              <a:rPr lang="en-US" altLang="en-US" smtClean="0"/>
              <a:t>Time to market</a:t>
            </a:r>
          </a:p>
          <a:p>
            <a:r>
              <a:rPr lang="en-US" altLang="en-US" smtClean="0"/>
              <a:t>Order Visibility</a:t>
            </a:r>
          </a:p>
          <a:p>
            <a:r>
              <a:rPr lang="en-US" altLang="en-US" smtClean="0"/>
              <a:t>Returnability</a:t>
            </a:r>
          </a:p>
          <a:p>
            <a:r>
              <a:rPr lang="en-US" altLang="en-US" smtClean="0"/>
              <a:t>Direct Sales to Customers</a:t>
            </a:r>
          </a:p>
          <a:p>
            <a:r>
              <a:rPr lang="en-US" altLang="en-US" smtClean="0"/>
              <a:t>Flexible Pricing, Product Portfolio, and Promotions</a:t>
            </a:r>
          </a:p>
          <a:p>
            <a:r>
              <a:rPr lang="en-US" altLang="en-US" smtClean="0"/>
              <a:t>Efficient Funds Transfer</a:t>
            </a:r>
          </a:p>
        </p:txBody>
      </p:sp>
      <p:sp>
        <p:nvSpPr>
          <p:cNvPr id="5" name="Rectangle 4"/>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8787024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mtClean="0"/>
              <a:t>Impact of E-Business on Cost</a:t>
            </a:r>
          </a:p>
        </p:txBody>
      </p:sp>
      <p:sp>
        <p:nvSpPr>
          <p:cNvPr id="44035" name="Content Placeholder 2"/>
          <p:cNvSpPr>
            <a:spLocks noGrp="1"/>
          </p:cNvSpPr>
          <p:nvPr>
            <p:ph idx="1"/>
          </p:nvPr>
        </p:nvSpPr>
        <p:spPr/>
        <p:txBody>
          <a:bodyPr/>
          <a:lstStyle/>
          <a:p>
            <a:r>
              <a:rPr lang="en-US" altLang="en-US" smtClean="0"/>
              <a:t>Inventory</a:t>
            </a:r>
          </a:p>
          <a:p>
            <a:r>
              <a:rPr lang="en-US" altLang="en-US" smtClean="0"/>
              <a:t>Facilities</a:t>
            </a:r>
          </a:p>
          <a:p>
            <a:r>
              <a:rPr lang="en-US" altLang="en-US" smtClean="0"/>
              <a:t>Transportation</a:t>
            </a:r>
          </a:p>
          <a:p>
            <a:r>
              <a:rPr lang="en-US" altLang="en-US" smtClean="0"/>
              <a:t>Information</a:t>
            </a:r>
          </a:p>
        </p:txBody>
      </p:sp>
      <p:sp>
        <p:nvSpPr>
          <p:cNvPr id="5" name="Rectangle 4"/>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24129106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Distribution Networks in Practice</a:t>
            </a:r>
          </a:p>
        </p:txBody>
      </p:sp>
      <p:sp>
        <p:nvSpPr>
          <p:cNvPr id="45059" name="Rectangle 3"/>
          <p:cNvSpPr>
            <a:spLocks noGrp="1" noChangeArrowheads="1"/>
          </p:cNvSpPr>
          <p:nvPr>
            <p:ph type="body" idx="1"/>
          </p:nvPr>
        </p:nvSpPr>
        <p:spPr/>
        <p:txBody>
          <a:bodyPr/>
          <a:lstStyle/>
          <a:p>
            <a:r>
              <a:rPr lang="en-US" altLang="en-US" smtClean="0"/>
              <a:t>The ownership structure of the distribution network can have as big as an impact as the type of distribution network</a:t>
            </a:r>
          </a:p>
          <a:p>
            <a:r>
              <a:rPr lang="en-US" altLang="en-US" smtClean="0"/>
              <a:t>The choice of a distribution network has very long-term consequences</a:t>
            </a:r>
          </a:p>
          <a:p>
            <a:r>
              <a:rPr lang="en-US" altLang="en-US" smtClean="0"/>
              <a:t>Consider whether an exclusive distribution strategy is advantageous</a:t>
            </a:r>
          </a:p>
          <a:p>
            <a:r>
              <a:rPr lang="en-US" altLang="en-US" smtClean="0"/>
              <a:t>Product, price, commoditization, and criticality have an impact on the type of distribution system preferred by customers</a:t>
            </a:r>
          </a:p>
        </p:txBody>
      </p:sp>
      <p:sp>
        <p:nvSpPr>
          <p:cNvPr id="5" name="Rectangle 4"/>
          <p:cNvSpPr/>
          <p:nvPr/>
        </p:nvSpPr>
        <p:spPr bwMode="auto">
          <a:xfrm>
            <a:off x="1568450" y="6477000"/>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27175972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Summary of Learning Objectives</a:t>
            </a:r>
          </a:p>
        </p:txBody>
      </p:sp>
      <p:sp>
        <p:nvSpPr>
          <p:cNvPr id="46083" name="Rectangle 3"/>
          <p:cNvSpPr>
            <a:spLocks noGrp="1" noChangeArrowheads="1"/>
          </p:cNvSpPr>
          <p:nvPr>
            <p:ph type="body" idx="1"/>
          </p:nvPr>
        </p:nvSpPr>
        <p:spPr/>
        <p:txBody>
          <a:bodyPr/>
          <a:lstStyle/>
          <a:p>
            <a:r>
              <a:rPr lang="en-US" altLang="en-US" smtClean="0"/>
              <a:t>What are the key factors to be considered when designing the distribution network?</a:t>
            </a:r>
          </a:p>
          <a:p>
            <a:r>
              <a:rPr lang="en-US" altLang="en-US" smtClean="0"/>
              <a:t>What are the strengths and weaknesses of various distribution options?</a:t>
            </a:r>
          </a:p>
          <a:p>
            <a:r>
              <a:rPr lang="en-US" altLang="en-US" smtClean="0"/>
              <a:t>How has E-Business affected the design of distribution networks in different industries?</a:t>
            </a:r>
          </a:p>
          <a:p>
            <a:r>
              <a:rPr lang="en-US" altLang="en-US" smtClean="0"/>
              <a:t>What roles do distributors play in the supply chain?</a:t>
            </a:r>
          </a:p>
        </p:txBody>
      </p:sp>
      <p:sp>
        <p:nvSpPr>
          <p:cNvPr id="5" name="Rectangle 4"/>
          <p:cNvSpPr/>
          <p:nvPr/>
        </p:nvSpPr>
        <p:spPr bwMode="auto">
          <a:xfrm>
            <a:off x="459377" y="6448697"/>
            <a:ext cx="4191000" cy="304800"/>
          </a:xfrm>
          <a:prstGeom prst="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a:lstStyle/>
          <a:p>
            <a:pPr>
              <a:defRPr/>
            </a:pPr>
            <a:endParaRPr lang="en-IN"/>
          </a:p>
        </p:txBody>
      </p:sp>
    </p:spTree>
    <p:extLst>
      <p:ext uri="{BB962C8B-B14F-4D97-AF65-F5344CB8AC3E}">
        <p14:creationId xmlns:p14="http://schemas.microsoft.com/office/powerpoint/2010/main" val="13167311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1342</Words>
  <Application>Microsoft Office PowerPoint</Application>
  <PresentationFormat>Widescreen</PresentationFormat>
  <Paragraphs>297</Paragraphs>
  <Slides>23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Monotype Sorts</vt:lpstr>
      <vt:lpstr>Times New Roman</vt:lpstr>
      <vt:lpstr>Office Theme</vt:lpstr>
      <vt:lpstr>Outline</vt:lpstr>
      <vt:lpstr>The Role of Distribution in the Supply Chain</vt:lpstr>
      <vt:lpstr>Factors Influencing Distribution Network Design</vt:lpstr>
      <vt:lpstr>Factors Influencing Distribution Network Design</vt:lpstr>
      <vt:lpstr>Service and Number of Facilities </vt:lpstr>
      <vt:lpstr>Inventory Costs and Number of Facilities </vt:lpstr>
      <vt:lpstr>Transportation Costs and Number of Facilities </vt:lpstr>
      <vt:lpstr>Facility Costs and Number of Facilities </vt:lpstr>
      <vt:lpstr>PowerPoint Presentation</vt:lpstr>
      <vt:lpstr>Design Options for a  Distribution Network</vt:lpstr>
      <vt:lpstr>Manufacturer Storage with Direct Shipping (Fig. 4.6)</vt:lpstr>
      <vt:lpstr>In-Transit Merge Network</vt:lpstr>
      <vt:lpstr>Distributor Storage with Carrier Delivery </vt:lpstr>
      <vt:lpstr>Distributor Storage with Last Mile Delivery </vt:lpstr>
      <vt:lpstr>Manufacturer or Distributor Storage with Customer Pickup </vt:lpstr>
      <vt:lpstr>Comparative Performance of Delivery Network Designs </vt:lpstr>
      <vt:lpstr>Performance of Delivery Networks for Different Product/Customer Characteristics</vt:lpstr>
      <vt:lpstr>TRADITIONAL INDIAN DISTRIBUTION CHANNELS</vt:lpstr>
      <vt:lpstr>E-Business and the Distribution Network</vt:lpstr>
      <vt:lpstr>Impact of E-Business on Customer Service</vt:lpstr>
      <vt:lpstr>Impact of E-Business on Cost</vt:lpstr>
      <vt:lpstr>Distribution Networks in Practice</vt:lpstr>
      <vt:lpstr>Summary of Learning Objectives</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dc:title>
  <dc:creator>pc</dc:creator>
  <cp:lastModifiedBy>pc</cp:lastModifiedBy>
  <cp:revision>1</cp:revision>
  <dcterms:created xsi:type="dcterms:W3CDTF">2023-01-30T07:57:19Z</dcterms:created>
  <dcterms:modified xsi:type="dcterms:W3CDTF">2023-01-30T07:57:36Z</dcterms:modified>
</cp:coreProperties>
</file>