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14" r:id="rId4"/>
  </p:sldMasterIdLst>
  <p:notesMasterIdLst>
    <p:notesMasterId r:id="rId25"/>
  </p:notesMasterIdLst>
  <p:sldIdLst>
    <p:sldId id="256" r:id="rId5"/>
    <p:sldId id="257" r:id="rId6"/>
    <p:sldId id="259" r:id="rId7"/>
    <p:sldId id="279" r:id="rId8"/>
    <p:sldId id="284" r:id="rId9"/>
    <p:sldId id="285" r:id="rId10"/>
    <p:sldId id="272" r:id="rId11"/>
    <p:sldId id="263" r:id="rId12"/>
    <p:sldId id="258" r:id="rId13"/>
    <p:sldId id="260" r:id="rId14"/>
    <p:sldId id="286" r:id="rId15"/>
    <p:sldId id="287" r:id="rId16"/>
    <p:sldId id="291" r:id="rId17"/>
    <p:sldId id="288" r:id="rId18"/>
    <p:sldId id="289" r:id="rId19"/>
    <p:sldId id="294" r:id="rId20"/>
    <p:sldId id="292" r:id="rId21"/>
    <p:sldId id="293" r:id="rId22"/>
    <p:sldId id="290" r:id="rId23"/>
    <p:sldId id="29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4E0C04-EEA4-4711-87C7-B7BF51C8B52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9B99CB9-5989-4BD4-897D-78BF8849BB5A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Pool reserves</a:t>
          </a:r>
          <a:endParaRPr lang="en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C05DD-B77C-4524-B1AE-1168C315F320}" type="parTrans" cxnId="{B8BE39F9-D075-4978-918C-A13F7A0E2FAB}">
      <dgm:prSet/>
      <dgm:spPr/>
      <dgm:t>
        <a:bodyPr/>
        <a:lstStyle/>
        <a:p>
          <a:endParaRPr lang="en-ID"/>
        </a:p>
      </dgm:t>
    </dgm:pt>
    <dgm:pt modelId="{0453CEB2-954F-453A-A30F-76D76BA8F7C2}" type="sibTrans" cxnId="{B8BE39F9-D075-4978-918C-A13F7A0E2FAB}">
      <dgm:prSet/>
      <dgm:spPr/>
      <dgm:t>
        <a:bodyPr/>
        <a:lstStyle/>
        <a:p>
          <a:endParaRPr lang="en-ID"/>
        </a:p>
      </dgm:t>
    </dgm:pt>
    <dgm:pt modelId="{42492BB6-B147-48D4-92D6-C21725D8D8F1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Pool reserves</a:t>
          </a:r>
          <a:endParaRPr lang="en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64159C-9979-442F-A588-2D84F07C1E8E}" type="parTrans" cxnId="{5D6EC64F-401F-4C6F-8512-F52050C590EA}">
      <dgm:prSet/>
      <dgm:spPr/>
      <dgm:t>
        <a:bodyPr/>
        <a:lstStyle/>
        <a:p>
          <a:endParaRPr lang="en-ID"/>
        </a:p>
      </dgm:t>
    </dgm:pt>
    <dgm:pt modelId="{0EA0F975-E32B-4E03-BC88-37FF76AC2DAC}" type="sibTrans" cxnId="{5D6EC64F-401F-4C6F-8512-F52050C590EA}">
      <dgm:prSet/>
      <dgm:spPr/>
      <dgm:t>
        <a:bodyPr/>
        <a:lstStyle/>
        <a:p>
          <a:endParaRPr lang="en-ID"/>
        </a:p>
      </dgm:t>
    </dgm:pt>
    <dgm:pt modelId="{15D7B349-B924-4770-8347-BA99BFDE0063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Decentralize</a:t>
          </a:r>
          <a:endParaRPr lang="en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3DA6B4-A93D-409A-B100-69C03C60B1DD}" type="parTrans" cxnId="{F10E0D1D-2BD1-4652-90AB-5BEC51CE5E21}">
      <dgm:prSet/>
      <dgm:spPr/>
      <dgm:t>
        <a:bodyPr/>
        <a:lstStyle/>
        <a:p>
          <a:endParaRPr lang="en-ID"/>
        </a:p>
      </dgm:t>
    </dgm:pt>
    <dgm:pt modelId="{2877833D-6921-49F3-B334-4F846C784979}" type="sibTrans" cxnId="{F10E0D1D-2BD1-4652-90AB-5BEC51CE5E21}">
      <dgm:prSet/>
      <dgm:spPr/>
      <dgm:t>
        <a:bodyPr/>
        <a:lstStyle/>
        <a:p>
          <a:endParaRPr lang="en-ID"/>
        </a:p>
      </dgm:t>
    </dgm:pt>
    <dgm:pt modelId="{901C85AE-1799-400B-ACC9-EC987ECFC2EA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Decentralize </a:t>
          </a:r>
          <a:endParaRPr lang="en-ID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70D3C1-E072-4F19-B554-88E4219138A3}" type="parTrans" cxnId="{CF44E135-E52F-472D-8660-089B20E405A2}">
      <dgm:prSet/>
      <dgm:spPr/>
      <dgm:t>
        <a:bodyPr/>
        <a:lstStyle/>
        <a:p>
          <a:endParaRPr lang="en-ID"/>
        </a:p>
      </dgm:t>
    </dgm:pt>
    <dgm:pt modelId="{B61F6691-9200-4CBB-9C27-A07395D898E7}" type="sibTrans" cxnId="{CF44E135-E52F-472D-8660-089B20E405A2}">
      <dgm:prSet/>
      <dgm:spPr/>
      <dgm:t>
        <a:bodyPr/>
        <a:lstStyle/>
        <a:p>
          <a:endParaRPr lang="en-ID"/>
        </a:p>
      </dgm:t>
    </dgm:pt>
    <dgm:pt modelId="{E4AF0F15-A5A0-490F-AB8C-72A6C527A7A9}" type="pres">
      <dgm:prSet presAssocID="{F54E0C04-EEA4-4711-87C7-B7BF51C8B529}" presName="matrix" presStyleCnt="0">
        <dgm:presLayoutVars>
          <dgm:chMax val="1"/>
          <dgm:dir/>
          <dgm:resizeHandles val="exact"/>
        </dgm:presLayoutVars>
      </dgm:prSet>
      <dgm:spPr/>
    </dgm:pt>
    <dgm:pt modelId="{8A9790CE-8AFC-4AC3-890A-B75FA1E91687}" type="pres">
      <dgm:prSet presAssocID="{F54E0C04-EEA4-4711-87C7-B7BF51C8B529}" presName="axisShape" presStyleLbl="bgShp" presStyleIdx="0" presStyleCnt="1"/>
      <dgm:spPr/>
    </dgm:pt>
    <dgm:pt modelId="{5644043A-B293-4687-94C3-4ABECD0796A8}" type="pres">
      <dgm:prSet presAssocID="{F54E0C04-EEA4-4711-87C7-B7BF51C8B529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B995B24-A404-40E3-A1FA-542F6BFE6C36}" type="pres">
      <dgm:prSet presAssocID="{F54E0C04-EEA4-4711-87C7-B7BF51C8B529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2549857-C4D6-4A85-9970-4142D83A0742}" type="pres">
      <dgm:prSet presAssocID="{F54E0C04-EEA4-4711-87C7-B7BF51C8B529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6B2DB5E-5EA2-4B84-8EE4-FE0E541B2C0C}" type="pres">
      <dgm:prSet presAssocID="{F54E0C04-EEA4-4711-87C7-B7BF51C8B529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699BE0A-1F9A-48E9-A91F-A0F54068FA00}" type="presOf" srcId="{15D7B349-B924-4770-8347-BA99BFDE0063}" destId="{12549857-C4D6-4A85-9970-4142D83A0742}" srcOrd="0" destOrd="0" presId="urn:microsoft.com/office/officeart/2005/8/layout/matrix2"/>
    <dgm:cxn modelId="{B3C9E40A-3E10-4241-A30F-2324B188B9EB}" type="presOf" srcId="{42492BB6-B147-48D4-92D6-C21725D8D8F1}" destId="{3B995B24-A404-40E3-A1FA-542F6BFE6C36}" srcOrd="0" destOrd="0" presId="urn:microsoft.com/office/officeart/2005/8/layout/matrix2"/>
    <dgm:cxn modelId="{F10E0D1D-2BD1-4652-90AB-5BEC51CE5E21}" srcId="{F54E0C04-EEA4-4711-87C7-B7BF51C8B529}" destId="{15D7B349-B924-4770-8347-BA99BFDE0063}" srcOrd="2" destOrd="0" parTransId="{4B3DA6B4-A93D-409A-B100-69C03C60B1DD}" sibTransId="{2877833D-6921-49F3-B334-4F846C784979}"/>
    <dgm:cxn modelId="{CF44E135-E52F-472D-8660-089B20E405A2}" srcId="{F54E0C04-EEA4-4711-87C7-B7BF51C8B529}" destId="{901C85AE-1799-400B-ACC9-EC987ECFC2EA}" srcOrd="3" destOrd="0" parTransId="{E170D3C1-E072-4F19-B554-88E4219138A3}" sibTransId="{B61F6691-9200-4CBB-9C27-A07395D898E7}"/>
    <dgm:cxn modelId="{BFFE3B6C-2493-4A1D-B952-84AFE5469A5D}" type="presOf" srcId="{B9B99CB9-5989-4BD4-897D-78BF8849BB5A}" destId="{5644043A-B293-4687-94C3-4ABECD0796A8}" srcOrd="0" destOrd="0" presId="urn:microsoft.com/office/officeart/2005/8/layout/matrix2"/>
    <dgm:cxn modelId="{5D6EC64F-401F-4C6F-8512-F52050C590EA}" srcId="{F54E0C04-EEA4-4711-87C7-B7BF51C8B529}" destId="{42492BB6-B147-48D4-92D6-C21725D8D8F1}" srcOrd="1" destOrd="0" parTransId="{F264159C-9979-442F-A588-2D84F07C1E8E}" sibTransId="{0EA0F975-E32B-4E03-BC88-37FF76AC2DAC}"/>
    <dgm:cxn modelId="{5369F155-2DAA-4B50-B828-4F4F7B5D4E53}" type="presOf" srcId="{901C85AE-1799-400B-ACC9-EC987ECFC2EA}" destId="{D6B2DB5E-5EA2-4B84-8EE4-FE0E541B2C0C}" srcOrd="0" destOrd="0" presId="urn:microsoft.com/office/officeart/2005/8/layout/matrix2"/>
    <dgm:cxn modelId="{10AA587E-8219-48B8-AB0E-973517CE8BBF}" type="presOf" srcId="{F54E0C04-EEA4-4711-87C7-B7BF51C8B529}" destId="{E4AF0F15-A5A0-490F-AB8C-72A6C527A7A9}" srcOrd="0" destOrd="0" presId="urn:microsoft.com/office/officeart/2005/8/layout/matrix2"/>
    <dgm:cxn modelId="{B8BE39F9-D075-4978-918C-A13F7A0E2FAB}" srcId="{F54E0C04-EEA4-4711-87C7-B7BF51C8B529}" destId="{B9B99CB9-5989-4BD4-897D-78BF8849BB5A}" srcOrd="0" destOrd="0" parTransId="{55FC05DD-B77C-4524-B1AE-1168C315F320}" sibTransId="{0453CEB2-954F-453A-A30F-76D76BA8F7C2}"/>
    <dgm:cxn modelId="{949E6AED-82A1-4697-8F53-C058BEE44A39}" type="presParOf" srcId="{E4AF0F15-A5A0-490F-AB8C-72A6C527A7A9}" destId="{8A9790CE-8AFC-4AC3-890A-B75FA1E91687}" srcOrd="0" destOrd="0" presId="urn:microsoft.com/office/officeart/2005/8/layout/matrix2"/>
    <dgm:cxn modelId="{639D7B48-E7F6-485A-9AA9-3E507D054D6A}" type="presParOf" srcId="{E4AF0F15-A5A0-490F-AB8C-72A6C527A7A9}" destId="{5644043A-B293-4687-94C3-4ABECD0796A8}" srcOrd="1" destOrd="0" presId="urn:microsoft.com/office/officeart/2005/8/layout/matrix2"/>
    <dgm:cxn modelId="{B74C17B9-C490-485C-A722-378282D685D8}" type="presParOf" srcId="{E4AF0F15-A5A0-490F-AB8C-72A6C527A7A9}" destId="{3B995B24-A404-40E3-A1FA-542F6BFE6C36}" srcOrd="2" destOrd="0" presId="urn:microsoft.com/office/officeart/2005/8/layout/matrix2"/>
    <dgm:cxn modelId="{C4F3CF1A-13FB-4F41-8DFA-1F9EAB4E20FF}" type="presParOf" srcId="{E4AF0F15-A5A0-490F-AB8C-72A6C527A7A9}" destId="{12549857-C4D6-4A85-9970-4142D83A0742}" srcOrd="3" destOrd="0" presId="urn:microsoft.com/office/officeart/2005/8/layout/matrix2"/>
    <dgm:cxn modelId="{A455279D-6BBC-4D68-8D49-8931F4B36548}" type="presParOf" srcId="{E4AF0F15-A5A0-490F-AB8C-72A6C527A7A9}" destId="{D6B2DB5E-5EA2-4B84-8EE4-FE0E541B2C0C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790CE-8AFC-4AC3-890A-B75FA1E91687}">
      <dsp:nvSpPr>
        <dsp:cNvPr id="0" name=""/>
        <dsp:cNvSpPr/>
      </dsp:nvSpPr>
      <dsp:spPr>
        <a:xfrm>
          <a:off x="3493294" y="0"/>
          <a:ext cx="3767137" cy="376713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4043A-B293-4687-94C3-4ABECD0796A8}">
      <dsp:nvSpPr>
        <dsp:cNvPr id="0" name=""/>
        <dsp:cNvSpPr/>
      </dsp:nvSpPr>
      <dsp:spPr>
        <a:xfrm>
          <a:off x="3738157" y="244863"/>
          <a:ext cx="1506854" cy="15068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Pool reserves</a:t>
          </a:r>
          <a:endParaRPr lang="en-ID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1716" y="318422"/>
        <a:ext cx="1359736" cy="1359736"/>
      </dsp:txXfrm>
    </dsp:sp>
    <dsp:sp modelId="{3B995B24-A404-40E3-A1FA-542F6BFE6C36}">
      <dsp:nvSpPr>
        <dsp:cNvPr id="0" name=""/>
        <dsp:cNvSpPr/>
      </dsp:nvSpPr>
      <dsp:spPr>
        <a:xfrm>
          <a:off x="5508712" y="244863"/>
          <a:ext cx="1506854" cy="15068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Pool reserves</a:t>
          </a:r>
          <a:endParaRPr lang="en-ID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82271" y="318422"/>
        <a:ext cx="1359736" cy="1359736"/>
      </dsp:txXfrm>
    </dsp:sp>
    <dsp:sp modelId="{12549857-C4D6-4A85-9970-4142D83A0742}">
      <dsp:nvSpPr>
        <dsp:cNvPr id="0" name=""/>
        <dsp:cNvSpPr/>
      </dsp:nvSpPr>
      <dsp:spPr>
        <a:xfrm>
          <a:off x="3738157" y="2015418"/>
          <a:ext cx="1506854" cy="15068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Decentralize</a:t>
          </a:r>
          <a:endParaRPr lang="en-ID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1716" y="2088977"/>
        <a:ext cx="1359736" cy="1359736"/>
      </dsp:txXfrm>
    </dsp:sp>
    <dsp:sp modelId="{D6B2DB5E-5EA2-4B84-8EE4-FE0E541B2C0C}">
      <dsp:nvSpPr>
        <dsp:cNvPr id="0" name=""/>
        <dsp:cNvSpPr/>
      </dsp:nvSpPr>
      <dsp:spPr>
        <a:xfrm>
          <a:off x="5508712" y="2015418"/>
          <a:ext cx="1506854" cy="15068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Decentralize </a:t>
          </a:r>
          <a:endParaRPr lang="en-ID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82271" y="2088977"/>
        <a:ext cx="1359736" cy="1359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6/23/2023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A750590-9F9A-443B-9295-A3931D8194B1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1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4BE-627A-4EC1-99E1-6F1AA97AB802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ACF8-E63D-4673-A128-83547867BB7A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91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D6AC-4FBA-40BD-BE75-20DB64DA4BAD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4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C87-D201-458A-93C0-8EDD9AC92D93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23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E6829-5A25-485A-91B1-5D6D58BB9F23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6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F5CD-23D0-4DD1-85B1-71F1825FB3EC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0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A5035-C284-496A-B076-BA73A8FA5D8B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3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9359126-4846-4E88-BDD9-5585CC877E47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603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F347-1B2F-4097-AEB5-4A26FB45D67A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39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DEE0-34E5-4E0F-BEC1-4B8835F82CD1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9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9359126-4846-4E88-BDD9-5585CC877E47}" type="datetime1">
              <a:rPr lang="en-US" smtClean="0"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1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4579617" cy="5222117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Managing Supply Chain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7950" y="821265"/>
            <a:ext cx="4710791" cy="5222117"/>
          </a:xfrm>
        </p:spPr>
        <p:txBody>
          <a:bodyPr anchor="ctr">
            <a:normAutofit/>
          </a:bodyPr>
          <a:lstStyle/>
          <a:p>
            <a:r>
              <a:rPr lang="en-US" dirty="0"/>
              <a:t>Session II</a:t>
            </a:r>
          </a:p>
          <a:p>
            <a:r>
              <a:rPr lang="en-US" dirty="0"/>
              <a:t>Prof. Harpreet Kaur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Indian Institute of Management Amritsar</a:t>
            </a:r>
          </a:p>
        </p:txBody>
      </p:sp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653833"/>
            <a:ext cx="10676852" cy="7024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Understanding Supply chain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21FF0-DB80-4D75-9552-027EB788B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689" y="3105150"/>
            <a:ext cx="1995488" cy="19954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FB229E-1339-4C98-AA80-CB5F3BC73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1" y="2207419"/>
            <a:ext cx="1895475" cy="1895475"/>
          </a:xfrm>
          <a:prstGeom prst="rect">
            <a:avLst/>
          </a:prstGeom>
        </p:spPr>
      </p:pic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8364B826-20BF-4C7B-9BB3-A85CCC227BE1}"/>
              </a:ext>
            </a:extLst>
          </p:cNvPr>
          <p:cNvSpPr/>
          <p:nvPr/>
        </p:nvSpPr>
        <p:spPr>
          <a:xfrm>
            <a:off x="3525079" y="1471609"/>
            <a:ext cx="3400425" cy="84080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30E645-24D6-4D9D-B201-A6E337A39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941" y="2284633"/>
            <a:ext cx="1404938" cy="14049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BDBBF4-7184-40FE-A4A1-FF203FF24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045" y="3744216"/>
            <a:ext cx="1614902" cy="1614902"/>
          </a:xfrm>
          <a:prstGeom prst="rect">
            <a:avLst/>
          </a:prstGeom>
        </p:spPr>
      </p:pic>
      <p:sp>
        <p:nvSpPr>
          <p:cNvPr id="15" name="Arrow: Curved Up 14">
            <a:extLst>
              <a:ext uri="{FF2B5EF4-FFF2-40B4-BE49-F238E27FC236}">
                <a16:creationId xmlns:a16="http://schemas.microsoft.com/office/drawing/2014/main" id="{1E0CF7FD-F69C-4D0B-BC00-B528B69D34DE}"/>
              </a:ext>
            </a:extLst>
          </p:cNvPr>
          <p:cNvSpPr/>
          <p:nvPr/>
        </p:nvSpPr>
        <p:spPr>
          <a:xfrm>
            <a:off x="3657600" y="4420841"/>
            <a:ext cx="3647661" cy="10059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DC5D92-B7AD-4B4F-9A17-5524278D0AB6}"/>
              </a:ext>
            </a:extLst>
          </p:cNvPr>
          <p:cNvSpPr txBox="1"/>
          <p:nvPr/>
        </p:nvSpPr>
        <p:spPr>
          <a:xfrm>
            <a:off x="1036632" y="5035952"/>
            <a:ext cx="411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March 17, 2000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Royal Philips Electronics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121BF3-97E8-4CC6-BE34-3FDFE5792A83}"/>
              </a:ext>
            </a:extLst>
          </p:cNvPr>
          <p:cNvSpPr txBox="1"/>
          <p:nvPr/>
        </p:nvSpPr>
        <p:spPr>
          <a:xfrm>
            <a:off x="8496300" y="2312418"/>
            <a:ext cx="2377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 supplier strategy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54B0E9-37DD-458F-8791-B17BEDFEF046}"/>
              </a:ext>
            </a:extLst>
          </p:cNvPr>
          <p:cNvSpPr txBox="1"/>
          <p:nvPr/>
        </p:nvSpPr>
        <p:spPr>
          <a:xfrm>
            <a:off x="8737947" y="4420841"/>
            <a:ext cx="2377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 supplier strategy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72FC1-3FCC-4838-ABD9-34C6CC393650}"/>
              </a:ext>
            </a:extLst>
          </p:cNvPr>
          <p:cNvSpPr txBox="1"/>
          <p:nvPr/>
        </p:nvSpPr>
        <p:spPr>
          <a:xfrm>
            <a:off x="1371264" y="3528730"/>
            <a:ext cx="905827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These two dramatically different outcomes from one event demonstrate the importance of proactively managing supply- chain risk.</a:t>
            </a:r>
            <a:endParaRPr lang="en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/>
      <p:bldP spid="19" grpId="0"/>
      <p:bldP spid="20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A51B-9E66-4013-AB4B-2ABEBE2D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4007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Supply chain Failures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0F572-8B04-4EE1-AFA2-9ACDAC6BB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1667724"/>
            <a:ext cx="10344531" cy="4810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Natural disasters</a:t>
            </a:r>
          </a:p>
          <a:p>
            <a:pPr marL="0" indent="0">
              <a:buNone/>
            </a:pP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Labor disputes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They can seriously disrupt or delay material, information and cash flows, any of which can damage sales, increase costs — or both. 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79A28-3804-4BC2-A9D4-E6C4C3A4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837" y="3301261"/>
            <a:ext cx="2524125" cy="180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AC9435-5E08-45A3-94B2-DC5DB8ED5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837" y="1829649"/>
            <a:ext cx="1471612" cy="14716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305E77-CE67-4499-AB7A-BBA9AFD83B0E}"/>
              </a:ext>
            </a:extLst>
          </p:cNvPr>
          <p:cNvSpPr/>
          <p:nvPr/>
        </p:nvSpPr>
        <p:spPr>
          <a:xfrm>
            <a:off x="6400800" y="182601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Supplier bankruptcy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Acts of war and terrorism</a:t>
            </a:r>
          </a:p>
          <a:p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Government Policies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8BB908-9AE2-46B2-A75A-0BA1BBA1D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4738" y="1339606"/>
            <a:ext cx="1343026" cy="13430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E57332-828C-4A5D-B53E-38CE33C47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285" y="2689214"/>
            <a:ext cx="1471613" cy="14716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D343A6-061E-40BA-A133-69FC526C0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2699" y="4009116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7125E-AA0D-4DAF-8B26-A568A4488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03" y="655511"/>
            <a:ext cx="7792334" cy="43785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222467-8232-45B8-ABBB-D38AD8287379}"/>
              </a:ext>
            </a:extLst>
          </p:cNvPr>
          <p:cNvSpPr/>
          <p:nvPr/>
        </p:nvSpPr>
        <p:spPr>
          <a:xfrm>
            <a:off x="1172065" y="5433609"/>
            <a:ext cx="10206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Aerial view of containers sitting stacked at the Qinzhou Port on August 15, 2022 in Qinzhou, Guangxi Zhuang Autonomous Region of China.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2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5DFF-C2B5-494C-82A5-C347DBB5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455" y="853822"/>
            <a:ext cx="10058400" cy="112741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CONCERNS SUPPLY CHAIN LEADERS MUST ADDRESS</a:t>
            </a:r>
            <a:endParaRPr lang="en-ID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B28EC-3914-4A18-B14D-7CCDA81D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609325"/>
            <a:ext cx="10058400" cy="382347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we too dependent on a few global players (Companies or countries) in the way global supply chains are structured?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we best prepare for future crisis?</a:t>
            </a: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global supply chains prioritizing low costs and efficiency at the expense of resilience?</a:t>
            </a:r>
          </a:p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 for Whom: Companies, Global supply chains or countries?</a:t>
            </a:r>
          </a:p>
        </p:txBody>
      </p:sp>
    </p:spTree>
    <p:extLst>
      <p:ext uri="{BB962C8B-B14F-4D97-AF65-F5344CB8AC3E}">
        <p14:creationId xmlns:p14="http://schemas.microsoft.com/office/powerpoint/2010/main" val="50566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8A2A71-8416-49C6-8CFA-D7BA98E7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 IS A CORE STRATEGIC PILLAR FOR POLICYMAKERS</a:t>
            </a:r>
            <a:endParaRPr lang="en-ID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5A891C-F2DD-4FA9-9B17-CB9D864671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4784" y="1968811"/>
            <a:ext cx="3466121" cy="4022725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D99A57F-D1FF-4D22-90C9-45FCEB345F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88" y="1968811"/>
            <a:ext cx="4937125" cy="3054649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77D5CB-C28F-4AA5-9973-81BC5DA6775C}"/>
              </a:ext>
            </a:extLst>
          </p:cNvPr>
          <p:cNvSpPr/>
          <p:nvPr/>
        </p:nvSpPr>
        <p:spPr>
          <a:xfrm>
            <a:off x="5723288" y="512064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Mineral Security Partnership (MSP) includes Australia, Canada, Finland, France, Germany, Japan, ROK, Sweden, US and the European Commission.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530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CHAOS IS NORMAL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752213" cy="32414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is not predictable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demands on supply chains are increasing exponentially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 personalized products and services, delivered exactly when and where customers specify, very quickly, at the same low cost.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chains moved from batch quantities to shipping millions of packages a day, many with just one or a few items.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companies actually encourage customers to order multiple sizes and </a:t>
            </a:r>
            <a:r>
              <a:rPr lang="en-IN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colors</a:t>
            </a:r>
            <a:r>
              <a:rPr lang="en-I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same item, choose the one they like best, and return the rest.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7280" y="5293218"/>
            <a:ext cx="105581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Yet, in the face of this upheaval, supply chains still try to predict what will happen, then optimize performance against plan.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0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400" dirty="0">
                <a:latin typeface="Arial" panose="020B0604020202020204" pitchFamily="34" charset="0"/>
                <a:cs typeface="Arial" panose="020B0604020202020204" pitchFamily="34" charset="0"/>
              </a:rPr>
              <a:t>MAJOR DISRUPTIONS IN LAST FEW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4411" y="2254608"/>
            <a:ext cx="10058400" cy="4014536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9/11 terrorist attacks</a:t>
            </a:r>
          </a:p>
          <a:p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 Great Recession </a:t>
            </a:r>
          </a:p>
          <a:p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SARS in 2002-2003 </a:t>
            </a:r>
            <a:endParaRPr lang="en-IN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Japan earthquake and tsunami</a:t>
            </a:r>
          </a:p>
          <a:p>
            <a:r>
              <a: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flooding in Thailand later that year</a:t>
            </a:r>
          </a:p>
          <a:p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Ebola virus in 2013-2016 </a:t>
            </a:r>
          </a:p>
          <a:p>
            <a:r>
              <a: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U.S.-China trade war</a:t>
            </a:r>
          </a:p>
          <a:p>
            <a:r>
              <a: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now the pandemic and post pandemic disruptions</a:t>
            </a:r>
          </a:p>
        </p:txBody>
      </p:sp>
    </p:spTree>
    <p:extLst>
      <p:ext uri="{BB962C8B-B14F-4D97-AF65-F5344CB8AC3E}">
        <p14:creationId xmlns:p14="http://schemas.microsoft.com/office/powerpoint/2010/main" val="30081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8E5C-F9EF-4C14-8657-C3E4949AF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1210926" cy="1853142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companies can devise effective means of reducing supply-chain risks, managers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first understand the universe of risk categories as well as the events and conditions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drive them. </a:t>
            </a:r>
            <a:endParaRPr lang="en-ID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5C796C-20BC-4A89-A1F7-8A459CAC6D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125660"/>
              </p:ext>
            </p:extLst>
          </p:nvPr>
        </p:nvGraphicFramePr>
        <p:xfrm>
          <a:off x="952500" y="2435543"/>
          <a:ext cx="10677526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350">
                  <a:extLst>
                    <a:ext uri="{9D8B030D-6E8A-4147-A177-3AD203B41FA5}">
                      <a16:colId xmlns:a16="http://schemas.microsoft.com/office/drawing/2014/main" val="3761067657"/>
                    </a:ext>
                  </a:extLst>
                </a:gridCol>
                <a:gridCol w="7115176">
                  <a:extLst>
                    <a:ext uri="{9D8B030D-6E8A-4147-A177-3AD203B41FA5}">
                      <a16:colId xmlns:a16="http://schemas.microsoft.com/office/drawing/2014/main" val="1455344035"/>
                    </a:ext>
                  </a:extLst>
                </a:gridCol>
              </a:tblGrid>
              <a:tr h="32529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 Category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Driver of Risk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97155"/>
                  </a:ext>
                </a:extLst>
              </a:tr>
              <a:tr h="152400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Disruptions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Natural disaster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Labor dispute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Supplier bankruptcy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War and terrorism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Dependency on a single source of supply as well as the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capacity and responsiveness of alternative Suppliers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287967"/>
                  </a:ext>
                </a:extLst>
              </a:tr>
              <a:tr h="128337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Delays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High capacity utilization at supply source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Inflexibility of supply source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Poor quality or yield at supply source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Excessive handling due to border crossings or to change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transportation modes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03975"/>
                  </a:ext>
                </a:extLst>
              </a:tr>
              <a:tr h="80210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 infrastructure breakdown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System integration or extensive systems networking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E-commerce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21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74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FC5658-A5F7-485A-AE63-B9F5CCCE0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161474"/>
              </p:ext>
            </p:extLst>
          </p:nvPr>
        </p:nvGraphicFramePr>
        <p:xfrm>
          <a:off x="719137" y="430213"/>
          <a:ext cx="10753726" cy="613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1662348606"/>
                    </a:ext>
                  </a:extLst>
                </a:gridCol>
                <a:gridCol w="8162926">
                  <a:extLst>
                    <a:ext uri="{9D8B030D-6E8A-4147-A177-3AD203B41FA5}">
                      <a16:colId xmlns:a16="http://schemas.microsoft.com/office/drawing/2014/main" val="376236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 Category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Driver of Risk</a:t>
                      </a:r>
                      <a:endParaRPr lang="en-ID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2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Forecast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Inaccurate forecasts due to long lead times, seasonality, product variety, short life cycles, small customer base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“Bullwhip effect” or information distortion due to sales promotions, incentives, lack of supply-chain visibility and exaggeration of demand in times of product shortage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2545"/>
                  </a:ext>
                </a:extLst>
              </a:tr>
              <a:tr h="303847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Intellectual Property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Vertical integration of supply chain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Global outsourcing and markets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40587"/>
                  </a:ext>
                </a:extLst>
              </a:tr>
              <a:tr h="303847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Procurement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Exchange rate risk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Percentage of a key component or raw material procured from a single source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Industrywide capacity utilization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Long-term versus short-term contracts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51813"/>
                  </a:ext>
                </a:extLst>
              </a:tr>
              <a:tr h="303847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Receivables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Number of customers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Financial strength of customers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1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Inventory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Rate of product obsolescence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Inventory holding cost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Product value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Demand and supply uncertainty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3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Cost of capacity</a:t>
                      </a:r>
                      <a:b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flexibility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39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099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82C1-3F44-4FB3-A016-3D1F4C45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Choosing Supply-Chain Risk/Reward Trade-Offs</a:t>
            </a:r>
            <a:endParaRPr lang="en-ID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E986AD-0011-4638-9BE6-DFCD80F3B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2758" y="2023825"/>
            <a:ext cx="6346483" cy="430098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70B0E4F-4E9D-403E-9B8A-EBC5E00D301D}"/>
              </a:ext>
            </a:extLst>
          </p:cNvPr>
          <p:cNvSpPr/>
          <p:nvPr/>
        </p:nvSpPr>
        <p:spPr>
          <a:xfrm rot="1345325">
            <a:off x="8505826" y="5324475"/>
            <a:ext cx="1047751" cy="15144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2428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43564-AAC1-4203-AA41-BA27A33FA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Scenario 1 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4116-1811-4AC1-8D73-4B4264553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2157732"/>
            <a:ext cx="10658475" cy="365251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Recent product shortages in a critical component is making you wonder if the supplier would began rationing or allocations?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How you manage this risk?</a:t>
            </a:r>
            <a:endParaRPr lang="en-ID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593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009B-83A4-4B3F-9344-ECF70856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19591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Scenario 2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7648-7ACD-422B-B7A1-85BCEC98E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are a leading automobile manufacturer producing in one country and meeting the market demand in other country.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Currency fluctuations often affect the expected profit. You wonder if there is a way you can design your supply chain to manage this risk?</a:t>
            </a:r>
            <a:endParaRPr lang="en-ID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7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BF607-EEE0-4442-8132-0F26CF41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Scenario 3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6DA07-8B64-4D85-BF08-17A92439B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1"/>
            <a:ext cx="10743819" cy="372237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You are a leading retail giant and share your information system with multiple suppliers. A malware infected your supplier and attached your company-stole your data and your order management system is compromised.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 this risk can be managed?</a:t>
            </a:r>
          </a:p>
        </p:txBody>
      </p:sp>
    </p:spTree>
    <p:extLst>
      <p:ext uri="{BB962C8B-B14F-4D97-AF65-F5344CB8AC3E}">
        <p14:creationId xmlns:p14="http://schemas.microsoft.com/office/powerpoint/2010/main" val="366651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13C0-8688-458D-AB81-0E2DB3C5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4351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Different strategies deployed to manage forecasting risk </a:t>
            </a:r>
            <a:endParaRPr lang="en-ID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0F928-3F08-40CF-8995-11DD919D0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826" y="2011681"/>
            <a:ext cx="10544556" cy="32842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 three different supply chains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Electronics Product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FMCG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Food Grains</a:t>
            </a:r>
          </a:p>
        </p:txBody>
      </p:sp>
    </p:spTree>
    <p:extLst>
      <p:ext uri="{BB962C8B-B14F-4D97-AF65-F5344CB8AC3E}">
        <p14:creationId xmlns:p14="http://schemas.microsoft.com/office/powerpoint/2010/main" val="3491283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E060EF-8D58-41CF-8422-FF4197B16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011012"/>
              </p:ext>
            </p:extLst>
          </p:nvPr>
        </p:nvGraphicFramePr>
        <p:xfrm>
          <a:off x="894965" y="154305"/>
          <a:ext cx="10411216" cy="6307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855">
                  <a:extLst>
                    <a:ext uri="{9D8B030D-6E8A-4147-A177-3AD203B41FA5}">
                      <a16:colId xmlns:a16="http://schemas.microsoft.com/office/drawing/2014/main" val="3743857872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2574998835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1944126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783890868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2494657872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3291401259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2788150458"/>
                    </a:ext>
                  </a:extLst>
                </a:gridCol>
                <a:gridCol w="968623">
                  <a:extLst>
                    <a:ext uri="{9D8B030D-6E8A-4147-A177-3AD203B41FA5}">
                      <a16:colId xmlns:a16="http://schemas.microsoft.com/office/drawing/2014/main" val="3797512311"/>
                    </a:ext>
                  </a:extLst>
                </a:gridCol>
              </a:tblGrid>
              <a:tr h="16744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Mitigation strategy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Disruption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 risk 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Procurement risk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Receivables risk 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 Risk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 risk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2109583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capacity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8463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inventory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20495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redundant suppliers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029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responsiveness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4799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flexibility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749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Aggregate or pool demand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9243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capability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2777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more customer accounts</a:t>
                      </a:r>
                      <a:endParaRPr lang="en-ID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904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489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8F77-0F7F-456A-A61A-BD3AF3EC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4400" dirty="0">
                <a:latin typeface="Arial" panose="020B0604020202020204" pitchFamily="34" charset="0"/>
                <a:cs typeface="Arial" panose="020B0604020202020204" pitchFamily="34" charset="0"/>
              </a:rPr>
              <a:t>Balancing Supply-Chain Risk/Reward Relationship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07D544EC-9D88-4DA3-BEED-850AA7D557F0}"/>
              </a:ext>
            </a:extLst>
          </p:cNvPr>
          <p:cNvCxnSpPr>
            <a:cxnSpLocks/>
          </p:cNvCxnSpPr>
          <p:nvPr/>
        </p:nvCxnSpPr>
        <p:spPr>
          <a:xfrm>
            <a:off x="1066800" y="3105150"/>
            <a:ext cx="2343150" cy="1990725"/>
          </a:xfrm>
          <a:prstGeom prst="bentConnector3">
            <a:avLst>
              <a:gd name="adj1" fmla="val 40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37E087EC-4F0D-408F-9F9F-17497FCD454C}"/>
              </a:ext>
            </a:extLst>
          </p:cNvPr>
          <p:cNvCxnSpPr>
            <a:cxnSpLocks/>
          </p:cNvCxnSpPr>
          <p:nvPr/>
        </p:nvCxnSpPr>
        <p:spPr>
          <a:xfrm>
            <a:off x="4872036" y="3105148"/>
            <a:ext cx="2343150" cy="1990725"/>
          </a:xfrm>
          <a:prstGeom prst="bentConnector3">
            <a:avLst>
              <a:gd name="adj1" fmla="val 40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66FCB7AE-3BE2-472D-A9FC-F4230A7359D1}"/>
              </a:ext>
            </a:extLst>
          </p:cNvPr>
          <p:cNvCxnSpPr>
            <a:cxnSpLocks/>
          </p:cNvCxnSpPr>
          <p:nvPr/>
        </p:nvCxnSpPr>
        <p:spPr>
          <a:xfrm>
            <a:off x="8543925" y="3105149"/>
            <a:ext cx="2343150" cy="1990725"/>
          </a:xfrm>
          <a:prstGeom prst="bentConnector3">
            <a:avLst>
              <a:gd name="adj1" fmla="val 40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166D2CEF-1958-4C61-BE49-B1257E433F39}"/>
              </a:ext>
            </a:extLst>
          </p:cNvPr>
          <p:cNvSpPr/>
          <p:nvPr/>
        </p:nvSpPr>
        <p:spPr>
          <a:xfrm rot="6361387">
            <a:off x="-458702" y="1298175"/>
            <a:ext cx="3638186" cy="3497456"/>
          </a:xfrm>
          <a:prstGeom prst="arc">
            <a:avLst>
              <a:gd name="adj1" fmla="val 15639634"/>
              <a:gd name="adj2" fmla="val 20702159"/>
            </a:avLst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BA7E693-AC34-47D8-BBCB-BA3AFE06A522}"/>
              </a:ext>
            </a:extLst>
          </p:cNvPr>
          <p:cNvSpPr/>
          <p:nvPr/>
        </p:nvSpPr>
        <p:spPr>
          <a:xfrm rot="6361387">
            <a:off x="7123200" y="1298176"/>
            <a:ext cx="3638186" cy="3497456"/>
          </a:xfrm>
          <a:prstGeom prst="arc">
            <a:avLst>
              <a:gd name="adj1" fmla="val 15639634"/>
              <a:gd name="adj2" fmla="val 20702159"/>
            </a:avLst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918CAD-B687-41F1-9FDC-C00D591ADE9E}"/>
              </a:ext>
            </a:extLst>
          </p:cNvPr>
          <p:cNvSpPr txBox="1"/>
          <p:nvPr/>
        </p:nvSpPr>
        <p:spPr>
          <a:xfrm>
            <a:off x="1684186" y="5269661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Risk covered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5BA515-02F6-4BC1-B315-94471A871DDA}"/>
              </a:ext>
            </a:extLst>
          </p:cNvPr>
          <p:cNvSpPr txBox="1"/>
          <p:nvPr/>
        </p:nvSpPr>
        <p:spPr>
          <a:xfrm>
            <a:off x="5191489" y="5259164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Extend of pooling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33D35E-C96A-4E58-B7CF-C66F35C774A0}"/>
              </a:ext>
            </a:extLst>
          </p:cNvPr>
          <p:cNvSpPr txBox="1"/>
          <p:nvPr/>
        </p:nvSpPr>
        <p:spPr>
          <a:xfrm>
            <a:off x="9001516" y="5267521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Risk covered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E93269-CD67-437B-BBAB-6F279AC38801}"/>
              </a:ext>
            </a:extLst>
          </p:cNvPr>
          <p:cNvSpPr txBox="1"/>
          <p:nvPr/>
        </p:nvSpPr>
        <p:spPr>
          <a:xfrm rot="16200000">
            <a:off x="62931" y="3946621"/>
            <a:ext cx="1398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Cost of reserve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BCC1DA-C751-4015-B3FA-B2A2406FF6D7}"/>
              </a:ext>
            </a:extLst>
          </p:cNvPr>
          <p:cNvSpPr txBox="1"/>
          <p:nvPr/>
        </p:nvSpPr>
        <p:spPr>
          <a:xfrm rot="16200000">
            <a:off x="7455100" y="3946621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Benefit of pooling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C23579-FD8B-4657-9B52-31C84FD7DBCB}"/>
              </a:ext>
            </a:extLst>
          </p:cNvPr>
          <p:cNvSpPr txBox="1"/>
          <p:nvPr/>
        </p:nvSpPr>
        <p:spPr>
          <a:xfrm rot="16200000">
            <a:off x="3162810" y="4063800"/>
            <a:ext cx="2929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Reserve required for risk coverage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B75F90D-6D4A-46AD-B959-7DA0383FCBA1}"/>
              </a:ext>
            </a:extLst>
          </p:cNvPr>
          <p:cNvSpPr/>
          <p:nvPr/>
        </p:nvSpPr>
        <p:spPr>
          <a:xfrm rot="11935163">
            <a:off x="5160671" y="1557447"/>
            <a:ext cx="3147377" cy="3333107"/>
          </a:xfrm>
          <a:prstGeom prst="arc">
            <a:avLst>
              <a:gd name="adj1" fmla="val 14976361"/>
              <a:gd name="adj2" fmla="val 20448786"/>
            </a:avLst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90245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921D5-9C5C-4F0B-BC63-1D9A824A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795687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Tailored Risk Management 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0CD665-20BE-42B2-95BA-1D01DE350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009881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Half Frame 4">
            <a:extLst>
              <a:ext uri="{FF2B5EF4-FFF2-40B4-BE49-F238E27FC236}">
                <a16:creationId xmlns:a16="http://schemas.microsoft.com/office/drawing/2014/main" id="{FFA4A801-E9AF-4CA1-B95C-2DD8C14A6960}"/>
              </a:ext>
            </a:extLst>
          </p:cNvPr>
          <p:cNvSpPr/>
          <p:nvPr/>
        </p:nvSpPr>
        <p:spPr>
          <a:xfrm rot="16200000">
            <a:off x="3975496" y="1777603"/>
            <a:ext cx="4244975" cy="4499767"/>
          </a:xfrm>
          <a:prstGeom prst="halfFrame">
            <a:avLst>
              <a:gd name="adj1" fmla="val 2617"/>
              <a:gd name="adj2" fmla="val 24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2BA52-2F0A-43E7-8D07-28E798F59517}"/>
              </a:ext>
            </a:extLst>
          </p:cNvPr>
          <p:cNvSpPr txBox="1"/>
          <p:nvPr/>
        </p:nvSpPr>
        <p:spPr>
          <a:xfrm rot="16200000">
            <a:off x="2346968" y="3783449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Cost of mitigating risk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FDD29-7F42-4B7D-8115-3B448FA7A928}"/>
              </a:ext>
            </a:extLst>
          </p:cNvPr>
          <p:cNvSpPr txBox="1"/>
          <p:nvPr/>
        </p:nvSpPr>
        <p:spPr>
          <a:xfrm>
            <a:off x="5406353" y="6358467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of risk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BABF2E-A4D2-4262-972F-F8A68BA72DDC}"/>
              </a:ext>
            </a:extLst>
          </p:cNvPr>
          <p:cNvSpPr txBox="1"/>
          <p:nvPr/>
        </p:nvSpPr>
        <p:spPr>
          <a:xfrm>
            <a:off x="7103296" y="2331136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Reduce risk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21830D-927D-48B5-9F18-6EAB9E9711AE}"/>
              </a:ext>
            </a:extLst>
          </p:cNvPr>
          <p:cNvSpPr txBox="1"/>
          <p:nvPr/>
        </p:nvSpPr>
        <p:spPr>
          <a:xfrm>
            <a:off x="7103296" y="4234756"/>
            <a:ext cx="1333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Reduce risk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C1F724-EBBF-4150-8185-0F9AAF0F30FF}"/>
              </a:ext>
            </a:extLst>
          </p:cNvPr>
          <p:cNvSpPr txBox="1"/>
          <p:nvPr/>
        </p:nvSpPr>
        <p:spPr>
          <a:xfrm>
            <a:off x="4838700" y="2331136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Reduce cost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C67E09-929E-4A5A-BDCA-BC59D538C4EE}"/>
              </a:ext>
            </a:extLst>
          </p:cNvPr>
          <p:cNvSpPr txBox="1"/>
          <p:nvPr/>
        </p:nvSpPr>
        <p:spPr>
          <a:xfrm>
            <a:off x="4825487" y="410593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Reduce cost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94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EFC6D-4B07-43DA-8214-D762CF759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Testing Your Supply Chain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7F819-2225-4D92-BCC0-86F5B4A76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7160" y="1021080"/>
            <a:ext cx="10753725" cy="3766185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601C45-8B50-4B53-9E37-C50540C759C8}"/>
              </a:ext>
            </a:extLst>
          </p:cNvPr>
          <p:cNvSpPr/>
          <p:nvPr/>
        </p:nvSpPr>
        <p:spPr>
          <a:xfrm>
            <a:off x="477394" y="1688514"/>
            <a:ext cx="10972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Exploring “what if” scenarios like those below can help groups identify, understand and prioritize risks, a key prerequisite to tailoring effective risk-mitigation strategies.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73002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38CDD-AC4F-4AFF-B092-7D4F2FCDD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en-ID" sz="9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78118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0</TotalTime>
  <Words>948</Words>
  <Application>Microsoft Office PowerPoint</Application>
  <PresentationFormat>Widescreen</PresentationFormat>
  <Paragraphs>158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Metropolitan</vt:lpstr>
      <vt:lpstr>Managing Supply Chain Risk</vt:lpstr>
      <vt:lpstr>Understanding Supply chain Risk</vt:lpstr>
      <vt:lpstr>Supply chain Failures</vt:lpstr>
      <vt:lpstr>PowerPoint Presentation</vt:lpstr>
      <vt:lpstr>KEY CONCERNS SUPPLY CHAIN LEADERS MUST ADDRESS</vt:lpstr>
      <vt:lpstr>RESILIENCE IS A CORE STRATEGIC PILLAR FOR POLICYMAKERS</vt:lpstr>
      <vt:lpstr>CHAOS IS NORMAL</vt:lpstr>
      <vt:lpstr>MAJOR DISRUPTIONS IN LAST FEW YEARS</vt:lpstr>
      <vt:lpstr>Before companies can devise effective means of reducing supply-chain risks, managers must first understand the universe of risk categories as well as the events and conditions that drive them. </vt:lpstr>
      <vt:lpstr>PowerPoint Presentation</vt:lpstr>
      <vt:lpstr>Choosing Supply-Chain Risk/Reward Trade-Offs</vt:lpstr>
      <vt:lpstr>Scenario 1 </vt:lpstr>
      <vt:lpstr>Scenario 2</vt:lpstr>
      <vt:lpstr>Scenario 3</vt:lpstr>
      <vt:lpstr>Different strategies deployed to manage forecasting risk </vt:lpstr>
      <vt:lpstr>PowerPoint Presentation</vt:lpstr>
      <vt:lpstr>Balancing Supply-Chain Risk/Reward Relationship</vt:lpstr>
      <vt:lpstr>Tailored Risk Management </vt:lpstr>
      <vt:lpstr>Stress Testing Your Supply Chain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2023-05-23T08:14:29Z</dcterms:created>
  <dcterms:modified xsi:type="dcterms:W3CDTF">2023-06-23T10:30:19Z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