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7"/>
  </p:notesMasterIdLst>
  <p:sldIdLst>
    <p:sldId id="263" r:id="rId2"/>
    <p:sldId id="378" r:id="rId3"/>
    <p:sldId id="410" r:id="rId4"/>
    <p:sldId id="411" r:id="rId5"/>
    <p:sldId id="412" r:id="rId6"/>
    <p:sldId id="413" r:id="rId7"/>
    <p:sldId id="379" r:id="rId8"/>
    <p:sldId id="382" r:id="rId9"/>
    <p:sldId id="384" r:id="rId10"/>
    <p:sldId id="391" r:id="rId11"/>
    <p:sldId id="392" r:id="rId12"/>
    <p:sldId id="402" r:id="rId13"/>
    <p:sldId id="405" r:id="rId14"/>
    <p:sldId id="406" r:id="rId15"/>
    <p:sldId id="407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13238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6975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0549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0298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42858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07662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4232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41942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63220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47396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1211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74775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7189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46394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8219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33748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2288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2580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8292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3200" kern="1200">
          <a:solidFill>
            <a:schemeClr val="tx1">
              <a:lumMod val="85000"/>
              <a:lumOff val="15000"/>
            </a:schemeClr>
          </a:solidFill>
          <a:latin typeface="Times New Roman" pitchFamily="18" charset="0"/>
          <a:ea typeface="+mj-ea"/>
          <a:cs typeface="Times New Roman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0510" y="578078"/>
            <a:ext cx="6686549" cy="932878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Introduction to SCM</a:t>
            </a:r>
            <a:endParaRPr lang="en-IN" sz="2000" dirty="0">
              <a:latin typeface="Garamond" panose="020204040303010108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>
                <a:latin typeface="Garamond" panose="02020404030301010803" pitchFamily="18" charset="0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en">
              <a:latin typeface="Garamond" panose="02020404030301010803" pitchFamily="18" charset="0"/>
            </a:endParaRPr>
          </a:p>
        </p:txBody>
      </p:sp>
      <p:pic>
        <p:nvPicPr>
          <p:cNvPr id="5" name="Content Placeholder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99305" y="1979530"/>
            <a:ext cx="1308960" cy="1196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4848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D560664-ED37-0C44-B2E5-0DBE62F9BD23}"/>
              </a:ext>
            </a:extLst>
          </p:cNvPr>
          <p:cNvSpPr txBox="1">
            <a:spLocks/>
          </p:cNvSpPr>
          <p:nvPr/>
        </p:nvSpPr>
        <p:spPr>
          <a:xfrm>
            <a:off x="1455392" y="0"/>
            <a:ext cx="6172200" cy="514350"/>
          </a:xfrm>
          <a:prstGeom prst="rect">
            <a:avLst/>
          </a:prstGeom>
        </p:spPr>
        <p:txBody>
          <a:bodyPr anchor="ctr"/>
          <a:lstStyle/>
          <a:p>
            <a:pPr algn="just">
              <a:defRPr/>
            </a:pPr>
            <a:r>
              <a:rPr lang="en-US" sz="2400" dirty="0">
                <a:latin typeface="Times New Roman" pitchFamily="18" charset="0"/>
                <a:ea typeface="+mj-ea"/>
                <a:cs typeface="Times New Roman" pitchFamily="18" charset="0"/>
              </a:rPr>
              <a:t>Learning Objectives</a:t>
            </a:r>
          </a:p>
        </p:txBody>
      </p:sp>
      <p:sp>
        <p:nvSpPr>
          <p:cNvPr id="16386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1300270" y="1141712"/>
            <a:ext cx="7011832" cy="3394472"/>
          </a:xfrm>
        </p:spPr>
        <p:txBody>
          <a:bodyPr/>
          <a:lstStyle/>
          <a:p>
            <a:pPr marL="385763" indent="-385763">
              <a:lnSpc>
                <a:spcPct val="150000"/>
              </a:lnSpc>
              <a:buFont typeface="Verdana" panose="020B0604030504040204" pitchFamily="34" charset="0"/>
              <a:buAutoNum type="arabicPeriod"/>
            </a:pPr>
            <a:r>
              <a:rPr lang="en-US" altLang="en-US" dirty="0"/>
              <a:t>Understand Competitive Strategy and Operations strategy</a:t>
            </a:r>
          </a:p>
          <a:p>
            <a:pPr marL="385763" indent="-385763">
              <a:lnSpc>
                <a:spcPct val="150000"/>
              </a:lnSpc>
              <a:buFont typeface="Verdana" panose="020B0604030504040204" pitchFamily="34" charset="0"/>
              <a:buAutoNum type="arabicPeriod"/>
            </a:pPr>
            <a:r>
              <a:rPr lang="en-US" altLang="en-US" dirty="0"/>
              <a:t>Strategy Formulation Process</a:t>
            </a:r>
          </a:p>
          <a:p>
            <a:pPr marL="385763" indent="-385763">
              <a:lnSpc>
                <a:spcPct val="150000"/>
              </a:lnSpc>
              <a:buFont typeface="Verdana" panose="020B0604030504040204" pitchFamily="34" charset="0"/>
              <a:buAutoNum type="arabicPeriod"/>
            </a:pPr>
            <a:r>
              <a:rPr lang="en-US" altLang="en-US" dirty="0"/>
              <a:t>How to align Operations strategy to Organizations Strategy</a:t>
            </a:r>
          </a:p>
          <a:p>
            <a:pPr marL="385763" indent="-385763" algn="just">
              <a:lnSpc>
                <a:spcPct val="150000"/>
              </a:lnSpc>
              <a:buFont typeface="Verdana" panose="020B0604030504040204" pitchFamily="34" charset="0"/>
              <a:buAutoNum type="arabicPeriod"/>
            </a:pPr>
            <a:r>
              <a:rPr lang="en-US" altLang="en-US" dirty="0"/>
              <a:t>Understand Competitive Strategy and Supply chain strategy</a:t>
            </a:r>
          </a:p>
          <a:p>
            <a:pPr marL="385763" indent="-385763" algn="just">
              <a:lnSpc>
                <a:spcPct val="150000"/>
              </a:lnSpc>
              <a:buFont typeface="Verdana" panose="020B0604030504040204" pitchFamily="34" charset="0"/>
              <a:buAutoNum type="arabicPeriod"/>
            </a:pPr>
            <a:r>
              <a:rPr lang="en-US" altLang="en-US" dirty="0"/>
              <a:t>Describe how a company achieves strategic fit</a:t>
            </a:r>
          </a:p>
          <a:p>
            <a:pPr marL="385763" indent="-385763" algn="just">
              <a:lnSpc>
                <a:spcPct val="150000"/>
              </a:lnSpc>
              <a:buFont typeface="Verdana" panose="020B0604030504040204" pitchFamily="34" charset="0"/>
              <a:buAutoNum type="arabicPeriod"/>
            </a:pPr>
            <a:r>
              <a:rPr lang="en-US" altLang="en-US" dirty="0"/>
              <a:t>Discuss the importance of expanding the scope of strategic fit across the supply chain.</a:t>
            </a:r>
          </a:p>
          <a:p>
            <a:pPr marL="385763" indent="-385763">
              <a:lnSpc>
                <a:spcPct val="150000"/>
              </a:lnSpc>
              <a:buFont typeface="Verdana" panose="020B0604030504040204" pitchFamily="34" charset="0"/>
              <a:buAutoNum type="arabicPeriod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0448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051AB-1BCB-BE9C-6A10-F81E89408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D00C321-9FF0-39BA-C30B-5E27FF8F2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4154" y="-1"/>
            <a:ext cx="6137231" cy="514251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76C51-202F-B8F3-1834-350BD2AD5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43327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76617-9D7C-21AF-D5E0-E1C14CA4F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DF9E9B7-7BFD-1C1B-3784-8B8635A7B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2811" y="166002"/>
            <a:ext cx="7505648" cy="459676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4F556-E486-02F3-DE1E-BB107460A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30746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5ED45-477C-0EF6-52F1-2ABD7FCB0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C8127B1-6F56-9D28-E826-36DE6FBA18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3327" y="0"/>
            <a:ext cx="7845132" cy="512921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C2FB2-9586-31BB-49C1-E2A56D583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98271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E1885-0D6E-7FE5-8391-EFFB9951A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F86A6E8-A9F6-8683-31B2-D69C0E0946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7749" y="-1680"/>
            <a:ext cx="7336779" cy="514518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B24417-C8A3-E5C4-09F7-B855A9981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86718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169" y="0"/>
            <a:ext cx="6172200" cy="514350"/>
          </a:xfrm>
        </p:spPr>
        <p:txBody>
          <a:bodyPr>
            <a:normAutofit fontScale="90000"/>
          </a:bodyPr>
          <a:lstStyle/>
          <a:p>
            <a:r>
              <a:rPr lang="en-US" altLang="en-US" sz="3200" dirty="0"/>
              <a:t>Competitive</a:t>
            </a:r>
            <a:r>
              <a:rPr lang="en-US" altLang="en-US" dirty="0"/>
              <a:t> Strategy</a:t>
            </a:r>
          </a:p>
        </p:txBody>
      </p:sp>
      <p:sp>
        <p:nvSpPr>
          <p:cNvPr id="17410" name="Rectangle 3"/>
          <p:cNvSpPr txBox="1">
            <a:spLocks noChangeArrowheads="1"/>
          </p:cNvSpPr>
          <p:nvPr/>
        </p:nvSpPr>
        <p:spPr bwMode="auto">
          <a:xfrm>
            <a:off x="1371169" y="1167066"/>
            <a:ext cx="7016559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en-US" sz="1500" dirty="0"/>
              <a:t>Competitive strategy defines, </a:t>
            </a:r>
            <a:r>
              <a:rPr lang="en-US" altLang="en-US" sz="1500" b="1" dirty="0"/>
              <a:t>relative to its competitors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en-US" sz="1500" dirty="0"/>
              <a:t>The way company satisfies the customers priorities and needs</a:t>
            </a: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en-US" altLang="en-US" sz="1350" dirty="0"/>
              <a:t>Indigo Vs Jet Airways</a:t>
            </a: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en-US" altLang="en-US" sz="1350" dirty="0"/>
              <a:t>Zara Vs Pantaloons</a:t>
            </a: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en-US" altLang="en-US" sz="1350" dirty="0" err="1"/>
              <a:t>Bluenile</a:t>
            </a:r>
            <a:r>
              <a:rPr lang="en-US" altLang="en-US" sz="1350" dirty="0"/>
              <a:t> Vs </a:t>
            </a:r>
            <a:r>
              <a:rPr lang="en-US" altLang="en-US" sz="1350" dirty="0" err="1"/>
              <a:t>Zales</a:t>
            </a:r>
            <a:endParaRPr lang="en-US" altLang="en-US" sz="1350" dirty="0"/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en-US" altLang="en-US" sz="1350" dirty="0"/>
              <a:t>Barnes &amp; Noble Vs Amazon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en-US" sz="1500" dirty="0"/>
              <a:t> Business strategy is defined based on</a:t>
            </a:r>
            <a:r>
              <a:rPr lang="en-US" altLang="en-US" sz="1500" b="1" dirty="0"/>
              <a:t> product cost, delivery time, variety and quality.</a:t>
            </a:r>
          </a:p>
        </p:txBody>
      </p:sp>
    </p:spTree>
    <p:extLst>
      <p:ext uri="{BB962C8B-B14F-4D97-AF65-F5344CB8AC3E}">
        <p14:creationId xmlns:p14="http://schemas.microsoft.com/office/powerpoint/2010/main" val="3201395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925" y="0"/>
            <a:ext cx="6683765" cy="960668"/>
          </a:xfrm>
        </p:spPr>
        <p:txBody>
          <a:bodyPr/>
          <a:lstStyle/>
          <a:p>
            <a:pPr eaLnBrk="1" hangingPunct="1"/>
            <a:r>
              <a:rPr lang="en-US" altLang="en-US" dirty="0"/>
              <a:t>Operations Strategy</a:t>
            </a:r>
            <a:endParaRPr lang="en-US" altLang="en-US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1099171" y="1169212"/>
            <a:ext cx="6572250" cy="3543300"/>
          </a:xfrm>
        </p:spPr>
        <p:txBody>
          <a:bodyPr/>
          <a:lstStyle/>
          <a:p>
            <a:pPr lvl="1" eaLnBrk="1" hangingPunct="1">
              <a:lnSpc>
                <a:spcPct val="150000"/>
              </a:lnSpc>
            </a:pPr>
            <a:r>
              <a:rPr lang="en-US" altLang="en-US" dirty="0"/>
              <a:t>Alignment of key operations decisions with the strategic objectives of a firm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en-US" dirty="0"/>
              <a:t>These decisions are made on the basis of company’s business strategy</a:t>
            </a:r>
          </a:p>
          <a:p>
            <a:pPr lvl="2" eaLnBrk="1" hangingPunct="1">
              <a:lnSpc>
                <a:spcPct val="150000"/>
              </a:lnSpc>
            </a:pPr>
            <a:r>
              <a:rPr lang="en-US" altLang="en-US" dirty="0"/>
              <a:t>Indigo staff,</a:t>
            </a:r>
          </a:p>
          <a:p>
            <a:pPr lvl="2" eaLnBrk="1" hangingPunct="1">
              <a:lnSpc>
                <a:spcPct val="150000"/>
              </a:lnSpc>
            </a:pPr>
            <a:r>
              <a:rPr lang="en-US" altLang="en-US" dirty="0"/>
              <a:t>Wall mart location, </a:t>
            </a:r>
          </a:p>
          <a:p>
            <a:pPr lvl="2" eaLnBrk="1" hangingPunct="1">
              <a:lnSpc>
                <a:spcPct val="150000"/>
              </a:lnSpc>
            </a:pPr>
            <a:r>
              <a:rPr lang="en-US" altLang="en-US" dirty="0"/>
              <a:t>Dell’s raw material etc.</a:t>
            </a:r>
          </a:p>
        </p:txBody>
      </p:sp>
    </p:spTree>
    <p:extLst>
      <p:ext uri="{BB962C8B-B14F-4D97-AF65-F5344CB8AC3E}">
        <p14:creationId xmlns:p14="http://schemas.microsoft.com/office/powerpoint/2010/main" val="1660203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 noChangeArrowheads="1"/>
          </p:cNvSpPr>
          <p:nvPr>
            <p:ph type="title"/>
          </p:nvPr>
        </p:nvSpPr>
        <p:spPr>
          <a:xfrm>
            <a:off x="1305302" y="0"/>
            <a:ext cx="6683765" cy="598141"/>
          </a:xfrm>
        </p:spPr>
        <p:txBody>
          <a:bodyPr/>
          <a:lstStyle/>
          <a:p>
            <a:r>
              <a:rPr lang="en-US" altLang="en-US" sz="1800" b="1" dirty="0"/>
              <a:t>Aligning Operations strategy to Business strategy</a:t>
            </a:r>
            <a:endParaRPr lang="en-US" altLang="en-US" sz="12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6526" y="1249852"/>
            <a:ext cx="6172200" cy="3409950"/>
          </a:xfr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2107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52263" y="70901"/>
            <a:ext cx="5886450" cy="479822"/>
          </a:xfrm>
        </p:spPr>
        <p:txBody>
          <a:bodyPr/>
          <a:lstStyle/>
          <a:p>
            <a:r>
              <a:rPr lang="en-US" altLang="en-US" sz="2100" dirty="0"/>
              <a:t>Achieving Strategic Fit</a:t>
            </a:r>
          </a:p>
        </p:txBody>
      </p:sp>
      <p:sp>
        <p:nvSpPr>
          <p:cNvPr id="9219" name="Rectangle 3"/>
          <p:cNvSpPr txBox="1">
            <a:spLocks noChangeArrowheads="1"/>
          </p:cNvSpPr>
          <p:nvPr/>
        </p:nvSpPr>
        <p:spPr bwMode="auto">
          <a:xfrm>
            <a:off x="1217767" y="1061358"/>
            <a:ext cx="7190588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en-US" sz="1500" i="1" dirty="0"/>
              <a:t>Strategic fit  </a:t>
            </a:r>
            <a:r>
              <a:rPr lang="en-US" altLang="en-US" sz="1500" dirty="0"/>
              <a:t>means that both competitive and supply chain strategies have aligned goals</a:t>
            </a:r>
          </a:p>
          <a:p>
            <a:pPr algn="just">
              <a:lnSpc>
                <a:spcPct val="150000"/>
              </a:lnSpc>
            </a:pPr>
            <a:r>
              <a:rPr lang="en-US" altLang="en-US" sz="1500" i="1" dirty="0"/>
              <a:t>All functions of supply chain contributes to success or failure of supply chain. </a:t>
            </a:r>
          </a:p>
          <a:p>
            <a:pPr algn="just">
              <a:lnSpc>
                <a:spcPct val="150000"/>
              </a:lnSpc>
            </a:pPr>
            <a:r>
              <a:rPr lang="en-US" altLang="en-US" sz="1500" dirty="0"/>
              <a:t>A company may fail because of a lack of strategic fit</a:t>
            </a:r>
            <a:endParaRPr lang="en-US" altLang="en-US" sz="1500" dirty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endParaRPr lang="en-US" altLang="en-US" sz="1500" i="1" dirty="0"/>
          </a:p>
        </p:txBody>
      </p:sp>
    </p:spTree>
    <p:extLst>
      <p:ext uri="{BB962C8B-B14F-4D97-AF65-F5344CB8AC3E}">
        <p14:creationId xmlns:p14="http://schemas.microsoft.com/office/powerpoint/2010/main" val="1882321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262887" y="0"/>
            <a:ext cx="5886450" cy="594122"/>
          </a:xfrm>
        </p:spPr>
        <p:txBody>
          <a:bodyPr/>
          <a:lstStyle/>
          <a:p>
            <a:r>
              <a:rPr lang="en-US" altLang="en-US" sz="2100" dirty="0"/>
              <a:t>How is Strategic Fit Achieved?</a:t>
            </a:r>
          </a:p>
        </p:txBody>
      </p:sp>
      <p:sp>
        <p:nvSpPr>
          <p:cNvPr id="10243" name="Rectangle 3"/>
          <p:cNvSpPr txBox="1">
            <a:spLocks noChangeArrowheads="1"/>
          </p:cNvSpPr>
          <p:nvPr/>
        </p:nvSpPr>
        <p:spPr bwMode="auto">
          <a:xfrm>
            <a:off x="1166634" y="1176088"/>
            <a:ext cx="5610225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Verdana" panose="020B0604030504040204" pitchFamily="34" charset="0"/>
              <a:buAutoNum type="arabicPeriod"/>
            </a:pPr>
            <a:r>
              <a:rPr lang="en-US" altLang="en-US" sz="1500" dirty="0"/>
              <a:t>Understanding the customer and supply chain uncertainty</a:t>
            </a:r>
          </a:p>
          <a:p>
            <a:pPr algn="just" eaLnBrk="1" hangingPunct="1">
              <a:lnSpc>
                <a:spcPct val="150000"/>
              </a:lnSpc>
              <a:buFont typeface="Verdana" panose="020B0604030504040204" pitchFamily="34" charset="0"/>
              <a:buAutoNum type="arabicPeriod"/>
            </a:pPr>
            <a:r>
              <a:rPr lang="en-US" altLang="en-US" sz="1500" dirty="0"/>
              <a:t>Understanding the supply chain capabilities</a:t>
            </a:r>
          </a:p>
          <a:p>
            <a:pPr algn="just" eaLnBrk="1" hangingPunct="1">
              <a:lnSpc>
                <a:spcPct val="150000"/>
              </a:lnSpc>
              <a:buFont typeface="Verdana" panose="020B0604030504040204" pitchFamily="34" charset="0"/>
              <a:buAutoNum type="arabicPeriod"/>
            </a:pPr>
            <a:r>
              <a:rPr lang="en-US" altLang="en-US" sz="1500" dirty="0"/>
              <a:t>Achieving strategic fit</a:t>
            </a:r>
          </a:p>
        </p:txBody>
      </p:sp>
    </p:spTree>
    <p:extLst>
      <p:ext uri="{BB962C8B-B14F-4D97-AF65-F5344CB8AC3E}">
        <p14:creationId xmlns:p14="http://schemas.microsoft.com/office/powerpoint/2010/main" val="2796899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14141" y="0"/>
            <a:ext cx="6096000" cy="485775"/>
          </a:xfrm>
        </p:spPr>
        <p:txBody>
          <a:bodyPr/>
          <a:lstStyle/>
          <a:p>
            <a:r>
              <a:rPr lang="en-US" altLang="en-US" sz="2100" dirty="0"/>
              <a:t>Cost-Responsiveness Efficient Frontier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25" y="1276350"/>
            <a:ext cx="3467100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330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650" y="1209675"/>
            <a:ext cx="4076700" cy="3211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8526E83A-EA86-3D89-EF87-B899030AE84E}"/>
              </a:ext>
            </a:extLst>
          </p:cNvPr>
          <p:cNvSpPr txBox="1">
            <a:spLocks noChangeArrowheads="1"/>
          </p:cNvSpPr>
          <p:nvPr/>
        </p:nvSpPr>
        <p:spPr>
          <a:xfrm>
            <a:off x="1331638" y="77777"/>
            <a:ext cx="5886450" cy="4798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altLang="en-US" sz="2100"/>
              <a:t>Step 3: Achieving Strategic Fit</a:t>
            </a:r>
            <a:endParaRPr lang="en-US" altLang="en-US" sz="2100" dirty="0"/>
          </a:p>
        </p:txBody>
      </p:sp>
    </p:spTree>
    <p:extLst>
      <p:ext uri="{BB962C8B-B14F-4D97-AF65-F5344CB8AC3E}">
        <p14:creationId xmlns:p14="http://schemas.microsoft.com/office/powerpoint/2010/main" val="30518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1457325" y="55001"/>
            <a:ext cx="6172200" cy="5715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b="1" dirty="0">
                <a:solidFill>
                  <a:schemeClr val="tx1"/>
                </a:solidFill>
              </a:rPr>
              <a:t>Conclusion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1266323" y="1269761"/>
            <a:ext cx="6935775" cy="3512344"/>
          </a:xfrm>
        </p:spPr>
        <p:txBody>
          <a:bodyPr/>
          <a:lstStyle/>
          <a:p>
            <a:pPr marL="385763" indent="-385763">
              <a:lnSpc>
                <a:spcPct val="150000"/>
              </a:lnSpc>
            </a:pPr>
            <a:r>
              <a:rPr lang="en-US" altLang="en-US" sz="1350" dirty="0"/>
              <a:t>Understand Competitive Strategy and Operations strategy</a:t>
            </a:r>
          </a:p>
          <a:p>
            <a:pPr marL="385763" indent="-385763">
              <a:lnSpc>
                <a:spcPct val="150000"/>
              </a:lnSpc>
            </a:pPr>
            <a:r>
              <a:rPr lang="en-US" altLang="en-US" sz="1350" dirty="0"/>
              <a:t>Strategy Formulation Process</a:t>
            </a:r>
          </a:p>
          <a:p>
            <a:pPr marL="385763" indent="-385763">
              <a:lnSpc>
                <a:spcPct val="150000"/>
              </a:lnSpc>
            </a:pPr>
            <a:r>
              <a:rPr lang="en-US" altLang="en-US" sz="1350" dirty="0"/>
              <a:t>Operational Excellence</a:t>
            </a:r>
          </a:p>
          <a:p>
            <a:pPr marL="385763" indent="-385763">
              <a:lnSpc>
                <a:spcPct val="150000"/>
              </a:lnSpc>
            </a:pPr>
            <a:r>
              <a:rPr lang="en-US" altLang="en-US" sz="1350" dirty="0"/>
              <a:t>How to align Operations strategy to Competitive Strategy</a:t>
            </a:r>
          </a:p>
          <a:p>
            <a:pPr marL="385763" indent="-385763">
              <a:lnSpc>
                <a:spcPct val="150000"/>
              </a:lnSpc>
            </a:pPr>
            <a:endParaRPr lang="en-US" altLang="en-US" sz="1350" dirty="0"/>
          </a:p>
        </p:txBody>
      </p:sp>
    </p:spTree>
    <p:extLst>
      <p:ext uri="{BB962C8B-B14F-4D97-AF65-F5344CB8AC3E}">
        <p14:creationId xmlns:p14="http://schemas.microsoft.com/office/powerpoint/2010/main" val="988206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1657350" y="1885950"/>
            <a:ext cx="5829300" cy="268605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6600"/>
              <a:t>    Thank You</a:t>
            </a:r>
          </a:p>
        </p:txBody>
      </p:sp>
    </p:spTree>
    <p:extLst>
      <p:ext uri="{BB962C8B-B14F-4D97-AF65-F5344CB8AC3E}">
        <p14:creationId xmlns:p14="http://schemas.microsoft.com/office/powerpoint/2010/main" val="174357056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1879</TotalTime>
  <Words>244</Words>
  <Application>Microsoft Office PowerPoint</Application>
  <PresentationFormat>On-screen Show (16:9)</PresentationFormat>
  <Paragraphs>44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Comic Sans MS</vt:lpstr>
      <vt:lpstr>Garamond</vt:lpstr>
      <vt:lpstr>Times New Roman</vt:lpstr>
      <vt:lpstr>Verdana</vt:lpstr>
      <vt:lpstr>Wingdings</vt:lpstr>
      <vt:lpstr>Wingdings 3</vt:lpstr>
      <vt:lpstr>Wisp</vt:lpstr>
      <vt:lpstr>Introduction to SCM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Competitive Strategy</vt:lpstr>
      <vt:lpstr>Operations Strategy</vt:lpstr>
      <vt:lpstr>Aligning Operations strategy to Business strategy</vt:lpstr>
      <vt:lpstr>Achieving Strategic Fit</vt:lpstr>
      <vt:lpstr>How is Strategic Fit Achieved?</vt:lpstr>
      <vt:lpstr>Cost-Responsiveness Efficient Frontier</vt:lpstr>
      <vt:lpstr>PowerPoint Presentation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Barilla SpA</dc:title>
  <cp:lastModifiedBy>peeyush pandey</cp:lastModifiedBy>
  <cp:revision>113</cp:revision>
  <dcterms:modified xsi:type="dcterms:W3CDTF">2022-07-11T16:00:35Z</dcterms:modified>
</cp:coreProperties>
</file>