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59"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3" r:id="rId38"/>
    <p:sldId id="292" r:id="rId39"/>
    <p:sldId id="294" r:id="rId40"/>
    <p:sldId id="295" r:id="rId41"/>
    <p:sldId id="296" r:id="rId42"/>
    <p:sldId id="29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8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hit Titiyal" userId="7f8383db-0f0d-4684-b53a-1370e66aeb82" providerId="ADAL" clId="{B5C09441-8349-42B5-8F19-30CFCB422572}"/>
    <pc:docChg chg="undo custSel addSld modSld">
      <pc:chgData name="Rohit Titiyal" userId="7f8383db-0f0d-4684-b53a-1370e66aeb82" providerId="ADAL" clId="{B5C09441-8349-42B5-8F19-30CFCB422572}" dt="2025-04-05T05:15:35.210" v="188" actId="179"/>
      <pc:docMkLst>
        <pc:docMk/>
      </pc:docMkLst>
      <pc:sldChg chg="new">
        <pc:chgData name="Rohit Titiyal" userId="7f8383db-0f0d-4684-b53a-1370e66aeb82" providerId="ADAL" clId="{B5C09441-8349-42B5-8F19-30CFCB422572}" dt="2025-04-04T09:09:47.721" v="0" actId="680"/>
        <pc:sldMkLst>
          <pc:docMk/>
          <pc:sldMk cId="3167366186" sldId="256"/>
        </pc:sldMkLst>
      </pc:sldChg>
      <pc:sldChg chg="modSp new mod">
        <pc:chgData name="Rohit Titiyal" userId="7f8383db-0f0d-4684-b53a-1370e66aeb82" providerId="ADAL" clId="{B5C09441-8349-42B5-8F19-30CFCB422572}" dt="2025-04-04T09:25:17.974" v="71" actId="20577"/>
        <pc:sldMkLst>
          <pc:docMk/>
          <pc:sldMk cId="2718851553" sldId="257"/>
        </pc:sldMkLst>
        <pc:spChg chg="mod">
          <ac:chgData name="Rohit Titiyal" userId="7f8383db-0f0d-4684-b53a-1370e66aeb82" providerId="ADAL" clId="{B5C09441-8349-42B5-8F19-30CFCB422572}" dt="2025-04-04T09:09:57.777" v="15" actId="20577"/>
          <ac:spMkLst>
            <pc:docMk/>
            <pc:sldMk cId="2718851553" sldId="257"/>
            <ac:spMk id="2" creationId="{8D5DB8E9-1599-1783-D6C1-3B295CCA256F}"/>
          </ac:spMkLst>
        </pc:spChg>
        <pc:spChg chg="mod">
          <ac:chgData name="Rohit Titiyal" userId="7f8383db-0f0d-4684-b53a-1370e66aeb82" providerId="ADAL" clId="{B5C09441-8349-42B5-8F19-30CFCB422572}" dt="2025-04-04T09:25:17.974" v="71" actId="20577"/>
          <ac:spMkLst>
            <pc:docMk/>
            <pc:sldMk cId="2718851553" sldId="257"/>
            <ac:spMk id="3" creationId="{7479CC22-BF2B-44FD-066D-A424AD4D21AD}"/>
          </ac:spMkLst>
        </pc:spChg>
      </pc:sldChg>
      <pc:sldChg chg="modSp new mod">
        <pc:chgData name="Rohit Titiyal" userId="7f8383db-0f0d-4684-b53a-1370e66aeb82" providerId="ADAL" clId="{B5C09441-8349-42B5-8F19-30CFCB422572}" dt="2025-04-05T05:13:22.092" v="164" actId="20577"/>
        <pc:sldMkLst>
          <pc:docMk/>
          <pc:sldMk cId="3801676385" sldId="258"/>
        </pc:sldMkLst>
        <pc:spChg chg="mod">
          <ac:chgData name="Rohit Titiyal" userId="7f8383db-0f0d-4684-b53a-1370e66aeb82" providerId="ADAL" clId="{B5C09441-8349-42B5-8F19-30CFCB422572}" dt="2025-04-04T09:37:03.594" v="73"/>
          <ac:spMkLst>
            <pc:docMk/>
            <pc:sldMk cId="3801676385" sldId="258"/>
            <ac:spMk id="2" creationId="{58A27DA6-2A1A-8245-0753-ACF5D05653DB}"/>
          </ac:spMkLst>
        </pc:spChg>
        <pc:spChg chg="mod">
          <ac:chgData name="Rohit Titiyal" userId="7f8383db-0f0d-4684-b53a-1370e66aeb82" providerId="ADAL" clId="{B5C09441-8349-42B5-8F19-30CFCB422572}" dt="2025-04-05T05:13:22.092" v="164" actId="20577"/>
          <ac:spMkLst>
            <pc:docMk/>
            <pc:sldMk cId="3801676385" sldId="258"/>
            <ac:spMk id="3" creationId="{0245982B-7990-E057-7CD0-8426F07377FC}"/>
          </ac:spMkLst>
        </pc:spChg>
      </pc:sldChg>
      <pc:sldChg chg="modSp new mod">
        <pc:chgData name="Rohit Titiyal" userId="7f8383db-0f0d-4684-b53a-1370e66aeb82" providerId="ADAL" clId="{B5C09441-8349-42B5-8F19-30CFCB422572}" dt="2025-04-05T05:15:35.210" v="188" actId="179"/>
        <pc:sldMkLst>
          <pc:docMk/>
          <pc:sldMk cId="3709951289" sldId="259"/>
        </pc:sldMkLst>
        <pc:spChg chg="mod">
          <ac:chgData name="Rohit Titiyal" userId="7f8383db-0f0d-4684-b53a-1370e66aeb82" providerId="ADAL" clId="{B5C09441-8349-42B5-8F19-30CFCB422572}" dt="2025-04-05T05:13:27.681" v="166"/>
          <ac:spMkLst>
            <pc:docMk/>
            <pc:sldMk cId="3709951289" sldId="259"/>
            <ac:spMk id="2" creationId="{0ED6DE78-BF59-2340-3646-B787AE9CD08D}"/>
          </ac:spMkLst>
        </pc:spChg>
        <pc:spChg chg="mod">
          <ac:chgData name="Rohit Titiyal" userId="7f8383db-0f0d-4684-b53a-1370e66aeb82" providerId="ADAL" clId="{B5C09441-8349-42B5-8F19-30CFCB422572}" dt="2025-04-05T05:15:35.210" v="188" actId="179"/>
          <ac:spMkLst>
            <pc:docMk/>
            <pc:sldMk cId="3709951289" sldId="259"/>
            <ac:spMk id="3" creationId="{3876299F-E9B2-2DFA-9052-2F999EB47DDE}"/>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941913D2-CC92-4718-9FA6-1C0BF637295E}" type="doc">
      <dgm:prSet loTypeId="urn:microsoft.com/office/officeart/2018/5/layout/IconLeaf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82A782F4-1DF2-47EF-B2A3-5C9C8F0443DA}">
      <dgm:prSet custT="1"/>
      <dgm:spPr/>
      <dgm:t>
        <a:bodyPr/>
        <a:lstStyle/>
        <a:p>
          <a:pPr>
            <a:defRPr cap="all"/>
          </a:pPr>
          <a:r>
            <a:rPr lang="en-US" sz="1400" dirty="0"/>
            <a:t>Calculation of the financial profitability of the project measured at market prices.</a:t>
          </a:r>
        </a:p>
      </dgm:t>
    </dgm:pt>
    <dgm:pt modelId="{8B07BF9D-1DBC-4809-A066-76A1FDC74571}" type="parTrans" cxnId="{6FA91C9B-750C-4FC6-8C57-9D10CF1B3BEC}">
      <dgm:prSet/>
      <dgm:spPr/>
      <dgm:t>
        <a:bodyPr/>
        <a:lstStyle/>
        <a:p>
          <a:endParaRPr lang="en-US"/>
        </a:p>
      </dgm:t>
    </dgm:pt>
    <dgm:pt modelId="{CBDB987E-C424-4E6E-B86A-0748B4D71013}" type="sibTrans" cxnId="{6FA91C9B-750C-4FC6-8C57-9D10CF1B3BEC}">
      <dgm:prSet/>
      <dgm:spPr/>
      <dgm:t>
        <a:bodyPr/>
        <a:lstStyle/>
        <a:p>
          <a:endParaRPr lang="en-US"/>
        </a:p>
      </dgm:t>
    </dgm:pt>
    <dgm:pt modelId="{7171F2FA-9CF8-48D6-B5AC-7D59BF5BEF4B}">
      <dgm:prSet custT="1"/>
      <dgm:spPr/>
      <dgm:t>
        <a:bodyPr/>
        <a:lstStyle/>
        <a:p>
          <a:pPr>
            <a:defRPr cap="all"/>
          </a:pPr>
          <a:r>
            <a:rPr lang="en-US" sz="1200" dirty="0"/>
            <a:t>Obtaining the net benefit of the project measured in terms of economic (efficiency) prices.</a:t>
          </a:r>
        </a:p>
      </dgm:t>
    </dgm:pt>
    <dgm:pt modelId="{FADA2BB2-E3D9-4AF1-966A-256B3D4513B9}" type="parTrans" cxnId="{64B44477-76BD-4153-B336-1EBFF04CE5B9}">
      <dgm:prSet/>
      <dgm:spPr/>
      <dgm:t>
        <a:bodyPr/>
        <a:lstStyle/>
        <a:p>
          <a:endParaRPr lang="en-US"/>
        </a:p>
      </dgm:t>
    </dgm:pt>
    <dgm:pt modelId="{97845807-5E30-4204-B61D-8E778874F6D6}" type="sibTrans" cxnId="{64B44477-76BD-4153-B336-1EBFF04CE5B9}">
      <dgm:prSet/>
      <dgm:spPr/>
      <dgm:t>
        <a:bodyPr/>
        <a:lstStyle/>
        <a:p>
          <a:endParaRPr lang="en-US"/>
        </a:p>
      </dgm:t>
    </dgm:pt>
    <dgm:pt modelId="{AB330A64-FF02-4362-8C11-C31C3E70CD3A}">
      <dgm:prSet custT="1"/>
      <dgm:spPr/>
      <dgm:t>
        <a:bodyPr/>
        <a:lstStyle/>
        <a:p>
          <a:pPr>
            <a:defRPr cap="all"/>
          </a:pPr>
          <a:r>
            <a:rPr lang="en-US" sz="1200" dirty="0"/>
            <a:t>Adjustment for the impact of the project on savings and investment.</a:t>
          </a:r>
        </a:p>
      </dgm:t>
    </dgm:pt>
    <dgm:pt modelId="{D607E17F-E3B7-45D3-9FCB-C019FE4D0040}" type="parTrans" cxnId="{EFA6DF3E-A7EE-4B26-8C3D-74B65C214F6B}">
      <dgm:prSet/>
      <dgm:spPr/>
      <dgm:t>
        <a:bodyPr/>
        <a:lstStyle/>
        <a:p>
          <a:endParaRPr lang="en-US"/>
        </a:p>
      </dgm:t>
    </dgm:pt>
    <dgm:pt modelId="{65AEE425-9BBD-4B18-A2C1-66FEF2BF3518}" type="sibTrans" cxnId="{EFA6DF3E-A7EE-4B26-8C3D-74B65C214F6B}">
      <dgm:prSet/>
      <dgm:spPr/>
      <dgm:t>
        <a:bodyPr/>
        <a:lstStyle/>
        <a:p>
          <a:endParaRPr lang="en-US"/>
        </a:p>
      </dgm:t>
    </dgm:pt>
    <dgm:pt modelId="{9223F4FC-A1F6-4105-9DE9-4D7FE9A968CD}">
      <dgm:prSet custT="1"/>
      <dgm:spPr/>
      <dgm:t>
        <a:bodyPr/>
        <a:lstStyle/>
        <a:p>
          <a:pPr>
            <a:defRPr cap="all"/>
          </a:pPr>
          <a:r>
            <a:rPr lang="en-US" sz="1200" dirty="0"/>
            <a:t>Adjustment for the impact of the project on income distribution.</a:t>
          </a:r>
        </a:p>
      </dgm:t>
    </dgm:pt>
    <dgm:pt modelId="{F99E89BD-236B-409E-B439-433C90A0A3F7}" type="parTrans" cxnId="{1DC19F4D-6FB0-4388-9207-6859A40636F3}">
      <dgm:prSet/>
      <dgm:spPr/>
      <dgm:t>
        <a:bodyPr/>
        <a:lstStyle/>
        <a:p>
          <a:endParaRPr lang="en-US"/>
        </a:p>
      </dgm:t>
    </dgm:pt>
    <dgm:pt modelId="{CD98201E-8FD0-44B7-A7F6-20FD8AD80267}" type="sibTrans" cxnId="{1DC19F4D-6FB0-4388-9207-6859A40636F3}">
      <dgm:prSet/>
      <dgm:spPr/>
      <dgm:t>
        <a:bodyPr/>
        <a:lstStyle/>
        <a:p>
          <a:endParaRPr lang="en-US"/>
        </a:p>
      </dgm:t>
    </dgm:pt>
    <dgm:pt modelId="{0C25B087-BF5C-4BEA-B507-1B2D3D8B98CB}">
      <dgm:prSet custT="1"/>
      <dgm:spPr/>
      <dgm:t>
        <a:bodyPr/>
        <a:lstStyle/>
        <a:p>
          <a:pPr>
            <a:defRPr cap="all"/>
          </a:pPr>
          <a:r>
            <a:rPr lang="en-US" sz="1200" dirty="0"/>
            <a:t>Adjustment for the impact of the project on merit goods and demerit goods whose social values differ from their economic values.</a:t>
          </a:r>
        </a:p>
      </dgm:t>
    </dgm:pt>
    <dgm:pt modelId="{527050A4-59B0-4363-A317-FAC3FE53A39E}" type="parTrans" cxnId="{770F1DCA-CA7E-46D0-BE1F-2FF9324C1325}">
      <dgm:prSet/>
      <dgm:spPr/>
      <dgm:t>
        <a:bodyPr/>
        <a:lstStyle/>
        <a:p>
          <a:endParaRPr lang="en-US"/>
        </a:p>
      </dgm:t>
    </dgm:pt>
    <dgm:pt modelId="{F9036379-AB94-4A48-B46B-1CD78546480E}" type="sibTrans" cxnId="{770F1DCA-CA7E-46D0-BE1F-2FF9324C1325}">
      <dgm:prSet/>
      <dgm:spPr/>
      <dgm:t>
        <a:bodyPr/>
        <a:lstStyle/>
        <a:p>
          <a:endParaRPr lang="en-US"/>
        </a:p>
      </dgm:t>
    </dgm:pt>
    <dgm:pt modelId="{156118C5-62E1-45E3-B673-65A9B898B2FF}" type="pres">
      <dgm:prSet presAssocID="{941913D2-CC92-4718-9FA6-1C0BF637295E}" presName="root" presStyleCnt="0">
        <dgm:presLayoutVars>
          <dgm:dir/>
          <dgm:resizeHandles val="exact"/>
        </dgm:presLayoutVars>
      </dgm:prSet>
      <dgm:spPr/>
    </dgm:pt>
    <dgm:pt modelId="{F18E6F77-7AAB-4E1E-8461-928C87FDE50B}" type="pres">
      <dgm:prSet presAssocID="{82A782F4-1DF2-47EF-B2A3-5C9C8F0443DA}" presName="compNode" presStyleCnt="0"/>
      <dgm:spPr/>
    </dgm:pt>
    <dgm:pt modelId="{290F9669-3305-4FE0-B345-5B4897CF8979}" type="pres">
      <dgm:prSet presAssocID="{82A782F4-1DF2-47EF-B2A3-5C9C8F0443DA}" presName="iconBgRect" presStyleLbl="bgShp" presStyleIdx="0" presStyleCnt="5"/>
      <dgm:spPr>
        <a:prstGeom prst="round2DiagRect">
          <a:avLst>
            <a:gd name="adj1" fmla="val 29727"/>
            <a:gd name="adj2" fmla="val 0"/>
          </a:avLst>
        </a:prstGeom>
      </dgm:spPr>
    </dgm:pt>
    <dgm:pt modelId="{4C3477B1-D595-440B-ABDC-7DD74A33AC84}" type="pres">
      <dgm:prSet presAssocID="{82A782F4-1DF2-47EF-B2A3-5C9C8F0443D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3BE528DE-1DA6-468A-876C-C187EC9D0EEE}" type="pres">
      <dgm:prSet presAssocID="{82A782F4-1DF2-47EF-B2A3-5C9C8F0443DA}" presName="spaceRect" presStyleCnt="0"/>
      <dgm:spPr/>
    </dgm:pt>
    <dgm:pt modelId="{C4F3C49C-E86C-475E-9EB0-441D0C3D7C5A}" type="pres">
      <dgm:prSet presAssocID="{82A782F4-1DF2-47EF-B2A3-5C9C8F0443DA}" presName="textRect" presStyleLbl="revTx" presStyleIdx="0" presStyleCnt="5">
        <dgm:presLayoutVars>
          <dgm:chMax val="1"/>
          <dgm:chPref val="1"/>
        </dgm:presLayoutVars>
      </dgm:prSet>
      <dgm:spPr/>
    </dgm:pt>
    <dgm:pt modelId="{0FD7E97F-9BDB-4651-BF49-FD06B713FAA3}" type="pres">
      <dgm:prSet presAssocID="{CBDB987E-C424-4E6E-B86A-0748B4D71013}" presName="sibTrans" presStyleCnt="0"/>
      <dgm:spPr/>
    </dgm:pt>
    <dgm:pt modelId="{02E5DD42-EF6E-4C45-B267-861689391743}" type="pres">
      <dgm:prSet presAssocID="{7171F2FA-9CF8-48D6-B5AC-7D59BF5BEF4B}" presName="compNode" presStyleCnt="0"/>
      <dgm:spPr/>
    </dgm:pt>
    <dgm:pt modelId="{8854B5AB-B264-489D-8430-F965157B8206}" type="pres">
      <dgm:prSet presAssocID="{7171F2FA-9CF8-48D6-B5AC-7D59BF5BEF4B}" presName="iconBgRect" presStyleLbl="bgShp" presStyleIdx="1" presStyleCnt="5"/>
      <dgm:spPr>
        <a:prstGeom prst="round2DiagRect">
          <a:avLst>
            <a:gd name="adj1" fmla="val 29727"/>
            <a:gd name="adj2" fmla="val 0"/>
          </a:avLst>
        </a:prstGeom>
      </dgm:spPr>
    </dgm:pt>
    <dgm:pt modelId="{2E61240C-331F-4E0E-A1F2-5C928F762270}" type="pres">
      <dgm:prSet presAssocID="{7171F2FA-9CF8-48D6-B5AC-7D59BF5BEF4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llar"/>
        </a:ext>
      </dgm:extLst>
    </dgm:pt>
    <dgm:pt modelId="{BA2545BE-02D4-45C4-909D-72231198B980}" type="pres">
      <dgm:prSet presAssocID="{7171F2FA-9CF8-48D6-B5AC-7D59BF5BEF4B}" presName="spaceRect" presStyleCnt="0"/>
      <dgm:spPr/>
    </dgm:pt>
    <dgm:pt modelId="{40F068AA-A457-4FC2-A9F0-BE8E0A9C3915}" type="pres">
      <dgm:prSet presAssocID="{7171F2FA-9CF8-48D6-B5AC-7D59BF5BEF4B}" presName="textRect" presStyleLbl="revTx" presStyleIdx="1" presStyleCnt="5">
        <dgm:presLayoutVars>
          <dgm:chMax val="1"/>
          <dgm:chPref val="1"/>
        </dgm:presLayoutVars>
      </dgm:prSet>
      <dgm:spPr/>
    </dgm:pt>
    <dgm:pt modelId="{73BC5E5D-DDDD-4676-957F-D84AA1A17EB0}" type="pres">
      <dgm:prSet presAssocID="{97845807-5E30-4204-B61D-8E778874F6D6}" presName="sibTrans" presStyleCnt="0"/>
      <dgm:spPr/>
    </dgm:pt>
    <dgm:pt modelId="{A019A747-82D0-45F6-B4CC-6A9A2A2CE197}" type="pres">
      <dgm:prSet presAssocID="{AB330A64-FF02-4362-8C11-C31C3E70CD3A}" presName="compNode" presStyleCnt="0"/>
      <dgm:spPr/>
    </dgm:pt>
    <dgm:pt modelId="{A67BFECA-8B95-4133-88CD-F23D4266604C}" type="pres">
      <dgm:prSet presAssocID="{AB330A64-FF02-4362-8C11-C31C3E70CD3A}" presName="iconBgRect" presStyleLbl="bgShp" presStyleIdx="2" presStyleCnt="5"/>
      <dgm:spPr>
        <a:prstGeom prst="round2DiagRect">
          <a:avLst>
            <a:gd name="adj1" fmla="val 29727"/>
            <a:gd name="adj2" fmla="val 0"/>
          </a:avLst>
        </a:prstGeom>
      </dgm:spPr>
    </dgm:pt>
    <dgm:pt modelId="{C9C66BCD-BD70-4E67-A4CA-305FDDA6F5D5}" type="pres">
      <dgm:prSet presAssocID="{AB330A64-FF02-4362-8C11-C31C3E70CD3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iggy Bank"/>
        </a:ext>
      </dgm:extLst>
    </dgm:pt>
    <dgm:pt modelId="{5D2E8BDB-AAFB-4D5E-970C-4DDC8732029F}" type="pres">
      <dgm:prSet presAssocID="{AB330A64-FF02-4362-8C11-C31C3E70CD3A}" presName="spaceRect" presStyleCnt="0"/>
      <dgm:spPr/>
    </dgm:pt>
    <dgm:pt modelId="{59F49A2C-00B6-4396-98F8-75ECCF85353D}" type="pres">
      <dgm:prSet presAssocID="{AB330A64-FF02-4362-8C11-C31C3E70CD3A}" presName="textRect" presStyleLbl="revTx" presStyleIdx="2" presStyleCnt="5">
        <dgm:presLayoutVars>
          <dgm:chMax val="1"/>
          <dgm:chPref val="1"/>
        </dgm:presLayoutVars>
      </dgm:prSet>
      <dgm:spPr/>
    </dgm:pt>
    <dgm:pt modelId="{73C26755-7B2F-4E02-8709-30C19524F4BD}" type="pres">
      <dgm:prSet presAssocID="{65AEE425-9BBD-4B18-A2C1-66FEF2BF3518}" presName="sibTrans" presStyleCnt="0"/>
      <dgm:spPr/>
    </dgm:pt>
    <dgm:pt modelId="{2150E99B-B60E-4D6B-9451-51EF82D0F7B5}" type="pres">
      <dgm:prSet presAssocID="{9223F4FC-A1F6-4105-9DE9-4D7FE9A968CD}" presName="compNode" presStyleCnt="0"/>
      <dgm:spPr/>
    </dgm:pt>
    <dgm:pt modelId="{AF3E4461-ABBE-4443-9DCF-F039D02B2823}" type="pres">
      <dgm:prSet presAssocID="{9223F4FC-A1F6-4105-9DE9-4D7FE9A968CD}" presName="iconBgRect" presStyleLbl="bgShp" presStyleIdx="3" presStyleCnt="5"/>
      <dgm:spPr>
        <a:prstGeom prst="round2DiagRect">
          <a:avLst>
            <a:gd name="adj1" fmla="val 29727"/>
            <a:gd name="adj2" fmla="val 0"/>
          </a:avLst>
        </a:prstGeom>
      </dgm:spPr>
    </dgm:pt>
    <dgm:pt modelId="{DF748DCD-0216-4FA3-9911-E1AB0BC99F4A}" type="pres">
      <dgm:prSet presAssocID="{9223F4FC-A1F6-4105-9DE9-4D7FE9A968C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ins"/>
        </a:ext>
      </dgm:extLst>
    </dgm:pt>
    <dgm:pt modelId="{CE25890B-6034-4C29-AEBD-83B94635C754}" type="pres">
      <dgm:prSet presAssocID="{9223F4FC-A1F6-4105-9DE9-4D7FE9A968CD}" presName="spaceRect" presStyleCnt="0"/>
      <dgm:spPr/>
    </dgm:pt>
    <dgm:pt modelId="{1DAFC2CD-B126-45DA-8718-6486908B3880}" type="pres">
      <dgm:prSet presAssocID="{9223F4FC-A1F6-4105-9DE9-4D7FE9A968CD}" presName="textRect" presStyleLbl="revTx" presStyleIdx="3" presStyleCnt="5">
        <dgm:presLayoutVars>
          <dgm:chMax val="1"/>
          <dgm:chPref val="1"/>
        </dgm:presLayoutVars>
      </dgm:prSet>
      <dgm:spPr/>
    </dgm:pt>
    <dgm:pt modelId="{065A47F7-73EC-4E60-B9E1-8F3463618BA6}" type="pres">
      <dgm:prSet presAssocID="{CD98201E-8FD0-44B7-A7F6-20FD8AD80267}" presName="sibTrans" presStyleCnt="0"/>
      <dgm:spPr/>
    </dgm:pt>
    <dgm:pt modelId="{2E976196-E625-4101-ADC8-CA5B84CFBB25}" type="pres">
      <dgm:prSet presAssocID="{0C25B087-BF5C-4BEA-B507-1B2D3D8B98CB}" presName="compNode" presStyleCnt="0"/>
      <dgm:spPr/>
    </dgm:pt>
    <dgm:pt modelId="{ABE79FB4-57A6-44F4-B1FF-96FC2CBC5027}" type="pres">
      <dgm:prSet presAssocID="{0C25B087-BF5C-4BEA-B507-1B2D3D8B98CB}" presName="iconBgRect" presStyleLbl="bgShp" presStyleIdx="4" presStyleCnt="5"/>
      <dgm:spPr>
        <a:prstGeom prst="round2DiagRect">
          <a:avLst>
            <a:gd name="adj1" fmla="val 29727"/>
            <a:gd name="adj2" fmla="val 0"/>
          </a:avLst>
        </a:prstGeom>
      </dgm:spPr>
    </dgm:pt>
    <dgm:pt modelId="{DB155FEB-E668-48E7-9B75-40B2C3515159}" type="pres">
      <dgm:prSet presAssocID="{0C25B087-BF5C-4BEA-B507-1B2D3D8B98C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ales of Justice"/>
        </a:ext>
      </dgm:extLst>
    </dgm:pt>
    <dgm:pt modelId="{C5C7CDD2-DD5B-47A8-B984-CA55E2BCFC51}" type="pres">
      <dgm:prSet presAssocID="{0C25B087-BF5C-4BEA-B507-1B2D3D8B98CB}" presName="spaceRect" presStyleCnt="0"/>
      <dgm:spPr/>
    </dgm:pt>
    <dgm:pt modelId="{27FF2204-E60C-49E6-9E49-C5388C1A1642}" type="pres">
      <dgm:prSet presAssocID="{0C25B087-BF5C-4BEA-B507-1B2D3D8B98CB}" presName="textRect" presStyleLbl="revTx" presStyleIdx="4" presStyleCnt="5">
        <dgm:presLayoutVars>
          <dgm:chMax val="1"/>
          <dgm:chPref val="1"/>
        </dgm:presLayoutVars>
      </dgm:prSet>
      <dgm:spPr/>
    </dgm:pt>
  </dgm:ptLst>
  <dgm:cxnLst>
    <dgm:cxn modelId="{26391726-962C-4956-A2D3-F45ABA1670D5}" type="presOf" srcId="{9223F4FC-A1F6-4105-9DE9-4D7FE9A968CD}" destId="{1DAFC2CD-B126-45DA-8718-6486908B3880}" srcOrd="0" destOrd="0" presId="urn:microsoft.com/office/officeart/2018/5/layout/IconLeafLabelList"/>
    <dgm:cxn modelId="{EFA6DF3E-A7EE-4B26-8C3D-74B65C214F6B}" srcId="{941913D2-CC92-4718-9FA6-1C0BF637295E}" destId="{AB330A64-FF02-4362-8C11-C31C3E70CD3A}" srcOrd="2" destOrd="0" parTransId="{D607E17F-E3B7-45D3-9FCB-C019FE4D0040}" sibTransId="{65AEE425-9BBD-4B18-A2C1-66FEF2BF3518}"/>
    <dgm:cxn modelId="{92C5F568-6AA6-466B-958A-F8B39947A92C}" type="presOf" srcId="{941913D2-CC92-4718-9FA6-1C0BF637295E}" destId="{156118C5-62E1-45E3-B673-65A9B898B2FF}" srcOrd="0" destOrd="0" presId="urn:microsoft.com/office/officeart/2018/5/layout/IconLeafLabelList"/>
    <dgm:cxn modelId="{F93BCC69-0AB2-458A-BA8E-AFA9EB7B135A}" type="presOf" srcId="{AB330A64-FF02-4362-8C11-C31C3E70CD3A}" destId="{59F49A2C-00B6-4396-98F8-75ECCF85353D}" srcOrd="0" destOrd="0" presId="urn:microsoft.com/office/officeart/2018/5/layout/IconLeafLabelList"/>
    <dgm:cxn modelId="{1DC19F4D-6FB0-4388-9207-6859A40636F3}" srcId="{941913D2-CC92-4718-9FA6-1C0BF637295E}" destId="{9223F4FC-A1F6-4105-9DE9-4D7FE9A968CD}" srcOrd="3" destOrd="0" parTransId="{F99E89BD-236B-409E-B439-433C90A0A3F7}" sibTransId="{CD98201E-8FD0-44B7-A7F6-20FD8AD80267}"/>
    <dgm:cxn modelId="{64B44477-76BD-4153-B336-1EBFF04CE5B9}" srcId="{941913D2-CC92-4718-9FA6-1C0BF637295E}" destId="{7171F2FA-9CF8-48D6-B5AC-7D59BF5BEF4B}" srcOrd="1" destOrd="0" parTransId="{FADA2BB2-E3D9-4AF1-966A-256B3D4513B9}" sibTransId="{97845807-5E30-4204-B61D-8E778874F6D6}"/>
    <dgm:cxn modelId="{3A129E85-C6A3-4819-9667-78AD35550190}" type="presOf" srcId="{7171F2FA-9CF8-48D6-B5AC-7D59BF5BEF4B}" destId="{40F068AA-A457-4FC2-A9F0-BE8E0A9C3915}" srcOrd="0" destOrd="0" presId="urn:microsoft.com/office/officeart/2018/5/layout/IconLeafLabelList"/>
    <dgm:cxn modelId="{6FA91C9B-750C-4FC6-8C57-9D10CF1B3BEC}" srcId="{941913D2-CC92-4718-9FA6-1C0BF637295E}" destId="{82A782F4-1DF2-47EF-B2A3-5C9C8F0443DA}" srcOrd="0" destOrd="0" parTransId="{8B07BF9D-1DBC-4809-A066-76A1FDC74571}" sibTransId="{CBDB987E-C424-4E6E-B86A-0748B4D71013}"/>
    <dgm:cxn modelId="{6857E2A8-FBD9-4FBB-A51D-A4DB566BDC7C}" type="presOf" srcId="{82A782F4-1DF2-47EF-B2A3-5C9C8F0443DA}" destId="{C4F3C49C-E86C-475E-9EB0-441D0C3D7C5A}" srcOrd="0" destOrd="0" presId="urn:microsoft.com/office/officeart/2018/5/layout/IconLeafLabelList"/>
    <dgm:cxn modelId="{770F1DCA-CA7E-46D0-BE1F-2FF9324C1325}" srcId="{941913D2-CC92-4718-9FA6-1C0BF637295E}" destId="{0C25B087-BF5C-4BEA-B507-1B2D3D8B98CB}" srcOrd="4" destOrd="0" parTransId="{527050A4-59B0-4363-A317-FAC3FE53A39E}" sibTransId="{F9036379-AB94-4A48-B46B-1CD78546480E}"/>
    <dgm:cxn modelId="{0F9AD1F5-CDBA-40A5-899E-A543544CE99D}" type="presOf" srcId="{0C25B087-BF5C-4BEA-B507-1B2D3D8B98CB}" destId="{27FF2204-E60C-49E6-9E49-C5388C1A1642}" srcOrd="0" destOrd="0" presId="urn:microsoft.com/office/officeart/2018/5/layout/IconLeafLabelList"/>
    <dgm:cxn modelId="{A15D5801-9396-466B-A4E8-41C6A10121CB}" type="presParOf" srcId="{156118C5-62E1-45E3-B673-65A9B898B2FF}" destId="{F18E6F77-7AAB-4E1E-8461-928C87FDE50B}" srcOrd="0" destOrd="0" presId="urn:microsoft.com/office/officeart/2018/5/layout/IconLeafLabelList"/>
    <dgm:cxn modelId="{0CE5C9D9-B63B-41D7-A9FE-3145EA8A106A}" type="presParOf" srcId="{F18E6F77-7AAB-4E1E-8461-928C87FDE50B}" destId="{290F9669-3305-4FE0-B345-5B4897CF8979}" srcOrd="0" destOrd="0" presId="urn:microsoft.com/office/officeart/2018/5/layout/IconLeafLabelList"/>
    <dgm:cxn modelId="{BF4F8334-1C3A-4F15-B4CE-E0B43046134F}" type="presParOf" srcId="{F18E6F77-7AAB-4E1E-8461-928C87FDE50B}" destId="{4C3477B1-D595-440B-ABDC-7DD74A33AC84}" srcOrd="1" destOrd="0" presId="urn:microsoft.com/office/officeart/2018/5/layout/IconLeafLabelList"/>
    <dgm:cxn modelId="{9BFE5BD9-0C06-42BB-9886-2A315BC798A8}" type="presParOf" srcId="{F18E6F77-7AAB-4E1E-8461-928C87FDE50B}" destId="{3BE528DE-1DA6-468A-876C-C187EC9D0EEE}" srcOrd="2" destOrd="0" presId="urn:microsoft.com/office/officeart/2018/5/layout/IconLeafLabelList"/>
    <dgm:cxn modelId="{B78797EA-A908-4D5B-9477-27949C8CE525}" type="presParOf" srcId="{F18E6F77-7AAB-4E1E-8461-928C87FDE50B}" destId="{C4F3C49C-E86C-475E-9EB0-441D0C3D7C5A}" srcOrd="3" destOrd="0" presId="urn:microsoft.com/office/officeart/2018/5/layout/IconLeafLabelList"/>
    <dgm:cxn modelId="{BA01D6F4-7AED-4B5C-BFD0-1EFEE2D39D5E}" type="presParOf" srcId="{156118C5-62E1-45E3-B673-65A9B898B2FF}" destId="{0FD7E97F-9BDB-4651-BF49-FD06B713FAA3}" srcOrd="1" destOrd="0" presId="urn:microsoft.com/office/officeart/2018/5/layout/IconLeafLabelList"/>
    <dgm:cxn modelId="{2B815CEF-3060-40F3-8987-A302974A588D}" type="presParOf" srcId="{156118C5-62E1-45E3-B673-65A9B898B2FF}" destId="{02E5DD42-EF6E-4C45-B267-861689391743}" srcOrd="2" destOrd="0" presId="urn:microsoft.com/office/officeart/2018/5/layout/IconLeafLabelList"/>
    <dgm:cxn modelId="{44B7D165-86B2-42E4-8F2A-0516D3937191}" type="presParOf" srcId="{02E5DD42-EF6E-4C45-B267-861689391743}" destId="{8854B5AB-B264-489D-8430-F965157B8206}" srcOrd="0" destOrd="0" presId="urn:microsoft.com/office/officeart/2018/5/layout/IconLeafLabelList"/>
    <dgm:cxn modelId="{C86B757A-0ADD-4CD1-9774-30825A648B9F}" type="presParOf" srcId="{02E5DD42-EF6E-4C45-B267-861689391743}" destId="{2E61240C-331F-4E0E-A1F2-5C928F762270}" srcOrd="1" destOrd="0" presId="urn:microsoft.com/office/officeart/2018/5/layout/IconLeafLabelList"/>
    <dgm:cxn modelId="{1AB937C1-DDB5-47CB-AEB2-1219DAA9E425}" type="presParOf" srcId="{02E5DD42-EF6E-4C45-B267-861689391743}" destId="{BA2545BE-02D4-45C4-909D-72231198B980}" srcOrd="2" destOrd="0" presId="urn:microsoft.com/office/officeart/2018/5/layout/IconLeafLabelList"/>
    <dgm:cxn modelId="{30A6B237-98CC-4888-AE6A-094EC576B545}" type="presParOf" srcId="{02E5DD42-EF6E-4C45-B267-861689391743}" destId="{40F068AA-A457-4FC2-A9F0-BE8E0A9C3915}" srcOrd="3" destOrd="0" presId="urn:microsoft.com/office/officeart/2018/5/layout/IconLeafLabelList"/>
    <dgm:cxn modelId="{C7F4E9DB-AE6B-4983-9053-4FE313B95530}" type="presParOf" srcId="{156118C5-62E1-45E3-B673-65A9B898B2FF}" destId="{73BC5E5D-DDDD-4676-957F-D84AA1A17EB0}" srcOrd="3" destOrd="0" presId="urn:microsoft.com/office/officeart/2018/5/layout/IconLeafLabelList"/>
    <dgm:cxn modelId="{6F1CACCC-E824-4682-9811-CA00F4DB128D}" type="presParOf" srcId="{156118C5-62E1-45E3-B673-65A9B898B2FF}" destId="{A019A747-82D0-45F6-B4CC-6A9A2A2CE197}" srcOrd="4" destOrd="0" presId="urn:microsoft.com/office/officeart/2018/5/layout/IconLeafLabelList"/>
    <dgm:cxn modelId="{09F6B593-E45D-4408-96BF-61A92643E378}" type="presParOf" srcId="{A019A747-82D0-45F6-B4CC-6A9A2A2CE197}" destId="{A67BFECA-8B95-4133-88CD-F23D4266604C}" srcOrd="0" destOrd="0" presId="urn:microsoft.com/office/officeart/2018/5/layout/IconLeafLabelList"/>
    <dgm:cxn modelId="{98DB9658-75FF-4573-B8D9-3C46B7303852}" type="presParOf" srcId="{A019A747-82D0-45F6-B4CC-6A9A2A2CE197}" destId="{C9C66BCD-BD70-4E67-A4CA-305FDDA6F5D5}" srcOrd="1" destOrd="0" presId="urn:microsoft.com/office/officeart/2018/5/layout/IconLeafLabelList"/>
    <dgm:cxn modelId="{1F5A3AA5-5924-47C7-BC9E-17BCB7F81154}" type="presParOf" srcId="{A019A747-82D0-45F6-B4CC-6A9A2A2CE197}" destId="{5D2E8BDB-AAFB-4D5E-970C-4DDC8732029F}" srcOrd="2" destOrd="0" presId="urn:microsoft.com/office/officeart/2018/5/layout/IconLeafLabelList"/>
    <dgm:cxn modelId="{BF4109DD-AF1B-49F9-AB6F-CD855CA8A71D}" type="presParOf" srcId="{A019A747-82D0-45F6-B4CC-6A9A2A2CE197}" destId="{59F49A2C-00B6-4396-98F8-75ECCF85353D}" srcOrd="3" destOrd="0" presId="urn:microsoft.com/office/officeart/2018/5/layout/IconLeafLabelList"/>
    <dgm:cxn modelId="{3A998984-BED1-4C8E-A722-E947B89D1BF7}" type="presParOf" srcId="{156118C5-62E1-45E3-B673-65A9B898B2FF}" destId="{73C26755-7B2F-4E02-8709-30C19524F4BD}" srcOrd="5" destOrd="0" presId="urn:microsoft.com/office/officeart/2018/5/layout/IconLeafLabelList"/>
    <dgm:cxn modelId="{ABAE85A4-2074-4334-9399-81AEF7CA8BAC}" type="presParOf" srcId="{156118C5-62E1-45E3-B673-65A9B898B2FF}" destId="{2150E99B-B60E-4D6B-9451-51EF82D0F7B5}" srcOrd="6" destOrd="0" presId="urn:microsoft.com/office/officeart/2018/5/layout/IconLeafLabelList"/>
    <dgm:cxn modelId="{6435632A-CAFE-487E-830D-80D972E45464}" type="presParOf" srcId="{2150E99B-B60E-4D6B-9451-51EF82D0F7B5}" destId="{AF3E4461-ABBE-4443-9DCF-F039D02B2823}" srcOrd="0" destOrd="0" presId="urn:microsoft.com/office/officeart/2018/5/layout/IconLeafLabelList"/>
    <dgm:cxn modelId="{9AEF5647-E364-4D71-8354-BB18123FA037}" type="presParOf" srcId="{2150E99B-B60E-4D6B-9451-51EF82D0F7B5}" destId="{DF748DCD-0216-4FA3-9911-E1AB0BC99F4A}" srcOrd="1" destOrd="0" presId="urn:microsoft.com/office/officeart/2018/5/layout/IconLeafLabelList"/>
    <dgm:cxn modelId="{8B7A7F9F-39AE-4C32-9172-A11F5E737BBF}" type="presParOf" srcId="{2150E99B-B60E-4D6B-9451-51EF82D0F7B5}" destId="{CE25890B-6034-4C29-AEBD-83B94635C754}" srcOrd="2" destOrd="0" presId="urn:microsoft.com/office/officeart/2018/5/layout/IconLeafLabelList"/>
    <dgm:cxn modelId="{F50E5380-1D5D-417F-AEE2-D42D2CD1FBDB}" type="presParOf" srcId="{2150E99B-B60E-4D6B-9451-51EF82D0F7B5}" destId="{1DAFC2CD-B126-45DA-8718-6486908B3880}" srcOrd="3" destOrd="0" presId="urn:microsoft.com/office/officeart/2018/5/layout/IconLeafLabelList"/>
    <dgm:cxn modelId="{08A42AF4-0AC4-49B1-8F8C-43920EFFF99C}" type="presParOf" srcId="{156118C5-62E1-45E3-B673-65A9B898B2FF}" destId="{065A47F7-73EC-4E60-B9E1-8F3463618BA6}" srcOrd="7" destOrd="0" presId="urn:microsoft.com/office/officeart/2018/5/layout/IconLeafLabelList"/>
    <dgm:cxn modelId="{A9568956-526F-4078-88A8-018A6ADCD413}" type="presParOf" srcId="{156118C5-62E1-45E3-B673-65A9B898B2FF}" destId="{2E976196-E625-4101-ADC8-CA5B84CFBB25}" srcOrd="8" destOrd="0" presId="urn:microsoft.com/office/officeart/2018/5/layout/IconLeafLabelList"/>
    <dgm:cxn modelId="{C738E66D-68BD-4B18-99C2-A1C159D63B0A}" type="presParOf" srcId="{2E976196-E625-4101-ADC8-CA5B84CFBB25}" destId="{ABE79FB4-57A6-44F4-B1FF-96FC2CBC5027}" srcOrd="0" destOrd="0" presId="urn:microsoft.com/office/officeart/2018/5/layout/IconLeafLabelList"/>
    <dgm:cxn modelId="{6452F912-C95E-4DB2-A503-A21C424E8319}" type="presParOf" srcId="{2E976196-E625-4101-ADC8-CA5B84CFBB25}" destId="{DB155FEB-E668-48E7-9B75-40B2C3515159}" srcOrd="1" destOrd="0" presId="urn:microsoft.com/office/officeart/2018/5/layout/IconLeafLabelList"/>
    <dgm:cxn modelId="{1BD744AC-F5D0-4C87-8BD7-20593AB84F56}" type="presParOf" srcId="{2E976196-E625-4101-ADC8-CA5B84CFBB25}" destId="{C5C7CDD2-DD5B-47A8-B984-CA55E2BCFC51}" srcOrd="2" destOrd="0" presId="urn:microsoft.com/office/officeart/2018/5/layout/IconLeafLabelList"/>
    <dgm:cxn modelId="{E3760D89-3A4B-4CCC-A885-974B17D8BEE2}" type="presParOf" srcId="{2E976196-E625-4101-ADC8-CA5B84CFBB25}" destId="{27FF2204-E60C-49E6-9E49-C5388C1A1642}"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F9669-3305-4FE0-B345-5B4897CF8979}">
      <dsp:nvSpPr>
        <dsp:cNvPr id="0" name=""/>
        <dsp:cNvSpPr/>
      </dsp:nvSpPr>
      <dsp:spPr>
        <a:xfrm>
          <a:off x="478800" y="867856"/>
          <a:ext cx="1098000" cy="1098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3477B1-D595-440B-ABDC-7DD74A33AC84}">
      <dsp:nvSpPr>
        <dsp:cNvPr id="0" name=""/>
        <dsp:cNvSpPr/>
      </dsp:nvSpPr>
      <dsp:spPr>
        <a:xfrm>
          <a:off x="712800" y="1101856"/>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F3C49C-E86C-475E-9EB0-441D0C3D7C5A}">
      <dsp:nvSpPr>
        <dsp:cNvPr id="0" name=""/>
        <dsp:cNvSpPr/>
      </dsp:nvSpPr>
      <dsp:spPr>
        <a:xfrm>
          <a:off x="127800" y="2307856"/>
          <a:ext cx="1800000" cy="117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dirty="0"/>
            <a:t>Calculation of the financial profitability of the project measured at market prices.</a:t>
          </a:r>
        </a:p>
      </dsp:txBody>
      <dsp:txXfrm>
        <a:off x="127800" y="2307856"/>
        <a:ext cx="1800000" cy="1175625"/>
      </dsp:txXfrm>
    </dsp:sp>
    <dsp:sp modelId="{8854B5AB-B264-489D-8430-F965157B8206}">
      <dsp:nvSpPr>
        <dsp:cNvPr id="0" name=""/>
        <dsp:cNvSpPr/>
      </dsp:nvSpPr>
      <dsp:spPr>
        <a:xfrm>
          <a:off x="2593800" y="867856"/>
          <a:ext cx="1098000" cy="1098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61240C-331F-4E0E-A1F2-5C928F762270}">
      <dsp:nvSpPr>
        <dsp:cNvPr id="0" name=""/>
        <dsp:cNvSpPr/>
      </dsp:nvSpPr>
      <dsp:spPr>
        <a:xfrm>
          <a:off x="2827800" y="1101856"/>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068AA-A457-4FC2-A9F0-BE8E0A9C3915}">
      <dsp:nvSpPr>
        <dsp:cNvPr id="0" name=""/>
        <dsp:cNvSpPr/>
      </dsp:nvSpPr>
      <dsp:spPr>
        <a:xfrm>
          <a:off x="2242800" y="2307856"/>
          <a:ext cx="1800000" cy="117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Obtaining the net benefit of the project measured in terms of economic (efficiency) prices.</a:t>
          </a:r>
        </a:p>
      </dsp:txBody>
      <dsp:txXfrm>
        <a:off x="2242800" y="2307856"/>
        <a:ext cx="1800000" cy="1175625"/>
      </dsp:txXfrm>
    </dsp:sp>
    <dsp:sp modelId="{A67BFECA-8B95-4133-88CD-F23D4266604C}">
      <dsp:nvSpPr>
        <dsp:cNvPr id="0" name=""/>
        <dsp:cNvSpPr/>
      </dsp:nvSpPr>
      <dsp:spPr>
        <a:xfrm>
          <a:off x="4708800" y="867856"/>
          <a:ext cx="1098000" cy="10980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C66BCD-BD70-4E67-A4CA-305FDDA6F5D5}">
      <dsp:nvSpPr>
        <dsp:cNvPr id="0" name=""/>
        <dsp:cNvSpPr/>
      </dsp:nvSpPr>
      <dsp:spPr>
        <a:xfrm>
          <a:off x="4942800" y="1101856"/>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F49A2C-00B6-4396-98F8-75ECCF85353D}">
      <dsp:nvSpPr>
        <dsp:cNvPr id="0" name=""/>
        <dsp:cNvSpPr/>
      </dsp:nvSpPr>
      <dsp:spPr>
        <a:xfrm>
          <a:off x="4357800" y="2307856"/>
          <a:ext cx="1800000" cy="117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Adjustment for the impact of the project on savings and investment.</a:t>
          </a:r>
        </a:p>
      </dsp:txBody>
      <dsp:txXfrm>
        <a:off x="4357800" y="2307856"/>
        <a:ext cx="1800000" cy="1175625"/>
      </dsp:txXfrm>
    </dsp:sp>
    <dsp:sp modelId="{AF3E4461-ABBE-4443-9DCF-F039D02B2823}">
      <dsp:nvSpPr>
        <dsp:cNvPr id="0" name=""/>
        <dsp:cNvSpPr/>
      </dsp:nvSpPr>
      <dsp:spPr>
        <a:xfrm>
          <a:off x="6823800" y="867856"/>
          <a:ext cx="1098000" cy="1098000"/>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748DCD-0216-4FA3-9911-E1AB0BC99F4A}">
      <dsp:nvSpPr>
        <dsp:cNvPr id="0" name=""/>
        <dsp:cNvSpPr/>
      </dsp:nvSpPr>
      <dsp:spPr>
        <a:xfrm>
          <a:off x="7057800" y="1101856"/>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AFC2CD-B126-45DA-8718-6486908B3880}">
      <dsp:nvSpPr>
        <dsp:cNvPr id="0" name=""/>
        <dsp:cNvSpPr/>
      </dsp:nvSpPr>
      <dsp:spPr>
        <a:xfrm>
          <a:off x="6472800" y="2307856"/>
          <a:ext cx="1800000" cy="117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Adjustment for the impact of the project on income distribution.</a:t>
          </a:r>
        </a:p>
      </dsp:txBody>
      <dsp:txXfrm>
        <a:off x="6472800" y="2307856"/>
        <a:ext cx="1800000" cy="1175625"/>
      </dsp:txXfrm>
    </dsp:sp>
    <dsp:sp modelId="{ABE79FB4-57A6-44F4-B1FF-96FC2CBC5027}">
      <dsp:nvSpPr>
        <dsp:cNvPr id="0" name=""/>
        <dsp:cNvSpPr/>
      </dsp:nvSpPr>
      <dsp:spPr>
        <a:xfrm>
          <a:off x="8938800" y="867856"/>
          <a:ext cx="1098000" cy="1098000"/>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155FEB-E668-48E7-9B75-40B2C3515159}">
      <dsp:nvSpPr>
        <dsp:cNvPr id="0" name=""/>
        <dsp:cNvSpPr/>
      </dsp:nvSpPr>
      <dsp:spPr>
        <a:xfrm>
          <a:off x="9172800" y="1101856"/>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FF2204-E60C-49E6-9E49-C5388C1A1642}">
      <dsp:nvSpPr>
        <dsp:cNvPr id="0" name=""/>
        <dsp:cNvSpPr/>
      </dsp:nvSpPr>
      <dsp:spPr>
        <a:xfrm>
          <a:off x="8587800" y="2307856"/>
          <a:ext cx="1800000" cy="117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Adjustment for the impact of the project on merit goods and demerit goods whose social values differ from their economic values.</a:t>
          </a:r>
        </a:p>
      </dsp:txBody>
      <dsp:txXfrm>
        <a:off x="8587800" y="2307856"/>
        <a:ext cx="1800000" cy="1175625"/>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1FBAF-6EA5-C4EA-839A-A829229CCA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E65592C-F690-2F81-A24A-7A04B4A9F8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BF57AF3-239F-6A4C-2A70-1EDFEBC162EA}"/>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5" name="Footer Placeholder 4">
            <a:extLst>
              <a:ext uri="{FF2B5EF4-FFF2-40B4-BE49-F238E27FC236}">
                <a16:creationId xmlns:a16="http://schemas.microsoft.com/office/drawing/2014/main" id="{7FD4882D-53CF-5E93-0BE0-62608233CF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ADB0C3-25F7-BF47-C282-4A8BD7992F9A}"/>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260642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B83D2-8848-6D38-2950-C5D4134DA28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CC863DC-DC16-032A-A4D2-1E1397AC0E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EBAA40-CAC2-3ECA-BEFF-EB719CD4A391}"/>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5" name="Footer Placeholder 4">
            <a:extLst>
              <a:ext uri="{FF2B5EF4-FFF2-40B4-BE49-F238E27FC236}">
                <a16:creationId xmlns:a16="http://schemas.microsoft.com/office/drawing/2014/main" id="{9B5D9BDF-99B7-C054-5DA6-EF466DD952B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9967D73-15C9-4259-C58E-9D9966F1C553}"/>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3805993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7E7BF-C45B-CBAD-787A-57B22F2B71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454F838-80F1-2874-DB54-CB308B0098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085330-A957-BDAE-AD75-30DEE55D2435}"/>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5" name="Footer Placeholder 4">
            <a:extLst>
              <a:ext uri="{FF2B5EF4-FFF2-40B4-BE49-F238E27FC236}">
                <a16:creationId xmlns:a16="http://schemas.microsoft.com/office/drawing/2014/main" id="{6A988953-52E1-4504-C42B-83C573182B3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7028861-F6E1-6E1B-5873-BD3112B0FC5E}"/>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265017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39A3-DA11-2904-5315-9F6534A691A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734C784-6D19-18D5-2AF9-E688BEFB72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99B0FB5-55CC-FE7C-4304-BB44D89543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73A8B31-30A9-A4E8-E572-ADCDCC03F076}"/>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6" name="Footer Placeholder 5">
            <a:extLst>
              <a:ext uri="{FF2B5EF4-FFF2-40B4-BE49-F238E27FC236}">
                <a16:creationId xmlns:a16="http://schemas.microsoft.com/office/drawing/2014/main" id="{5F5F8566-D7DC-57E2-3BED-D3189271056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2EEE39F-97C3-1329-71F1-11ECD93AAF4D}"/>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2367763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0646D-8441-5045-0E72-8C3AF68B4D8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25B5150-FDEA-8D4E-420B-3DD243D21B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B7EC7B-26E3-A4A3-DB82-56C7315F0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EB57E99-1546-DB53-F115-801AC5D7B7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A2B87E-07D8-C48B-AD91-E0E73A8381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A1A76F5-47AA-87E7-23B7-33BF54CC3729}"/>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8" name="Footer Placeholder 7">
            <a:extLst>
              <a:ext uri="{FF2B5EF4-FFF2-40B4-BE49-F238E27FC236}">
                <a16:creationId xmlns:a16="http://schemas.microsoft.com/office/drawing/2014/main" id="{28EDCCBE-DDF3-6B55-43F3-BAD1CD27D72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1CA9D16-CE3C-708F-8393-C319B466F9DD}"/>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2810426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77631-8765-F604-18A7-13E1866FBD5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9BDC8F2-A8EA-9585-B914-47C1F2E05F7A}"/>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4" name="Footer Placeholder 3">
            <a:extLst>
              <a:ext uri="{FF2B5EF4-FFF2-40B4-BE49-F238E27FC236}">
                <a16:creationId xmlns:a16="http://schemas.microsoft.com/office/drawing/2014/main" id="{2A1B974F-3860-2A0A-F0F2-26FA7B5DDA4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78CF350-A51B-B769-4437-D3F5354FD6DE}"/>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3399539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F6D63E-A2D8-AEF5-45C9-1B2D6C8C98F2}"/>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3" name="Footer Placeholder 2">
            <a:extLst>
              <a:ext uri="{FF2B5EF4-FFF2-40B4-BE49-F238E27FC236}">
                <a16:creationId xmlns:a16="http://schemas.microsoft.com/office/drawing/2014/main" id="{6483E09D-6207-A5B0-43F6-055951A600C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B36CEBA-04F3-42EF-9162-0025F68B0879}"/>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39745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0512C-3CEB-B16E-14D4-B1A570C65B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F21EEAB-784F-730D-6729-E1BB537E43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BDAFF5F-3473-1771-69F5-B7134BB639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F622C5-1DFA-D3A5-EF3B-7F7CC464D651}"/>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6" name="Footer Placeholder 5">
            <a:extLst>
              <a:ext uri="{FF2B5EF4-FFF2-40B4-BE49-F238E27FC236}">
                <a16:creationId xmlns:a16="http://schemas.microsoft.com/office/drawing/2014/main" id="{C92AEAA7-A3A9-A941-15B2-455873FE07E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512CE77-3C27-04B7-57FF-5ABA3752B13C}"/>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4231376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24846-5C37-96F4-30A5-9EC4BF94BF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09CB0F5-EEC5-F032-D72B-37ED1DCED6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CE6705D-ACC9-8A57-355E-45563EE099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FC1FD0-F7AC-C608-4D61-BD31FB26459E}"/>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6" name="Footer Placeholder 5">
            <a:extLst>
              <a:ext uri="{FF2B5EF4-FFF2-40B4-BE49-F238E27FC236}">
                <a16:creationId xmlns:a16="http://schemas.microsoft.com/office/drawing/2014/main" id="{AE3AC47A-74B6-E69C-4D0B-B0C4348E849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025B382-9CEC-85CB-5434-231610E48291}"/>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3737456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D9E45-8BD4-D784-902E-65BD02B10E2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7A12D1B-2495-76FD-7EB4-6E414FCA22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D920931-A625-9AF3-BE39-7BD23AAC4F89}"/>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5" name="Footer Placeholder 4">
            <a:extLst>
              <a:ext uri="{FF2B5EF4-FFF2-40B4-BE49-F238E27FC236}">
                <a16:creationId xmlns:a16="http://schemas.microsoft.com/office/drawing/2014/main" id="{DC000B35-0521-A108-883C-37EB430EA29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0E28EF6-3DEA-B1AD-F802-D5A6DA7AE562}"/>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27803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D19BB6-3467-3EDF-23CB-57B4AD8D76D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E8F7834-0739-A343-CC7D-544B951B74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228E916-D869-7BD1-384B-0E8742F25941}"/>
              </a:ext>
            </a:extLst>
          </p:cNvPr>
          <p:cNvSpPr>
            <a:spLocks noGrp="1"/>
          </p:cNvSpPr>
          <p:nvPr>
            <p:ph type="dt" sz="half" idx="10"/>
          </p:nvPr>
        </p:nvSpPr>
        <p:spPr/>
        <p:txBody>
          <a:bodyPr/>
          <a:lstStyle/>
          <a:p>
            <a:fld id="{C9B1768D-94AF-46C9-9B05-DD52A0FAE9B7}" type="datetimeFigureOut">
              <a:rPr lang="en-IN" smtClean="0"/>
              <a:t>20-04-2025</a:t>
            </a:fld>
            <a:endParaRPr lang="en-IN"/>
          </a:p>
        </p:txBody>
      </p:sp>
      <p:sp>
        <p:nvSpPr>
          <p:cNvPr id="5" name="Footer Placeholder 4">
            <a:extLst>
              <a:ext uri="{FF2B5EF4-FFF2-40B4-BE49-F238E27FC236}">
                <a16:creationId xmlns:a16="http://schemas.microsoft.com/office/drawing/2014/main" id="{16022AB1-D2E3-2704-DD41-6792C1FD65A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38B9982-EE1E-E33D-3709-509AF657F979}"/>
              </a:ext>
            </a:extLst>
          </p:cNvPr>
          <p:cNvSpPr>
            <a:spLocks noGrp="1"/>
          </p:cNvSpPr>
          <p:nvPr>
            <p:ph type="sldNum" sz="quarter" idx="12"/>
          </p:nvPr>
        </p:nvSpPr>
        <p:spPr/>
        <p:txBody>
          <a:bodyPr/>
          <a:lstStyle/>
          <a:p>
            <a:fld id="{F93A45B1-F72B-4904-B332-15D5503AAA50}" type="slidenum">
              <a:rPr lang="en-IN" smtClean="0"/>
              <a:t>‹#›</a:t>
            </a:fld>
            <a:endParaRPr lang="en-IN"/>
          </a:p>
        </p:txBody>
      </p:sp>
    </p:spTree>
    <p:extLst>
      <p:ext uri="{BB962C8B-B14F-4D97-AF65-F5344CB8AC3E}">
        <p14:creationId xmlns:p14="http://schemas.microsoft.com/office/powerpoint/2010/main" val="3521601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D09FC2-8E83-61A2-BE81-CFC52A067E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FE41A4F-D195-B2AB-6925-055E06CDB7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BE539D-0747-95E9-5870-6620464E28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B1768D-94AF-46C9-9B05-DD52A0FAE9B7}" type="datetimeFigureOut">
              <a:rPr lang="en-IN" smtClean="0"/>
              <a:t>20-04-2025</a:t>
            </a:fld>
            <a:endParaRPr lang="en-IN"/>
          </a:p>
        </p:txBody>
      </p:sp>
      <p:sp>
        <p:nvSpPr>
          <p:cNvPr id="5" name="Footer Placeholder 4">
            <a:extLst>
              <a:ext uri="{FF2B5EF4-FFF2-40B4-BE49-F238E27FC236}">
                <a16:creationId xmlns:a16="http://schemas.microsoft.com/office/drawing/2014/main" id="{5C0E8195-ACDA-49E0-709F-62C3D12C38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93087C38-209D-79F2-6CF3-22F6A9BC4C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3A45B1-F72B-4904-B332-15D5503AAA50}" type="slidenum">
              <a:rPr lang="en-IN" smtClean="0"/>
              <a:t>‹#›</a:t>
            </a:fld>
            <a:endParaRPr lang="en-IN"/>
          </a:p>
        </p:txBody>
      </p:sp>
    </p:spTree>
    <p:extLst>
      <p:ext uri="{BB962C8B-B14F-4D97-AF65-F5344CB8AC3E}">
        <p14:creationId xmlns:p14="http://schemas.microsoft.com/office/powerpoint/2010/main" val="1044374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Rectangle 19">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5E53EB33-C0BF-1E2F-6248-0F73AB873619}"/>
              </a:ext>
            </a:extLst>
          </p:cNvPr>
          <p:cNvSpPr>
            <a:spLocks noGrp="1"/>
          </p:cNvSpPr>
          <p:nvPr>
            <p:ph type="ctrTitle"/>
          </p:nvPr>
        </p:nvSpPr>
        <p:spPr>
          <a:xfrm>
            <a:off x="3315031" y="1380754"/>
            <a:ext cx="5561938" cy="2513516"/>
          </a:xfrm>
        </p:spPr>
        <p:txBody>
          <a:bodyPr>
            <a:normAutofit/>
          </a:bodyPr>
          <a:lstStyle/>
          <a:p>
            <a:r>
              <a:rPr lang="en-US"/>
              <a:t>Social Cost benefit Analysis </a:t>
            </a:r>
            <a:endParaRPr lang="en-IN" dirty="0"/>
          </a:p>
        </p:txBody>
      </p:sp>
      <p:sp>
        <p:nvSpPr>
          <p:cNvPr id="3" name="Subtitle 2">
            <a:extLst>
              <a:ext uri="{FF2B5EF4-FFF2-40B4-BE49-F238E27FC236}">
                <a16:creationId xmlns:a16="http://schemas.microsoft.com/office/drawing/2014/main" id="{3FBFE1E1-CFCB-ECD6-A62E-AD98D2899B18}"/>
              </a:ext>
            </a:extLst>
          </p:cNvPr>
          <p:cNvSpPr>
            <a:spLocks noGrp="1"/>
          </p:cNvSpPr>
          <p:nvPr>
            <p:ph type="subTitle" idx="1"/>
          </p:nvPr>
        </p:nvSpPr>
        <p:spPr>
          <a:xfrm>
            <a:off x="3315031" y="4076802"/>
            <a:ext cx="5561938" cy="1534587"/>
          </a:xfrm>
        </p:spPr>
        <p:txBody>
          <a:bodyPr>
            <a:normAutofit/>
          </a:bodyPr>
          <a:lstStyle/>
          <a:p>
            <a:endParaRPr lang="en-IN"/>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7366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5DB8E9-1599-1783-D6C1-3B295CCA256F}"/>
              </a:ext>
            </a:extLst>
          </p:cNvPr>
          <p:cNvSpPr>
            <a:spLocks noGrp="1"/>
          </p:cNvSpPr>
          <p:nvPr>
            <p:ph type="title"/>
          </p:nvPr>
        </p:nvSpPr>
        <p:spPr>
          <a:xfrm>
            <a:off x="686834" y="591344"/>
            <a:ext cx="3200400" cy="5585619"/>
          </a:xfrm>
        </p:spPr>
        <p:txBody>
          <a:bodyPr>
            <a:normAutofit/>
          </a:bodyPr>
          <a:lstStyle/>
          <a:p>
            <a:r>
              <a:rPr lang="en-US">
                <a:solidFill>
                  <a:srgbClr val="FFFFFF"/>
                </a:solidFill>
              </a:rPr>
              <a:t>Introduction </a:t>
            </a: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479CC22-BF2B-44FD-066D-A424AD4D21AD}"/>
              </a:ext>
            </a:extLst>
          </p:cNvPr>
          <p:cNvSpPr>
            <a:spLocks noGrp="1"/>
          </p:cNvSpPr>
          <p:nvPr>
            <p:ph idx="1"/>
          </p:nvPr>
        </p:nvSpPr>
        <p:spPr>
          <a:xfrm>
            <a:off x="4447308" y="591344"/>
            <a:ext cx="6906491" cy="5585619"/>
          </a:xfrm>
        </p:spPr>
        <p:txBody>
          <a:bodyPr anchor="ctr">
            <a:normAutofit/>
          </a:bodyPr>
          <a:lstStyle/>
          <a:p>
            <a:r>
              <a:rPr lang="en-US" sz="2400" dirty="0"/>
              <a:t>Social Cost Benefit Analysis (SCBA), also called economic analysis, is a methodology developed for evaluating investment projects from the point of view of the society (or economy) as a whole.</a:t>
            </a:r>
          </a:p>
          <a:p>
            <a:r>
              <a:rPr lang="en-US" sz="2400" dirty="0"/>
              <a:t>Used primarily for evaluating public investments.</a:t>
            </a:r>
          </a:p>
          <a:p>
            <a:r>
              <a:rPr lang="en-US" sz="2400" dirty="0"/>
              <a:t>SCBA aids in evaluating individual projects within the planning framework which spells out national economic objectives and broad allocation of resources to various sectors.</a:t>
            </a:r>
          </a:p>
          <a:p>
            <a:r>
              <a:rPr lang="en-US" sz="2400" dirty="0"/>
              <a:t>The perspectives and parameters provided by the macro-level plans serve as the basis of SCBA which is a tool for analyzing and appraising individual projects</a:t>
            </a:r>
            <a:endParaRPr lang="en-IN" sz="2400" dirty="0"/>
          </a:p>
        </p:txBody>
      </p:sp>
    </p:spTree>
    <p:extLst>
      <p:ext uri="{BB962C8B-B14F-4D97-AF65-F5344CB8AC3E}">
        <p14:creationId xmlns:p14="http://schemas.microsoft.com/office/powerpoint/2010/main" val="2718851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A27DA6-2A1A-8245-0753-ACF5D05653DB}"/>
              </a:ext>
            </a:extLst>
          </p:cNvPr>
          <p:cNvSpPr>
            <a:spLocks noGrp="1"/>
          </p:cNvSpPr>
          <p:nvPr>
            <p:ph type="title"/>
          </p:nvPr>
        </p:nvSpPr>
        <p:spPr>
          <a:xfrm>
            <a:off x="686834" y="591344"/>
            <a:ext cx="3200400" cy="5585619"/>
          </a:xfrm>
        </p:spPr>
        <p:txBody>
          <a:bodyPr>
            <a:normAutofit/>
          </a:bodyPr>
          <a:lstStyle/>
          <a:p>
            <a:r>
              <a:rPr lang="en-IN">
                <a:solidFill>
                  <a:srgbClr val="FFFFFF"/>
                </a:solidFill>
              </a:rPr>
              <a:t>RATIONALE FOR SCBA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245982B-7990-E057-7CD0-8426F07377FC}"/>
              </a:ext>
            </a:extLst>
          </p:cNvPr>
          <p:cNvSpPr>
            <a:spLocks noGrp="1"/>
          </p:cNvSpPr>
          <p:nvPr>
            <p:ph idx="1"/>
          </p:nvPr>
        </p:nvSpPr>
        <p:spPr>
          <a:xfrm>
            <a:off x="4447308" y="591344"/>
            <a:ext cx="6906491" cy="5585619"/>
          </a:xfrm>
        </p:spPr>
        <p:txBody>
          <a:bodyPr anchor="ctr">
            <a:normAutofit/>
          </a:bodyPr>
          <a:lstStyle/>
          <a:p>
            <a:r>
              <a:rPr lang="en-US" b="1" dirty="0"/>
              <a:t>Market imperfections</a:t>
            </a:r>
          </a:p>
          <a:p>
            <a:r>
              <a:rPr lang="en-US" b="1" dirty="0"/>
              <a:t>Externalities</a:t>
            </a:r>
          </a:p>
          <a:p>
            <a:r>
              <a:rPr lang="en-US" b="1" dirty="0"/>
              <a:t>Taxes and subsidies</a:t>
            </a:r>
          </a:p>
          <a:p>
            <a:r>
              <a:rPr lang="en-US" b="1" dirty="0"/>
              <a:t>Concern for savings</a:t>
            </a:r>
          </a:p>
          <a:p>
            <a:r>
              <a:rPr lang="en-US" b="1" dirty="0"/>
              <a:t>Concern for redistribution</a:t>
            </a:r>
          </a:p>
          <a:p>
            <a:r>
              <a:rPr lang="en-US" b="1" dirty="0"/>
              <a:t>Merit wants</a:t>
            </a:r>
            <a:endParaRPr lang="en-IN" b="1" dirty="0"/>
          </a:p>
        </p:txBody>
      </p:sp>
    </p:spTree>
    <p:extLst>
      <p:ext uri="{BB962C8B-B14F-4D97-AF65-F5344CB8AC3E}">
        <p14:creationId xmlns:p14="http://schemas.microsoft.com/office/powerpoint/2010/main" val="3801676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14DD65-A3E4-38D3-3A6D-F9784E812A91}"/>
              </a:ext>
            </a:extLst>
          </p:cNvPr>
          <p:cNvSpPr>
            <a:spLocks noGrp="1"/>
          </p:cNvSpPr>
          <p:nvPr>
            <p:ph type="title"/>
          </p:nvPr>
        </p:nvSpPr>
        <p:spPr>
          <a:xfrm>
            <a:off x="686834" y="591344"/>
            <a:ext cx="3200400" cy="5585619"/>
          </a:xfrm>
        </p:spPr>
        <p:txBody>
          <a:bodyPr>
            <a:normAutofit/>
          </a:bodyPr>
          <a:lstStyle/>
          <a:p>
            <a:r>
              <a:rPr lang="en-US" sz="4100">
                <a:solidFill>
                  <a:srgbClr val="FFFFFF"/>
                </a:solidFill>
              </a:rPr>
              <a:t>Market imperfections</a:t>
            </a:r>
            <a:br>
              <a:rPr lang="en-US" sz="4100">
                <a:solidFill>
                  <a:srgbClr val="FFFFFF"/>
                </a:solidFill>
              </a:rPr>
            </a:br>
            <a:endParaRPr lang="en-IN" sz="41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7B4FCB9-C3CC-BED7-1DF7-6EBF59EB5C9A}"/>
              </a:ext>
            </a:extLst>
          </p:cNvPr>
          <p:cNvSpPr>
            <a:spLocks noGrp="1"/>
          </p:cNvSpPr>
          <p:nvPr>
            <p:ph idx="1"/>
          </p:nvPr>
        </p:nvSpPr>
        <p:spPr>
          <a:xfrm>
            <a:off x="4447308" y="591344"/>
            <a:ext cx="6906491" cy="5585619"/>
          </a:xfrm>
        </p:spPr>
        <p:txBody>
          <a:bodyPr anchor="ctr">
            <a:normAutofit/>
          </a:bodyPr>
          <a:lstStyle/>
          <a:p>
            <a:pPr algn="just"/>
            <a:r>
              <a:rPr lang="en-US" dirty="0"/>
              <a:t>Which form the basis for computing the monetary costs and benefits from the point of view of the project sponsor, reflect social values only under conditions of perfect competition</a:t>
            </a:r>
          </a:p>
          <a:p>
            <a:pPr algn="just"/>
            <a:r>
              <a:rPr lang="en-US" dirty="0"/>
              <a:t>Common market imperfections found in developing countries are: (</a:t>
            </a:r>
            <a:r>
              <a:rPr lang="en-US" dirty="0" err="1"/>
              <a:t>i</a:t>
            </a:r>
            <a:r>
              <a:rPr lang="en-US" dirty="0"/>
              <a:t>) rationing, (ii) prescription of minimum wage rates, and (iii) foreign exchange regulation.</a:t>
            </a:r>
            <a:endParaRPr lang="en-IN" dirty="0"/>
          </a:p>
        </p:txBody>
      </p:sp>
    </p:spTree>
    <p:extLst>
      <p:ext uri="{BB962C8B-B14F-4D97-AF65-F5344CB8AC3E}">
        <p14:creationId xmlns:p14="http://schemas.microsoft.com/office/powerpoint/2010/main" val="2903044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C173D1-DC84-154E-05DB-7EF019B73A63}"/>
              </a:ext>
            </a:extLst>
          </p:cNvPr>
          <p:cNvSpPr>
            <a:spLocks noGrp="1"/>
          </p:cNvSpPr>
          <p:nvPr>
            <p:ph type="title"/>
          </p:nvPr>
        </p:nvSpPr>
        <p:spPr>
          <a:xfrm>
            <a:off x="686834" y="591344"/>
            <a:ext cx="3200400" cy="5585619"/>
          </a:xfrm>
        </p:spPr>
        <p:txBody>
          <a:bodyPr>
            <a:normAutofit/>
          </a:bodyPr>
          <a:lstStyle/>
          <a:p>
            <a:r>
              <a:rPr lang="en-IN">
                <a:solidFill>
                  <a:srgbClr val="FFFFFF"/>
                </a:solidFill>
              </a:rPr>
              <a:t>Externalities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1573F3E-8C90-4488-4663-BD33EBEBE8D5}"/>
              </a:ext>
            </a:extLst>
          </p:cNvPr>
          <p:cNvSpPr>
            <a:spLocks noGrp="1"/>
          </p:cNvSpPr>
          <p:nvPr>
            <p:ph idx="1"/>
          </p:nvPr>
        </p:nvSpPr>
        <p:spPr>
          <a:xfrm>
            <a:off x="4447308" y="591344"/>
            <a:ext cx="6906491" cy="5585619"/>
          </a:xfrm>
        </p:spPr>
        <p:txBody>
          <a:bodyPr anchor="ctr">
            <a:normAutofit/>
          </a:bodyPr>
          <a:lstStyle/>
          <a:p>
            <a:pPr algn="just"/>
            <a:r>
              <a:rPr lang="en-US" dirty="0"/>
              <a:t>A project may have beneficial external effects. For example, it may create certain infrastructural facilities like roads which benefit the neighboring areas.</a:t>
            </a:r>
          </a:p>
          <a:p>
            <a:pPr algn="just"/>
            <a:r>
              <a:rPr lang="en-US" dirty="0"/>
              <a:t>A project may have a harmful external effect like environmental pollution.</a:t>
            </a:r>
            <a:endParaRPr lang="en-IN" dirty="0"/>
          </a:p>
        </p:txBody>
      </p:sp>
    </p:spTree>
    <p:extLst>
      <p:ext uri="{BB962C8B-B14F-4D97-AF65-F5344CB8AC3E}">
        <p14:creationId xmlns:p14="http://schemas.microsoft.com/office/powerpoint/2010/main" val="555251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FBAD23-B8BD-47D9-B989-272FAC4F836C}"/>
              </a:ext>
            </a:extLst>
          </p:cNvPr>
          <p:cNvSpPr>
            <a:spLocks noGrp="1"/>
          </p:cNvSpPr>
          <p:nvPr>
            <p:ph type="title"/>
          </p:nvPr>
        </p:nvSpPr>
        <p:spPr>
          <a:xfrm>
            <a:off x="686834" y="591344"/>
            <a:ext cx="3200400" cy="5585619"/>
          </a:xfrm>
        </p:spPr>
        <p:txBody>
          <a:bodyPr>
            <a:normAutofit/>
          </a:bodyPr>
          <a:lstStyle/>
          <a:p>
            <a:r>
              <a:rPr lang="en-IN">
                <a:solidFill>
                  <a:srgbClr val="FFFFFF"/>
                </a:solidFill>
              </a:rPr>
              <a:t>Taxes and Subsidies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4B37693-A90D-FBAC-76F8-0F8843D678BE}"/>
              </a:ext>
            </a:extLst>
          </p:cNvPr>
          <p:cNvSpPr>
            <a:spLocks noGrp="1"/>
          </p:cNvSpPr>
          <p:nvPr>
            <p:ph idx="1"/>
          </p:nvPr>
        </p:nvSpPr>
        <p:spPr>
          <a:xfrm>
            <a:off x="4447308" y="591344"/>
            <a:ext cx="6906491" cy="5585619"/>
          </a:xfrm>
        </p:spPr>
        <p:txBody>
          <a:bodyPr anchor="ctr">
            <a:normAutofit/>
          </a:bodyPr>
          <a:lstStyle/>
          <a:p>
            <a:pPr algn="just"/>
            <a:r>
              <a:rPr lang="en-US" dirty="0"/>
              <a:t>From the private point of view, taxes are definite monetary costs and subsidies are definite monetary gains.</a:t>
            </a:r>
            <a:endParaRPr lang="en-IN" dirty="0"/>
          </a:p>
        </p:txBody>
      </p:sp>
    </p:spTree>
    <p:extLst>
      <p:ext uri="{BB962C8B-B14F-4D97-AF65-F5344CB8AC3E}">
        <p14:creationId xmlns:p14="http://schemas.microsoft.com/office/powerpoint/2010/main" val="1044856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E040A1-2E25-13CB-DD9B-4D9D1593FCB0}"/>
              </a:ext>
            </a:extLst>
          </p:cNvPr>
          <p:cNvSpPr>
            <a:spLocks noGrp="1"/>
          </p:cNvSpPr>
          <p:nvPr>
            <p:ph type="title"/>
          </p:nvPr>
        </p:nvSpPr>
        <p:spPr>
          <a:xfrm>
            <a:off x="686834" y="591344"/>
            <a:ext cx="3200400" cy="5585619"/>
          </a:xfrm>
        </p:spPr>
        <p:txBody>
          <a:bodyPr>
            <a:normAutofit/>
          </a:bodyPr>
          <a:lstStyle/>
          <a:p>
            <a:r>
              <a:rPr lang="en-IN">
                <a:solidFill>
                  <a:srgbClr val="FFFFFF"/>
                </a:solidFill>
              </a:rPr>
              <a:t>Concern for Savings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7E89429-CCEE-4385-3579-7DE9E39B2315}"/>
              </a:ext>
            </a:extLst>
          </p:cNvPr>
          <p:cNvSpPr>
            <a:spLocks noGrp="1"/>
          </p:cNvSpPr>
          <p:nvPr>
            <p:ph idx="1"/>
          </p:nvPr>
        </p:nvSpPr>
        <p:spPr>
          <a:xfrm>
            <a:off x="4447308" y="591344"/>
            <a:ext cx="6906491" cy="5585619"/>
          </a:xfrm>
        </p:spPr>
        <p:txBody>
          <a:bodyPr anchor="ctr">
            <a:normAutofit/>
          </a:bodyPr>
          <a:lstStyle/>
          <a:p>
            <a:pPr algn="just"/>
            <a:r>
              <a:rPr lang="en-US" dirty="0"/>
              <a:t>Unconcerned about how its benefits are divided between consumption and savings, a private firm does not put differential valuation on savings and consumption.</a:t>
            </a:r>
            <a:endParaRPr lang="en-IN" dirty="0"/>
          </a:p>
        </p:txBody>
      </p:sp>
    </p:spTree>
    <p:extLst>
      <p:ext uri="{BB962C8B-B14F-4D97-AF65-F5344CB8AC3E}">
        <p14:creationId xmlns:p14="http://schemas.microsoft.com/office/powerpoint/2010/main" val="3418904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200021-5ED0-760B-D610-9CFD8C39BC80}"/>
              </a:ext>
            </a:extLst>
          </p:cNvPr>
          <p:cNvSpPr>
            <a:spLocks noGrp="1"/>
          </p:cNvSpPr>
          <p:nvPr>
            <p:ph type="title"/>
          </p:nvPr>
        </p:nvSpPr>
        <p:spPr>
          <a:xfrm>
            <a:off x="686834" y="591344"/>
            <a:ext cx="3200400" cy="5585619"/>
          </a:xfrm>
        </p:spPr>
        <p:txBody>
          <a:bodyPr>
            <a:normAutofit/>
          </a:bodyPr>
          <a:lstStyle/>
          <a:p>
            <a:r>
              <a:rPr lang="en-IN" sz="4100">
                <a:solidFill>
                  <a:srgbClr val="FFFFFF"/>
                </a:solidFill>
              </a:rPr>
              <a:t>Concern for Redistribution</a:t>
            </a:r>
            <a:br>
              <a:rPr lang="en-IN" sz="4100">
                <a:solidFill>
                  <a:srgbClr val="FFFFFF"/>
                </a:solidFill>
              </a:rPr>
            </a:br>
            <a:endParaRPr lang="en-IN" sz="41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074C4FC-941B-A24E-FF84-AECB105CEDD1}"/>
              </a:ext>
            </a:extLst>
          </p:cNvPr>
          <p:cNvSpPr>
            <a:spLocks noGrp="1"/>
          </p:cNvSpPr>
          <p:nvPr>
            <p:ph idx="1"/>
          </p:nvPr>
        </p:nvSpPr>
        <p:spPr>
          <a:xfrm>
            <a:off x="4447308" y="591344"/>
            <a:ext cx="6906491" cy="5585619"/>
          </a:xfrm>
        </p:spPr>
        <p:txBody>
          <a:bodyPr anchor="ctr">
            <a:normAutofit/>
          </a:bodyPr>
          <a:lstStyle/>
          <a:p>
            <a:pPr algn="just"/>
            <a:r>
              <a:rPr lang="en-US" dirty="0"/>
              <a:t>The society, however, is concerned about the distribution of benefits across different groups. A rupee of benefit going to an economically poor section is considered more valuable than a rupee of benefit going to an affluent section</a:t>
            </a:r>
            <a:endParaRPr lang="en-IN" dirty="0"/>
          </a:p>
        </p:txBody>
      </p:sp>
    </p:spTree>
    <p:extLst>
      <p:ext uri="{BB962C8B-B14F-4D97-AF65-F5344CB8AC3E}">
        <p14:creationId xmlns:p14="http://schemas.microsoft.com/office/powerpoint/2010/main" val="848336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3E94CB-84DB-E55E-84F6-92FB85A9E236}"/>
              </a:ext>
            </a:extLst>
          </p:cNvPr>
          <p:cNvSpPr>
            <a:spLocks noGrp="1"/>
          </p:cNvSpPr>
          <p:nvPr>
            <p:ph type="title"/>
          </p:nvPr>
        </p:nvSpPr>
        <p:spPr>
          <a:xfrm>
            <a:off x="686834" y="591344"/>
            <a:ext cx="3200400" cy="5585619"/>
          </a:xfrm>
        </p:spPr>
        <p:txBody>
          <a:bodyPr>
            <a:normAutofit/>
          </a:bodyPr>
          <a:lstStyle/>
          <a:p>
            <a:r>
              <a:rPr lang="en-IN">
                <a:solidFill>
                  <a:srgbClr val="FFFFFF"/>
                </a:solidFill>
              </a:rPr>
              <a:t>Merit Wants</a:t>
            </a:r>
            <a:br>
              <a:rPr lang="en-IN">
                <a:solidFill>
                  <a:srgbClr val="FFFFFF"/>
                </a:solidFill>
              </a:rPr>
            </a:b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FF34AAC-EB46-A66D-87B3-07C7515C6979}"/>
              </a:ext>
            </a:extLst>
          </p:cNvPr>
          <p:cNvSpPr>
            <a:spLocks noGrp="1"/>
          </p:cNvSpPr>
          <p:nvPr>
            <p:ph idx="1"/>
          </p:nvPr>
        </p:nvSpPr>
        <p:spPr>
          <a:xfrm>
            <a:off x="4447308" y="591344"/>
            <a:ext cx="6906491" cy="5585619"/>
          </a:xfrm>
        </p:spPr>
        <p:txBody>
          <a:bodyPr anchor="ctr">
            <a:normAutofit/>
          </a:bodyPr>
          <a:lstStyle/>
          <a:p>
            <a:pPr algn="just"/>
            <a:r>
              <a:rPr lang="en-US" dirty="0"/>
              <a:t>Goals and preferences not expressed in the marketplaces, believed by policymakers to be in the larger interest, may be referred as merit wants </a:t>
            </a:r>
          </a:p>
          <a:p>
            <a:pPr algn="just"/>
            <a:r>
              <a:rPr lang="en-US" dirty="0"/>
              <a:t>The government may prefer to promote an adult education </a:t>
            </a:r>
            <a:r>
              <a:rPr lang="en-US" dirty="0" err="1"/>
              <a:t>programme</a:t>
            </a:r>
            <a:r>
              <a:rPr lang="en-US" dirty="0"/>
              <a:t> or a balanced nutrition </a:t>
            </a:r>
            <a:r>
              <a:rPr lang="en-US" dirty="0" err="1"/>
              <a:t>programme</a:t>
            </a:r>
            <a:r>
              <a:rPr lang="en-US" dirty="0"/>
              <a:t> for school-going children even though these are not sought by consumers in the market place. While merit wants are not relevant from the private point of view, they are important from the social point of view.</a:t>
            </a:r>
            <a:endParaRPr lang="en-IN" dirty="0"/>
          </a:p>
        </p:txBody>
      </p:sp>
    </p:spTree>
    <p:extLst>
      <p:ext uri="{BB962C8B-B14F-4D97-AF65-F5344CB8AC3E}">
        <p14:creationId xmlns:p14="http://schemas.microsoft.com/office/powerpoint/2010/main" val="261766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BAA5E5-20F2-3031-0944-E55548623598}"/>
              </a:ext>
            </a:extLst>
          </p:cNvPr>
          <p:cNvSpPr>
            <a:spLocks noGrp="1"/>
          </p:cNvSpPr>
          <p:nvPr>
            <p:ph type="title"/>
          </p:nvPr>
        </p:nvSpPr>
        <p:spPr>
          <a:xfrm>
            <a:off x="1171074" y="1396686"/>
            <a:ext cx="3240506" cy="4064628"/>
          </a:xfrm>
        </p:spPr>
        <p:txBody>
          <a:bodyPr>
            <a:normAutofit/>
          </a:bodyPr>
          <a:lstStyle/>
          <a:p>
            <a:r>
              <a:rPr lang="en-IN">
                <a:solidFill>
                  <a:srgbClr val="FFFFFF"/>
                </a:solidFill>
              </a:rPr>
              <a:t>UNIDO APPROACH</a:t>
            </a:r>
            <a:br>
              <a:rPr lang="en-IN">
                <a:solidFill>
                  <a:srgbClr val="FFFFFF"/>
                </a:solidFill>
              </a:rPr>
            </a:br>
            <a:endParaRPr lang="en-IN">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72A7A8F-A392-FF86-4D1D-C86976DF587D}"/>
              </a:ext>
            </a:extLst>
          </p:cNvPr>
          <p:cNvSpPr>
            <a:spLocks noGrp="1"/>
          </p:cNvSpPr>
          <p:nvPr>
            <p:ph idx="1"/>
          </p:nvPr>
        </p:nvSpPr>
        <p:spPr>
          <a:xfrm>
            <a:off x="5370153" y="1526033"/>
            <a:ext cx="5536397" cy="3935281"/>
          </a:xfrm>
        </p:spPr>
        <p:txBody>
          <a:bodyPr>
            <a:normAutofit/>
          </a:bodyPr>
          <a:lstStyle/>
          <a:p>
            <a:r>
              <a:rPr lang="en-US" dirty="0"/>
              <a:t>UNIDO approach and the Little-</a:t>
            </a:r>
            <a:r>
              <a:rPr lang="en-US" dirty="0" err="1"/>
              <a:t>Mirrlees</a:t>
            </a:r>
            <a:r>
              <a:rPr lang="en-US" dirty="0"/>
              <a:t> approach.</a:t>
            </a:r>
          </a:p>
          <a:p>
            <a:r>
              <a:rPr lang="en-US" dirty="0"/>
              <a:t>The UNIDO approach was first articulated in the Guidelines for Project Evaluation</a:t>
            </a:r>
          </a:p>
          <a:p>
            <a:pPr marL="279400" indent="0">
              <a:buNone/>
            </a:pPr>
            <a:r>
              <a:rPr lang="en-IN" b="1" i="1" dirty="0"/>
              <a:t>Guidelines for Project Evaluation</a:t>
            </a:r>
          </a:p>
          <a:p>
            <a:pPr marL="279400" indent="0">
              <a:buNone/>
            </a:pPr>
            <a:r>
              <a:rPr lang="en-US" b="1" i="1" dirty="0"/>
              <a:t>Guide to Practical Project Appraisal</a:t>
            </a:r>
            <a:endParaRPr lang="en-IN" b="1" i="1" dirty="0"/>
          </a:p>
        </p:txBody>
      </p:sp>
    </p:spTree>
    <p:extLst>
      <p:ext uri="{BB962C8B-B14F-4D97-AF65-F5344CB8AC3E}">
        <p14:creationId xmlns:p14="http://schemas.microsoft.com/office/powerpoint/2010/main" val="2191656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D6DE78-BF59-2340-3646-B787AE9CD08D}"/>
              </a:ext>
            </a:extLst>
          </p:cNvPr>
          <p:cNvSpPr>
            <a:spLocks noGrp="1"/>
          </p:cNvSpPr>
          <p:nvPr>
            <p:ph type="title"/>
          </p:nvPr>
        </p:nvSpPr>
        <p:spPr>
          <a:xfrm>
            <a:off x="838200" y="459863"/>
            <a:ext cx="10515600" cy="1004594"/>
          </a:xfrm>
        </p:spPr>
        <p:txBody>
          <a:bodyPr>
            <a:normAutofit/>
          </a:bodyPr>
          <a:lstStyle/>
          <a:p>
            <a:pPr algn="ctr"/>
            <a:r>
              <a:rPr lang="en-IN">
                <a:solidFill>
                  <a:srgbClr val="FFFFFF"/>
                </a:solidFill>
              </a:rPr>
              <a:t>UNIDO APPROACH</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597274A-4B2C-0F61-6EEC-473E1E7AED27}"/>
              </a:ext>
            </a:extLst>
          </p:cNvPr>
          <p:cNvGraphicFramePr>
            <a:graphicFrameLocks noGrp="1"/>
          </p:cNvGraphicFramePr>
          <p:nvPr>
            <p:ph idx="1"/>
            <p:extLst>
              <p:ext uri="{D42A27DB-BD31-4B8C-83A1-F6EECF244321}">
                <p14:modId xmlns:p14="http://schemas.microsoft.com/office/powerpoint/2010/main" val="2873187227"/>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9951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715C2-B7B0-2E72-CAA1-421B4E907643}"/>
              </a:ext>
            </a:extLst>
          </p:cNvPr>
          <p:cNvSpPr>
            <a:spLocks noGrp="1"/>
          </p:cNvSpPr>
          <p:nvPr>
            <p:ph type="title"/>
          </p:nvPr>
        </p:nvSpPr>
        <p:spPr>
          <a:xfrm>
            <a:off x="686834" y="591344"/>
            <a:ext cx="3200400" cy="5585619"/>
          </a:xfrm>
        </p:spPr>
        <p:txBody>
          <a:bodyPr>
            <a:normAutofit/>
          </a:bodyPr>
          <a:lstStyle/>
          <a:p>
            <a:r>
              <a:rPr lang="en-US" sz="4100">
                <a:solidFill>
                  <a:srgbClr val="FFFFFF"/>
                </a:solidFill>
              </a:rPr>
              <a:t>NET BENEFIT IN TERMS OF ECONOMIC</a:t>
            </a:r>
            <a:br>
              <a:rPr lang="en-US" sz="4100">
                <a:solidFill>
                  <a:srgbClr val="FFFFFF"/>
                </a:solidFill>
              </a:rPr>
            </a:br>
            <a:r>
              <a:rPr lang="en-US" sz="4100">
                <a:solidFill>
                  <a:srgbClr val="FFFFFF"/>
                </a:solidFill>
              </a:rPr>
              <a:t>(EFFICIENCY) PRICES</a:t>
            </a:r>
            <a:endParaRPr lang="en-IN" sz="41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6B1C9CC-26D4-5355-DD94-0C7B9712800D}"/>
              </a:ext>
            </a:extLst>
          </p:cNvPr>
          <p:cNvSpPr>
            <a:spLocks noGrp="1"/>
          </p:cNvSpPr>
          <p:nvPr>
            <p:ph idx="1"/>
          </p:nvPr>
        </p:nvSpPr>
        <p:spPr>
          <a:xfrm>
            <a:off x="4447308" y="591344"/>
            <a:ext cx="6906491" cy="5585619"/>
          </a:xfrm>
        </p:spPr>
        <p:txBody>
          <a:bodyPr anchor="ctr">
            <a:normAutofit/>
          </a:bodyPr>
          <a:lstStyle/>
          <a:p>
            <a:pPr algn="just"/>
            <a:r>
              <a:rPr lang="en-US" dirty="0"/>
              <a:t>Concerned with the determination of the net benefit of the project in terms of economic (efficiency) prices, also referred to as shadow prices.</a:t>
            </a:r>
          </a:p>
          <a:p>
            <a:pPr algn="just"/>
            <a:r>
              <a:rPr lang="en-IN" b="1" dirty="0"/>
              <a:t>Shadow Pricing: Basic Issues</a:t>
            </a:r>
          </a:p>
          <a:p>
            <a:pPr marL="0" indent="0" algn="just">
              <a:buNone/>
            </a:pPr>
            <a:r>
              <a:rPr lang="en-US" b="1" i="1" dirty="0"/>
              <a:t>Choice of numeraire, Concept of tradability, Source of shadow prices, Treatment of taxes, and Consumer willingness to pay.</a:t>
            </a:r>
          </a:p>
          <a:p>
            <a:pPr marL="0" indent="0" algn="just">
              <a:buNone/>
            </a:pPr>
            <a:r>
              <a:rPr lang="en-US" b="1" i="1" dirty="0"/>
              <a:t>Net present consumption in the hands of people at the base level o consumption in the private sector in terms of constant price in domestic accounting rupees."</a:t>
            </a:r>
            <a:endParaRPr lang="en-IN" b="1" i="1" dirty="0"/>
          </a:p>
        </p:txBody>
      </p:sp>
    </p:spTree>
    <p:extLst>
      <p:ext uri="{BB962C8B-B14F-4D97-AF65-F5344CB8AC3E}">
        <p14:creationId xmlns:p14="http://schemas.microsoft.com/office/powerpoint/2010/main" val="447860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D6B1B4-A6DD-E6E5-05EB-87B794507EDE}"/>
              </a:ext>
            </a:extLst>
          </p:cNvPr>
          <p:cNvSpPr>
            <a:spLocks noGrp="1"/>
          </p:cNvSpPr>
          <p:nvPr>
            <p:ph type="title"/>
          </p:nvPr>
        </p:nvSpPr>
        <p:spPr>
          <a:xfrm>
            <a:off x="686834" y="591344"/>
            <a:ext cx="3200400" cy="5585619"/>
          </a:xfrm>
        </p:spPr>
        <p:txBody>
          <a:bodyPr>
            <a:normAutofit/>
          </a:bodyPr>
          <a:lstStyle/>
          <a:p>
            <a:r>
              <a:rPr lang="en-IN">
                <a:solidFill>
                  <a:srgbClr val="FFFFFF"/>
                </a:solidFill>
              </a:rPr>
              <a:t>Choice of numeraire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3BB4396-AE43-A64A-C63C-BB14FE702E1B}"/>
              </a:ext>
            </a:extLst>
          </p:cNvPr>
          <p:cNvSpPr>
            <a:spLocks noGrp="1"/>
          </p:cNvSpPr>
          <p:nvPr>
            <p:ph idx="1"/>
          </p:nvPr>
        </p:nvSpPr>
        <p:spPr>
          <a:xfrm>
            <a:off x="4447308" y="591344"/>
            <a:ext cx="6906491" cy="5585619"/>
          </a:xfrm>
        </p:spPr>
        <p:txBody>
          <a:bodyPr anchor="ctr">
            <a:normAutofit/>
          </a:bodyPr>
          <a:lstStyle/>
          <a:p>
            <a:pPr algn="just"/>
            <a:r>
              <a:rPr lang="en-US" sz="2000" dirty="0"/>
              <a:t>Determination of the numeraire, the unit of account in which the value of inputs or outputs is expressed.</a:t>
            </a:r>
          </a:p>
          <a:p>
            <a:pPr algn="just"/>
            <a:r>
              <a:rPr lang="en-US" sz="2000" dirty="0"/>
              <a:t>To define the numeraire, the following questions have to be answered:</a:t>
            </a:r>
          </a:p>
          <a:p>
            <a:pPr marL="739775" indent="-457200" algn="just">
              <a:buFont typeface="Wingdings" panose="05000000000000000000" pitchFamily="2" charset="2"/>
              <a:buChar char="ü"/>
            </a:pPr>
            <a:r>
              <a:rPr lang="en-US" sz="2000" dirty="0"/>
              <a:t>What unit of currency, domestic or foreign, should be used to express benefits and costs? Should costs and benefits be measured in current values or constant values?</a:t>
            </a:r>
          </a:p>
          <a:p>
            <a:pPr marL="739775" indent="-457200" algn="just">
              <a:buFont typeface="Wingdings" panose="05000000000000000000" pitchFamily="2" charset="2"/>
              <a:buChar char="ü"/>
            </a:pPr>
            <a:r>
              <a:rPr lang="en-US" sz="2000" dirty="0"/>
              <a:t> With reference to which point-present or future-should costs and benefits be evaluated? </a:t>
            </a:r>
          </a:p>
          <a:p>
            <a:pPr marL="739775" indent="-457200" algn="just">
              <a:buFont typeface="Wingdings" panose="05000000000000000000" pitchFamily="2" charset="2"/>
              <a:buChar char="ü"/>
            </a:pPr>
            <a:r>
              <a:rPr lang="en-US" sz="2000" dirty="0"/>
              <a:t>What use-consumption or investment-will be made of the income from the project? </a:t>
            </a:r>
          </a:p>
          <a:p>
            <a:pPr marL="739775" indent="-457200" algn="just">
              <a:buFont typeface="Wingdings" panose="05000000000000000000" pitchFamily="2" charset="2"/>
              <a:buChar char="ü"/>
            </a:pPr>
            <a:r>
              <a:rPr lang="en-US" sz="2000" dirty="0"/>
              <a:t>Should the income of the project be measured in terms of consumption or investment? </a:t>
            </a:r>
          </a:p>
          <a:p>
            <a:pPr marL="739775" indent="-457200" algn="just">
              <a:buFont typeface="Wingdings" panose="05000000000000000000" pitchFamily="2" charset="2"/>
              <a:buChar char="ü"/>
            </a:pPr>
            <a:r>
              <a:rPr lang="en-US" sz="2000" dirty="0"/>
              <a:t>With reference to which group should the income of the project be measured?</a:t>
            </a:r>
            <a:endParaRPr lang="en-IN" sz="2000" dirty="0"/>
          </a:p>
        </p:txBody>
      </p:sp>
    </p:spTree>
    <p:extLst>
      <p:ext uri="{BB962C8B-B14F-4D97-AF65-F5344CB8AC3E}">
        <p14:creationId xmlns:p14="http://schemas.microsoft.com/office/powerpoint/2010/main" val="311525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2E2D37-73AB-255F-1009-041945120F2E}"/>
              </a:ext>
            </a:extLst>
          </p:cNvPr>
          <p:cNvSpPr>
            <a:spLocks noGrp="1"/>
          </p:cNvSpPr>
          <p:nvPr>
            <p:ph type="title"/>
          </p:nvPr>
        </p:nvSpPr>
        <p:spPr>
          <a:xfrm>
            <a:off x="686834" y="591344"/>
            <a:ext cx="3200400" cy="5585619"/>
          </a:xfrm>
        </p:spPr>
        <p:txBody>
          <a:bodyPr>
            <a:normAutofit/>
          </a:bodyPr>
          <a:lstStyle/>
          <a:p>
            <a:r>
              <a:rPr lang="en-IN">
                <a:solidFill>
                  <a:srgbClr val="FFFFFF"/>
                </a:solidFill>
              </a:rPr>
              <a:t>Concept of Tradability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F1EC419-3737-D2FD-2DB4-29651DB339A2}"/>
              </a:ext>
            </a:extLst>
          </p:cNvPr>
          <p:cNvSpPr>
            <a:spLocks noGrp="1"/>
          </p:cNvSpPr>
          <p:nvPr>
            <p:ph idx="1"/>
          </p:nvPr>
        </p:nvSpPr>
        <p:spPr>
          <a:xfrm>
            <a:off x="4447308" y="591344"/>
            <a:ext cx="6906491" cy="5585619"/>
          </a:xfrm>
        </p:spPr>
        <p:txBody>
          <a:bodyPr anchor="ctr">
            <a:normAutofit/>
          </a:bodyPr>
          <a:lstStyle/>
          <a:p>
            <a:pPr algn="just"/>
            <a:r>
              <a:rPr lang="en-US" dirty="0"/>
              <a:t>For a good that is tradable, the international price is a measure of its opportunity cost to the country. Why? </a:t>
            </a:r>
          </a:p>
          <a:p>
            <a:pPr marL="339725" indent="-1588" algn="just"/>
            <a:r>
              <a:rPr lang="en-US" dirty="0"/>
              <a:t>For a tradable good, it is possible to substitute import for domestic production and vice versa; similarly it is possible to substitute export for domestic consumption and vice versa.</a:t>
            </a:r>
            <a:endParaRPr lang="en-IN" dirty="0"/>
          </a:p>
        </p:txBody>
      </p:sp>
    </p:spTree>
    <p:extLst>
      <p:ext uri="{BB962C8B-B14F-4D97-AF65-F5344CB8AC3E}">
        <p14:creationId xmlns:p14="http://schemas.microsoft.com/office/powerpoint/2010/main" val="1410526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772D5D-10F2-8F21-F4A0-F05FC7BE0624}"/>
              </a:ext>
            </a:extLst>
          </p:cNvPr>
          <p:cNvSpPr>
            <a:spLocks noGrp="1"/>
          </p:cNvSpPr>
          <p:nvPr>
            <p:ph type="title"/>
          </p:nvPr>
        </p:nvSpPr>
        <p:spPr>
          <a:xfrm>
            <a:off x="686834" y="591344"/>
            <a:ext cx="3200400" cy="5585619"/>
          </a:xfrm>
        </p:spPr>
        <p:txBody>
          <a:bodyPr>
            <a:normAutofit/>
          </a:bodyPr>
          <a:lstStyle/>
          <a:p>
            <a:r>
              <a:rPr lang="en-IN" dirty="0">
                <a:solidFill>
                  <a:srgbClr val="FFFFFF"/>
                </a:solidFill>
              </a:rPr>
              <a:t>Sources of Shadow Prices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F902212-1EFD-FB74-8C6A-E30F8BAA33BA}"/>
              </a:ext>
            </a:extLst>
          </p:cNvPr>
          <p:cNvSpPr>
            <a:spLocks noGrp="1"/>
          </p:cNvSpPr>
          <p:nvPr>
            <p:ph idx="1"/>
          </p:nvPr>
        </p:nvSpPr>
        <p:spPr>
          <a:xfrm>
            <a:off x="4447308" y="591344"/>
            <a:ext cx="6906491" cy="5585619"/>
          </a:xfrm>
        </p:spPr>
        <p:txBody>
          <a:bodyPr anchor="ctr">
            <a:normAutofit/>
          </a:bodyPr>
          <a:lstStyle/>
          <a:p>
            <a:pPr algn="just"/>
            <a:r>
              <a:rPr lang="en-US" dirty="0"/>
              <a:t>The UNIDO approach suggests three sources of shadow pricing. </a:t>
            </a:r>
          </a:p>
          <a:p>
            <a:pPr algn="just"/>
            <a:r>
              <a:rPr lang="en-US" dirty="0"/>
              <a:t>A project, as it uses and produces resources, may for any given input or output</a:t>
            </a:r>
          </a:p>
          <a:p>
            <a:pPr marL="850900" indent="-457200" algn="just">
              <a:buFont typeface="Wingdings" panose="05000000000000000000" pitchFamily="2" charset="2"/>
              <a:buChar char="ü"/>
            </a:pPr>
            <a:r>
              <a:rPr lang="en-US" dirty="0"/>
              <a:t>increase or decrease the total consumption in the economy,</a:t>
            </a:r>
          </a:p>
          <a:p>
            <a:pPr marL="850900" indent="-457200" algn="just">
              <a:buFont typeface="Wingdings" panose="05000000000000000000" pitchFamily="2" charset="2"/>
              <a:buChar char="ü"/>
            </a:pPr>
            <a:r>
              <a:rPr lang="en-US" dirty="0"/>
              <a:t>decrease or increase production in the economy, </a:t>
            </a:r>
          </a:p>
          <a:p>
            <a:pPr marL="850900" indent="-457200" algn="just">
              <a:buFont typeface="Wingdings" panose="05000000000000000000" pitchFamily="2" charset="2"/>
              <a:buChar char="ü"/>
            </a:pPr>
            <a:r>
              <a:rPr lang="en-US" dirty="0"/>
              <a:t>decrease imports or increase imports,</a:t>
            </a:r>
          </a:p>
          <a:p>
            <a:pPr marL="850900" indent="-457200" algn="just">
              <a:buFont typeface="Wingdings" panose="05000000000000000000" pitchFamily="2" charset="2"/>
              <a:buChar char="ü"/>
            </a:pPr>
            <a:r>
              <a:rPr lang="en-US" dirty="0"/>
              <a:t> increase exports or decrease exports.</a:t>
            </a:r>
            <a:endParaRPr lang="en-IN" dirty="0"/>
          </a:p>
        </p:txBody>
      </p:sp>
    </p:spTree>
    <p:extLst>
      <p:ext uri="{BB962C8B-B14F-4D97-AF65-F5344CB8AC3E}">
        <p14:creationId xmlns:p14="http://schemas.microsoft.com/office/powerpoint/2010/main" val="1922324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6F6AEB-3A47-972D-6132-EA680EA056A9}"/>
              </a:ext>
            </a:extLst>
          </p:cNvPr>
          <p:cNvSpPr>
            <a:spLocks noGrp="1"/>
          </p:cNvSpPr>
          <p:nvPr>
            <p:ph type="title"/>
          </p:nvPr>
        </p:nvSpPr>
        <p:spPr>
          <a:xfrm>
            <a:off x="686834" y="591344"/>
            <a:ext cx="3200400" cy="5585619"/>
          </a:xfrm>
        </p:spPr>
        <p:txBody>
          <a:bodyPr>
            <a:normAutofit/>
          </a:bodyPr>
          <a:lstStyle/>
          <a:p>
            <a:r>
              <a:rPr lang="en-IN" dirty="0">
                <a:solidFill>
                  <a:srgbClr val="FFFFFF"/>
                </a:solidFill>
              </a:rPr>
              <a:t>Sources of Shadow Prices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CCDF38B-4E39-3987-B919-5581A15DF37B}"/>
              </a:ext>
            </a:extLst>
          </p:cNvPr>
          <p:cNvSpPr>
            <a:spLocks noGrp="1"/>
          </p:cNvSpPr>
          <p:nvPr>
            <p:ph idx="1"/>
          </p:nvPr>
        </p:nvSpPr>
        <p:spPr>
          <a:xfrm>
            <a:off x="4447308" y="591344"/>
            <a:ext cx="6906491" cy="5585619"/>
          </a:xfrm>
        </p:spPr>
        <p:txBody>
          <a:bodyPr anchor="ctr">
            <a:normAutofit/>
          </a:bodyPr>
          <a:lstStyle/>
          <a:p>
            <a:pPr algn="just"/>
            <a:r>
              <a:rPr lang="en-US" dirty="0"/>
              <a:t>If the impact of the project is on consumption in the economy, the basis of shadow pricing is the </a:t>
            </a:r>
            <a:r>
              <a:rPr lang="en-US" b="1" i="1" dirty="0"/>
              <a:t>consumer willingness to pay</a:t>
            </a:r>
            <a:r>
              <a:rPr lang="en-US" dirty="0"/>
              <a:t>.</a:t>
            </a:r>
          </a:p>
          <a:p>
            <a:pPr algn="just"/>
            <a:r>
              <a:rPr lang="en-US" dirty="0"/>
              <a:t>If the impact of the project is on production in the economy, the basis of shadow pricing is the </a:t>
            </a:r>
            <a:r>
              <a:rPr lang="en-US" b="1" i="1" dirty="0"/>
              <a:t>cost of production</a:t>
            </a:r>
            <a:r>
              <a:rPr lang="en-US" b="1" dirty="0"/>
              <a:t>.</a:t>
            </a:r>
          </a:p>
          <a:p>
            <a:pPr algn="just"/>
            <a:r>
              <a:rPr lang="en-US" dirty="0"/>
              <a:t>If the impact of the project is on international trade-increase in exports, decrease in imports, increase in imports, or decrease in exports-the basis of shadow pricing is the </a:t>
            </a:r>
            <a:r>
              <a:rPr lang="en-US" b="1" i="1" dirty="0"/>
              <a:t>foreign exchange value</a:t>
            </a:r>
            <a:r>
              <a:rPr lang="en-US" dirty="0"/>
              <a:t>.</a:t>
            </a:r>
            <a:endParaRPr lang="en-IN" dirty="0"/>
          </a:p>
        </p:txBody>
      </p:sp>
    </p:spTree>
    <p:extLst>
      <p:ext uri="{BB962C8B-B14F-4D97-AF65-F5344CB8AC3E}">
        <p14:creationId xmlns:p14="http://schemas.microsoft.com/office/powerpoint/2010/main" val="4023160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699EA5-235B-F8E2-B819-D0E195E92DC1}"/>
              </a:ext>
            </a:extLst>
          </p:cNvPr>
          <p:cNvSpPr>
            <a:spLocks noGrp="1"/>
          </p:cNvSpPr>
          <p:nvPr>
            <p:ph type="title"/>
          </p:nvPr>
        </p:nvSpPr>
        <p:spPr>
          <a:xfrm>
            <a:off x="686834" y="591344"/>
            <a:ext cx="3200400" cy="5585619"/>
          </a:xfrm>
        </p:spPr>
        <p:txBody>
          <a:bodyPr>
            <a:normAutofit/>
          </a:bodyPr>
          <a:lstStyle/>
          <a:p>
            <a:r>
              <a:rPr lang="en-US">
                <a:solidFill>
                  <a:srgbClr val="FFFFFF"/>
                </a:solidFill>
              </a:rPr>
              <a:t>Taxes</a:t>
            </a: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D2F44CA-CE33-DA8B-722B-935A07816B90}"/>
              </a:ext>
            </a:extLst>
          </p:cNvPr>
          <p:cNvSpPr>
            <a:spLocks noGrp="1"/>
          </p:cNvSpPr>
          <p:nvPr>
            <p:ph idx="1"/>
          </p:nvPr>
        </p:nvSpPr>
        <p:spPr>
          <a:xfrm>
            <a:off x="4447308" y="591344"/>
            <a:ext cx="6906491" cy="5585619"/>
          </a:xfrm>
        </p:spPr>
        <p:txBody>
          <a:bodyPr anchor="ctr">
            <a:normAutofit/>
          </a:bodyPr>
          <a:lstStyle/>
          <a:p>
            <a:pPr marL="514350" indent="-514350" algn="just">
              <a:buFont typeface="+mj-lt"/>
              <a:buAutoNum type="arabicPeriod"/>
            </a:pPr>
            <a:r>
              <a:rPr lang="en-US" dirty="0"/>
              <a:t>When a project results in diversion of non-traded inputs which are in fixed supply from other producers or addition to non-traded consumer goods, taxes should be included. </a:t>
            </a:r>
          </a:p>
          <a:p>
            <a:pPr marL="514350" indent="-514350" algn="just">
              <a:buFont typeface="+mj-lt"/>
              <a:buAutoNum type="arabicPeriod"/>
            </a:pPr>
            <a:r>
              <a:rPr lang="en-US" dirty="0"/>
              <a:t> When a project augments domestic production by other producers, taxes should be excluded.  </a:t>
            </a:r>
          </a:p>
          <a:p>
            <a:pPr marL="514350" indent="-514350" algn="just">
              <a:buFont typeface="+mj-lt"/>
              <a:buAutoNum type="arabicPeriod"/>
            </a:pPr>
            <a:r>
              <a:rPr lang="en-US" dirty="0"/>
              <a:t>For fully traded goods, taxes should be ignored.</a:t>
            </a:r>
            <a:endParaRPr lang="en-IN" dirty="0"/>
          </a:p>
        </p:txBody>
      </p:sp>
    </p:spTree>
    <p:extLst>
      <p:ext uri="{BB962C8B-B14F-4D97-AF65-F5344CB8AC3E}">
        <p14:creationId xmlns:p14="http://schemas.microsoft.com/office/powerpoint/2010/main" val="3360369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43B121-13E8-6867-FCEF-0BC119080E40}"/>
              </a:ext>
            </a:extLst>
          </p:cNvPr>
          <p:cNvSpPr>
            <a:spLocks noGrp="1"/>
          </p:cNvSpPr>
          <p:nvPr>
            <p:ph type="title"/>
          </p:nvPr>
        </p:nvSpPr>
        <p:spPr>
          <a:xfrm>
            <a:off x="640079" y="2074363"/>
            <a:ext cx="3102361"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200" kern="1200">
                <a:solidFill>
                  <a:srgbClr val="FFFFFF"/>
                </a:solidFill>
                <a:latin typeface="+mj-lt"/>
                <a:ea typeface="+mj-ea"/>
                <a:cs typeface="+mj-cs"/>
              </a:rPr>
              <a:t>consumer willingness to pay (Measurement )</a:t>
            </a:r>
          </a:p>
        </p:txBody>
      </p:sp>
      <p:pic>
        <p:nvPicPr>
          <p:cNvPr id="5" name="Content Placeholder 4" descr="A diagram of a straight line&#10;&#10;AI-generated content may be incorrect.">
            <a:extLst>
              <a:ext uri="{FF2B5EF4-FFF2-40B4-BE49-F238E27FC236}">
                <a16:creationId xmlns:a16="http://schemas.microsoft.com/office/drawing/2014/main" id="{8FEBE5B2-7272-A5BA-902E-EB0F67B3A1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38600" y="1827931"/>
            <a:ext cx="7188199" cy="3198748"/>
          </a:xfrm>
          <a:prstGeom prst="rect">
            <a:avLst/>
          </a:prstGeom>
        </p:spPr>
      </p:pic>
    </p:spTree>
    <p:extLst>
      <p:ext uri="{BB962C8B-B14F-4D97-AF65-F5344CB8AC3E}">
        <p14:creationId xmlns:p14="http://schemas.microsoft.com/office/powerpoint/2010/main" val="2920591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27725D-53D6-BEC6-A4AD-2A21A66E7D57}"/>
              </a:ext>
            </a:extLst>
          </p:cNvPr>
          <p:cNvSpPr>
            <a:spLocks noGrp="1"/>
          </p:cNvSpPr>
          <p:nvPr>
            <p:ph type="title"/>
          </p:nvPr>
        </p:nvSpPr>
        <p:spPr>
          <a:xfrm>
            <a:off x="686834" y="1153572"/>
            <a:ext cx="3200400" cy="4461163"/>
          </a:xfrm>
        </p:spPr>
        <p:txBody>
          <a:bodyPr>
            <a:normAutofit/>
          </a:bodyPr>
          <a:lstStyle/>
          <a:p>
            <a:r>
              <a:rPr lang="en-US">
                <a:solidFill>
                  <a:srgbClr val="FFFFFF"/>
                </a:solidFill>
              </a:rPr>
              <a:t>Shadow Pricing of Specific Resources</a:t>
            </a: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789ED6E-FFE7-D514-1ED6-1F2C71A5F4A6}"/>
              </a:ext>
            </a:extLst>
          </p:cNvPr>
          <p:cNvSpPr>
            <a:spLocks noGrp="1"/>
          </p:cNvSpPr>
          <p:nvPr>
            <p:ph idx="1"/>
          </p:nvPr>
        </p:nvSpPr>
        <p:spPr>
          <a:xfrm>
            <a:off x="4447308" y="591344"/>
            <a:ext cx="6906491" cy="5585619"/>
          </a:xfrm>
        </p:spPr>
        <p:txBody>
          <a:bodyPr anchor="ctr">
            <a:normAutofit/>
          </a:bodyPr>
          <a:lstStyle/>
          <a:p>
            <a:pPr algn="just"/>
            <a:r>
              <a:rPr lang="en-IN" sz="2600" b="1" dirty="0"/>
              <a:t>Tradable Inputs and Outputs</a:t>
            </a:r>
          </a:p>
          <a:p>
            <a:pPr marL="282575" indent="0" algn="just">
              <a:buNone/>
            </a:pPr>
            <a:r>
              <a:rPr lang="en-US" sz="2600" dirty="0"/>
              <a:t>A good is fully traded when an increase in its consumption results in a corresponding increase in import or decrease in export.</a:t>
            </a:r>
          </a:p>
          <a:p>
            <a:pPr marL="282575" indent="0">
              <a:buNone/>
            </a:pPr>
            <a:endParaRPr lang="en-US" sz="2600" dirty="0"/>
          </a:p>
          <a:p>
            <a:r>
              <a:rPr lang="en-IN" sz="2600" b="1" dirty="0"/>
              <a:t>Non-tradable Inputs and Outputs</a:t>
            </a:r>
          </a:p>
          <a:p>
            <a:r>
              <a:rPr lang="en-US" sz="2600" dirty="0"/>
              <a:t>A good is non-tradable when the following conditions are satisfied:</a:t>
            </a:r>
          </a:p>
          <a:p>
            <a:pPr marL="0" indent="0" algn="just">
              <a:buNone/>
            </a:pPr>
            <a:r>
              <a:rPr lang="en-US" sz="2600" dirty="0"/>
              <a:t> (</a:t>
            </a:r>
            <a:r>
              <a:rPr lang="en-US" sz="2600" dirty="0" err="1"/>
              <a:t>i</a:t>
            </a:r>
            <a:r>
              <a:rPr lang="en-US" sz="2600" dirty="0"/>
              <a:t>) its import price (CIF price) is greater than its domestic cost of production, and (ii) its export price (FOB price) is less than it domestic cost of production</a:t>
            </a:r>
            <a:endParaRPr lang="en-IN" sz="2600" dirty="0"/>
          </a:p>
        </p:txBody>
      </p:sp>
    </p:spTree>
    <p:extLst>
      <p:ext uri="{BB962C8B-B14F-4D97-AF65-F5344CB8AC3E}">
        <p14:creationId xmlns:p14="http://schemas.microsoft.com/office/powerpoint/2010/main" val="1614269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508E4C-2ECC-F5EB-A224-8D9923D41275}"/>
              </a:ext>
            </a:extLst>
          </p:cNvPr>
          <p:cNvSpPr>
            <a:spLocks noGrp="1"/>
          </p:cNvSpPr>
          <p:nvPr>
            <p:ph type="title"/>
          </p:nvPr>
        </p:nvSpPr>
        <p:spPr>
          <a:xfrm>
            <a:off x="686834" y="591344"/>
            <a:ext cx="3200400" cy="5585619"/>
          </a:xfrm>
        </p:spPr>
        <p:txBody>
          <a:bodyPr>
            <a:normAutofit/>
          </a:bodyPr>
          <a:lstStyle/>
          <a:p>
            <a:r>
              <a:rPr lang="en-IN">
                <a:solidFill>
                  <a:srgbClr val="FFFFFF"/>
                </a:solidFill>
              </a:rPr>
              <a:t>Externalities</a:t>
            </a:r>
            <a:br>
              <a:rPr lang="en-IN">
                <a:solidFill>
                  <a:srgbClr val="FFFFFF"/>
                </a:solidFill>
              </a:rPr>
            </a:b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9CEDCF4-EAC9-D41F-899A-B1CC205B57F9}"/>
              </a:ext>
            </a:extLst>
          </p:cNvPr>
          <p:cNvSpPr>
            <a:spLocks noGrp="1"/>
          </p:cNvSpPr>
          <p:nvPr>
            <p:ph idx="1"/>
          </p:nvPr>
        </p:nvSpPr>
        <p:spPr>
          <a:xfrm>
            <a:off x="4447308" y="591344"/>
            <a:ext cx="6906491" cy="5585619"/>
          </a:xfrm>
        </p:spPr>
        <p:txBody>
          <a:bodyPr anchor="ctr">
            <a:normAutofit/>
          </a:bodyPr>
          <a:lstStyle/>
          <a:p>
            <a:pPr algn="just"/>
            <a:r>
              <a:rPr lang="en-US" dirty="0"/>
              <a:t>Referred to as an external effect, is a special class of good which has the following characteristics:</a:t>
            </a:r>
          </a:p>
          <a:p>
            <a:pPr marL="395288" indent="0" algn="just">
              <a:buNone/>
            </a:pPr>
            <a:r>
              <a:rPr lang="en-US" dirty="0"/>
              <a:t>(</a:t>
            </a:r>
            <a:r>
              <a:rPr lang="en-US" dirty="0" err="1"/>
              <a:t>i</a:t>
            </a:r>
            <a:r>
              <a:rPr lang="en-US" dirty="0"/>
              <a:t>) It is not deliberately created by the project sponsor but is an incidental outcome of legitimate economic activity.</a:t>
            </a:r>
          </a:p>
          <a:p>
            <a:pPr marL="395288" indent="0" algn="just">
              <a:buNone/>
            </a:pPr>
            <a:r>
              <a:rPr lang="en-US" dirty="0"/>
              <a:t>(ii) It is beyond the control of the persons who are affected by it, for better or for worse. </a:t>
            </a:r>
          </a:p>
          <a:p>
            <a:pPr marL="395288" indent="0" algn="just">
              <a:buNone/>
            </a:pPr>
            <a:r>
              <a:rPr lang="en-US" dirty="0"/>
              <a:t>(iii) It is not traded in the marketplace</a:t>
            </a:r>
            <a:endParaRPr lang="en-IN" dirty="0"/>
          </a:p>
        </p:txBody>
      </p:sp>
    </p:spTree>
    <p:extLst>
      <p:ext uri="{BB962C8B-B14F-4D97-AF65-F5344CB8AC3E}">
        <p14:creationId xmlns:p14="http://schemas.microsoft.com/office/powerpoint/2010/main" val="3881542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DCE9F1-A775-FFDE-2FB1-B5E828578F89}"/>
              </a:ext>
            </a:extLst>
          </p:cNvPr>
          <p:cNvSpPr>
            <a:spLocks noGrp="1"/>
          </p:cNvSpPr>
          <p:nvPr>
            <p:ph type="title"/>
          </p:nvPr>
        </p:nvSpPr>
        <p:spPr>
          <a:xfrm>
            <a:off x="686834" y="591344"/>
            <a:ext cx="3200400" cy="5585619"/>
          </a:xfrm>
        </p:spPr>
        <p:txBody>
          <a:bodyPr>
            <a:normAutofit/>
          </a:bodyPr>
          <a:lstStyle/>
          <a:p>
            <a:r>
              <a:rPr lang="en-IN">
                <a:solidFill>
                  <a:srgbClr val="FFFFFF"/>
                </a:solidFill>
              </a:rPr>
              <a:t>Externalities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0968BF5-FB46-7C70-6E22-A6265C454FF5}"/>
              </a:ext>
            </a:extLst>
          </p:cNvPr>
          <p:cNvSpPr>
            <a:spLocks noGrp="1"/>
          </p:cNvSpPr>
          <p:nvPr>
            <p:ph idx="1"/>
          </p:nvPr>
        </p:nvSpPr>
        <p:spPr>
          <a:xfrm>
            <a:off x="4447308" y="591344"/>
            <a:ext cx="6906491" cy="5585619"/>
          </a:xfrm>
        </p:spPr>
        <p:txBody>
          <a:bodyPr anchor="ctr">
            <a:normAutofit/>
          </a:bodyPr>
          <a:lstStyle/>
          <a:p>
            <a:pPr algn="just"/>
            <a:r>
              <a:rPr lang="en-US" sz="2600" dirty="0"/>
              <a:t>An external effect may be beneficial or harmful. Examples of beneficial external effects are:</a:t>
            </a:r>
          </a:p>
          <a:p>
            <a:pPr marL="850900" indent="-457200" algn="just">
              <a:buFont typeface="Wingdings" panose="05000000000000000000" pitchFamily="2" charset="2"/>
              <a:buChar char="ü"/>
            </a:pPr>
            <a:r>
              <a:rPr lang="en-US" sz="2600" dirty="0"/>
              <a:t>An oil company drilling in its own fields may generate useful information about oil potential in the </a:t>
            </a:r>
            <a:r>
              <a:rPr lang="en-US" sz="2600" dirty="0" err="1"/>
              <a:t>neighbouring</a:t>
            </a:r>
            <a:r>
              <a:rPr lang="en-US" sz="2600" dirty="0"/>
              <a:t> fields.</a:t>
            </a:r>
          </a:p>
          <a:p>
            <a:pPr marL="850900" indent="-457200" algn="just">
              <a:buFont typeface="Wingdings" panose="05000000000000000000" pitchFamily="2" charset="2"/>
              <a:buChar char="ü"/>
            </a:pPr>
            <a:r>
              <a:rPr lang="en-US" sz="2600" dirty="0"/>
              <a:t>The approach roads built by a company may improve the transport system in that area.</a:t>
            </a:r>
          </a:p>
          <a:p>
            <a:pPr marL="850900" indent="-457200" algn="just">
              <a:buFont typeface="Wingdings" panose="05000000000000000000" pitchFamily="2" charset="2"/>
              <a:buChar char="ü"/>
            </a:pPr>
            <a:r>
              <a:rPr lang="en-US" sz="2600" dirty="0"/>
              <a:t>The training </a:t>
            </a:r>
            <a:r>
              <a:rPr lang="en-US" sz="2600" dirty="0" err="1"/>
              <a:t>programme</a:t>
            </a:r>
            <a:r>
              <a:rPr lang="en-US" sz="2600" dirty="0"/>
              <a:t> of a firm may upgrade the skills of its workers thereby enhancing their earning power in subsequent employments.</a:t>
            </a:r>
            <a:endParaRPr lang="en-IN" sz="2600" dirty="0"/>
          </a:p>
        </p:txBody>
      </p:sp>
    </p:spTree>
    <p:extLst>
      <p:ext uri="{BB962C8B-B14F-4D97-AF65-F5344CB8AC3E}">
        <p14:creationId xmlns:p14="http://schemas.microsoft.com/office/powerpoint/2010/main" val="3374055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613A8F-835A-32F0-BAD7-94FFB2FF26EE}"/>
              </a:ext>
            </a:extLst>
          </p:cNvPr>
          <p:cNvSpPr>
            <a:spLocks noGrp="1"/>
          </p:cNvSpPr>
          <p:nvPr>
            <p:ph type="title"/>
          </p:nvPr>
        </p:nvSpPr>
        <p:spPr>
          <a:xfrm>
            <a:off x="686834" y="591344"/>
            <a:ext cx="3200400" cy="5585619"/>
          </a:xfrm>
        </p:spPr>
        <p:txBody>
          <a:bodyPr>
            <a:normAutofit/>
          </a:bodyPr>
          <a:lstStyle/>
          <a:p>
            <a:r>
              <a:rPr lang="en-IN">
                <a:solidFill>
                  <a:srgbClr val="FFFFFF"/>
                </a:solidFill>
              </a:rPr>
              <a:t>Externalities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CA57ABF-72FE-8322-47C7-00364CEB7118}"/>
              </a:ext>
            </a:extLst>
          </p:cNvPr>
          <p:cNvSpPr>
            <a:spLocks noGrp="1"/>
          </p:cNvSpPr>
          <p:nvPr>
            <p:ph idx="1"/>
          </p:nvPr>
        </p:nvSpPr>
        <p:spPr>
          <a:xfrm>
            <a:off x="4447308" y="591344"/>
            <a:ext cx="6906491" cy="5585619"/>
          </a:xfrm>
        </p:spPr>
        <p:txBody>
          <a:bodyPr anchor="ctr">
            <a:normAutofit/>
          </a:bodyPr>
          <a:lstStyle/>
          <a:p>
            <a:r>
              <a:rPr lang="en-US" sz="2600"/>
              <a:t>Examples of harmful external effects are:</a:t>
            </a:r>
          </a:p>
          <a:p>
            <a:pPr marL="917575" indent="-457200">
              <a:buFont typeface="Wingdings" panose="05000000000000000000" pitchFamily="2" charset="2"/>
              <a:buChar char="ü"/>
            </a:pPr>
            <a:r>
              <a:rPr lang="en-US" sz="2600"/>
              <a:t>A factory may cause environmental pollution by emitting large volumes of smoke and dirt. People living in the </a:t>
            </a:r>
            <a:r>
              <a:rPr lang="en-US" sz="2600" err="1"/>
              <a:t>neighbourhood</a:t>
            </a:r>
            <a:r>
              <a:rPr lang="en-US" sz="2600"/>
              <a:t> may be exposed to health hazards and put to inconvenience.</a:t>
            </a:r>
          </a:p>
          <a:p>
            <a:pPr marL="917575" indent="-457200">
              <a:buFont typeface="Wingdings" panose="05000000000000000000" pitchFamily="2" charset="2"/>
              <a:buChar char="ü"/>
            </a:pPr>
            <a:r>
              <a:rPr lang="en-US" sz="2600"/>
              <a:t>The location of an airport in a certain area may raise noise level considerably in the </a:t>
            </a:r>
            <a:r>
              <a:rPr lang="en-US" sz="2600" err="1"/>
              <a:t>neighbourhood</a:t>
            </a:r>
            <a:r>
              <a:rPr lang="en-US" sz="2600"/>
              <a:t>.</a:t>
            </a:r>
          </a:p>
          <a:p>
            <a:pPr marL="917575" indent="-457200">
              <a:buFont typeface="Wingdings" panose="05000000000000000000" pitchFamily="2" charset="2"/>
              <a:buChar char="ü"/>
            </a:pPr>
            <a:r>
              <a:rPr lang="en-US" sz="2600"/>
              <a:t>A highway may cut a farmer's holding in two, separating his grazing land and his cowsheds, thereby adversely affecting his physical output.</a:t>
            </a:r>
            <a:endParaRPr lang="en-IN" sz="2600"/>
          </a:p>
        </p:txBody>
      </p:sp>
    </p:spTree>
    <p:extLst>
      <p:ext uri="{BB962C8B-B14F-4D97-AF65-F5344CB8AC3E}">
        <p14:creationId xmlns:p14="http://schemas.microsoft.com/office/powerpoint/2010/main" val="624150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CF9BD1-09D5-EA99-6AD8-9B208FD05926}"/>
              </a:ext>
            </a:extLst>
          </p:cNvPr>
          <p:cNvSpPr>
            <a:spLocks noGrp="1"/>
          </p:cNvSpPr>
          <p:nvPr>
            <p:ph type="title"/>
          </p:nvPr>
        </p:nvSpPr>
        <p:spPr>
          <a:xfrm>
            <a:off x="686834" y="591344"/>
            <a:ext cx="3200400" cy="5585619"/>
          </a:xfrm>
        </p:spPr>
        <p:txBody>
          <a:bodyPr>
            <a:normAutofit/>
          </a:bodyPr>
          <a:lstStyle/>
          <a:p>
            <a:r>
              <a:rPr lang="en-US" sz="4100" dirty="0">
                <a:solidFill>
                  <a:srgbClr val="FFFFFF"/>
                </a:solidFill>
              </a:rPr>
              <a:t>Measurement of </a:t>
            </a:r>
            <a:r>
              <a:rPr lang="en-IN" sz="4100" dirty="0">
                <a:solidFill>
                  <a:srgbClr val="FFFFFF"/>
                </a:solidFill>
              </a:rPr>
              <a:t>Externalities</a:t>
            </a:r>
            <a:r>
              <a:rPr lang="en-US" sz="4100" dirty="0">
                <a:solidFill>
                  <a:srgbClr val="FFFFFF"/>
                </a:solidFill>
              </a:rPr>
              <a:t> </a:t>
            </a:r>
            <a:endParaRPr lang="en-IN" sz="4100"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2D95335-3488-1D18-11C8-9522A8097414}"/>
              </a:ext>
            </a:extLst>
          </p:cNvPr>
          <p:cNvSpPr>
            <a:spLocks noGrp="1"/>
          </p:cNvSpPr>
          <p:nvPr>
            <p:ph idx="1"/>
          </p:nvPr>
        </p:nvSpPr>
        <p:spPr>
          <a:xfrm>
            <a:off x="4447308" y="591344"/>
            <a:ext cx="6906491" cy="5585619"/>
          </a:xfrm>
        </p:spPr>
        <p:txBody>
          <a:bodyPr anchor="ctr">
            <a:normAutofit/>
          </a:bodyPr>
          <a:lstStyle/>
          <a:p>
            <a:pPr algn="just"/>
            <a:r>
              <a:rPr lang="en-US" sz="1500" dirty="0"/>
              <a:t>The valuation of external effects is rather difficult because they are often intangible in nature and there is no market price which can be used as a starting point. Their value is estimated by indirect means.</a:t>
            </a:r>
          </a:p>
          <a:p>
            <a:pPr marL="850900" indent="-457200" algn="just">
              <a:buFont typeface="Wingdings" panose="05000000000000000000" pitchFamily="2" charset="2"/>
              <a:buChar char="§"/>
            </a:pPr>
            <a:r>
              <a:rPr lang="en-US" sz="1500" dirty="0"/>
              <a:t>The benefit of information provided by the oil field to </a:t>
            </a:r>
            <a:r>
              <a:rPr lang="en-US" sz="1500" dirty="0" err="1"/>
              <a:t>neighbouring</a:t>
            </a:r>
            <a:r>
              <a:rPr lang="en-US" sz="1500" dirty="0"/>
              <a:t> oil fields may be equated with what the </a:t>
            </a:r>
            <a:r>
              <a:rPr lang="en-US" sz="1500" dirty="0" err="1"/>
              <a:t>neighbouring</a:t>
            </a:r>
            <a:r>
              <a:rPr lang="en-US" sz="1500" dirty="0"/>
              <a:t> oil fields would have spent to obtain such information.</a:t>
            </a:r>
          </a:p>
          <a:p>
            <a:pPr marL="850900" indent="-457200" algn="just">
              <a:buFont typeface="Wingdings" panose="05000000000000000000" pitchFamily="2" charset="2"/>
              <a:buChar char="§"/>
            </a:pPr>
            <a:r>
              <a:rPr lang="en-US" sz="1500" dirty="0"/>
              <a:t>The value of better transport provided by the approach roads may be estimated in terms of increased activities and benefits derived therefrom.</a:t>
            </a:r>
          </a:p>
          <a:p>
            <a:pPr marL="850900" indent="-457200" algn="just">
              <a:buFont typeface="Wingdings" panose="05000000000000000000" pitchFamily="2" charset="2"/>
              <a:buChar char="§"/>
            </a:pPr>
            <a:r>
              <a:rPr lang="en-US" sz="1500" dirty="0"/>
              <a:t>The benefit from the training </a:t>
            </a:r>
            <a:r>
              <a:rPr lang="en-US" sz="1500" dirty="0" err="1"/>
              <a:t>programme</a:t>
            </a:r>
            <a:r>
              <a:rPr lang="en-US" sz="1500" dirty="0"/>
              <a:t> may be estimated in terms of the increased earning power of workers.</a:t>
            </a:r>
          </a:p>
          <a:p>
            <a:pPr marL="850900" indent="-457200" algn="just">
              <a:buFont typeface="Wingdings" panose="05000000000000000000" pitchFamily="2" charset="2"/>
              <a:buChar char="§"/>
            </a:pPr>
            <a:r>
              <a:rPr lang="en-US" sz="1500" dirty="0"/>
              <a:t>The cost of pollution may be estimated in terms of the loss of earnings as a result of damage to health caused by it and the cost of time spent for coping with the unhygienic surroundings.</a:t>
            </a:r>
          </a:p>
          <a:p>
            <a:pPr marL="850900" indent="-457200" algn="just">
              <a:buFont typeface="Wingdings" panose="05000000000000000000" pitchFamily="2" charset="2"/>
              <a:buChar char="§"/>
            </a:pPr>
            <a:r>
              <a:rPr lang="en-US" sz="1500" dirty="0"/>
              <a:t>The cost of noise may be inferred from the differences in rent between the noise-affected area and that of some other area which is comparable except for the level of noise.</a:t>
            </a:r>
          </a:p>
          <a:p>
            <a:pPr marL="850900" indent="-457200" algn="just">
              <a:buFont typeface="Wingdings" panose="05000000000000000000" pitchFamily="2" charset="2"/>
              <a:buChar char="§"/>
            </a:pPr>
            <a:r>
              <a:rPr lang="en-US" sz="1500" dirty="0"/>
              <a:t> The harmful external effect of the highway may be measured by the consumer willingness to pay for the output of the farmer which has been reduced due to the highway.</a:t>
            </a:r>
            <a:endParaRPr lang="en-IN" sz="1500" dirty="0"/>
          </a:p>
        </p:txBody>
      </p:sp>
    </p:spTree>
    <p:extLst>
      <p:ext uri="{BB962C8B-B14F-4D97-AF65-F5344CB8AC3E}">
        <p14:creationId xmlns:p14="http://schemas.microsoft.com/office/powerpoint/2010/main" val="677725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B1837D-2320-EF64-3DBB-6ED3EFBD4CE6}"/>
              </a:ext>
            </a:extLst>
          </p:cNvPr>
          <p:cNvSpPr>
            <a:spLocks noGrp="1"/>
          </p:cNvSpPr>
          <p:nvPr>
            <p:ph type="title"/>
          </p:nvPr>
        </p:nvSpPr>
        <p:spPr>
          <a:xfrm>
            <a:off x="686834" y="591344"/>
            <a:ext cx="3200400" cy="5585619"/>
          </a:xfrm>
        </p:spPr>
        <p:txBody>
          <a:bodyPr>
            <a:normAutofit/>
          </a:bodyPr>
          <a:lstStyle/>
          <a:p>
            <a:r>
              <a:rPr lang="en-IN">
                <a:solidFill>
                  <a:srgbClr val="FFFFFF"/>
                </a:solidFill>
              </a:rPr>
              <a:t>Labour Inputs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F3E97C5-69FD-9794-3829-776BACBD01B3}"/>
              </a:ext>
            </a:extLst>
          </p:cNvPr>
          <p:cNvSpPr>
            <a:spLocks noGrp="1"/>
          </p:cNvSpPr>
          <p:nvPr>
            <p:ph idx="1"/>
          </p:nvPr>
        </p:nvSpPr>
        <p:spPr>
          <a:xfrm>
            <a:off x="4447308" y="591344"/>
            <a:ext cx="6906491" cy="5585619"/>
          </a:xfrm>
        </p:spPr>
        <p:txBody>
          <a:bodyPr anchor="ctr">
            <a:normAutofit/>
          </a:bodyPr>
          <a:lstStyle/>
          <a:p>
            <a:r>
              <a:rPr lang="en-US" dirty="0"/>
              <a:t>When a project hires </a:t>
            </a:r>
            <a:r>
              <a:rPr lang="en-US" dirty="0" err="1"/>
              <a:t>labour</a:t>
            </a:r>
            <a:r>
              <a:rPr lang="en-US" dirty="0"/>
              <a:t>, it could have three possible impacts on the rest of the economy: </a:t>
            </a:r>
          </a:p>
          <a:p>
            <a:pPr marL="282575" indent="0">
              <a:buNone/>
            </a:pPr>
            <a:r>
              <a:rPr lang="en-US" dirty="0"/>
              <a:t>(</a:t>
            </a:r>
            <a:r>
              <a:rPr lang="en-US" dirty="0" err="1"/>
              <a:t>i</a:t>
            </a:r>
            <a:r>
              <a:rPr lang="en-US" dirty="0"/>
              <a:t>) it may take </a:t>
            </a:r>
            <a:r>
              <a:rPr lang="en-US" dirty="0" err="1"/>
              <a:t>labour</a:t>
            </a:r>
            <a:r>
              <a:rPr lang="en-US" dirty="0"/>
              <a:t> away from other employments; </a:t>
            </a:r>
          </a:p>
          <a:p>
            <a:pPr marL="282575" indent="0">
              <a:buNone/>
            </a:pPr>
            <a:r>
              <a:rPr lang="en-US" dirty="0"/>
              <a:t>(ii) it may induce the production of new workers; </a:t>
            </a:r>
          </a:p>
          <a:p>
            <a:pPr marL="282575" indent="0">
              <a:buNone/>
            </a:pPr>
            <a:r>
              <a:rPr lang="en-US" dirty="0"/>
              <a:t>(iii) and it may involve import of workers.</a:t>
            </a:r>
            <a:endParaRPr lang="en-IN" dirty="0"/>
          </a:p>
        </p:txBody>
      </p:sp>
    </p:spTree>
    <p:extLst>
      <p:ext uri="{BB962C8B-B14F-4D97-AF65-F5344CB8AC3E}">
        <p14:creationId xmlns:p14="http://schemas.microsoft.com/office/powerpoint/2010/main" val="2820218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536A94-FBB3-A923-B0D9-C1B35E409096}"/>
              </a:ext>
            </a:extLst>
          </p:cNvPr>
          <p:cNvSpPr>
            <a:spLocks noGrp="1"/>
          </p:cNvSpPr>
          <p:nvPr>
            <p:ph type="title"/>
          </p:nvPr>
        </p:nvSpPr>
        <p:spPr>
          <a:xfrm>
            <a:off x="686834" y="591344"/>
            <a:ext cx="3200400" cy="5585619"/>
          </a:xfrm>
        </p:spPr>
        <p:txBody>
          <a:bodyPr>
            <a:normAutofit/>
          </a:bodyPr>
          <a:lstStyle/>
          <a:p>
            <a:r>
              <a:rPr lang="en-IN">
                <a:solidFill>
                  <a:srgbClr val="FFFFFF"/>
                </a:solidFill>
              </a:rPr>
              <a:t>Capital Inputs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272DE21-EDD1-959A-D61D-6646511D2F86}"/>
              </a:ext>
            </a:extLst>
          </p:cNvPr>
          <p:cNvSpPr>
            <a:spLocks noGrp="1"/>
          </p:cNvSpPr>
          <p:nvPr>
            <p:ph idx="1"/>
          </p:nvPr>
        </p:nvSpPr>
        <p:spPr>
          <a:xfrm>
            <a:off x="4447308" y="591344"/>
            <a:ext cx="6906491" cy="5585619"/>
          </a:xfrm>
        </p:spPr>
        <p:txBody>
          <a:bodyPr anchor="ctr">
            <a:normAutofit/>
          </a:bodyPr>
          <a:lstStyle/>
          <a:p>
            <a:pPr algn="just"/>
            <a:r>
              <a:rPr lang="en-US" b="0" i="0" u="none" strike="noStrike" baseline="0" dirty="0">
                <a:latin typeface="Times New Roman" panose="02020603050405020304" pitchFamily="18" charset="0"/>
              </a:rPr>
              <a:t>When a capital investment is made in a project two things happen: </a:t>
            </a:r>
          </a:p>
          <a:p>
            <a:pPr marL="909638" indent="-514350" algn="just">
              <a:buFont typeface="+mj-lt"/>
              <a:buAutoNum type="arabicPeriod"/>
            </a:pPr>
            <a:r>
              <a:rPr lang="en-US" b="0" i="0" u="none" strike="noStrike" baseline="0" dirty="0">
                <a:latin typeface="Times New Roman" panose="02020603050405020304" pitchFamily="18" charset="0"/>
              </a:rPr>
              <a:t>Financial resources are converted into physical assets. </a:t>
            </a:r>
          </a:p>
          <a:p>
            <a:pPr marL="909638" indent="-514350" algn="just">
              <a:buFont typeface="+mj-lt"/>
              <a:buAutoNum type="arabicPeriod"/>
            </a:pPr>
            <a:r>
              <a:rPr lang="en-US" b="0" i="0" u="none" strike="noStrike" baseline="0" dirty="0">
                <a:latin typeface="Times New Roman" panose="02020603050405020304" pitchFamily="18" charset="0"/>
              </a:rPr>
              <a:t>Financial resources are withdrawn from the national pool of savings and hence alternative </a:t>
            </a:r>
            <a:r>
              <a:rPr lang="en-IN" b="0" i="0" u="none" strike="noStrike" baseline="0" dirty="0">
                <a:latin typeface="Times New Roman" panose="02020603050405020304" pitchFamily="18" charset="0"/>
              </a:rPr>
              <a:t>projects are foregone.</a:t>
            </a:r>
            <a:endParaRPr lang="en-IN" dirty="0"/>
          </a:p>
        </p:txBody>
      </p:sp>
    </p:spTree>
    <p:extLst>
      <p:ext uri="{BB962C8B-B14F-4D97-AF65-F5344CB8AC3E}">
        <p14:creationId xmlns:p14="http://schemas.microsoft.com/office/powerpoint/2010/main" val="892504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9FDB6D-A731-0D7A-5573-FAFBC3FBC76E}"/>
              </a:ext>
            </a:extLst>
          </p:cNvPr>
          <p:cNvSpPr>
            <a:spLocks noGrp="1"/>
          </p:cNvSpPr>
          <p:nvPr>
            <p:ph type="title"/>
          </p:nvPr>
        </p:nvSpPr>
        <p:spPr>
          <a:xfrm>
            <a:off x="686834" y="591344"/>
            <a:ext cx="3319558" cy="5585619"/>
          </a:xfrm>
        </p:spPr>
        <p:txBody>
          <a:bodyPr>
            <a:normAutofit/>
          </a:bodyPr>
          <a:lstStyle/>
          <a:p>
            <a:r>
              <a:rPr lang="en-US" sz="3400" b="1" dirty="0">
                <a:solidFill>
                  <a:srgbClr val="FFFFFF"/>
                </a:solidFill>
              </a:rPr>
              <a:t>MEASUREMENT OF THE IMPACT ON</a:t>
            </a:r>
            <a:br>
              <a:rPr lang="en-US" sz="3400" b="1" dirty="0">
                <a:solidFill>
                  <a:srgbClr val="FFFFFF"/>
                </a:solidFill>
              </a:rPr>
            </a:br>
            <a:r>
              <a:rPr lang="en-US" sz="3400" b="1" dirty="0">
                <a:solidFill>
                  <a:srgbClr val="FFFFFF"/>
                </a:solidFill>
              </a:rPr>
              <a:t>DISTRIBUTION</a:t>
            </a:r>
            <a:endParaRPr lang="en-IN" sz="3400" b="1"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13E64AF-4FC7-B15D-9579-CFEDAE8D3C91}"/>
              </a:ext>
            </a:extLst>
          </p:cNvPr>
          <p:cNvSpPr>
            <a:spLocks noGrp="1"/>
          </p:cNvSpPr>
          <p:nvPr>
            <p:ph idx="1"/>
          </p:nvPr>
        </p:nvSpPr>
        <p:spPr>
          <a:xfrm>
            <a:off x="4447308" y="591344"/>
            <a:ext cx="6906491" cy="5585619"/>
          </a:xfrm>
        </p:spPr>
        <p:txBody>
          <a:bodyPr anchor="ctr">
            <a:normAutofit/>
          </a:bodyPr>
          <a:lstStyle/>
          <a:p>
            <a:r>
              <a:rPr lang="en-US" sz="2400" dirty="0"/>
              <a:t>Stages three and four of the UNIDO method are concerned with measuring the value of a project in terms of its contribution to savings and income redistribution.</a:t>
            </a:r>
          </a:p>
          <a:p>
            <a:r>
              <a:rPr lang="en-US" sz="2400" dirty="0"/>
              <a:t>We must first measure the income gained or lost by individual groups within the society.</a:t>
            </a:r>
          </a:p>
          <a:p>
            <a:pPr marL="0" indent="0">
              <a:buNone/>
            </a:pPr>
            <a:r>
              <a:rPr lang="en-IN" sz="2400" b="1" dirty="0"/>
              <a:t>Groups</a:t>
            </a:r>
          </a:p>
          <a:p>
            <a:pPr marL="282575" indent="0">
              <a:buNone/>
            </a:pPr>
            <a:r>
              <a:rPr lang="en-US" sz="2400" i="1" dirty="0"/>
              <a:t>Project</a:t>
            </a:r>
          </a:p>
          <a:p>
            <a:pPr marL="282575" indent="0">
              <a:buNone/>
            </a:pPr>
            <a:r>
              <a:rPr lang="en-US" sz="2400" i="1" dirty="0"/>
              <a:t>Other private business</a:t>
            </a:r>
          </a:p>
          <a:p>
            <a:pPr marL="282575" indent="0">
              <a:buNone/>
            </a:pPr>
            <a:r>
              <a:rPr lang="en-US" sz="2400" i="1" dirty="0"/>
              <a:t>Government</a:t>
            </a:r>
          </a:p>
          <a:p>
            <a:pPr marL="282575" indent="0">
              <a:buNone/>
            </a:pPr>
            <a:r>
              <a:rPr lang="en-US" sz="2400" i="1" dirty="0"/>
              <a:t>Workers</a:t>
            </a:r>
          </a:p>
          <a:p>
            <a:pPr marL="282575" indent="0">
              <a:buNone/>
            </a:pPr>
            <a:r>
              <a:rPr lang="en-US" sz="2400" i="1" dirty="0"/>
              <a:t>Consumers</a:t>
            </a:r>
          </a:p>
          <a:p>
            <a:pPr marL="282575" indent="0">
              <a:buNone/>
            </a:pPr>
            <a:r>
              <a:rPr lang="en-US" sz="2400" i="1" dirty="0"/>
              <a:t>External sector</a:t>
            </a:r>
            <a:endParaRPr lang="en-IN" sz="2400" i="1" dirty="0"/>
          </a:p>
        </p:txBody>
      </p:sp>
    </p:spTree>
    <p:extLst>
      <p:ext uri="{BB962C8B-B14F-4D97-AF65-F5344CB8AC3E}">
        <p14:creationId xmlns:p14="http://schemas.microsoft.com/office/powerpoint/2010/main" val="3101906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24C855-5C29-AF0A-0C06-200D631F15B0}"/>
              </a:ext>
            </a:extLst>
          </p:cNvPr>
          <p:cNvSpPr>
            <a:spLocks noGrp="1"/>
          </p:cNvSpPr>
          <p:nvPr>
            <p:ph type="title"/>
          </p:nvPr>
        </p:nvSpPr>
        <p:spPr>
          <a:xfrm>
            <a:off x="686834" y="591344"/>
            <a:ext cx="3200400" cy="5585619"/>
          </a:xfrm>
        </p:spPr>
        <p:txBody>
          <a:bodyPr>
            <a:normAutofit/>
          </a:bodyPr>
          <a:lstStyle/>
          <a:p>
            <a:r>
              <a:rPr lang="en-US">
                <a:solidFill>
                  <a:srgbClr val="FFFFFF"/>
                </a:solidFill>
              </a:rPr>
              <a:t>Measure of Gain or Loss</a:t>
            </a: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483ED67-BC61-F5F5-CE58-6DF307441964}"/>
              </a:ext>
            </a:extLst>
          </p:cNvPr>
          <p:cNvSpPr>
            <a:spLocks noGrp="1"/>
          </p:cNvSpPr>
          <p:nvPr>
            <p:ph idx="1"/>
          </p:nvPr>
        </p:nvSpPr>
        <p:spPr>
          <a:xfrm>
            <a:off x="4447308" y="591344"/>
            <a:ext cx="6906491" cy="5585619"/>
          </a:xfrm>
        </p:spPr>
        <p:txBody>
          <a:bodyPr anchor="ctr">
            <a:normAutofit/>
          </a:bodyPr>
          <a:lstStyle/>
          <a:p>
            <a:pPr algn="just"/>
            <a:r>
              <a:rPr lang="en-US" sz="2400" dirty="0"/>
              <a:t>For Physical Resource </a:t>
            </a:r>
          </a:p>
          <a:p>
            <a:pPr marL="0" indent="0" algn="just">
              <a:buNone/>
            </a:pPr>
            <a:r>
              <a:rPr lang="en-US" sz="2400" dirty="0"/>
              <a:t>Gain or loss = Shadow Price – Market Price </a:t>
            </a:r>
          </a:p>
          <a:p>
            <a:pPr marL="0" indent="0" algn="just">
              <a:buNone/>
            </a:pPr>
            <a:endParaRPr lang="en-US" sz="2400" dirty="0"/>
          </a:p>
          <a:p>
            <a:pPr algn="just"/>
            <a:r>
              <a:rPr lang="en-IN" sz="2400" dirty="0"/>
              <a:t>For financial transactions</a:t>
            </a:r>
          </a:p>
          <a:p>
            <a:pPr algn="just"/>
            <a:r>
              <a:rPr lang="en-US" sz="2400" dirty="0"/>
              <a:t>  Gain or loss = Price Paid –Value received </a:t>
            </a:r>
            <a:br>
              <a:rPr lang="en-US" sz="2400" dirty="0"/>
            </a:br>
            <a:endParaRPr lang="en-US" sz="2400" dirty="0"/>
          </a:p>
          <a:p>
            <a:pPr marL="0" indent="0" algn="just">
              <a:buNone/>
            </a:pPr>
            <a:r>
              <a:rPr lang="en-US" sz="2400" b="1" u="none" strike="noStrike" baseline="0" dirty="0">
                <a:latin typeface="Arial" panose="020B0604020202020204" pitchFamily="34" charset="0"/>
              </a:rPr>
              <a:t>Example 1:  </a:t>
            </a:r>
            <a:r>
              <a:rPr lang="en-US" sz="2400" b="1" u="none" strike="noStrike" baseline="0" dirty="0">
                <a:latin typeface="Times New Roman" panose="02020603050405020304" pitchFamily="18" charset="0"/>
              </a:rPr>
              <a:t>Farmers in a certain area use Rs</a:t>
            </a:r>
            <a:r>
              <a:rPr lang="en-US" sz="2400" b="1" u="none" strike="noStrike" baseline="0" dirty="0">
                <a:latin typeface="Arial" panose="020B0604020202020204" pitchFamily="34" charset="0"/>
              </a:rPr>
              <a:t>1 </a:t>
            </a:r>
            <a:r>
              <a:rPr lang="en-US" sz="2400" b="1" u="none" strike="noStrike" baseline="0" dirty="0">
                <a:latin typeface="Times New Roman" panose="02020603050405020304" pitchFamily="18" charset="0"/>
              </a:rPr>
              <a:t>million units of electricity generate by a hydroelectric project. The benefit derived by them, measured in terms o the willingness to pay, is equal to Rs o.4 million. The tariff paid by them to the electricity board is Rs 0.25 million. So, the impact of the project on the farmers I a gain of Rs o.15 million.</a:t>
            </a:r>
            <a:endParaRPr lang="en-US" sz="2400" b="1" dirty="0"/>
          </a:p>
        </p:txBody>
      </p:sp>
    </p:spTree>
    <p:extLst>
      <p:ext uri="{BB962C8B-B14F-4D97-AF65-F5344CB8AC3E}">
        <p14:creationId xmlns:p14="http://schemas.microsoft.com/office/powerpoint/2010/main" val="2879872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DE83B3-F61F-64A9-910B-F3A9B40B395E}"/>
              </a:ext>
            </a:extLst>
          </p:cNvPr>
          <p:cNvSpPr>
            <a:spLocks noGrp="1"/>
          </p:cNvSpPr>
          <p:nvPr>
            <p:ph type="title"/>
          </p:nvPr>
        </p:nvSpPr>
        <p:spPr>
          <a:xfrm>
            <a:off x="686834" y="591344"/>
            <a:ext cx="3200400" cy="5585619"/>
          </a:xfrm>
        </p:spPr>
        <p:txBody>
          <a:bodyPr>
            <a:normAutofit/>
          </a:bodyPr>
          <a:lstStyle/>
          <a:p>
            <a:r>
              <a:rPr lang="en-US">
                <a:solidFill>
                  <a:srgbClr val="FFFFFF"/>
                </a:solidFill>
              </a:rPr>
              <a:t>SAVINGS IMPACT AND ITS VALUE</a:t>
            </a: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EB8630C-F79C-27E7-2E1A-C75F1265BAB5}"/>
                  </a:ext>
                </a:extLst>
              </p:cNvPr>
              <p:cNvSpPr>
                <a:spLocks noGrp="1"/>
              </p:cNvSpPr>
              <p:nvPr>
                <p:ph idx="1"/>
              </p:nvPr>
            </p:nvSpPr>
            <p:spPr>
              <a:xfrm>
                <a:off x="4447308" y="591344"/>
                <a:ext cx="6906491" cy="5585619"/>
              </a:xfrm>
            </p:spPr>
            <p:txBody>
              <a:bodyPr anchor="ctr">
                <a:normAutofit/>
              </a:bodyPr>
              <a:lstStyle/>
              <a:p>
                <a:pPr algn="just"/>
                <a:r>
                  <a:rPr lang="en-US" sz="2600" dirty="0"/>
                  <a:t>Stage three of the UNIDO method, concerned with this seeks to answer the following questions:</a:t>
                </a:r>
              </a:p>
              <a:p>
                <a:pPr marL="739775" indent="-457200" algn="just">
                  <a:buFont typeface="Wingdings" panose="05000000000000000000" pitchFamily="2" charset="2"/>
                  <a:buChar char="ü"/>
                </a:pPr>
                <a:r>
                  <a:rPr lang="en-US" sz="2600" dirty="0"/>
                  <a:t>Given the income distribution impact of the project what would be its effects on savings?</a:t>
                </a:r>
              </a:p>
              <a:p>
                <a:pPr marL="739775" indent="-457200" algn="just">
                  <a:buFont typeface="Wingdings" panose="05000000000000000000" pitchFamily="2" charset="2"/>
                  <a:buChar char="ü"/>
                </a:pPr>
                <a:r>
                  <a:rPr lang="en-US" sz="2600" dirty="0"/>
                  <a:t>What is the value of such savings to the society?</a:t>
                </a:r>
              </a:p>
              <a:p>
                <a:pPr marL="0" indent="0" algn="just">
                  <a:buNone/>
                </a:pPr>
                <a:r>
                  <a:rPr lang="en-US" sz="2600" dirty="0"/>
                  <a:t>The savings impact of a project is equal to:</a:t>
                </a:r>
              </a:p>
              <a:p>
                <a:pPr marL="0" indent="0" algn="just">
                  <a:buNone/>
                </a:pPr>
                <a14:m>
                  <m:oMathPara xmlns:m="http://schemas.openxmlformats.org/officeDocument/2006/math">
                    <m:oMathParaPr>
                      <m:jc m:val="centerGroup"/>
                    </m:oMathParaPr>
                    <m:oMath xmlns:m="http://schemas.openxmlformats.org/officeDocument/2006/math">
                      <m:nary>
                        <m:naryPr>
                          <m:chr m:val="∑"/>
                          <m:subHide m:val="on"/>
                          <m:supHide m:val="on"/>
                          <m:ctrlPr>
                            <a:rPr lang="en-IN" sz="2600" i="1" smtClean="0">
                              <a:latin typeface="Cambria Math" panose="02040503050406030204" pitchFamily="18" charset="0"/>
                            </a:rPr>
                          </m:ctrlPr>
                        </m:naryPr>
                        <m:sub/>
                        <m:sup/>
                        <m:e>
                          <m:r>
                            <a:rPr lang="en-IN" sz="2600" i="1" smtClean="0">
                              <a:latin typeface="Cambria Math" panose="02040503050406030204" pitchFamily="18" charset="0"/>
                              <a:ea typeface="Cambria Math" panose="02040503050406030204" pitchFamily="18" charset="0"/>
                            </a:rPr>
                            <m:t>∆</m:t>
                          </m:r>
                        </m:e>
                      </m:nary>
                      <m:sSub>
                        <m:sSubPr>
                          <m:ctrlPr>
                            <a:rPr lang="en-IN" sz="2600" i="1">
                              <a:latin typeface="Cambria Math" panose="02040503050406030204" pitchFamily="18" charset="0"/>
                            </a:rPr>
                          </m:ctrlPr>
                        </m:sSubPr>
                        <m:e>
                          <m:r>
                            <a:rPr lang="en-US" sz="2600" i="1">
                              <a:latin typeface="Cambria Math" panose="02040503050406030204" pitchFamily="18" charset="0"/>
                            </a:rPr>
                            <m:t>𝑌</m:t>
                          </m:r>
                        </m:e>
                        <m:sub>
                          <m:r>
                            <a:rPr lang="en-US" sz="2600" i="1">
                              <a:latin typeface="Cambria Math" panose="02040503050406030204" pitchFamily="18" charset="0"/>
                            </a:rPr>
                            <m:t>𝑖</m:t>
                          </m:r>
                        </m:sub>
                      </m:sSub>
                      <m:sSub>
                        <m:sSubPr>
                          <m:ctrlPr>
                            <a:rPr lang="en-US" sz="2600" i="1" smtClean="0">
                              <a:latin typeface="Cambria Math" panose="02040503050406030204" pitchFamily="18" charset="0"/>
                            </a:rPr>
                          </m:ctrlPr>
                        </m:sSubPr>
                        <m:e>
                          <m:r>
                            <a:rPr lang="en-US" sz="2600" b="0" i="1" smtClean="0">
                              <a:latin typeface="Cambria Math" panose="02040503050406030204" pitchFamily="18" charset="0"/>
                            </a:rPr>
                            <m:t>𝑀𝑃𝑆</m:t>
                          </m:r>
                        </m:e>
                        <m:sub>
                          <m:r>
                            <a:rPr lang="en-US" sz="2600" b="0" i="1" smtClean="0">
                              <a:latin typeface="Cambria Math" panose="02040503050406030204" pitchFamily="18" charset="0"/>
                            </a:rPr>
                            <m:t>𝑖</m:t>
                          </m:r>
                        </m:sub>
                      </m:sSub>
                    </m:oMath>
                  </m:oMathPara>
                </a14:m>
                <a:endParaRPr lang="en-IN" sz="2600" dirty="0"/>
              </a:p>
              <a:p>
                <a:pPr marL="0" indent="0" algn="just">
                  <a:buNone/>
                </a:pPr>
                <a14:m>
                  <m:oMath xmlns:m="http://schemas.openxmlformats.org/officeDocument/2006/math">
                    <m:r>
                      <a:rPr lang="en-IN" sz="2600" i="1" smtClean="0">
                        <a:latin typeface="Cambria Math" panose="02040503050406030204" pitchFamily="18" charset="0"/>
                        <a:ea typeface="Cambria Math" panose="02040503050406030204" pitchFamily="18" charset="0"/>
                      </a:rPr>
                      <m:t>∆</m:t>
                    </m:r>
                    <m:sSub>
                      <m:sSubPr>
                        <m:ctrlPr>
                          <a:rPr lang="en-IN" sz="2600" i="1" smtClean="0">
                            <a:latin typeface="Cambria Math" panose="02040503050406030204" pitchFamily="18" charset="0"/>
                            <a:ea typeface="Cambria Math" panose="02040503050406030204" pitchFamily="18" charset="0"/>
                          </a:rPr>
                        </m:ctrlPr>
                      </m:sSubPr>
                      <m:e>
                        <m:r>
                          <a:rPr lang="en-US" sz="2600" b="0" i="1" smtClean="0">
                            <a:latin typeface="Cambria Math" panose="02040503050406030204" pitchFamily="18" charset="0"/>
                            <a:ea typeface="Cambria Math" panose="02040503050406030204" pitchFamily="18" charset="0"/>
                          </a:rPr>
                          <m:t>𝑌</m:t>
                        </m:r>
                      </m:e>
                      <m:sub>
                        <m:r>
                          <a:rPr lang="en-US" sz="2600" b="0" i="1" smtClean="0">
                            <a:latin typeface="Cambria Math" panose="02040503050406030204" pitchFamily="18" charset="0"/>
                            <a:ea typeface="Cambria Math" panose="02040503050406030204" pitchFamily="18" charset="0"/>
                          </a:rPr>
                          <m:t>𝑖</m:t>
                        </m:r>
                      </m:sub>
                    </m:sSub>
                  </m:oMath>
                </a14:m>
                <a:r>
                  <a:rPr lang="en-IN" sz="2600" dirty="0"/>
                  <a:t> is Change in income of group </a:t>
                </a:r>
                <a14:m>
                  <m:oMath xmlns:m="http://schemas.openxmlformats.org/officeDocument/2006/math">
                    <m:r>
                      <a:rPr lang="en-IN" sz="2600" i="1" dirty="0" smtClean="0">
                        <a:latin typeface="Cambria Math" panose="02040503050406030204" pitchFamily="18" charset="0"/>
                      </a:rPr>
                      <m:t>ⅈ</m:t>
                    </m:r>
                  </m:oMath>
                </a14:m>
                <a:endParaRPr lang="en-IN" sz="2600" i="1" dirty="0"/>
              </a:p>
              <a:p>
                <a:pPr marL="0" indent="0" algn="just">
                  <a:buNone/>
                </a:pPr>
                <a14:m>
                  <m:oMath xmlns:m="http://schemas.openxmlformats.org/officeDocument/2006/math">
                    <m:sSub>
                      <m:sSubPr>
                        <m:ctrlPr>
                          <a:rPr kumimoji="0" lang="en-US" sz="2600" b="0" i="1" u="none" strike="noStrike" kern="1200" cap="none" spc="0" normalizeH="0" baseline="0" noProof="0" smtClean="0">
                            <a:ln>
                              <a:noFill/>
                            </a:ln>
                            <a:effectLst/>
                            <a:uLnTx/>
                            <a:uFillTx/>
                            <a:latin typeface="Cambria Math" panose="02040503050406030204" pitchFamily="18" charset="0"/>
                            <a:ea typeface="+mn-ea"/>
                            <a:cs typeface="+mn-cs"/>
                          </a:rPr>
                        </m:ctrlPr>
                      </m:sSubPr>
                      <m:e>
                        <m:r>
                          <a:rPr kumimoji="0" lang="en-US" sz="2600" b="0" i="1" u="none" strike="noStrike" kern="1200" cap="none" spc="0" normalizeH="0" baseline="0" noProof="0" smtClean="0">
                            <a:ln>
                              <a:noFill/>
                            </a:ln>
                            <a:effectLst/>
                            <a:uLnTx/>
                            <a:uFillTx/>
                            <a:latin typeface="Cambria Math" panose="02040503050406030204" pitchFamily="18" charset="0"/>
                            <a:ea typeface="+mn-ea"/>
                            <a:cs typeface="+mn-cs"/>
                          </a:rPr>
                          <m:t>𝑀𝑃𝑆</m:t>
                        </m:r>
                      </m:e>
                      <m:sub>
                        <m:r>
                          <a:rPr kumimoji="0" lang="en-US" sz="2600" b="0" i="1" u="none" strike="noStrike" kern="1200" cap="none" spc="0" normalizeH="0" baseline="0" noProof="0" smtClean="0">
                            <a:ln>
                              <a:noFill/>
                            </a:ln>
                            <a:effectLst/>
                            <a:uLnTx/>
                            <a:uFillTx/>
                            <a:latin typeface="Cambria Math" panose="02040503050406030204" pitchFamily="18" charset="0"/>
                            <a:ea typeface="+mn-ea"/>
                            <a:cs typeface="+mn-cs"/>
                          </a:rPr>
                          <m:t>𝑖</m:t>
                        </m:r>
                      </m:sub>
                    </m:sSub>
                  </m:oMath>
                </a14:m>
                <a:r>
                  <a:rPr lang="en-IN" sz="2600" i="1" dirty="0"/>
                  <a:t> is marginal propensity to save group </a:t>
                </a:r>
                <a14:m>
                  <m:oMath xmlns:m="http://schemas.openxmlformats.org/officeDocument/2006/math">
                    <m:r>
                      <a:rPr lang="en-IN" sz="2600" i="1" dirty="0" smtClean="0">
                        <a:latin typeface="Cambria Math" panose="02040503050406030204" pitchFamily="18" charset="0"/>
                      </a:rPr>
                      <m:t>ⅈ</m:t>
                    </m:r>
                  </m:oMath>
                </a14:m>
                <a:endParaRPr lang="en-IN" sz="2600" i="1" dirty="0"/>
              </a:p>
            </p:txBody>
          </p:sp>
        </mc:Choice>
        <mc:Fallback>
          <p:sp>
            <p:nvSpPr>
              <p:cNvPr id="3" name="Content Placeholder 2">
                <a:extLst>
                  <a:ext uri="{FF2B5EF4-FFF2-40B4-BE49-F238E27FC236}">
                    <a16:creationId xmlns:a16="http://schemas.microsoft.com/office/drawing/2014/main" id="{FEB8630C-F79C-27E7-2E1A-C75F1265BAB5}"/>
                  </a:ext>
                </a:extLst>
              </p:cNvPr>
              <p:cNvSpPr>
                <a:spLocks noGrp="1" noRot="1" noChangeAspect="1" noMove="1" noResize="1" noEditPoints="1" noAdjustHandles="1" noChangeArrowheads="1" noChangeShapeType="1" noTextEdit="1"/>
              </p:cNvSpPr>
              <p:nvPr>
                <p:ph idx="1"/>
              </p:nvPr>
            </p:nvSpPr>
            <p:spPr>
              <a:xfrm>
                <a:off x="4447308" y="591344"/>
                <a:ext cx="6906491" cy="5585619"/>
              </a:xfrm>
              <a:blipFill>
                <a:blip r:embed="rId2"/>
                <a:stretch>
                  <a:fillRect l="-1590" t="-983" r="-1678" b="-2183"/>
                </a:stretch>
              </a:blipFill>
            </p:spPr>
            <p:txBody>
              <a:bodyPr/>
              <a:lstStyle/>
              <a:p>
                <a:r>
                  <a:rPr lang="en-IN">
                    <a:noFill/>
                  </a:rPr>
                  <a:t> </a:t>
                </a:r>
              </a:p>
            </p:txBody>
          </p:sp>
        </mc:Fallback>
      </mc:AlternateContent>
    </p:spTree>
    <p:extLst>
      <p:ext uri="{BB962C8B-B14F-4D97-AF65-F5344CB8AC3E}">
        <p14:creationId xmlns:p14="http://schemas.microsoft.com/office/powerpoint/2010/main" val="4141777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A29778-E807-C9A9-AF86-0E5137A30D17}"/>
              </a:ext>
            </a:extLst>
          </p:cNvPr>
          <p:cNvSpPr>
            <a:spLocks noGrp="1"/>
          </p:cNvSpPr>
          <p:nvPr>
            <p:ph type="title"/>
          </p:nvPr>
        </p:nvSpPr>
        <p:spPr>
          <a:xfrm>
            <a:off x="686834" y="591344"/>
            <a:ext cx="3200400" cy="5585619"/>
          </a:xfrm>
        </p:spPr>
        <p:txBody>
          <a:bodyPr>
            <a:normAutofit/>
          </a:bodyPr>
          <a:lstStyle/>
          <a:p>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6F7DD54-2C1A-B08C-314A-500BAA7CF18A}"/>
                  </a:ext>
                </a:extLst>
              </p:cNvPr>
              <p:cNvSpPr>
                <a:spLocks noGrp="1"/>
              </p:cNvSpPr>
              <p:nvPr>
                <p:ph idx="1"/>
              </p:nvPr>
            </p:nvSpPr>
            <p:spPr>
              <a:xfrm>
                <a:off x="4447308" y="591344"/>
                <a:ext cx="6906491" cy="5585619"/>
              </a:xfrm>
            </p:spPr>
            <p:txBody>
              <a:bodyPr anchor="ctr">
                <a:normAutofit/>
              </a:bodyPr>
              <a:lstStyle/>
              <a:p>
                <a:r>
                  <a:rPr lang="en-US" b="1" i="1" dirty="0"/>
                  <a:t>Example: </a:t>
                </a:r>
                <a:r>
                  <a:rPr lang="en-US" dirty="0"/>
                  <a:t>As a result of a project the income gained/lost by four groups is: Group 1 = Rs 1oo,ooo, Group 2 = Rs. 5oo,ooo, Group 3 = Rs.-200,000, and Group 4 = Rs -400,000. The marginal propensity to save of these four groups is as follows:</a:t>
                </a:r>
              </a:p>
              <a:p>
                <a14:m>
                  <m:oMath xmlns:m="http://schemas.openxmlformats.org/officeDocument/2006/math">
                    <m:sSub>
                      <m:sSubPr>
                        <m:ctrlPr>
                          <a:rPr kumimoji="0" lang="en-US" b="0" i="1" u="none" strike="noStrike" kern="1200" cap="none" spc="0" normalizeH="0" baseline="0" noProof="0" smtClean="0">
                            <a:ln>
                              <a:noFill/>
                            </a:ln>
                            <a:effectLst/>
                            <a:uLnTx/>
                            <a:uFillTx/>
                            <a:latin typeface="Cambria Math" panose="02040503050406030204" pitchFamily="18" charset="0"/>
                            <a:ea typeface="+mn-ea"/>
                            <a:cs typeface="+mn-cs"/>
                          </a:rPr>
                        </m:ctrlPr>
                      </m:sSubPr>
                      <m:e>
                        <m:r>
                          <a:rPr kumimoji="0" lang="en-US" b="0" i="1" u="none" strike="noStrike" kern="1200" cap="none" spc="0" normalizeH="0" baseline="0" noProof="0" smtClean="0">
                            <a:ln>
                              <a:noFill/>
                            </a:ln>
                            <a:effectLst/>
                            <a:uLnTx/>
                            <a:uFillTx/>
                            <a:latin typeface="Cambria Math" panose="02040503050406030204" pitchFamily="18" charset="0"/>
                            <a:ea typeface="+mn-ea"/>
                            <a:cs typeface="+mn-cs"/>
                          </a:rPr>
                          <m:t>𝑀𝑃𝑆</m:t>
                        </m:r>
                      </m:e>
                      <m:sub>
                        <m:r>
                          <a:rPr kumimoji="0" lang="en-US" b="0" i="1" u="none" strike="noStrike" kern="1200" cap="none" spc="0" normalizeH="0" baseline="0" noProof="0" smtClean="0">
                            <a:ln>
                              <a:noFill/>
                            </a:ln>
                            <a:effectLst/>
                            <a:uLnTx/>
                            <a:uFillTx/>
                            <a:latin typeface="Cambria Math" panose="02040503050406030204" pitchFamily="18" charset="0"/>
                            <a:ea typeface="+mn-ea"/>
                            <a:cs typeface="+mn-cs"/>
                          </a:rPr>
                          <m:t>1</m:t>
                        </m:r>
                      </m:sub>
                    </m:sSub>
                  </m:oMath>
                </a14:m>
                <a:r>
                  <a:rPr lang="en-IN" dirty="0"/>
                  <a:t> = .05</a:t>
                </a:r>
              </a:p>
              <a:p>
                <a14:m>
                  <m:oMath xmlns:m="http://schemas.openxmlformats.org/officeDocument/2006/math">
                    <m:sSub>
                      <m:sSubPr>
                        <m:ctrlPr>
                          <a:rPr kumimoji="0" lang="en-US" b="0" i="1" u="none" strike="noStrike" kern="1200" cap="none" spc="0" normalizeH="0" baseline="0" noProof="0" smtClean="0">
                            <a:ln>
                              <a:noFill/>
                            </a:ln>
                            <a:effectLst/>
                            <a:uLnTx/>
                            <a:uFillTx/>
                            <a:latin typeface="Cambria Math" panose="02040503050406030204" pitchFamily="18" charset="0"/>
                            <a:ea typeface="+mn-ea"/>
                            <a:cs typeface="+mn-cs"/>
                          </a:rPr>
                        </m:ctrlPr>
                      </m:sSubPr>
                      <m:e>
                        <m:r>
                          <a:rPr kumimoji="0" lang="en-US" b="0" i="1" u="none" strike="noStrike" kern="1200" cap="none" spc="0" normalizeH="0" baseline="0" noProof="0" smtClean="0">
                            <a:ln>
                              <a:noFill/>
                            </a:ln>
                            <a:effectLst/>
                            <a:uLnTx/>
                            <a:uFillTx/>
                            <a:latin typeface="Cambria Math" panose="02040503050406030204" pitchFamily="18" charset="0"/>
                            <a:ea typeface="+mn-ea"/>
                            <a:cs typeface="+mn-cs"/>
                          </a:rPr>
                          <m:t>𝑀𝑃𝑆</m:t>
                        </m:r>
                      </m:e>
                      <m:sub>
                        <m:r>
                          <a:rPr kumimoji="0" lang="en-US" b="0" i="1" u="none" strike="noStrike" kern="1200" cap="none" spc="0" normalizeH="0" baseline="0" noProof="0" smtClean="0">
                            <a:ln>
                              <a:noFill/>
                            </a:ln>
                            <a:effectLst/>
                            <a:uLnTx/>
                            <a:uFillTx/>
                            <a:latin typeface="Cambria Math" panose="02040503050406030204" pitchFamily="18" charset="0"/>
                            <a:ea typeface="+mn-ea"/>
                            <a:cs typeface="+mn-cs"/>
                          </a:rPr>
                          <m:t>2</m:t>
                        </m:r>
                      </m:sub>
                    </m:sSub>
                  </m:oMath>
                </a14:m>
                <a:r>
                  <a:rPr lang="en-IN" dirty="0"/>
                  <a:t>= .10</a:t>
                </a:r>
              </a:p>
              <a:p>
                <a14:m>
                  <m:oMath xmlns:m="http://schemas.openxmlformats.org/officeDocument/2006/math">
                    <m:sSub>
                      <m:sSubPr>
                        <m:ctrlPr>
                          <a:rPr kumimoji="0" lang="en-US" b="0" i="1" u="none" strike="noStrike" kern="1200" cap="none" spc="0" normalizeH="0" baseline="0" noProof="0" smtClean="0">
                            <a:ln>
                              <a:noFill/>
                            </a:ln>
                            <a:effectLst/>
                            <a:uLnTx/>
                            <a:uFillTx/>
                            <a:latin typeface="Cambria Math" panose="02040503050406030204" pitchFamily="18" charset="0"/>
                            <a:ea typeface="+mn-ea"/>
                            <a:cs typeface="+mn-cs"/>
                          </a:rPr>
                        </m:ctrlPr>
                      </m:sSubPr>
                      <m:e>
                        <m:r>
                          <a:rPr kumimoji="0" lang="en-US" b="0" i="1" u="none" strike="noStrike" kern="1200" cap="none" spc="0" normalizeH="0" baseline="0" noProof="0" smtClean="0">
                            <a:ln>
                              <a:noFill/>
                            </a:ln>
                            <a:effectLst/>
                            <a:uLnTx/>
                            <a:uFillTx/>
                            <a:latin typeface="Cambria Math" panose="02040503050406030204" pitchFamily="18" charset="0"/>
                            <a:ea typeface="+mn-ea"/>
                            <a:cs typeface="+mn-cs"/>
                          </a:rPr>
                          <m:t>𝑀𝑃𝑆</m:t>
                        </m:r>
                      </m:e>
                      <m:sub>
                        <m:r>
                          <a:rPr kumimoji="0" lang="en-US" b="0" i="1" u="none" strike="noStrike" kern="1200" cap="none" spc="0" normalizeH="0" baseline="0" noProof="0" smtClean="0">
                            <a:ln>
                              <a:noFill/>
                            </a:ln>
                            <a:effectLst/>
                            <a:uLnTx/>
                            <a:uFillTx/>
                            <a:latin typeface="Cambria Math" panose="02040503050406030204" pitchFamily="18" charset="0"/>
                            <a:ea typeface="+mn-ea"/>
                            <a:cs typeface="+mn-cs"/>
                          </a:rPr>
                          <m:t>3</m:t>
                        </m:r>
                      </m:sub>
                    </m:sSub>
                  </m:oMath>
                </a14:m>
                <a:r>
                  <a:rPr lang="en-IN" dirty="0"/>
                  <a:t>=.20</a:t>
                </a:r>
              </a:p>
              <a:p>
                <a14:m>
                  <m:oMath xmlns:m="http://schemas.openxmlformats.org/officeDocument/2006/math">
                    <m:sSub>
                      <m:sSubPr>
                        <m:ctrlPr>
                          <a:rPr kumimoji="0" lang="en-US" b="0" i="1" u="none" strike="noStrike" kern="1200" cap="none" spc="0" normalizeH="0" baseline="0" noProof="0" smtClean="0">
                            <a:ln>
                              <a:noFill/>
                            </a:ln>
                            <a:effectLst/>
                            <a:uLnTx/>
                            <a:uFillTx/>
                            <a:latin typeface="Cambria Math" panose="02040503050406030204" pitchFamily="18" charset="0"/>
                            <a:ea typeface="+mn-ea"/>
                            <a:cs typeface="+mn-cs"/>
                          </a:rPr>
                        </m:ctrlPr>
                      </m:sSubPr>
                      <m:e>
                        <m:r>
                          <a:rPr kumimoji="0" lang="en-US" b="0" i="1" u="none" strike="noStrike" kern="1200" cap="none" spc="0" normalizeH="0" baseline="0" noProof="0" smtClean="0">
                            <a:ln>
                              <a:noFill/>
                            </a:ln>
                            <a:effectLst/>
                            <a:uLnTx/>
                            <a:uFillTx/>
                            <a:latin typeface="Cambria Math" panose="02040503050406030204" pitchFamily="18" charset="0"/>
                            <a:ea typeface="+mn-ea"/>
                            <a:cs typeface="+mn-cs"/>
                          </a:rPr>
                          <m:t>𝑀𝑃𝑆</m:t>
                        </m:r>
                      </m:e>
                      <m:sub>
                        <m:r>
                          <a:rPr kumimoji="0" lang="en-US" b="0" i="1" u="none" strike="noStrike" kern="1200" cap="none" spc="0" normalizeH="0" baseline="0" noProof="0" smtClean="0">
                            <a:ln>
                              <a:noFill/>
                            </a:ln>
                            <a:effectLst/>
                            <a:uLnTx/>
                            <a:uFillTx/>
                            <a:latin typeface="Cambria Math" panose="02040503050406030204" pitchFamily="18" charset="0"/>
                            <a:ea typeface="+mn-ea"/>
                            <a:cs typeface="+mn-cs"/>
                          </a:rPr>
                          <m:t>4</m:t>
                        </m:r>
                      </m:sub>
                    </m:sSub>
                    <m:r>
                      <a:rPr kumimoji="0" lang="en-US" b="0" i="0" u="none" strike="noStrike" kern="1200" cap="none" spc="0" normalizeH="0" baseline="0" noProof="0" smtClean="0">
                        <a:ln>
                          <a:noFill/>
                        </a:ln>
                        <a:effectLst/>
                        <a:uLnTx/>
                        <a:uFillTx/>
                        <a:latin typeface="Cambria Math" panose="02040503050406030204" pitchFamily="18" charset="0"/>
                        <a:ea typeface="+mn-ea"/>
                        <a:cs typeface="+mn-cs"/>
                      </a:rPr>
                      <m:t>=.40</m:t>
                    </m:r>
                  </m:oMath>
                </a14:m>
                <a:endParaRPr lang="en-IN" dirty="0"/>
              </a:p>
            </p:txBody>
          </p:sp>
        </mc:Choice>
        <mc:Fallback xmlns="">
          <p:sp>
            <p:nvSpPr>
              <p:cNvPr id="3" name="Content Placeholder 2">
                <a:extLst>
                  <a:ext uri="{FF2B5EF4-FFF2-40B4-BE49-F238E27FC236}">
                    <a16:creationId xmlns:a16="http://schemas.microsoft.com/office/drawing/2014/main" id="{E6F7DD54-2C1A-B08C-314A-500BAA7CF18A}"/>
                  </a:ext>
                </a:extLst>
              </p:cNvPr>
              <p:cNvSpPr>
                <a:spLocks noGrp="1" noRot="1" noChangeAspect="1" noMove="1" noResize="1" noEditPoints="1" noAdjustHandles="1" noChangeArrowheads="1" noChangeShapeType="1" noTextEdit="1"/>
              </p:cNvSpPr>
              <p:nvPr>
                <p:ph idx="1"/>
              </p:nvPr>
            </p:nvSpPr>
            <p:spPr>
              <a:xfrm>
                <a:off x="4447308" y="591344"/>
                <a:ext cx="6906491" cy="5585619"/>
              </a:xfrm>
              <a:blipFill>
                <a:blip r:embed="rId2"/>
                <a:stretch>
                  <a:fillRect l="-1590"/>
                </a:stretch>
              </a:blipFill>
            </p:spPr>
            <p:txBody>
              <a:bodyPr/>
              <a:lstStyle/>
              <a:p>
                <a:r>
                  <a:rPr lang="en-IN">
                    <a:noFill/>
                  </a:rPr>
                  <a:t> </a:t>
                </a:r>
              </a:p>
            </p:txBody>
          </p:sp>
        </mc:Fallback>
      </mc:AlternateContent>
    </p:spTree>
    <p:extLst>
      <p:ext uri="{BB962C8B-B14F-4D97-AF65-F5344CB8AC3E}">
        <p14:creationId xmlns:p14="http://schemas.microsoft.com/office/powerpoint/2010/main" val="2382272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313B5-7CFF-FD76-C105-EF0BD40FE5A2}"/>
              </a:ext>
            </a:extLst>
          </p:cNvPr>
          <p:cNvSpPr>
            <a:spLocks noGrp="1"/>
          </p:cNvSpPr>
          <p:nvPr>
            <p:ph type="title"/>
          </p:nvPr>
        </p:nvSpPr>
        <p:spPr>
          <a:xfrm>
            <a:off x="686834" y="591344"/>
            <a:ext cx="3200400" cy="5585619"/>
          </a:xfrm>
        </p:spPr>
        <p:txBody>
          <a:bodyPr>
            <a:normAutofit/>
          </a:bodyPr>
          <a:lstStyle/>
          <a:p>
            <a:r>
              <a:rPr lang="en-IN">
                <a:solidFill>
                  <a:srgbClr val="FFFFFF"/>
                </a:solidFill>
              </a:rPr>
              <a:t>Value of Savings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0B92452-B533-200C-BF36-23283B705CB7}"/>
              </a:ext>
            </a:extLst>
          </p:cNvPr>
          <p:cNvSpPr>
            <a:spLocks noGrp="1"/>
          </p:cNvSpPr>
          <p:nvPr>
            <p:ph idx="1"/>
          </p:nvPr>
        </p:nvSpPr>
        <p:spPr>
          <a:xfrm>
            <a:off x="4447308" y="591344"/>
            <a:ext cx="6906491" cy="5585619"/>
          </a:xfrm>
        </p:spPr>
        <p:txBody>
          <a:bodyPr anchor="ctr">
            <a:normAutofit/>
          </a:bodyPr>
          <a:lstStyle/>
          <a:p>
            <a:pPr algn="just"/>
            <a:r>
              <a:rPr lang="en-US" sz="2600" dirty="0"/>
              <a:t>The value of a rupee of savings is the present value of the additional consumption stream produced when that rupee of savings is invested at the margin.</a:t>
            </a:r>
          </a:p>
          <a:p>
            <a:pPr algn="just"/>
            <a:r>
              <a:rPr lang="en-US" sz="2600" dirty="0"/>
              <a:t>The additional stream of consumption generated by a rupee of investment depends on the marginal productivity of capital and the rate of reinvestment from additional income.</a:t>
            </a:r>
          </a:p>
          <a:p>
            <a:pPr algn="just"/>
            <a:r>
              <a:rPr lang="en-US" sz="2600" dirty="0"/>
              <a:t>If the marginal productivity of capital is </a:t>
            </a:r>
            <a:r>
              <a:rPr lang="en-US" sz="2600" b="1" dirty="0"/>
              <a:t>r</a:t>
            </a:r>
            <a:r>
              <a:rPr lang="en-US" sz="2600" dirty="0"/>
              <a:t> and the rate of reinvestment from additional income </a:t>
            </a:r>
            <a:r>
              <a:rPr lang="en-US" sz="2600" b="1" dirty="0"/>
              <a:t>a</a:t>
            </a:r>
            <a:r>
              <a:rPr lang="en-US" sz="2600" dirty="0"/>
              <a:t>, the additional stream of consumption generated by a rupee of investment</a:t>
            </a:r>
            <a:endParaRPr lang="en-IN" sz="2600" dirty="0"/>
          </a:p>
        </p:txBody>
      </p:sp>
    </p:spTree>
    <p:extLst>
      <p:ext uri="{BB962C8B-B14F-4D97-AF65-F5344CB8AC3E}">
        <p14:creationId xmlns:p14="http://schemas.microsoft.com/office/powerpoint/2010/main" val="3662988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white background with black text&#10;&#10;AI-generated content may be incorrect.">
            <a:extLst>
              <a:ext uri="{FF2B5EF4-FFF2-40B4-BE49-F238E27FC236}">
                <a16:creationId xmlns:a16="http://schemas.microsoft.com/office/drawing/2014/main" id="{EDE76B24-2F27-231D-FFA4-AE9C6E468F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1126" y="1112761"/>
            <a:ext cx="8705850" cy="1962150"/>
          </a:xfrm>
        </p:spPr>
      </p:pic>
      <p:pic>
        <p:nvPicPr>
          <p:cNvPr id="7" name="Picture 6" descr="A math equations on a white background&#10;&#10;AI-generated content may be incorrect.">
            <a:extLst>
              <a:ext uri="{FF2B5EF4-FFF2-40B4-BE49-F238E27FC236}">
                <a16:creationId xmlns:a16="http://schemas.microsoft.com/office/drawing/2014/main" id="{D7D17180-0F9E-6B8F-C72C-7EFB988908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7461" y="3234402"/>
            <a:ext cx="8191192" cy="2261829"/>
          </a:xfrm>
          <a:prstGeom prst="rect">
            <a:avLst/>
          </a:prstGeom>
        </p:spPr>
      </p:pic>
      <p:sp>
        <p:nvSpPr>
          <p:cNvPr id="9" name="TextBox 8">
            <a:extLst>
              <a:ext uri="{FF2B5EF4-FFF2-40B4-BE49-F238E27FC236}">
                <a16:creationId xmlns:a16="http://schemas.microsoft.com/office/drawing/2014/main" id="{B8560C70-9D5B-350E-7E79-4B94D02E33FF}"/>
              </a:ext>
            </a:extLst>
          </p:cNvPr>
          <p:cNvSpPr txBox="1"/>
          <p:nvPr/>
        </p:nvSpPr>
        <p:spPr>
          <a:xfrm>
            <a:off x="1445443" y="5560573"/>
            <a:ext cx="6096000" cy="369332"/>
          </a:xfrm>
          <a:prstGeom prst="rect">
            <a:avLst/>
          </a:prstGeom>
          <a:noFill/>
        </p:spPr>
        <p:txBody>
          <a:bodyPr wrap="square">
            <a:spAutoFit/>
          </a:bodyPr>
          <a:lstStyle/>
          <a:p>
            <a:r>
              <a:rPr lang="en-US" sz="1800" b="0" i="0" u="none" strike="noStrike" baseline="0" dirty="0">
                <a:solidFill>
                  <a:srgbClr val="020202"/>
                </a:solidFill>
                <a:latin typeface="Times New Roman" panose="02020603050405020304" pitchFamily="18" charset="0"/>
              </a:rPr>
              <a:t>where </a:t>
            </a:r>
            <a:r>
              <a:rPr lang="en-US" sz="1400" b="0" i="1" u="none" strike="noStrike" baseline="0" dirty="0">
                <a:solidFill>
                  <a:srgbClr val="020202"/>
                </a:solidFill>
                <a:latin typeface="Arial" panose="020B0604020202020204" pitchFamily="34" charset="0"/>
              </a:rPr>
              <a:t>I </a:t>
            </a:r>
            <a:r>
              <a:rPr lang="en-US" sz="1800" b="0" i="0" u="none" strike="noStrike" baseline="0" dirty="0">
                <a:solidFill>
                  <a:srgbClr val="020202"/>
                </a:solidFill>
                <a:latin typeface="Times New Roman" panose="02020603050405020304" pitchFamily="18" charset="0"/>
              </a:rPr>
              <a:t>is the social value of a rupee of savings (investment)</a:t>
            </a:r>
            <a:endParaRPr lang="en-IN" dirty="0"/>
          </a:p>
        </p:txBody>
      </p:sp>
      <p:sp>
        <p:nvSpPr>
          <p:cNvPr id="11" name="TextBox 10">
            <a:extLst>
              <a:ext uri="{FF2B5EF4-FFF2-40B4-BE49-F238E27FC236}">
                <a16:creationId xmlns:a16="http://schemas.microsoft.com/office/drawing/2014/main" id="{743ADFEB-D892-25F6-7D2A-827FE873B0EB}"/>
              </a:ext>
            </a:extLst>
          </p:cNvPr>
          <p:cNvSpPr txBox="1"/>
          <p:nvPr/>
        </p:nvSpPr>
        <p:spPr>
          <a:xfrm>
            <a:off x="1548353" y="5994247"/>
            <a:ext cx="6094428" cy="369332"/>
          </a:xfrm>
          <a:prstGeom prst="rect">
            <a:avLst/>
          </a:prstGeom>
          <a:noFill/>
        </p:spPr>
        <p:txBody>
          <a:bodyPr wrap="square">
            <a:spAutoFit/>
          </a:bodyPr>
          <a:lstStyle/>
          <a:p>
            <a:r>
              <a:rPr lang="en-US" dirty="0"/>
              <a:t>k is the social discount rate</a:t>
            </a:r>
            <a:endParaRPr lang="en-IN" dirty="0"/>
          </a:p>
        </p:txBody>
      </p:sp>
    </p:spTree>
    <p:extLst>
      <p:ext uri="{BB962C8B-B14F-4D97-AF65-F5344CB8AC3E}">
        <p14:creationId xmlns:p14="http://schemas.microsoft.com/office/powerpoint/2010/main" val="1157697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2BD2F5-B150-1A95-80D9-4847325FF925}"/>
              </a:ext>
            </a:extLst>
          </p:cNvPr>
          <p:cNvSpPr>
            <a:spLocks noGrp="1"/>
          </p:cNvSpPr>
          <p:nvPr>
            <p:ph type="title"/>
          </p:nvPr>
        </p:nvSpPr>
        <p:spPr>
          <a:xfrm>
            <a:off x="686834" y="591344"/>
            <a:ext cx="3200400" cy="5585619"/>
          </a:xfrm>
        </p:spPr>
        <p:txBody>
          <a:bodyPr>
            <a:normAutofit/>
          </a:bodyPr>
          <a:lstStyle/>
          <a:p>
            <a:r>
              <a:rPr lang="en-IN" sz="3700">
                <a:solidFill>
                  <a:srgbClr val="FFFFFF"/>
                </a:solidFill>
              </a:rPr>
              <a:t>INCOME DISTRIBUTION IMPACT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37A2A37-3615-CD94-376A-CB1573FC41A3}"/>
              </a:ext>
            </a:extLst>
          </p:cNvPr>
          <p:cNvSpPr>
            <a:spLocks noGrp="1"/>
          </p:cNvSpPr>
          <p:nvPr>
            <p:ph idx="1"/>
          </p:nvPr>
        </p:nvSpPr>
        <p:spPr>
          <a:xfrm>
            <a:off x="4447308" y="591344"/>
            <a:ext cx="6906491" cy="5585619"/>
          </a:xfrm>
        </p:spPr>
        <p:txBody>
          <a:bodyPr anchor="ctr">
            <a:normAutofit/>
          </a:bodyPr>
          <a:lstStyle/>
          <a:p>
            <a:pPr algn="just"/>
            <a:r>
              <a:rPr lang="en-US" dirty="0"/>
              <a:t>Many governments regard redistribution of income in </a:t>
            </a:r>
            <a:r>
              <a:rPr lang="en-US" dirty="0" err="1"/>
              <a:t>favour</a:t>
            </a:r>
            <a:r>
              <a:rPr lang="en-US" dirty="0"/>
              <a:t> of economically weaker sections or economically backward regions as a socially desirable objective.</a:t>
            </a:r>
          </a:p>
          <a:p>
            <a:pPr algn="just"/>
            <a:r>
              <a:rPr lang="en-US" dirty="0"/>
              <a:t>Due to practical difficulties in pursuing the objective of redistribution  entirely through the tax, subsidy, and transfer measures of the government, investment projects are also considered as investments for income redistribution and their contribution toward this goal is considered in their evaluation. </a:t>
            </a:r>
            <a:endParaRPr lang="en-IN" dirty="0"/>
          </a:p>
        </p:txBody>
      </p:sp>
    </p:spTree>
    <p:extLst>
      <p:ext uri="{BB962C8B-B14F-4D97-AF65-F5344CB8AC3E}">
        <p14:creationId xmlns:p14="http://schemas.microsoft.com/office/powerpoint/2010/main" val="2807911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C52B3E-DA54-BB93-FB38-EA3B7FAF92FF}"/>
              </a:ext>
            </a:extLst>
          </p:cNvPr>
          <p:cNvSpPr>
            <a:spLocks noGrp="1"/>
          </p:cNvSpPr>
          <p:nvPr>
            <p:ph type="title"/>
          </p:nvPr>
        </p:nvSpPr>
        <p:spPr>
          <a:xfrm>
            <a:off x="686834" y="591344"/>
            <a:ext cx="3200400" cy="5585619"/>
          </a:xfrm>
        </p:spPr>
        <p:txBody>
          <a:bodyPr>
            <a:normAutofit/>
          </a:bodyPr>
          <a:lstStyle/>
          <a:p>
            <a:r>
              <a:rPr lang="en-US" sz="4100">
                <a:solidFill>
                  <a:srgbClr val="FFFFFF"/>
                </a:solidFill>
              </a:rPr>
              <a:t>ADJUSTMENT FOR MERIT AND DEMERIT</a:t>
            </a:r>
            <a:br>
              <a:rPr lang="en-US" sz="4100">
                <a:solidFill>
                  <a:srgbClr val="FFFFFF"/>
                </a:solidFill>
              </a:rPr>
            </a:br>
            <a:r>
              <a:rPr lang="en-US" sz="4100">
                <a:solidFill>
                  <a:srgbClr val="FFFFFF"/>
                </a:solidFill>
              </a:rPr>
              <a:t>GOODS</a:t>
            </a:r>
            <a:endParaRPr lang="en-IN" sz="41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D219153-09D8-C156-F382-94BF6964A31D}"/>
              </a:ext>
            </a:extLst>
          </p:cNvPr>
          <p:cNvSpPr>
            <a:spLocks noGrp="1"/>
          </p:cNvSpPr>
          <p:nvPr>
            <p:ph idx="1"/>
          </p:nvPr>
        </p:nvSpPr>
        <p:spPr>
          <a:xfrm>
            <a:off x="4447308" y="591344"/>
            <a:ext cx="6906491" cy="5585619"/>
          </a:xfrm>
        </p:spPr>
        <p:txBody>
          <a:bodyPr anchor="ctr">
            <a:normAutofit/>
          </a:bodyPr>
          <a:lstStyle/>
          <a:p>
            <a:pPr algn="just"/>
            <a:r>
              <a:rPr lang="en-US" sz="2600" dirty="0"/>
              <a:t>:The analysis has to be extended beyond stage four to reflect the difference between the economic value and social value of resources.</a:t>
            </a:r>
          </a:p>
          <a:p>
            <a:pPr algn="just"/>
            <a:r>
              <a:rPr lang="en-US" sz="2600" b="1" i="1" dirty="0"/>
              <a:t>A merit good </a:t>
            </a:r>
            <a:r>
              <a:rPr lang="en-US" sz="2600" dirty="0"/>
              <a:t>is one for which the social value exceeds the economic value. Ex. a country may place a higher social value than economic value on production of oil because it reduces dependence on foreign supplies.</a:t>
            </a:r>
          </a:p>
          <a:p>
            <a:pPr algn="just"/>
            <a:r>
              <a:rPr lang="en-US" sz="2600" b="1" i="1" dirty="0"/>
              <a:t>A demerit good</a:t>
            </a:r>
            <a:r>
              <a:rPr lang="en-US" sz="2600" dirty="0"/>
              <a:t>, the social value of the good is less than its economic value. For example, a country may regard alcoholic products as having a social value less than the economic value</a:t>
            </a:r>
            <a:endParaRPr lang="en-IN" sz="2600" dirty="0"/>
          </a:p>
        </p:txBody>
      </p:sp>
    </p:spTree>
    <p:extLst>
      <p:ext uri="{BB962C8B-B14F-4D97-AF65-F5344CB8AC3E}">
        <p14:creationId xmlns:p14="http://schemas.microsoft.com/office/powerpoint/2010/main" val="3976460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F276C5-1AEF-3D9F-CACF-65F701DCB056}"/>
              </a:ext>
            </a:extLst>
          </p:cNvPr>
          <p:cNvSpPr>
            <a:spLocks noGrp="1"/>
          </p:cNvSpPr>
          <p:nvPr>
            <p:ph type="title"/>
          </p:nvPr>
        </p:nvSpPr>
        <p:spPr>
          <a:xfrm>
            <a:off x="686834" y="591344"/>
            <a:ext cx="3200400" cy="5585619"/>
          </a:xfrm>
        </p:spPr>
        <p:txBody>
          <a:bodyPr>
            <a:normAutofit/>
          </a:bodyPr>
          <a:lstStyle/>
          <a:p>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FC2776F-D39F-135A-A0F0-A2E9C38A087C}"/>
              </a:ext>
            </a:extLst>
          </p:cNvPr>
          <p:cNvSpPr>
            <a:spLocks noGrp="1"/>
          </p:cNvSpPr>
          <p:nvPr>
            <p:ph idx="1"/>
          </p:nvPr>
        </p:nvSpPr>
        <p:spPr>
          <a:xfrm>
            <a:off x="4447308" y="591344"/>
            <a:ext cx="6906491" cy="5585619"/>
          </a:xfrm>
        </p:spPr>
        <p:txBody>
          <a:bodyPr anchor="ctr">
            <a:normAutofit/>
          </a:bodyPr>
          <a:lstStyle/>
          <a:p>
            <a:pPr algn="just"/>
            <a:r>
              <a:rPr lang="en-US" sz="2600" dirty="0"/>
              <a:t>The procedure for adjusting for the difference between social value and economic value is as follows: </a:t>
            </a:r>
          </a:p>
          <a:p>
            <a:pPr marL="395288" indent="-395288" algn="just">
              <a:buNone/>
            </a:pPr>
            <a:r>
              <a:rPr lang="en-US" sz="2600" dirty="0"/>
              <a:t>(</a:t>
            </a:r>
            <a:r>
              <a:rPr lang="en-US" sz="2600" dirty="0" err="1"/>
              <a:t>i</a:t>
            </a:r>
            <a:r>
              <a:rPr lang="en-US" sz="2600" dirty="0"/>
              <a:t>) Estimate the economic value. </a:t>
            </a:r>
          </a:p>
          <a:p>
            <a:pPr marL="395288" indent="-395288" algn="just">
              <a:buNone/>
            </a:pPr>
            <a:r>
              <a:rPr lang="en-US" sz="2600" dirty="0"/>
              <a:t>(ii} Calculate the adjustment factor as the difference between the ratio of social value to economic value and unity. </a:t>
            </a:r>
          </a:p>
          <a:p>
            <a:pPr marL="395288" indent="-395288" algn="just">
              <a:buNone/>
            </a:pPr>
            <a:r>
              <a:rPr lang="en-US" sz="2600" dirty="0"/>
              <a:t>(iii} Multiply the economic value by the adjustment factor to obtain the adjustment. </a:t>
            </a:r>
          </a:p>
          <a:p>
            <a:pPr marL="395288" indent="-395288" algn="just">
              <a:buNone/>
            </a:pPr>
            <a:r>
              <a:rPr lang="en-US" sz="2600" dirty="0"/>
              <a:t>(iv) Add the adjustment to the net present value of the project as calculated in stage four</a:t>
            </a:r>
            <a:endParaRPr lang="en-IN" sz="2600" dirty="0"/>
          </a:p>
        </p:txBody>
      </p:sp>
    </p:spTree>
    <p:extLst>
      <p:ext uri="{BB962C8B-B14F-4D97-AF65-F5344CB8AC3E}">
        <p14:creationId xmlns:p14="http://schemas.microsoft.com/office/powerpoint/2010/main" val="2222346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FB03B5-32DF-2D93-7B58-EB974C4F2CF0}"/>
              </a:ext>
            </a:extLst>
          </p:cNvPr>
          <p:cNvSpPr>
            <a:spLocks noGrp="1"/>
          </p:cNvSpPr>
          <p:nvPr>
            <p:ph type="title"/>
          </p:nvPr>
        </p:nvSpPr>
        <p:spPr>
          <a:xfrm>
            <a:off x="686834" y="591344"/>
            <a:ext cx="3200400" cy="5585619"/>
          </a:xfrm>
        </p:spPr>
        <p:txBody>
          <a:bodyPr>
            <a:normAutofit/>
          </a:bodyPr>
          <a:lstStyle/>
          <a:p>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48921CC-E906-E9A1-0BC3-2682B294D900}"/>
              </a:ext>
            </a:extLst>
          </p:cNvPr>
          <p:cNvSpPr>
            <a:spLocks noGrp="1"/>
          </p:cNvSpPr>
          <p:nvPr>
            <p:ph idx="1"/>
          </p:nvPr>
        </p:nvSpPr>
        <p:spPr>
          <a:xfrm>
            <a:off x="4447308" y="591344"/>
            <a:ext cx="6906491" cy="5585619"/>
          </a:xfrm>
        </p:spPr>
        <p:txBody>
          <a:bodyPr anchor="ctr">
            <a:normAutofit/>
          </a:bodyPr>
          <a:lstStyle/>
          <a:p>
            <a:pPr algn="just"/>
            <a:r>
              <a:rPr lang="en-US" dirty="0"/>
              <a:t>To illustrate, consider a project for which the following information is available: </a:t>
            </a:r>
          </a:p>
          <a:p>
            <a:pPr marL="169863" indent="0" algn="just">
              <a:buNone/>
            </a:pPr>
            <a:r>
              <a:rPr lang="en-US" dirty="0"/>
              <a:t>(</a:t>
            </a:r>
            <a:r>
              <a:rPr lang="en-US" dirty="0" err="1"/>
              <a:t>i</a:t>
            </a:r>
            <a:r>
              <a:rPr lang="en-US" dirty="0"/>
              <a:t>) The present economic value of the output of the project is Rs. 25 million. </a:t>
            </a:r>
          </a:p>
          <a:p>
            <a:pPr marL="169863" indent="0" algn="just">
              <a:buNone/>
            </a:pPr>
            <a:r>
              <a:rPr lang="en-US" dirty="0"/>
              <a:t>(ii) The output of the project has a social value which exceeds it  economic value by 20 percent. Given this information, the adjustment factor would  be 0.2  (120  percent/100  percent  - 1). Multiplying  the  present  economic value  by   0.2,  we  get  an  adjustment  of   5   million.  This,  then,  is  added  to  the present economic value of  25  million.</a:t>
            </a:r>
          </a:p>
          <a:p>
            <a:pPr marL="0" indent="0">
              <a:buNone/>
            </a:pPr>
            <a:endParaRPr lang="en-IN" dirty="0"/>
          </a:p>
        </p:txBody>
      </p:sp>
    </p:spTree>
    <p:extLst>
      <p:ext uri="{BB962C8B-B14F-4D97-AF65-F5344CB8AC3E}">
        <p14:creationId xmlns:p14="http://schemas.microsoft.com/office/powerpoint/2010/main" val="4237465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C092E0-D8C7-A61E-CD13-429CBB68C7B2}"/>
              </a:ext>
            </a:extLst>
          </p:cNvPr>
          <p:cNvSpPr>
            <a:spLocks noGrp="1"/>
          </p:cNvSpPr>
          <p:nvPr>
            <p:ph type="title"/>
          </p:nvPr>
        </p:nvSpPr>
        <p:spPr>
          <a:xfrm>
            <a:off x="686834" y="591344"/>
            <a:ext cx="3200400" cy="5585619"/>
          </a:xfrm>
        </p:spPr>
        <p:txBody>
          <a:bodyPr>
            <a:normAutofit/>
          </a:bodyPr>
          <a:lstStyle/>
          <a:p>
            <a:r>
              <a:rPr lang="en-US">
                <a:solidFill>
                  <a:srgbClr val="FFFFFF"/>
                </a:solidFill>
              </a:rPr>
              <a:t>Cost Benefit Analysis of Adhaaar </a:t>
            </a: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B214B59-3FEE-6255-7CC0-6A008D417CBF}"/>
              </a:ext>
            </a:extLst>
          </p:cNvPr>
          <p:cNvSpPr>
            <a:spLocks noGrp="1"/>
          </p:cNvSpPr>
          <p:nvPr>
            <p:ph idx="1"/>
          </p:nvPr>
        </p:nvSpPr>
        <p:spPr>
          <a:xfrm>
            <a:off x="4447308" y="591344"/>
            <a:ext cx="6906491" cy="5585619"/>
          </a:xfrm>
        </p:spPr>
        <p:txBody>
          <a:bodyPr anchor="ctr">
            <a:normAutofit/>
          </a:bodyPr>
          <a:lstStyle/>
          <a:p>
            <a:pPr algn="just"/>
            <a:r>
              <a:rPr lang="en-US" sz="2600" dirty="0"/>
              <a:t>In 2012,National Institute of public Finance and Policy did a Cost and Benefit Analysis of Aadhar .</a:t>
            </a:r>
          </a:p>
          <a:p>
            <a:pPr algn="just"/>
            <a:r>
              <a:rPr lang="en-US" sz="2600" dirty="0"/>
              <a:t>Two categories of cost involved : </a:t>
            </a:r>
            <a:r>
              <a:rPr lang="en-US" sz="2600" b="1" dirty="0"/>
              <a:t>Capital and operational expenditure, and the Cost of integrating Aadhar</a:t>
            </a:r>
            <a:r>
              <a:rPr lang="en-US" sz="2600" b="1" i="1" dirty="0"/>
              <a:t> with various government schemes</a:t>
            </a:r>
            <a:r>
              <a:rPr lang="en-US" sz="2600" dirty="0"/>
              <a:t>.</a:t>
            </a:r>
          </a:p>
          <a:p>
            <a:pPr algn="just"/>
            <a:r>
              <a:rPr lang="en-US" sz="2600" dirty="0"/>
              <a:t>Benefits to be derived by the government by way of saving leakages in central government Programme such as: PDS, MNREGS, Fertilizer and LPG Subsidies, SSA, MDM, IAY, JSY, ASHA ICDS, pension and scholarship </a:t>
            </a:r>
          </a:p>
          <a:p>
            <a:pPr algn="just"/>
            <a:r>
              <a:rPr lang="en-US" sz="2600" b="1" i="1" dirty="0"/>
              <a:t> </a:t>
            </a:r>
            <a:r>
              <a:rPr lang="en-US" sz="2600" dirty="0"/>
              <a:t>IRR =52.85%</a:t>
            </a:r>
            <a:endParaRPr lang="en-IN" sz="2600" dirty="0"/>
          </a:p>
        </p:txBody>
      </p:sp>
    </p:spTree>
    <p:extLst>
      <p:ext uri="{BB962C8B-B14F-4D97-AF65-F5344CB8AC3E}">
        <p14:creationId xmlns:p14="http://schemas.microsoft.com/office/powerpoint/2010/main" val="2687713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diagram of benefits and benefits&#10;&#10;AI-generated content may be incorrect.">
            <a:extLst>
              <a:ext uri="{FF2B5EF4-FFF2-40B4-BE49-F238E27FC236}">
                <a16:creationId xmlns:a16="http://schemas.microsoft.com/office/drawing/2014/main" id="{3FFA4D80-4237-0571-4023-878C5094D81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3094" b="1"/>
          <a:stretch/>
        </p:blipFill>
        <p:spPr>
          <a:xfrm>
            <a:off x="20" y="1282"/>
            <a:ext cx="12191980" cy="6856718"/>
          </a:xfrm>
          <a:prstGeom prst="rect">
            <a:avLst/>
          </a:prstGeom>
        </p:spPr>
      </p:pic>
    </p:spTree>
    <p:extLst>
      <p:ext uri="{BB962C8B-B14F-4D97-AF65-F5344CB8AC3E}">
        <p14:creationId xmlns:p14="http://schemas.microsoft.com/office/powerpoint/2010/main" val="624402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D739-2972-1B12-BC2F-B29E8A17B9FC}"/>
              </a:ext>
            </a:extLst>
          </p:cNvPr>
          <p:cNvSpPr>
            <a:spLocks noGrp="1"/>
          </p:cNvSpPr>
          <p:nvPr>
            <p:ph type="title"/>
          </p:nvPr>
        </p:nvSpPr>
        <p:spPr>
          <a:xfrm>
            <a:off x="686834" y="591344"/>
            <a:ext cx="3200400" cy="5585619"/>
          </a:xfrm>
        </p:spPr>
        <p:txBody>
          <a:bodyPr>
            <a:normAutofit/>
          </a:bodyPr>
          <a:lstStyle/>
          <a:p>
            <a:r>
              <a:rPr lang="en-US">
                <a:solidFill>
                  <a:srgbClr val="FFFFFF"/>
                </a:solidFill>
              </a:rPr>
              <a:t>Public Sector Investment Decisions India </a:t>
            </a: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9DC7C99-9A6B-F759-19D0-A8E67B6FA476}"/>
              </a:ext>
            </a:extLst>
          </p:cNvPr>
          <p:cNvSpPr>
            <a:spLocks noGrp="1"/>
          </p:cNvSpPr>
          <p:nvPr>
            <p:ph idx="1"/>
          </p:nvPr>
        </p:nvSpPr>
        <p:spPr>
          <a:xfrm>
            <a:off x="4447308" y="591344"/>
            <a:ext cx="6906491" cy="5585619"/>
          </a:xfrm>
        </p:spPr>
        <p:txBody>
          <a:bodyPr anchor="ctr">
            <a:normAutofit/>
          </a:bodyPr>
          <a:lstStyle/>
          <a:p>
            <a:pPr algn="just"/>
            <a:r>
              <a:rPr lang="en-US" dirty="0"/>
              <a:t>The public sector today commands a predominant position in many basic industries: coal, crude oil and refining, steel, power, </a:t>
            </a:r>
            <a:r>
              <a:rPr lang="en-US" dirty="0" err="1"/>
              <a:t>fertilisers</a:t>
            </a:r>
            <a:r>
              <a:rPr lang="en-US" dirty="0"/>
              <a:t>, locomotives, basic drugs, machine tools, and so on.</a:t>
            </a:r>
          </a:p>
          <a:p>
            <a:pPr algn="just"/>
            <a:r>
              <a:rPr lang="en-US" dirty="0"/>
              <a:t>Initiatives to Improve the Quality of Investment Decisions</a:t>
            </a:r>
          </a:p>
        </p:txBody>
      </p:sp>
    </p:spTree>
    <p:extLst>
      <p:ext uri="{BB962C8B-B14F-4D97-AF65-F5344CB8AC3E}">
        <p14:creationId xmlns:p14="http://schemas.microsoft.com/office/powerpoint/2010/main" val="2821392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ADB428-05F2-42BB-B7F5-A7BA031D5972}"/>
              </a:ext>
            </a:extLst>
          </p:cNvPr>
          <p:cNvSpPr>
            <a:spLocks noGrp="1"/>
          </p:cNvSpPr>
          <p:nvPr>
            <p:ph type="title"/>
          </p:nvPr>
        </p:nvSpPr>
        <p:spPr>
          <a:xfrm>
            <a:off x="686834" y="591344"/>
            <a:ext cx="3200400" cy="5585619"/>
          </a:xfrm>
        </p:spPr>
        <p:txBody>
          <a:bodyPr>
            <a:normAutofit/>
          </a:bodyPr>
          <a:lstStyle/>
          <a:p>
            <a:r>
              <a:rPr lang="en-US">
                <a:solidFill>
                  <a:srgbClr val="FFFFFF"/>
                </a:solidFill>
              </a:rPr>
              <a:t>Initiatives to Improve the Quality of Investment Decisions</a:t>
            </a:r>
            <a:br>
              <a:rPr lang="en-US">
                <a:solidFill>
                  <a:srgbClr val="FFFFFF"/>
                </a:solidFill>
              </a:rPr>
            </a:b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345BCD1-6EAD-C289-6440-B458C4BB3CBB}"/>
              </a:ext>
            </a:extLst>
          </p:cNvPr>
          <p:cNvSpPr>
            <a:spLocks noGrp="1"/>
          </p:cNvSpPr>
          <p:nvPr>
            <p:ph idx="1"/>
          </p:nvPr>
        </p:nvSpPr>
        <p:spPr>
          <a:xfrm>
            <a:off x="4447308" y="591344"/>
            <a:ext cx="6906491" cy="5585619"/>
          </a:xfrm>
        </p:spPr>
        <p:txBody>
          <a:bodyPr anchor="ctr">
            <a:normAutofit/>
          </a:bodyPr>
          <a:lstStyle/>
          <a:p>
            <a:r>
              <a:rPr lang="en-US" sz="2200" dirty="0"/>
              <a:t>In 1965, the Government of India set up a separate Bureau of Public Enterprises (BPE), with the objective of "integrating and strengthening the arrangement for economic coordination and evaluation of technical, economic, and financial aspects of projects and the working of public enterprises in India."</a:t>
            </a:r>
          </a:p>
          <a:p>
            <a:r>
              <a:rPr lang="en-US" sz="2200" dirty="0"/>
              <a:t>In 1965, the Planning Commission prepared and circulated a Manual of Feasibility Studies for Public Sector Projects</a:t>
            </a:r>
          </a:p>
          <a:p>
            <a:r>
              <a:rPr lang="en-US" sz="2200" dirty="0"/>
              <a:t>In 1972, the Government of India set up a special division in the Planning Commission called the Project Appraisal Division (PAD) to appraise the central sector projects from the national viewpoint and to make observations regarding the economic viability of investment projects whose capital cost exceeds a certain limit</a:t>
            </a:r>
            <a:endParaRPr lang="en-IN" sz="2200" dirty="0"/>
          </a:p>
        </p:txBody>
      </p:sp>
    </p:spTree>
    <p:extLst>
      <p:ext uri="{BB962C8B-B14F-4D97-AF65-F5344CB8AC3E}">
        <p14:creationId xmlns:p14="http://schemas.microsoft.com/office/powerpoint/2010/main" val="913081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1939C0-339E-59AD-036C-37C2F9946C3D}"/>
              </a:ext>
            </a:extLst>
          </p:cNvPr>
          <p:cNvSpPr>
            <a:spLocks noGrp="1"/>
          </p:cNvSpPr>
          <p:nvPr>
            <p:ph type="title"/>
          </p:nvPr>
        </p:nvSpPr>
        <p:spPr>
          <a:xfrm>
            <a:off x="686834" y="591344"/>
            <a:ext cx="3200400" cy="5585619"/>
          </a:xfrm>
        </p:spPr>
        <p:txBody>
          <a:bodyPr>
            <a:normAutofit/>
          </a:bodyPr>
          <a:lstStyle/>
          <a:p>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45423E6-D422-A2F2-09F5-3EFB0079612D}"/>
              </a:ext>
            </a:extLst>
          </p:cNvPr>
          <p:cNvSpPr>
            <a:spLocks noGrp="1"/>
          </p:cNvSpPr>
          <p:nvPr>
            <p:ph idx="1"/>
          </p:nvPr>
        </p:nvSpPr>
        <p:spPr>
          <a:xfrm>
            <a:off x="4447308" y="591344"/>
            <a:ext cx="6906491" cy="5585619"/>
          </a:xfrm>
        </p:spPr>
        <p:txBody>
          <a:bodyPr anchor="ctr">
            <a:normAutofit/>
          </a:bodyPr>
          <a:lstStyle/>
          <a:p>
            <a:r>
              <a:rPr lang="en-US" dirty="0"/>
              <a:t>In 1972, the Government of India set up a high-powered Public Investment Board (PIB) with a view to evolve a scientific procedure for taking investment decisions</a:t>
            </a:r>
            <a:endParaRPr lang="en-IN" dirty="0"/>
          </a:p>
        </p:txBody>
      </p:sp>
    </p:spTree>
    <p:extLst>
      <p:ext uri="{BB962C8B-B14F-4D97-AF65-F5344CB8AC3E}">
        <p14:creationId xmlns:p14="http://schemas.microsoft.com/office/powerpoint/2010/main" val="14206840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E99A94-A1B8-FD80-F295-AB96045E3F3C}"/>
              </a:ext>
            </a:extLst>
          </p:cNvPr>
          <p:cNvSpPr>
            <a:spLocks noGrp="1"/>
          </p:cNvSpPr>
          <p:nvPr>
            <p:ph type="title"/>
          </p:nvPr>
        </p:nvSpPr>
        <p:spPr>
          <a:xfrm>
            <a:off x="686834" y="591344"/>
            <a:ext cx="3200400" cy="5585619"/>
          </a:xfrm>
        </p:spPr>
        <p:txBody>
          <a:bodyPr>
            <a:normAutofit/>
          </a:bodyPr>
          <a:lstStyle/>
          <a:p>
            <a:r>
              <a:rPr lang="en-US">
                <a:solidFill>
                  <a:srgbClr val="FFFFFF"/>
                </a:solidFill>
              </a:rPr>
              <a:t>Key Steps in the Public Investment Decisio Making Process in India</a:t>
            </a:r>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7B7321A-2FD2-AAD8-50AF-78807003383B}"/>
              </a:ext>
            </a:extLst>
          </p:cNvPr>
          <p:cNvSpPr>
            <a:spLocks noGrp="1"/>
          </p:cNvSpPr>
          <p:nvPr>
            <p:ph idx="1"/>
          </p:nvPr>
        </p:nvSpPr>
        <p:spPr>
          <a:xfrm>
            <a:off x="4447308" y="591344"/>
            <a:ext cx="6906491" cy="5585619"/>
          </a:xfrm>
        </p:spPr>
        <p:txBody>
          <a:bodyPr anchor="ctr">
            <a:normAutofit/>
          </a:bodyPr>
          <a:lstStyle/>
          <a:p>
            <a:pPr algn="just"/>
            <a:r>
              <a:rPr lang="en-US" sz="2200" dirty="0"/>
              <a:t>The Planning Commission formulates the five-year plan indicating the broad strategy of planning, the role of each sector, the physical targets to be achieved by each sector, and the financial outlays to be made available for the development of each sector.</a:t>
            </a:r>
          </a:p>
          <a:p>
            <a:pPr algn="just"/>
            <a:r>
              <a:rPr lang="en-US" sz="2200" dirty="0"/>
              <a:t>The administrative ministries develop sectoral plans.</a:t>
            </a:r>
          </a:p>
          <a:p>
            <a:pPr algn="just"/>
            <a:r>
              <a:rPr lang="en-US" sz="2200" dirty="0"/>
              <a:t>The concerned public sector enterprise prepares the feasibility report and forwards it to its administrative ministry.</a:t>
            </a:r>
          </a:p>
          <a:p>
            <a:pPr algn="just"/>
            <a:r>
              <a:rPr lang="en-US" sz="2200" dirty="0"/>
              <a:t>The administrative ministry carries out a preliminary scrutiny of the feasibility report and sends copies of the same to the various appraising agencies, namely, the Planning Commission, the Department of Economic Affairs and the Plan Finance Division of the Finance Ministry, and the Bureau of Public Enterprises for their comments</a:t>
            </a:r>
            <a:endParaRPr lang="en-IN" sz="2200" dirty="0"/>
          </a:p>
        </p:txBody>
      </p:sp>
    </p:spTree>
    <p:extLst>
      <p:ext uri="{BB962C8B-B14F-4D97-AF65-F5344CB8AC3E}">
        <p14:creationId xmlns:p14="http://schemas.microsoft.com/office/powerpoint/2010/main" val="177911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3E1065-E1BD-71BD-0853-414364B16A5F}"/>
              </a:ext>
            </a:extLst>
          </p:cNvPr>
          <p:cNvSpPr>
            <a:spLocks noGrp="1"/>
          </p:cNvSpPr>
          <p:nvPr>
            <p:ph type="title"/>
          </p:nvPr>
        </p:nvSpPr>
        <p:spPr>
          <a:xfrm>
            <a:off x="686834" y="591344"/>
            <a:ext cx="3200400" cy="5585619"/>
          </a:xfrm>
        </p:spPr>
        <p:txBody>
          <a:bodyPr>
            <a:normAutofit/>
          </a:bodyPr>
          <a:lstStyle/>
          <a:p>
            <a:endParaRPr lang="en-IN">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D0F3ACE-BF2A-E4D2-68EF-C78F920015F5}"/>
              </a:ext>
            </a:extLst>
          </p:cNvPr>
          <p:cNvSpPr>
            <a:spLocks noGrp="1"/>
          </p:cNvSpPr>
          <p:nvPr>
            <p:ph idx="1"/>
          </p:nvPr>
        </p:nvSpPr>
        <p:spPr>
          <a:xfrm>
            <a:off x="4447308" y="591344"/>
            <a:ext cx="6906491" cy="5585619"/>
          </a:xfrm>
        </p:spPr>
        <p:txBody>
          <a:bodyPr anchor="ctr">
            <a:normAutofit/>
          </a:bodyPr>
          <a:lstStyle/>
          <a:p>
            <a:pPr algn="just"/>
            <a:r>
              <a:rPr lang="en-US" dirty="0"/>
              <a:t>The PAD of the Planning Commission carries out a detailed appraisal.</a:t>
            </a:r>
          </a:p>
          <a:p>
            <a:pPr algn="just"/>
            <a:r>
              <a:rPr lang="en-US" dirty="0"/>
              <a:t>The Investment Planning Committee of the Planning Commission discusses the appraisal note of the PAD and recommends to the PIB the view of the Planning Commission on whether the project should be accepted, rejected, deferred, reformulated, or redesigned.</a:t>
            </a:r>
          </a:p>
          <a:p>
            <a:pPr algn="just"/>
            <a:r>
              <a:rPr lang="en-US" dirty="0"/>
              <a:t>The cabinet generally accepts the recommendation of the PIB an approves its implementation.</a:t>
            </a:r>
            <a:endParaRPr lang="en-IN" dirty="0"/>
          </a:p>
        </p:txBody>
      </p:sp>
    </p:spTree>
    <p:extLst>
      <p:ext uri="{BB962C8B-B14F-4D97-AF65-F5344CB8AC3E}">
        <p14:creationId xmlns:p14="http://schemas.microsoft.com/office/powerpoint/2010/main" val="3615398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2017</TotalTime>
  <Words>2922</Words>
  <Application>Microsoft Office PowerPoint</Application>
  <PresentationFormat>Widescreen</PresentationFormat>
  <Paragraphs>182</Paragraphs>
  <Slides>42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Aptos</vt:lpstr>
      <vt:lpstr>Aptos Display</vt:lpstr>
      <vt:lpstr>Arial</vt:lpstr>
      <vt:lpstr>Calibri</vt:lpstr>
      <vt:lpstr>Cambria Math</vt:lpstr>
      <vt:lpstr>Times New Roman</vt:lpstr>
      <vt:lpstr>Wingdings</vt:lpstr>
      <vt:lpstr>Office Theme</vt:lpstr>
      <vt:lpstr>Social Cost benefit Analysis </vt:lpstr>
      <vt:lpstr>Introduction </vt:lpstr>
      <vt:lpstr>RATIONALE FOR SCBA</vt:lpstr>
      <vt:lpstr>Market imperfections </vt:lpstr>
      <vt:lpstr>Externalities</vt:lpstr>
      <vt:lpstr>Taxes and Subsidies</vt:lpstr>
      <vt:lpstr>Concern for Savings</vt:lpstr>
      <vt:lpstr>Concern for Redistribution </vt:lpstr>
      <vt:lpstr>Merit Wants </vt:lpstr>
      <vt:lpstr>UNIDO APPROACH </vt:lpstr>
      <vt:lpstr>UNIDO APPROACH</vt:lpstr>
      <vt:lpstr>NET BENEFIT IN TERMS OF ECONOMIC (EFFICIENCY) PRICES</vt:lpstr>
      <vt:lpstr>Choice of numeraire</vt:lpstr>
      <vt:lpstr>Concept of Tradability</vt:lpstr>
      <vt:lpstr>Sources of Shadow Prices</vt:lpstr>
      <vt:lpstr>Sources of Shadow Prices</vt:lpstr>
      <vt:lpstr>Taxes</vt:lpstr>
      <vt:lpstr>consumer willingness to pay (Measurement )</vt:lpstr>
      <vt:lpstr>Shadow Pricing of Specific Resources</vt:lpstr>
      <vt:lpstr>Externalities </vt:lpstr>
      <vt:lpstr>Externalities</vt:lpstr>
      <vt:lpstr>Externalities</vt:lpstr>
      <vt:lpstr>Measurement of Externalities </vt:lpstr>
      <vt:lpstr>Labour Inputs</vt:lpstr>
      <vt:lpstr>Capital Inputs</vt:lpstr>
      <vt:lpstr>MEASUREMENT OF THE IMPACT ON DISTRIBUTION</vt:lpstr>
      <vt:lpstr>Measure of Gain or Loss</vt:lpstr>
      <vt:lpstr>SAVINGS IMPACT AND ITS VALUE</vt:lpstr>
      <vt:lpstr>PowerPoint Presentation</vt:lpstr>
      <vt:lpstr>Value of Savings</vt:lpstr>
      <vt:lpstr>PowerPoint Presentation</vt:lpstr>
      <vt:lpstr>INCOME DISTRIBUTION IMPACT</vt:lpstr>
      <vt:lpstr>ADJUSTMENT FOR MERIT AND DEMERIT GOODS</vt:lpstr>
      <vt:lpstr>PowerPoint Presentation</vt:lpstr>
      <vt:lpstr>PowerPoint Presentation</vt:lpstr>
      <vt:lpstr>Cost Benefit Analysis of Adhaaar </vt:lpstr>
      <vt:lpstr>PowerPoint Presentation</vt:lpstr>
      <vt:lpstr>Public Sector Investment Decisions India </vt:lpstr>
      <vt:lpstr>Initiatives to Improve the Quality of Investment Decisions </vt:lpstr>
      <vt:lpstr>PowerPoint Presentation</vt:lpstr>
      <vt:lpstr>Key Steps in the Public Investment Decisio Making Process in India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Rohit Titiyal</dc:creator>
  <cp:lastModifiedBy>Rohit Titiyal</cp:lastModifiedBy>
  <cp:revision>16</cp:revision>
  <dcterms:created xsi:type="dcterms:W3CDTF">2025-04-04T08:55:50Z</dcterms:created>
  <dcterms:modified xsi:type="dcterms:W3CDTF">2025-04-20T10:21:00Z</dcterms:modified>
</cp:coreProperties>
</file>