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2" r:id="rId15"/>
    <p:sldId id="273" r:id="rId16"/>
    <p:sldId id="274" r:id="rId17"/>
    <p:sldId id="275" r:id="rId18"/>
    <p:sldId id="27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9FFB8C-F27F-4C7E-BE4D-6C49B7C2CEA2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255AB5-A5EC-4F85-A722-7EA282B49B8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7F8E390-1D7C-4357-899C-5A520EBDA093}" type="datetime1">
              <a:rPr lang="en-US" smtClean="0"/>
              <a:t>10/20/2019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FD40E-E268-4F08-87EC-CB52732CC831}" type="datetime1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D0527-D98F-4445-BB0B-E2A7A410BF42}" type="datetime1">
              <a:rPr lang="en-US" smtClean="0"/>
              <a:t>10/20/2019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6367047-54DF-430E-8D80-BC06234542C1}" type="datetime1">
              <a:rPr lang="en-US" smtClean="0"/>
              <a:t>10/20/2019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64B1A94-99E5-46D4-8FEB-89E887779CED}" type="datetime1">
              <a:rPr lang="en-US" smtClean="0"/>
              <a:t>10/20/2019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EF709-259F-4185-8C0E-5F620D54827A}" type="datetime1">
              <a:rPr lang="en-US" smtClean="0"/>
              <a:t>10/20/2019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D14D-5FAC-4687-852D-EA7B6CB4C683}" type="datetime1">
              <a:rPr lang="en-US" smtClean="0"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C2C54-5570-4C16-B29B-CC52D38E8562}" type="datetime1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3F1E945-81CF-4D6B-A0B0-A4F5837203C9}" type="datetime1">
              <a:rPr lang="en-US" smtClean="0"/>
              <a:t>10/20/2019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6710B-98EE-4402-BFEA-80A63BABF7AE}" type="datetime1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6435678E-97BC-4F52-B482-3C0ACD5E31EB}" type="datetime1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BEBFA4B-5DCD-4FEF-9753-842E9EAA4157}" type="datetime1">
              <a:rPr lang="en-US" smtClean="0"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381000"/>
            <a:ext cx="6477000" cy="1828800"/>
          </a:xfrm>
        </p:spPr>
        <p:txBody>
          <a:bodyPr/>
          <a:lstStyle/>
          <a:p>
            <a:r>
              <a:rPr lang="en-US" dirty="0" smtClean="0"/>
              <a:t>Leadership and change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Anubha Dadhich (PhD/IITD), IIM Raipur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Leading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Today we are in VUCA world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Change initiatives are ubiquitous in organization(s)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Origin of change initiative doesn’t matter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Employees at all level – responsible for understanding, influencing and contributing to its success</a:t>
            </a:r>
          </a:p>
          <a:p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50D08-BC14-4AE4-811D-A75A0E0B2E86}" type="datetime1">
              <a:rPr lang="en-US" smtClean="0"/>
              <a:t>10/20/2019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Assumptions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FD40E-E268-4F08-87EC-CB52732CC831}" type="datetime1">
              <a:rPr lang="en-US" smtClean="0"/>
              <a:t>10/20/2019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Organization(s) are system(s)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Change is both a process and an outcome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No single correct formula to manage the successful change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Map for Change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FD40E-E268-4F08-87EC-CB52732CC831}" type="datetime1">
              <a:rPr lang="en-US" smtClean="0"/>
              <a:t>10/20/2019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Diagnosis: Why is Change needed ?</a:t>
            </a:r>
          </a:p>
          <a:p>
            <a:endParaRPr lang="en-US" dirty="0" smtClean="0"/>
          </a:p>
          <a:p>
            <a:r>
              <a:rPr lang="en-US" dirty="0" smtClean="0"/>
              <a:t>Design: What sort of change is called for ?</a:t>
            </a:r>
          </a:p>
          <a:p>
            <a:endParaRPr lang="en-US" dirty="0" smtClean="0"/>
          </a:p>
          <a:p>
            <a:r>
              <a:rPr lang="en-US" dirty="0" smtClean="0"/>
              <a:t>Delivery: How can change be best implemented ?</a:t>
            </a:r>
          </a:p>
          <a:p>
            <a:endParaRPr lang="en-US" dirty="0" smtClean="0"/>
          </a:p>
          <a:p>
            <a:r>
              <a:rPr lang="en-US" dirty="0" smtClean="0"/>
              <a:t>Evaluation: How can the impact of change can be assessed and measured ?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FD40E-E268-4F08-87EC-CB52732CC831}" type="datetime1">
              <a:rPr lang="en-US" smtClean="0"/>
              <a:t>10/20/2019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New Leader  or New development</a:t>
            </a:r>
          </a:p>
          <a:p>
            <a:endParaRPr lang="en-US" dirty="0" smtClean="0"/>
          </a:p>
          <a:p>
            <a:r>
              <a:rPr lang="en-US" dirty="0" smtClean="0"/>
              <a:t>Performance Gap or Opportunity Gap</a:t>
            </a:r>
          </a:p>
          <a:p>
            <a:endParaRPr lang="en-US" dirty="0" smtClean="0"/>
          </a:p>
          <a:p>
            <a:r>
              <a:rPr lang="en-US" dirty="0" smtClean="0"/>
              <a:t>As a tool– Ability to perform and produce output</a:t>
            </a:r>
          </a:p>
          <a:p>
            <a:r>
              <a:rPr lang="en-US" dirty="0" smtClean="0"/>
              <a:t>As a tool– Capacity to foster individual learning</a:t>
            </a:r>
          </a:p>
          <a:p>
            <a:r>
              <a:rPr lang="en-US" dirty="0" smtClean="0"/>
              <a:t>As a tool– Potential to adopt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24781B-D86D-48A0-A32D-0D2C351D0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Opportunity Gap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548B4C-016F-4583-AEB8-AEEB890B29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Potential future problems or missed value creating opportunities the organization will face, if does not act today.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It arises in two </a:t>
            </a:r>
            <a:r>
              <a:rPr lang="en-US" sz="2800" dirty="0" smtClean="0"/>
              <a:t>ways:</a:t>
            </a:r>
            <a:endParaRPr lang="en-US" sz="2800" dirty="0"/>
          </a:p>
          <a:p>
            <a:pPr marL="457200" indent="-457200">
              <a:buAutoNum type="arabicParenR"/>
            </a:pPr>
            <a:r>
              <a:rPr lang="en-US" sz="2800" dirty="0"/>
              <a:t>Shift in customer preferences and demand</a:t>
            </a:r>
          </a:p>
          <a:p>
            <a:pPr marL="457200" indent="-457200">
              <a:buAutoNum type="arabicParenR"/>
            </a:pPr>
            <a:r>
              <a:rPr lang="en-US" sz="2800" dirty="0"/>
              <a:t>Successful organizations assuming that their capabilities will sustain indefinitely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1577-B601-4377-92E8-F1EF18DBDF2E}" type="datetime1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4B7E4EF-A1BD-40F4-AB7B-04F084DD991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3724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49135A-AD14-450E-B912-6E4EB7012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Designing</a:t>
            </a:r>
            <a:r>
              <a:rPr lang="en-US" sz="3200" b="1" dirty="0"/>
              <a:t>: the change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C946D2C-AF7F-4650-994C-62C63166BA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/>
              <a:t>It should address both the </a:t>
            </a:r>
            <a:r>
              <a:rPr lang="en-US" sz="2800" dirty="0" smtClean="0"/>
              <a:t>:</a:t>
            </a:r>
          </a:p>
          <a:p>
            <a:pPr>
              <a:buNone/>
            </a:pPr>
            <a:r>
              <a:rPr lang="en-US" sz="2800" dirty="0" smtClean="0"/>
              <a:t>a</a:t>
            </a:r>
            <a:r>
              <a:rPr lang="en-US" sz="2800" dirty="0"/>
              <a:t>) type of gap 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b</a:t>
            </a:r>
            <a:r>
              <a:rPr lang="en-US" sz="2800" dirty="0"/>
              <a:t>) the set of challenges that the change effort will encounter.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b="1" dirty="0"/>
              <a:t>S</a:t>
            </a:r>
            <a:r>
              <a:rPr lang="en-US" sz="2800" dirty="0"/>
              <a:t>cope</a:t>
            </a:r>
          </a:p>
          <a:p>
            <a:r>
              <a:rPr lang="en-US" sz="2800" b="1" dirty="0"/>
              <a:t>O</a:t>
            </a:r>
            <a:r>
              <a:rPr lang="en-US" sz="2800" dirty="0"/>
              <a:t>rigin</a:t>
            </a:r>
          </a:p>
          <a:p>
            <a:r>
              <a:rPr lang="en-US" sz="2800" b="1" dirty="0"/>
              <a:t>R</a:t>
            </a:r>
            <a:r>
              <a:rPr lang="en-US" sz="2800" dirty="0"/>
              <a:t>ollout</a:t>
            </a:r>
          </a:p>
          <a:p>
            <a:r>
              <a:rPr lang="en-US" sz="2800" b="1" dirty="0"/>
              <a:t>T</a:t>
            </a:r>
            <a:r>
              <a:rPr lang="en-US" sz="2800" dirty="0"/>
              <a:t>iming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64BF0-9332-40E6-A321-1026EE3DB2F4}" type="datetime1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4B7E4EF-A1BD-40F4-AB7B-04F084DD991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7061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24FD4C-9605-459B-907C-F9AB90A48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Scope: Consider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6B55C59-0ECF-4598-85D9-91C642031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Q1. How broad and how deep does the change need to be ?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Q2. How expansive does the change need to be across each facet of the organization 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33D08-69E5-4A97-BF7C-8FB79CB36AC4}" type="datetime1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4B7E4EF-A1BD-40F4-AB7B-04F084DD991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2580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68C18B-5C3F-4B4C-A6EA-515AF8FAD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Origin: Consider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EE783FA-CE9B-4549-BE7F-D9D066024A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Q1. Where are the best ideas about the desired change likely to be generated ?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Q2. How clear and </a:t>
            </a:r>
            <a:r>
              <a:rPr lang="en-US" sz="2800" dirty="0" smtClean="0"/>
              <a:t>predetermined </a:t>
            </a:r>
            <a:r>
              <a:rPr lang="en-US" sz="2800" dirty="0"/>
              <a:t>is the path forward ?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Q3. How consistent should the resulting behaviors and practices be 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E6392-48D2-4289-A154-0DBFCD5D432D}" type="datetime1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4B7E4EF-A1BD-40F4-AB7B-04F084DD991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0635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F9F0F8-3568-4289-B43B-D5D311F6D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change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8304418F-F655-4292-86A1-D4E8AD3CDF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62093278"/>
              </p:ext>
            </p:extLst>
          </p:nvPr>
        </p:nvGraphicFramePr>
        <p:xfrm>
          <a:off x="2324686" y="2136878"/>
          <a:ext cx="3710354" cy="34564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5177">
                  <a:extLst>
                    <a:ext uri="{9D8B030D-6E8A-4147-A177-3AD203B41FA5}">
                      <a16:colId xmlns:a16="http://schemas.microsoft.com/office/drawing/2014/main" xmlns="" val="243212075"/>
                    </a:ext>
                  </a:extLst>
                </a:gridCol>
                <a:gridCol w="1855177">
                  <a:extLst>
                    <a:ext uri="{9D8B030D-6E8A-4147-A177-3AD203B41FA5}">
                      <a16:colId xmlns:a16="http://schemas.microsoft.com/office/drawing/2014/main" xmlns="" val="482098194"/>
                    </a:ext>
                  </a:extLst>
                </a:gridCol>
              </a:tblGrid>
              <a:tr h="1728221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                Tactical</a:t>
                      </a:r>
                    </a:p>
                  </a:txBody>
                  <a:tcPr marL="68580" marR="6858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                                                                                    </a:t>
                      </a:r>
                    </a:p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    Transformational </a:t>
                      </a:r>
                    </a:p>
                  </a:txBody>
                  <a:tcPr marL="68580" marR="6858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58542737"/>
                  </a:ext>
                </a:extLst>
              </a:tr>
              <a:tr h="1728221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          Evolutionary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      Revolutionary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2326665693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DC147C85-6463-4CD2-A179-58DF3B9A53AF}"/>
              </a:ext>
            </a:extLst>
          </p:cNvPr>
          <p:cNvCxnSpPr/>
          <p:nvPr/>
        </p:nvCxnSpPr>
        <p:spPr>
          <a:xfrm>
            <a:off x="2380957" y="5838092"/>
            <a:ext cx="359781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xmlns="" id="{36D53A8E-2938-4A77-9F0D-6AD3776A0984}"/>
              </a:ext>
            </a:extLst>
          </p:cNvPr>
          <p:cNvCxnSpPr/>
          <p:nvPr/>
        </p:nvCxnSpPr>
        <p:spPr>
          <a:xfrm>
            <a:off x="2131255" y="2136878"/>
            <a:ext cx="0" cy="345644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9E9FD74-428A-430D-BE65-CE135A738C4A}"/>
              </a:ext>
            </a:extLst>
          </p:cNvPr>
          <p:cNvSpPr txBox="1"/>
          <p:nvPr/>
        </p:nvSpPr>
        <p:spPr>
          <a:xfrm>
            <a:off x="2380957" y="5898199"/>
            <a:ext cx="35978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Incremental                          Radical         	        Scope</a:t>
            </a:r>
            <a:r>
              <a:rPr lang="en-US" b="1" dirty="0" smtClean="0">
                <a:solidFill>
                  <a:schemeClr val="bg1"/>
                </a:solidFill>
              </a:rPr>
              <a:t>                                                       </a:t>
            </a:r>
            <a:r>
              <a:rPr lang="en-US" b="1" dirty="0">
                <a:solidFill>
                  <a:schemeClr val="bg1"/>
                </a:solidFill>
              </a:rPr>
              <a:t>Radical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C11CF-B64C-4094-94EA-DC15163635F8}" type="datetime1">
              <a:rPr lang="en-US" smtClean="0"/>
              <a:pPr/>
              <a:t>10/20/2019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4B7E4EF-A1BD-40F4-AB7B-04F084DD991D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295400" y="2057400"/>
            <a:ext cx="492443" cy="228599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000" b="1" dirty="0" smtClean="0"/>
              <a:t>               </a:t>
            </a:r>
            <a:r>
              <a:rPr lang="en-US" sz="2000" b="1" dirty="0" smtClean="0"/>
              <a:t>Top </a:t>
            </a:r>
            <a:r>
              <a:rPr lang="en-US" sz="2000" b="1" dirty="0" smtClean="0"/>
              <a:t>down</a:t>
            </a:r>
            <a:endParaRPr lang="en-US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371600" y="4495800"/>
            <a:ext cx="492443" cy="153697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000" b="1" dirty="0" smtClean="0"/>
              <a:t>Bottom up</a:t>
            </a:r>
            <a:endParaRPr 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914400" y="3276600"/>
            <a:ext cx="553998" cy="189689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400" b="1" dirty="0" smtClean="0"/>
              <a:t>        </a:t>
            </a:r>
            <a:r>
              <a:rPr lang="en-US" sz="2000" b="1" dirty="0" smtClean="0"/>
              <a:t>ORIGIN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404191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8950280-4361-483E-A996-3EC48CE19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Delivering change</a:t>
            </a:r>
            <a:r>
              <a:rPr lang="en-US" dirty="0" smtClean="0"/>
              <a:t>: choose best approach for implementation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64C1F-1A8B-4234-B7BD-3D409EA74E53}" type="datetime1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4B7E4EF-A1BD-40F4-AB7B-04F084DD991D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0685" y="2105248"/>
            <a:ext cx="5023884" cy="366823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862816" y="3072810"/>
            <a:ext cx="3971261" cy="1"/>
          </a:xfrm>
          <a:prstGeom prst="straightConnector1">
            <a:avLst/>
          </a:prstGeom>
          <a:ln w="19050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950535" y="4678326"/>
            <a:ext cx="3955311" cy="10633"/>
          </a:xfrm>
          <a:prstGeom prst="straightConnector1">
            <a:avLst/>
          </a:prstGeom>
          <a:ln w="19050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926612" y="3264196"/>
            <a:ext cx="39712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Localized                                                     System wide</a:t>
            </a:r>
          </a:p>
          <a:p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4106825" y="2700670"/>
            <a:ext cx="17065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ROLL OUT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90237" y="4263656"/>
            <a:ext cx="11562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TIMING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82433" y="4976038"/>
            <a:ext cx="39473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Slow                                                                Fast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44874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need to understand :roll 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Q1. Can the change be rolled out in each unit separately, or in cross-unit collaboration necessary ?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Q2. Does the organization have the resources to coordinate a roll out across multiple units ?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Q3. How will the change affect productivity during implementation and while the business unit attempts to adapt ?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CBB75-9359-491A-9682-62AAA0C2AA4A}" type="datetime1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4B7E4EF-A1BD-40F4-AB7B-04F084DD991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need to understand: Timings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Q1. How long it take to roll out the change ?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Q2. Has an unexpected event triggered the need for an immediate change ?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Q3. What are the benefits of having more time to implement the change ?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CBB75-9359-491A-9682-62AAA0C2AA4A}" type="datetime1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4B7E4EF-A1BD-40F4-AB7B-04F084DD991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3949891"/>
          </a:xfrm>
        </p:spPr>
        <p:txBody>
          <a:bodyPr/>
          <a:lstStyle/>
          <a:p>
            <a:pPr marL="624078" indent="-514350">
              <a:buFont typeface="+mj-lt"/>
              <a:buAutoNum type="arabicParenR"/>
            </a:pPr>
            <a:r>
              <a:rPr lang="en-US" dirty="0" smtClean="0"/>
              <a:t>Piloting and Experimentation</a:t>
            </a:r>
          </a:p>
          <a:p>
            <a:pPr marL="624078" indent="-514350">
              <a:buFont typeface="+mj-lt"/>
              <a:buAutoNum type="arabicParenR"/>
            </a:pPr>
            <a:endParaRPr lang="en-US" dirty="0" smtClean="0"/>
          </a:p>
          <a:p>
            <a:pPr marL="624078" indent="-514350">
              <a:buFont typeface="+mj-lt"/>
              <a:buAutoNum type="arabicParenR"/>
            </a:pPr>
            <a:endParaRPr lang="en-US" dirty="0" smtClean="0"/>
          </a:p>
          <a:p>
            <a:pPr marL="624078" indent="-514350">
              <a:buFont typeface="+mj-lt"/>
              <a:buAutoNum type="arabicParenR"/>
            </a:pPr>
            <a:r>
              <a:rPr lang="en-US" dirty="0" smtClean="0"/>
              <a:t>Assimilation and Integration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Implementation Approaches</a:t>
            </a:r>
            <a:endParaRPr lang="en-US" dirty="0"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D97A3-B82A-44A5-B0B6-BE33D8C8F254}" type="datetime1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S1: Establish a sense of urgency</a:t>
            </a:r>
          </a:p>
          <a:p>
            <a:r>
              <a:rPr lang="en-US" dirty="0" smtClean="0"/>
              <a:t>S2: Form a powerful guiding coalition</a:t>
            </a:r>
          </a:p>
          <a:p>
            <a:r>
              <a:rPr lang="en-US" dirty="0" smtClean="0"/>
              <a:t>S3: Create a Vision</a:t>
            </a:r>
          </a:p>
          <a:p>
            <a:r>
              <a:rPr lang="en-US" dirty="0" smtClean="0"/>
              <a:t>S4: Communicate a vision</a:t>
            </a:r>
          </a:p>
          <a:p>
            <a:r>
              <a:rPr lang="en-US" dirty="0" smtClean="0"/>
              <a:t>S5: Empower others to act on a vision</a:t>
            </a:r>
          </a:p>
          <a:p>
            <a:r>
              <a:rPr lang="en-US" dirty="0" smtClean="0"/>
              <a:t>S6: Plan for &amp; create short term wins</a:t>
            </a:r>
          </a:p>
          <a:p>
            <a:r>
              <a:rPr lang="en-US" dirty="0" smtClean="0"/>
              <a:t>S7: Consolidate Improvements</a:t>
            </a:r>
          </a:p>
          <a:p>
            <a:r>
              <a:rPr lang="en-US" dirty="0" smtClean="0"/>
              <a:t>S8: Institutionalize the New Approaches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23B7-7CEB-4AA7-AB56-D2CAADA872A0}" type="datetime1">
              <a:rPr lang="en-US" smtClean="0"/>
              <a:pPr/>
              <a:t>10/20/2019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effectLst/>
              </a:rPr>
              <a:t>Kotters Change Model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797491"/>
          </a:xfrm>
        </p:spPr>
        <p:txBody>
          <a:bodyPr/>
          <a:lstStyle/>
          <a:p>
            <a:r>
              <a:rPr lang="en-US" dirty="0" smtClean="0"/>
              <a:t>Acceptance and Adaptation Stages</a:t>
            </a:r>
          </a:p>
          <a:p>
            <a:endParaRPr lang="en-US" dirty="0" smtClean="0"/>
          </a:p>
          <a:p>
            <a:r>
              <a:rPr lang="en-US" dirty="0" smtClean="0"/>
              <a:t>Using Social Proof to Change Behavior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23B7-7CEB-4AA7-AB56-D2CAADA872A0}" type="datetime1">
              <a:rPr lang="en-US" smtClean="0"/>
              <a:pPr/>
              <a:t>10/20/2019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effectLst/>
              </a:rPr>
              <a:t>Build commitment for Change</a:t>
            </a:r>
            <a:endParaRPr lang="en-US" sz="3600" dirty="0">
              <a:effectLst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416491"/>
          </a:xfrm>
        </p:spPr>
        <p:txBody>
          <a:bodyPr/>
          <a:lstStyle/>
          <a:p>
            <a:r>
              <a:rPr lang="en-US" dirty="0" smtClean="0"/>
              <a:t>1) Proximity of the hard and soft outcomes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2) Progress towards achieving buy-in among individuals in the organization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23B7-7CEB-4AA7-AB56-D2CAADA872A0}" type="datetime1">
              <a:rPr lang="en-US" smtClean="0"/>
              <a:pPr/>
              <a:t>10/20/2019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effectLst/>
              </a:rPr>
              <a:t>Evaluating the Change</a:t>
            </a:r>
            <a:endParaRPr lang="en-US" sz="3200" dirty="0">
              <a:effectLst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23B7-7CEB-4AA7-AB56-D2CAADA872A0}" type="datetime1">
              <a:rPr lang="en-US" smtClean="0"/>
              <a:pPr/>
              <a:t>10/20/2019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8804372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250</TotalTime>
  <Words>583</Words>
  <Application>Microsoft Office PowerPoint</Application>
  <PresentationFormat>On-screen Show (4:3)</PresentationFormat>
  <Paragraphs>149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Median</vt:lpstr>
      <vt:lpstr>Leadership and change management</vt:lpstr>
      <vt:lpstr>Leading Change</vt:lpstr>
      <vt:lpstr>Key Assumptions</vt:lpstr>
      <vt:lpstr>Road Map for Change</vt:lpstr>
      <vt:lpstr>Diagnosis</vt:lpstr>
      <vt:lpstr>Opportunity Gap</vt:lpstr>
      <vt:lpstr>Designing: the change process</vt:lpstr>
      <vt:lpstr>Scope: Consider </vt:lpstr>
      <vt:lpstr>Origin: Consider</vt:lpstr>
      <vt:lpstr>Types of change</vt:lpstr>
      <vt:lpstr>Delivering change: choose best approach for implementation</vt:lpstr>
      <vt:lpstr>We need to understand :roll out</vt:lpstr>
      <vt:lpstr>We need to understand: Timings</vt:lpstr>
      <vt:lpstr>Implementation Approaches</vt:lpstr>
      <vt:lpstr>Kotters Change Model</vt:lpstr>
      <vt:lpstr>Build commitment for Change</vt:lpstr>
      <vt:lpstr>Evaluating the Change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 and change management</dc:title>
  <dc:creator>Anubha</dc:creator>
  <cp:lastModifiedBy>Anubha</cp:lastModifiedBy>
  <cp:revision>34</cp:revision>
  <dcterms:created xsi:type="dcterms:W3CDTF">2006-08-16T00:00:00Z</dcterms:created>
  <dcterms:modified xsi:type="dcterms:W3CDTF">2019-10-20T16:07:13Z</dcterms:modified>
</cp:coreProperties>
</file>