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85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1FA406-F76E-4F60-B338-C424B588B124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EA80B-D7AC-4EC3-83BA-498C10E3B55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4409B-93ED-4A96-A654-277859850CC7}" type="datetime1">
              <a:rPr lang="en-US" smtClean="0"/>
              <a:t>10/13/2019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64051-1320-4920-83C3-0F7E5A197284}" type="datetime1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2743-81FE-4C18-B556-1A1BF8526C8F}" type="datetime1">
              <a:rPr lang="en-US" smtClean="0"/>
              <a:t>10/13/2019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BEB17CA-81CB-4444-BD12-5AD2DC960419}" type="datetime1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ACA6A-9D4F-4376-8B8A-F5E100E25564}" type="datetime1">
              <a:rPr lang="en-US" smtClean="0"/>
              <a:t>10/13/2019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34A58-FD08-4606-876C-8104C5509CF8}" type="datetime1">
              <a:rPr lang="en-US" smtClean="0"/>
              <a:t>10/13/2019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2F47-12C1-440A-A0E6-4DCE1ECC19D0}" type="datetime1">
              <a:rPr lang="en-US" smtClean="0"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E75E6-463B-40FA-A6DC-4F0B8F982E44}" type="datetime1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20CA9D8-54E8-45EC-A668-3DF3E61108C7}" type="datetime1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FCC4-C8CB-4C30-A3E0-76875A1B2910}" type="datetime1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DC21-8B08-4D63-A4CC-0B5775023FF3}" type="datetime1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9531867-B214-4320-8F59-4785B73CC773}" type="datetime1">
              <a:rPr lang="en-US" smtClean="0"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400800" cy="1752600"/>
          </a:xfrm>
        </p:spPr>
        <p:txBody>
          <a:bodyPr/>
          <a:lstStyle/>
          <a:p>
            <a:r>
              <a:rPr lang="en-US" dirty="0" smtClean="0"/>
              <a:t>Anubha Dadhich (PhD/</a:t>
            </a:r>
            <a:r>
              <a:rPr lang="en-US" dirty="0" err="1" smtClean="0"/>
              <a:t>iitd</a:t>
            </a:r>
            <a:r>
              <a:rPr lang="en-US" dirty="0" smtClean="0"/>
              <a:t>)</a:t>
            </a:r>
          </a:p>
          <a:p>
            <a:r>
              <a:rPr lang="en-US" dirty="0" smtClean="0"/>
              <a:t>Iim Raipur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Leadership and Change Management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Ethics and Leadership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2304F-8DCB-44A5-B001-47E59A186345}" type="datetime1">
              <a:rPr lang="en-US" smtClean="0"/>
              <a:t>10/13/2019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“Leadership is nothing but becoming better human beings” </a:t>
            </a:r>
            <a:r>
              <a:rPr lang="en-US" sz="2800" i="1" dirty="0" smtClean="0"/>
              <a:t>Warren Buffet</a:t>
            </a:r>
          </a:p>
          <a:p>
            <a:endParaRPr lang="en-US" sz="2800" i="1" dirty="0" smtClean="0"/>
          </a:p>
          <a:p>
            <a:r>
              <a:rPr lang="en-US" sz="2800" dirty="0" smtClean="0"/>
              <a:t>What separates great leaders from others is value-based leadership and their purpose.</a:t>
            </a:r>
          </a:p>
          <a:p>
            <a:endParaRPr lang="en-US" sz="2800" dirty="0" smtClean="0"/>
          </a:p>
          <a:p>
            <a:r>
              <a:rPr lang="en-US" sz="2800" dirty="0" smtClean="0"/>
              <a:t>Everyone makes a difference but leaders makes a huge difference.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Ethical Leadership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6FA3-D855-403D-A49A-B712A322EE7B}" type="datetime1">
              <a:rPr lang="en-US" smtClean="0"/>
              <a:t>10/13/2019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The demonstration of normatively appropriate conduct through</a:t>
            </a:r>
          </a:p>
          <a:p>
            <a:r>
              <a:rPr lang="en-US" sz="2800" dirty="0" smtClean="0"/>
              <a:t> personal actions </a:t>
            </a:r>
          </a:p>
          <a:p>
            <a:r>
              <a:rPr lang="en-US" sz="2800" dirty="0" smtClean="0"/>
              <a:t> interpersonal relationships, and</a:t>
            </a:r>
          </a:p>
          <a:p>
            <a:r>
              <a:rPr lang="en-US" sz="2800" dirty="0" smtClean="0"/>
              <a:t> the promotion of such conduct to followers </a:t>
            </a:r>
          </a:p>
          <a:p>
            <a:r>
              <a:rPr lang="en-US" sz="2800" dirty="0" smtClean="0"/>
              <a:t>through two-way communication,</a:t>
            </a:r>
          </a:p>
          <a:p>
            <a:r>
              <a:rPr lang="en-US" sz="2800" dirty="0" smtClean="0"/>
              <a:t> reinforcement, and </a:t>
            </a:r>
          </a:p>
          <a:p>
            <a:r>
              <a:rPr lang="en-US" sz="2800" dirty="0" smtClean="0"/>
              <a:t>decision-making.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morality and ethics are same ??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39F55-03ED-4B33-AA19-2123D7C45451}" type="datetime1">
              <a:rPr lang="en-US" smtClean="0"/>
              <a:t>10/13/2019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Morality is more to do with intrinsic values, whereas ethics  has more social implications</a:t>
            </a:r>
            <a:r>
              <a:rPr lang="en-US" sz="2400" dirty="0" smtClean="0"/>
              <a:t>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Ethics are evaluated on the basis of </a:t>
            </a:r>
            <a:r>
              <a:rPr lang="en-US" sz="2400" dirty="0" smtClean="0"/>
              <a:t>purpose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Means are always </a:t>
            </a:r>
            <a:r>
              <a:rPr lang="en-US" sz="2400" dirty="0" smtClean="0"/>
              <a:t>tested </a:t>
            </a:r>
            <a:r>
              <a:rPr lang="en-US" sz="2400" dirty="0" smtClean="0"/>
              <a:t>and justified based on the purpose whether used for gain of masses or for some selfish </a:t>
            </a:r>
            <a:r>
              <a:rPr lang="en-US" sz="2400" dirty="0" smtClean="0"/>
              <a:t>reasons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In today’s world of competition and change– ETHICS are the thread of SUSTAINABILITY</a:t>
            </a:r>
            <a:r>
              <a:rPr lang="en-US" sz="2400" dirty="0" smtClean="0"/>
              <a:t>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They are intrinsic to every society and hence LEADERSHIP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act as a Moral Leader 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28173-C7E3-48CD-A96D-22C4AF917C30}" type="datetime1">
              <a:rPr lang="en-US" smtClean="0"/>
              <a:t>10/13/2019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8686800" cy="514438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Moral leadership doesn’t mean ignore profits and loss, share price, production cost and other measurable facts</a:t>
            </a:r>
            <a:r>
              <a:rPr lang="en-US" sz="2400" dirty="0" smtClean="0"/>
              <a:t>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But it does require recognizing and adhering to ethical values and acknowledging the importance of human meaning, quality and </a:t>
            </a:r>
            <a:r>
              <a:rPr lang="en-US" sz="2400" dirty="0" smtClean="0"/>
              <a:t>higher </a:t>
            </a:r>
            <a:r>
              <a:rPr lang="en-US" sz="2400" dirty="0" smtClean="0"/>
              <a:t>purpose</a:t>
            </a:r>
            <a:r>
              <a:rPr lang="en-US" sz="2400" dirty="0" smtClean="0"/>
              <a:t>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Special characteristics like ego, strength, self-confidence, and sense of independence, may enable leaders to behave morally in the face of opposition.</a:t>
            </a:r>
          </a:p>
          <a:p>
            <a:endParaRPr lang="en-US" sz="24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Continue……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Leaders can develop these characteristics through their own hard </a:t>
            </a:r>
            <a:r>
              <a:rPr lang="en-US" sz="2400" dirty="0" smtClean="0"/>
              <a:t>work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People have choices about whether to behave </a:t>
            </a:r>
            <a:r>
              <a:rPr lang="en-US" sz="2400" dirty="0" smtClean="0"/>
              <a:t>morally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A leader’s capacity to make moral choices is related to the individual’s level of moral development</a:t>
            </a:r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2112D-5A1D-4110-8AAD-1028B7B484DF}" type="datetime1">
              <a:rPr lang="en-US" smtClean="0"/>
              <a:t>10/13/2019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Moral Development Stages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EA02C-93B7-4C2C-B24D-512555193B8E}" type="datetime1">
              <a:rPr lang="en-US" smtClean="0"/>
              <a:t>10/13/2019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Pre Conventional: Egocentric</a:t>
            </a:r>
          </a:p>
          <a:p>
            <a:endParaRPr lang="en-US" sz="2800" dirty="0" smtClean="0"/>
          </a:p>
          <a:p>
            <a:r>
              <a:rPr lang="en-US" sz="2800" dirty="0" smtClean="0"/>
              <a:t>Conventional: Adhere to rules and norms and values, Fulfill expectations of others</a:t>
            </a:r>
          </a:p>
          <a:p>
            <a:endParaRPr lang="en-US" sz="2800" dirty="0" smtClean="0"/>
          </a:p>
          <a:p>
            <a:r>
              <a:rPr lang="en-US" sz="2800" dirty="0" smtClean="0"/>
              <a:t>Post-Conventional: Internalized values and norms, Principled level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Thinking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B90-AFE4-4F8A-9CAE-A80B4B873C53}" type="datetime1">
              <a:rPr lang="en-US" smtClean="0"/>
              <a:t>10/13/2019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Ability to see the synergy of the whole rather than just separate elements of a system.</a:t>
            </a:r>
          </a:p>
          <a:p>
            <a:endParaRPr lang="en-US" sz="2800" dirty="0" smtClean="0"/>
          </a:p>
          <a:p>
            <a:r>
              <a:rPr lang="en-US" sz="2800" dirty="0" smtClean="0"/>
              <a:t>It is a mental discipline and framework for seeing patterns and interrelationships</a:t>
            </a:r>
          </a:p>
          <a:p>
            <a:endParaRPr lang="en-US" sz="2800" dirty="0" smtClean="0"/>
          </a:p>
          <a:p>
            <a:r>
              <a:rPr lang="en-US" sz="2800" dirty="0" smtClean="0"/>
              <a:t>It is important to see organizational systems as a whole because of their complexity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077200" cy="4800600"/>
          </a:xfrm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Systemic leaders are transformational leaders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Focus on keeping the organization fine-tuned to new realities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Understand the impact 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NR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Help the organization to work with value tensions presented, adapt, learn and develop adaptive capacities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Concerned with strengthening the organization’s capacity for learning.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charset="0"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A74B0A-86A9-4FB5-B1DF-01A3A478D62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52600" y="381000"/>
            <a:ext cx="5486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SYSTEMIC LEADERSHIP</a:t>
            </a:r>
            <a:endParaRPr lang="en-US" sz="3200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D625-0450-4FEA-9492-B14514FBB682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Inductive Thinking</a:t>
            </a: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Task of leadership is to embrace inductive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thinking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Deductive reasoning—is applying rules to circumstances and events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Inductive reasoning is about looking at circumstances and events and considering what rules may apply to them or finding new rules. </a:t>
            </a: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8E279E-9ECE-4392-9EF2-3369E9F5D6E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95917-9C04-4D3E-B9F3-61A6D99F9306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Its emphasis lies on identifying and interpreting a variety of data, finding patterns, relationships and linkages that may explain things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This approach we usually neglect because it is time consuming and can be enormously frustrating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Can be powerful and creative when used properly.</a:t>
            </a:r>
          </a:p>
          <a:p>
            <a:pPr>
              <a:buFont typeface="Wingdings" pitchFamily="2" charset="2"/>
              <a:buChar char="§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DFF8A-1ADA-4BFF-9A0B-03E319DD8C3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E962A-809E-4AB8-B137-60EC0EFE750D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267200"/>
          </a:xfrm>
        </p:spPr>
        <p:txBody>
          <a:bodyPr/>
          <a:lstStyle/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System theory provides—larger picture without</a:t>
            </a:r>
          </a:p>
          <a:p>
            <a:pPr>
              <a:buFont typeface="Arial" charset="0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losing the importance of detail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advocates understanding the organization as a</a:t>
            </a:r>
          </a:p>
          <a:p>
            <a:pPr>
              <a:buFont typeface="Arial" charset="0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living system.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F06524-C76F-4207-9491-ED7AC6489FA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62621-B95A-44FE-8E94-521371F6DF58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8307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Systems Thinker applies his/her imagination in </a:t>
            </a:r>
          </a:p>
          <a:p>
            <a:pPr>
              <a:buFont typeface="Arial" charset="0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order to understand the values and roles that</a:t>
            </a:r>
          </a:p>
          <a:p>
            <a:pPr>
              <a:buFont typeface="Arial" charset="0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systems and their parts represents to one another.</a:t>
            </a: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Systems thinking approach invites us to</a:t>
            </a:r>
          </a:p>
          <a:p>
            <a:pPr>
              <a:buFont typeface="Arial" charset="0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challenge our mental models and question the</a:t>
            </a:r>
          </a:p>
          <a:p>
            <a:pPr>
              <a:buFont typeface="Arial" charset="0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rigor of our critical thinking.</a:t>
            </a: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ABD4D7-D387-455C-96BF-C23599FDB1A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6209-78F7-4044-807F-9967A441DADE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IS A SYSTEM?</a:t>
            </a:r>
          </a:p>
          <a:p>
            <a:pPr>
              <a:buFont typeface="Arial" charset="0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System is a regularly interacting and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interdependent group of parts, items or people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that form a unified whole with the purpose of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establishing a goal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Biological systems, Mechanical systems,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Ecological systems, Social systems and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Economic systems (business organizations).</a:t>
            </a: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2A2619-4233-4598-A934-197858EF6DC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59035-883A-49C8-A204-F4C787F14020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382000" cy="48006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system is always embedded in other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systems, so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any system is always a combination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of systems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or sub-systems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Arthur Koestler coined the term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holon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refer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that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which is whole in one context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and simultaneously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part in another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Holons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are nested within each other.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Reality constitutes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holons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Holon's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are part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other wholes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with no upward or downward limit.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4C7008-0801-4132-B8D2-0D8D6C63ED7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ED69F-7D40-45A9-96D6-99BDE1E49738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382000" cy="4800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Nothing is independent, everything is part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holarchy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nation is a system, the earth is a system,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our galaxy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a system.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System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ranges from simple to complex.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more complex a system, the greater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number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its sub-systems and more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intricate their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operations.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Sub-systems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are arranged in some form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Heirarchy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D759FA-54AE-4396-BB18-88230C306DC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95AA9-B193-4AB4-A84A-B07973F87A89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876800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It facilitates in achieving the sub-systems goals.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Hierarchy is central to systems theory in that it is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theory of wholeness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Hierarchy derives from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hiero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which means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governance or rule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From a systems perspective, it describes an order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of increasing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holons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representing an increasing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wholeness and integrative capacity.</a:t>
            </a: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74A809-5904-491C-B3CD-FAB6E289C77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4080-9ED3-4B34-9EE7-97C834A2444A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114800"/>
          </a:xfrm>
        </p:spPr>
        <p:txBody>
          <a:bodyPr/>
          <a:lstStyle/>
          <a:p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Systems import all kinds of elements from the</a:t>
            </a:r>
          </a:p>
          <a:p>
            <a:pPr>
              <a:buFont typeface="Arial" charset="0"/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  other systems of which they are part.</a:t>
            </a:r>
          </a:p>
          <a:p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If the larger system is unhealthy or insecure, the sub-systems will import these emotions too.</a:t>
            </a:r>
          </a:p>
          <a:p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If a company as a whole lacks rigor, has no</a:t>
            </a:r>
          </a:p>
          <a:p>
            <a:pPr>
              <a:buFont typeface="Arial" charset="0"/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  checks and balances and behaves recklessly, the board of directors as a sub-system, will reflect the same attitude and behaviors.</a:t>
            </a:r>
          </a:p>
          <a:p>
            <a:pPr>
              <a:buFont typeface="Arial" charset="0"/>
              <a:buNone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988AFA-0715-4DA1-A1BA-DD0F64DD57B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50CF4-E0F4-4088-9284-AD2036ECB4CA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6482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Adaptive System as Open System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be healthy and stay alive…………..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Organization need to open and responsive to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changes.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Change is Reality. Closed systems cannot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survive for long as they are in denial or out of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touch with reality.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Living Systems being alive when they remain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open and dynamic.</a:t>
            </a: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8E40BC-1627-4712-AAC9-B5E2DA3C24A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69A5-1550-4958-ADA1-A690F2A447F6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This makes them complex to understand and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manage. This complexity is exacerbated by the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fact that system resist change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Change always implies learning and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transformation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Learning and transformation require giving up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something for something else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Common example is technology change in the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organization.</a:t>
            </a: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0C810E-A845-4F0E-A6CD-656E84A96735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34C16-47AD-4D54-85A0-890FE8B0313E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482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System that adapt well survive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Adapting to new realities is what keeps systems</a:t>
            </a:r>
          </a:p>
          <a:p>
            <a:pPr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relevant to the larger systemic whole.</a:t>
            </a: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3B9181-781C-4748-9B8A-FFA9FC964A2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3E71D-0AF5-451F-9B4C-473C27EA3A00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867400" cy="868362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latin typeface="+mn-lt"/>
                <a:cs typeface="Times New Roman" pitchFamily="18" charset="0"/>
              </a:rPr>
              <a:t>VALUE TENSIONS</a:t>
            </a:r>
            <a:endParaRPr lang="en-US" sz="3200" dirty="0">
              <a:latin typeface="+mn-lt"/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sz="2800" smtClean="0">
                <a:cs typeface="Times New Roman" pitchFamily="18" charset="0"/>
              </a:rPr>
              <a:t>NR create value tensions</a:t>
            </a:r>
          </a:p>
          <a:p>
            <a:r>
              <a:rPr lang="en-US" sz="2800" smtClean="0">
                <a:cs typeface="Times New Roman" pitchFamily="18" charset="0"/>
              </a:rPr>
              <a:t>Most recent change you have experienced like a new job, or a new house or a new baby</a:t>
            </a:r>
          </a:p>
          <a:p>
            <a:r>
              <a:rPr lang="en-US" sz="2800" smtClean="0">
                <a:cs typeface="Times New Roman" pitchFamily="18" charset="0"/>
              </a:rPr>
              <a:t>NR requires us to give up, change or mediate our values</a:t>
            </a:r>
          </a:p>
          <a:p>
            <a:r>
              <a:rPr lang="en-US" sz="2800" smtClean="0">
                <a:cs typeface="Times New Roman" pitchFamily="18" charset="0"/>
              </a:rPr>
              <a:t>In turn change our priorities and behaviors</a:t>
            </a:r>
          </a:p>
          <a:p>
            <a:r>
              <a:rPr lang="en-US" sz="2800" smtClean="0">
                <a:cs typeface="Times New Roman" pitchFamily="18" charset="0"/>
              </a:rPr>
              <a:t>Values have developed over time, shaped by our life stories and experiences</a:t>
            </a:r>
          </a:p>
          <a:p>
            <a:endParaRPr lang="en-US" sz="24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003D92-B1CB-4868-B41F-F98167A63FB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7562F-2370-4310-A9A5-1C2DC9257FD5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>
                <a:cs typeface="Times New Roman" pitchFamily="18" charset="0"/>
              </a:rPr>
              <a:t>They are part of who we are…</a:t>
            </a:r>
          </a:p>
          <a:p>
            <a:r>
              <a:rPr lang="en-US" sz="2800" smtClean="0">
                <a:cs typeface="Times New Roman" pitchFamily="18" charset="0"/>
              </a:rPr>
              <a:t>Our values give us identity and community</a:t>
            </a:r>
          </a:p>
          <a:p>
            <a:r>
              <a:rPr lang="en-US" sz="2800" smtClean="0">
                <a:cs typeface="Times New Roman" pitchFamily="18" charset="0"/>
              </a:rPr>
              <a:t>Changing, mediating or reprioritizing our values is no trivial project</a:t>
            </a:r>
          </a:p>
          <a:p>
            <a:r>
              <a:rPr lang="en-US" sz="2800" smtClean="0">
                <a:cs typeface="Times New Roman" pitchFamily="18" charset="0"/>
              </a:rPr>
              <a:t>Change that challenges our values results in a sense of LOSS</a:t>
            </a:r>
          </a:p>
          <a:p>
            <a:r>
              <a:rPr lang="en-US" sz="2800" smtClean="0">
                <a:cs typeface="Times New Roman" pitchFamily="18" charset="0"/>
              </a:rPr>
              <a:t>All change, even good change signifies loss of some kind</a:t>
            </a:r>
          </a:p>
          <a:p>
            <a:r>
              <a:rPr lang="en-US" sz="2800" smtClean="0">
                <a:cs typeface="Times New Roman" pitchFamily="18" charset="0"/>
              </a:rPr>
              <a:t>Value tensions cut to the chase</a:t>
            </a:r>
          </a:p>
          <a:p>
            <a:endParaRPr lang="en-US" sz="28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41C033-167F-4343-9115-DEC1ADFDAD2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C3E12-DB7C-4B4F-B3DA-F3AA1F9BE239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>
                <a:cs typeface="Times New Roman" pitchFamily="18" charset="0"/>
              </a:rPr>
              <a:t>Value Tensions challenge who we are and the world of self perception we have created around us</a:t>
            </a:r>
          </a:p>
          <a:p>
            <a:r>
              <a:rPr lang="en-US" sz="2800" smtClean="0">
                <a:cs typeface="Times New Roman" pitchFamily="18" charset="0"/>
              </a:rPr>
              <a:t>Identifying the value tensions that arise as a result of change is known as defining the </a:t>
            </a:r>
            <a:r>
              <a:rPr lang="en-US" sz="2800" smtClean="0">
                <a:solidFill>
                  <a:srgbClr val="FF0000"/>
                </a:solidFill>
                <a:cs typeface="Times New Roman" pitchFamily="18" charset="0"/>
              </a:rPr>
              <a:t>adaptive challenge</a:t>
            </a:r>
            <a:endParaRPr lang="en-US" sz="2800" smtClean="0">
              <a:cs typeface="Times New Roman" pitchFamily="18" charset="0"/>
            </a:endParaRPr>
          </a:p>
          <a:p>
            <a:r>
              <a:rPr lang="en-US" sz="2800" smtClean="0">
                <a:cs typeface="Times New Roman" pitchFamily="18" charset="0"/>
              </a:rPr>
              <a:t>NR may require us to change our ideas, our belief systems, our loyalties, our concepts, our habits and our skill sets</a:t>
            </a:r>
          </a:p>
          <a:p>
            <a:endParaRPr lang="en-US" sz="28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349D74-6AB3-4485-8AD2-F63AD2D9A17A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873-8A13-41C0-8176-784365DD1A99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>
                <a:cs typeface="Times New Roman" pitchFamily="18" charset="0"/>
              </a:rPr>
              <a:t>For eg. Role of technology in our lives</a:t>
            </a:r>
          </a:p>
          <a:p>
            <a:r>
              <a:rPr lang="en-US" sz="2800" smtClean="0">
                <a:cs typeface="Times New Roman" pitchFamily="18" charset="0"/>
              </a:rPr>
              <a:t>Software tools for design and graphics have replaced the work of draftsman</a:t>
            </a:r>
          </a:p>
          <a:p>
            <a:r>
              <a:rPr lang="en-US" sz="2800" smtClean="0">
                <a:cs typeface="Times New Roman" pitchFamily="18" charset="0"/>
              </a:rPr>
              <a:t>Decision support systems now perform certain planning functions</a:t>
            </a:r>
          </a:p>
          <a:p>
            <a:r>
              <a:rPr lang="en-US" sz="2800" smtClean="0">
                <a:cs typeface="Times New Roman" pitchFamily="18" charset="0"/>
              </a:rPr>
              <a:t>Medical systems now diagnose disease---to be the responsibility of medical profession</a:t>
            </a:r>
          </a:p>
          <a:p>
            <a:r>
              <a:rPr lang="en-US" sz="2800" smtClean="0">
                <a:cs typeface="Times New Roman" pitchFamily="18" charset="0"/>
              </a:rPr>
              <a:t>This does not means that change always bring loss, it brings gains also. </a:t>
            </a:r>
          </a:p>
          <a:p>
            <a:endParaRPr lang="en-US" sz="28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42216E-6707-41DE-8432-84B0B9A0AC4C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A764-7654-45C6-8098-4D7C4A4C1B9E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None/>
            </a:pPr>
            <a:r>
              <a:rPr lang="en-US" sz="2800" smtClean="0">
                <a:cs typeface="Times New Roman" pitchFamily="18" charset="0"/>
              </a:rPr>
              <a:t>As Jack Welch, says that CHANGE provides a</a:t>
            </a:r>
          </a:p>
          <a:p>
            <a:pPr>
              <a:buFont typeface="Arial" charset="0"/>
              <a:buNone/>
            </a:pPr>
            <a:r>
              <a:rPr lang="en-US" sz="2800" smtClean="0">
                <a:cs typeface="Times New Roman" pitchFamily="18" charset="0"/>
              </a:rPr>
              <a:t>huge opportunity to replay the game</a:t>
            </a:r>
          </a:p>
          <a:p>
            <a:pPr>
              <a:buFont typeface="Arial" charset="0"/>
              <a:buNone/>
            </a:pPr>
            <a:r>
              <a:rPr lang="en-US" sz="2800" smtClean="0">
                <a:cs typeface="Times New Roman" pitchFamily="18" charset="0"/>
              </a:rPr>
              <a:t>If we do not find the GAINS in change, we will</a:t>
            </a:r>
          </a:p>
          <a:p>
            <a:pPr>
              <a:buFont typeface="Arial" charset="0"/>
              <a:buNone/>
            </a:pPr>
            <a:r>
              <a:rPr lang="en-US" sz="2800" smtClean="0">
                <a:cs typeface="Times New Roman" pitchFamily="18" charset="0"/>
              </a:rPr>
              <a:t>have to change our minds, because change is</a:t>
            </a:r>
          </a:p>
          <a:p>
            <a:pPr>
              <a:buFont typeface="Arial" charset="0"/>
              <a:buNone/>
            </a:pPr>
            <a:r>
              <a:rPr lang="en-US" sz="2800" smtClean="0">
                <a:cs typeface="Times New Roman" pitchFamily="18" charset="0"/>
              </a:rPr>
              <a:t>here to stay</a:t>
            </a:r>
          </a:p>
          <a:p>
            <a:pPr>
              <a:buFont typeface="Arial" charset="0"/>
              <a:buNone/>
            </a:pPr>
            <a:r>
              <a:rPr lang="en-US" sz="2800" smtClean="0">
                <a:cs typeface="Times New Roman" pitchFamily="18" charset="0"/>
              </a:rPr>
              <a:t>Kotter claims that central issue around the</a:t>
            </a:r>
          </a:p>
          <a:p>
            <a:pPr>
              <a:buFont typeface="Arial" charset="0"/>
              <a:buNone/>
            </a:pPr>
            <a:r>
              <a:rPr lang="en-US" sz="2800" smtClean="0">
                <a:cs typeface="Times New Roman" pitchFamily="18" charset="0"/>
              </a:rPr>
              <a:t>change is never strategy, structure, culture or</a:t>
            </a:r>
          </a:p>
          <a:p>
            <a:pPr>
              <a:buFont typeface="Arial" charset="0"/>
              <a:buNone/>
            </a:pPr>
            <a:r>
              <a:rPr lang="en-US" sz="2800" smtClean="0">
                <a:cs typeface="Times New Roman" pitchFamily="18" charset="0"/>
              </a:rPr>
              <a:t>Systems.</a:t>
            </a:r>
          </a:p>
          <a:p>
            <a:pPr>
              <a:buFont typeface="Arial" charset="0"/>
              <a:buNone/>
            </a:pPr>
            <a:r>
              <a:rPr lang="en-US" sz="2800" smtClean="0">
                <a:cs typeface="Times New Roman" pitchFamily="18" charset="0"/>
              </a:rPr>
              <a:t>Core of the matter is </a:t>
            </a:r>
            <a:r>
              <a:rPr lang="en-US" sz="2800" smtClean="0">
                <a:solidFill>
                  <a:srgbClr val="FF0000"/>
                </a:solidFill>
                <a:cs typeface="Times New Roman" pitchFamily="18" charset="0"/>
              </a:rPr>
              <a:t>changing the behavior of</a:t>
            </a:r>
          </a:p>
          <a:p>
            <a:pPr>
              <a:buFont typeface="Arial" charset="0"/>
              <a:buNone/>
            </a:pPr>
            <a:r>
              <a:rPr lang="en-US" sz="2800" smtClean="0">
                <a:solidFill>
                  <a:srgbClr val="FF0000"/>
                </a:solidFill>
                <a:cs typeface="Times New Roman" pitchFamily="18" charset="0"/>
              </a:rPr>
              <a:t>the people</a:t>
            </a:r>
          </a:p>
          <a:p>
            <a:endParaRPr lang="en-US" sz="24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E154C1-BF74-4E58-90CD-A4F87803DE4A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5F0AA-9C31-4F23-A791-758C4D2B54D1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868362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latin typeface="+mn-lt"/>
                <a:cs typeface="Times New Roman" pitchFamily="18" charset="0"/>
              </a:rPr>
              <a:t>ADAPTIVE CAPACITY</a:t>
            </a:r>
            <a:endParaRPr lang="en-US" sz="3200" dirty="0">
              <a:latin typeface="+mn-lt"/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r>
              <a:rPr lang="en-US" sz="2800" smtClean="0">
                <a:cs typeface="Times New Roman" pitchFamily="18" charset="0"/>
              </a:rPr>
              <a:t>To be good at responding to change refers to our capacity to adapt</a:t>
            </a:r>
          </a:p>
          <a:p>
            <a:r>
              <a:rPr lang="en-US" sz="2800" smtClean="0">
                <a:cs typeface="Times New Roman" pitchFamily="18" charset="0"/>
              </a:rPr>
              <a:t>To respond to change in creative ways enhances our adaptive capacities</a:t>
            </a:r>
          </a:p>
          <a:p>
            <a:r>
              <a:rPr lang="en-US" sz="2800" smtClean="0">
                <a:cs typeface="Times New Roman" pitchFamily="18" charset="0"/>
              </a:rPr>
              <a:t>Adaptation is about learning not superficially but a deep learning that is transformative</a:t>
            </a:r>
          </a:p>
          <a:p>
            <a:r>
              <a:rPr lang="en-US" sz="2800" smtClean="0">
                <a:cs typeface="Times New Roman" pitchFamily="18" charset="0"/>
              </a:rPr>
              <a:t>Adaptation requires strength and courage</a:t>
            </a:r>
          </a:p>
          <a:p>
            <a:endParaRPr lang="en-US" sz="28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E0416-CF02-4FFD-AE75-D1E608B6990A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CDCC-4322-4D10-84F5-48A47CD0ACB7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>
                <a:cs typeface="Times New Roman" pitchFamily="18" charset="0"/>
              </a:rPr>
              <a:t>Adaptation means being creative and </a:t>
            </a:r>
            <a:r>
              <a:rPr lang="en-US" sz="2400" dirty="0" smtClean="0">
                <a:cs typeface="Times New Roman" pitchFamily="18" charset="0"/>
              </a:rPr>
              <a:t>innovative</a:t>
            </a:r>
          </a:p>
          <a:p>
            <a:pPr>
              <a:buNone/>
            </a:pPr>
            <a:endParaRPr lang="en-US" sz="2400" dirty="0" smtClean="0">
              <a:cs typeface="Times New Roman" pitchFamily="18" charset="0"/>
            </a:endParaRPr>
          </a:p>
          <a:p>
            <a:r>
              <a:rPr lang="en-US" sz="2400" dirty="0" smtClean="0">
                <a:cs typeface="Times New Roman" pitchFamily="18" charset="0"/>
              </a:rPr>
              <a:t>From a leadership development perspective, an MBA programs do not teach students how to read NR or how to create adaptive responses</a:t>
            </a:r>
            <a:r>
              <a:rPr lang="en-US" sz="2400" dirty="0" smtClean="0"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sz="2400" dirty="0" smtClean="0">
              <a:cs typeface="Times New Roman" pitchFamily="18" charset="0"/>
            </a:endParaRPr>
          </a:p>
          <a:p>
            <a:r>
              <a:rPr lang="en-US" sz="2400" dirty="0" smtClean="0">
                <a:cs typeface="Times New Roman" pitchFamily="18" charset="0"/>
              </a:rPr>
              <a:t>Most MBA curricula focus on technical and procedural rather than adaptive work</a:t>
            </a:r>
            <a:r>
              <a:rPr lang="en-US" sz="2400" dirty="0" smtClean="0"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sz="2400" dirty="0" smtClean="0">
              <a:cs typeface="Times New Roman" pitchFamily="18" charset="0"/>
            </a:endParaRPr>
          </a:p>
          <a:p>
            <a:r>
              <a:rPr lang="en-US" sz="2400" dirty="0" smtClean="0">
                <a:cs typeface="Times New Roman" pitchFamily="18" charset="0"/>
              </a:rPr>
              <a:t>Organizations that specializes in developing the adaptive capacities of their employees are more relevant and achieve superior results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1AB34-2339-487A-B704-CAD4219D88F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9AFFE-2A95-43CF-A499-D0C12BF87B7A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>
                <a:cs typeface="Times New Roman" pitchFamily="18" charset="0"/>
              </a:rPr>
              <a:t>Organizations which do not, will most certainly medium to long term struggle to survive.</a:t>
            </a:r>
          </a:p>
          <a:p>
            <a:r>
              <a:rPr lang="en-US" sz="2800" smtClean="0">
                <a:cs typeface="Times New Roman" pitchFamily="18" charset="0"/>
              </a:rPr>
              <a:t>Adaptive people and adaptive organizations can embrace the future with greater confidence and an enhanced sense of autonomy.</a:t>
            </a:r>
          </a:p>
          <a:p>
            <a:endParaRPr lang="en-US" sz="28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C2FC04-ECA0-492C-A89B-04A5BDCCF85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FE6E-6F19-41A6-B7C3-478E130FB562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6096000" cy="6096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dirty="0" smtClean="0">
                <a:latin typeface="+mn-lt"/>
                <a:cs typeface="Times New Roman" pitchFamily="18" charset="0"/>
              </a:rPr>
              <a:t>PERSONAL EXCERCISE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endParaRPr lang="en-US" sz="3200" dirty="0"/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z="2400" dirty="0" smtClean="0">
                <a:cs typeface="Times New Roman" pitchFamily="18" charset="0"/>
              </a:rPr>
              <a:t>Q1. Consider your most recent significant new reality. List the various aspects that made it significant</a:t>
            </a:r>
            <a:r>
              <a:rPr lang="en-US" sz="2400" dirty="0" smtClean="0">
                <a:cs typeface="Times New Roman" pitchFamily="18" charset="0"/>
              </a:rPr>
              <a:t>.</a:t>
            </a:r>
            <a:endParaRPr lang="en-US" sz="2400" dirty="0" smtClean="0"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400" dirty="0" smtClean="0">
                <a:cs typeface="Times New Roman" pitchFamily="18" charset="0"/>
              </a:rPr>
              <a:t>Q2. Who else was affected by this new reality?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cs typeface="Times New Roman" pitchFamily="18" charset="0"/>
              </a:rPr>
              <a:t>Q3. Did you experience any personal resistance to this new reality? Any resistance from others?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cs typeface="Times New Roman" pitchFamily="18" charset="0"/>
              </a:rPr>
              <a:t>Q4. Identify the value tensions you have experienced. Do the same for the others who were affected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cs typeface="Times New Roman" pitchFamily="18" charset="0"/>
              </a:rPr>
              <a:t>Q5. What have you learned as a result of this new reality?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cs typeface="Times New Roman" pitchFamily="18" charset="0"/>
              </a:rPr>
              <a:t>Q6. Have you discussed these steps with others?</a:t>
            </a:r>
          </a:p>
          <a:p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EF1C3E-0786-4376-BC5B-D07E9E770352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4D02-1198-4895-BB71-53A2B0C05B9F}" type="datetime1">
              <a:rPr lang="en-US" smtClean="0"/>
              <a:t>10/13/2019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189</TotalTime>
  <Words>1566</Words>
  <Application>Microsoft Office PowerPoint</Application>
  <PresentationFormat>On-screen Show (4:3)</PresentationFormat>
  <Paragraphs>262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Civic</vt:lpstr>
      <vt:lpstr>Leadership and Change Management</vt:lpstr>
      <vt:lpstr>Ethics and Leadership</vt:lpstr>
      <vt:lpstr>Ethical Leadership</vt:lpstr>
      <vt:lpstr>Is morality and ethics are same ??</vt:lpstr>
      <vt:lpstr>How to act as a Moral Leader ?</vt:lpstr>
      <vt:lpstr>Continue……</vt:lpstr>
      <vt:lpstr>Moral Development Stages</vt:lpstr>
      <vt:lpstr>System Thinking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VALUE TENSIONS</vt:lpstr>
      <vt:lpstr>Slide 23</vt:lpstr>
      <vt:lpstr>Slide 24</vt:lpstr>
      <vt:lpstr>Slide 25</vt:lpstr>
      <vt:lpstr>Slide 26</vt:lpstr>
      <vt:lpstr>ADAPTIVE CAPACITY</vt:lpstr>
      <vt:lpstr>Slide 28</vt:lpstr>
      <vt:lpstr>Slide 29</vt:lpstr>
      <vt:lpstr>PERSONAL EXCERCISE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Anubha</dc:creator>
  <cp:lastModifiedBy>Anubha</cp:lastModifiedBy>
  <cp:revision>28</cp:revision>
  <dcterms:created xsi:type="dcterms:W3CDTF">2006-08-16T00:00:00Z</dcterms:created>
  <dcterms:modified xsi:type="dcterms:W3CDTF">2019-10-13T16:01:57Z</dcterms:modified>
</cp:coreProperties>
</file>