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tags/tag10.xml" ContentType="application/vnd.openxmlformats-officedocument.presentationml.tags+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8" r:id="rId2"/>
    <p:sldId id="272" r:id="rId3"/>
    <p:sldId id="273" r:id="rId4"/>
    <p:sldId id="263" r:id="rId5"/>
    <p:sldId id="285" r:id="rId6"/>
    <p:sldId id="314" r:id="rId7"/>
    <p:sldId id="317" r:id="rId8"/>
    <p:sldId id="262" r:id="rId9"/>
    <p:sldId id="294" r:id="rId10"/>
    <p:sldId id="323" r:id="rId11"/>
    <p:sldId id="283" r:id="rId12"/>
    <p:sldId id="295" r:id="rId13"/>
    <p:sldId id="266" r:id="rId14"/>
    <p:sldId id="267" r:id="rId15"/>
    <p:sldId id="293" r:id="rId16"/>
    <p:sldId id="322" r:id="rId17"/>
    <p:sldId id="324" r:id="rId18"/>
    <p:sldId id="284" r:id="rId19"/>
    <p:sldId id="325" r:id="rId20"/>
    <p:sldId id="259" r:id="rId21"/>
    <p:sldId id="260" r:id="rId22"/>
    <p:sldId id="296" r:id="rId23"/>
    <p:sldId id="326" r:id="rId24"/>
    <p:sldId id="270" r:id="rId25"/>
    <p:sldId id="271" r:id="rId26"/>
    <p:sldId id="311" r:id="rId27"/>
    <p:sldId id="312" r:id="rId28"/>
    <p:sldId id="274" r:id="rId29"/>
    <p:sldId id="278" r:id="rId30"/>
    <p:sldId id="316" r:id="rId31"/>
    <p:sldId id="264" r:id="rId32"/>
  </p:sldIdLst>
  <p:sldSz cx="24384000" cy="13716000"/>
  <p:notesSz cx="9144000" cy="6858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33BBC9-06ED-DC44-A9BB-DA0DAFCBF9EF}" v="1" dt="2023-07-31T03:53:30.535"/>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6063"/>
    <p:restoredTop sz="91118" autoAdjust="0"/>
  </p:normalViewPr>
  <p:slideViewPr>
    <p:cSldViewPr snapToGrid="0">
      <p:cViewPr varScale="1">
        <p:scale>
          <a:sx n="51" d="100"/>
          <a:sy n="51" d="100"/>
        </p:scale>
        <p:origin x="1552" y="216"/>
      </p:cViewPr>
      <p:guideLst/>
    </p:cSldViewPr>
  </p:slideViewPr>
  <p:notesTextViewPr>
    <p:cViewPr>
      <p:scale>
        <a:sx n="1" d="1"/>
        <a:sy n="1" d="1"/>
      </p:scale>
      <p:origin x="0" y="0"/>
    </p:cViewPr>
  </p:notesTextViewPr>
  <p:sorterViewPr>
    <p:cViewPr>
      <p:scale>
        <a:sx n="1" d="1"/>
        <a:sy n="1" d="1"/>
      </p:scale>
      <p:origin x="0" y="-33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it B Chakrabarti" userId="009f7a37-e907-41f4-87d4-07507d34dcc4" providerId="ADAL" clId="{E833BBC9-06ED-DC44-A9BB-DA0DAFCBF9EF}"/>
    <pc:docChg chg="modSld modNotesMaster">
      <pc:chgData name="Amit B Chakrabarti" userId="009f7a37-e907-41f4-87d4-07507d34dcc4" providerId="ADAL" clId="{E833BBC9-06ED-DC44-A9BB-DA0DAFCBF9EF}" dt="2023-07-31T03:53:30.534" v="0"/>
      <pc:docMkLst>
        <pc:docMk/>
      </pc:docMkLst>
      <pc:sldChg chg="modNotes">
        <pc:chgData name="Amit B Chakrabarti" userId="009f7a37-e907-41f4-87d4-07507d34dcc4" providerId="ADAL" clId="{E833BBC9-06ED-DC44-A9BB-DA0DAFCBF9EF}" dt="2023-07-31T03:53:30.534" v="0"/>
        <pc:sldMkLst>
          <pc:docMk/>
          <pc:sldMk cId="0" sldId="259"/>
        </pc:sldMkLst>
      </pc:sldChg>
      <pc:sldChg chg="modNotes">
        <pc:chgData name="Amit B Chakrabarti" userId="009f7a37-e907-41f4-87d4-07507d34dcc4" providerId="ADAL" clId="{E833BBC9-06ED-DC44-A9BB-DA0DAFCBF9EF}" dt="2023-07-31T03:53:30.534" v="0"/>
        <pc:sldMkLst>
          <pc:docMk/>
          <pc:sldMk cId="0" sldId="260"/>
        </pc:sldMkLst>
      </pc:sldChg>
      <pc:sldChg chg="modNotes">
        <pc:chgData name="Amit B Chakrabarti" userId="009f7a37-e907-41f4-87d4-07507d34dcc4" providerId="ADAL" clId="{E833BBC9-06ED-DC44-A9BB-DA0DAFCBF9EF}" dt="2023-07-31T03:53:30.534" v="0"/>
        <pc:sldMkLst>
          <pc:docMk/>
          <pc:sldMk cId="0" sldId="262"/>
        </pc:sldMkLst>
      </pc:sldChg>
      <pc:sldChg chg="modNotes">
        <pc:chgData name="Amit B Chakrabarti" userId="009f7a37-e907-41f4-87d4-07507d34dcc4" providerId="ADAL" clId="{E833BBC9-06ED-DC44-A9BB-DA0DAFCBF9EF}" dt="2023-07-31T03:53:30.534" v="0"/>
        <pc:sldMkLst>
          <pc:docMk/>
          <pc:sldMk cId="0" sldId="263"/>
        </pc:sldMkLst>
      </pc:sldChg>
      <pc:sldChg chg="modNotes">
        <pc:chgData name="Amit B Chakrabarti" userId="009f7a37-e907-41f4-87d4-07507d34dcc4" providerId="ADAL" clId="{E833BBC9-06ED-DC44-A9BB-DA0DAFCBF9EF}" dt="2023-07-31T03:53:30.534" v="0"/>
        <pc:sldMkLst>
          <pc:docMk/>
          <pc:sldMk cId="0" sldId="266"/>
        </pc:sldMkLst>
      </pc:sldChg>
      <pc:sldChg chg="modNotes">
        <pc:chgData name="Amit B Chakrabarti" userId="009f7a37-e907-41f4-87d4-07507d34dcc4" providerId="ADAL" clId="{E833BBC9-06ED-DC44-A9BB-DA0DAFCBF9EF}" dt="2023-07-31T03:53:30.534" v="0"/>
        <pc:sldMkLst>
          <pc:docMk/>
          <pc:sldMk cId="2850840066" sldId="267"/>
        </pc:sldMkLst>
      </pc:sldChg>
      <pc:sldChg chg="modNotes">
        <pc:chgData name="Amit B Chakrabarti" userId="009f7a37-e907-41f4-87d4-07507d34dcc4" providerId="ADAL" clId="{E833BBC9-06ED-DC44-A9BB-DA0DAFCBF9EF}" dt="2023-07-31T03:53:30.534" v="0"/>
        <pc:sldMkLst>
          <pc:docMk/>
          <pc:sldMk cId="0" sldId="272"/>
        </pc:sldMkLst>
      </pc:sldChg>
      <pc:sldChg chg="modNotes">
        <pc:chgData name="Amit B Chakrabarti" userId="009f7a37-e907-41f4-87d4-07507d34dcc4" providerId="ADAL" clId="{E833BBC9-06ED-DC44-A9BB-DA0DAFCBF9EF}" dt="2023-07-31T03:53:30.534" v="0"/>
        <pc:sldMkLst>
          <pc:docMk/>
          <pc:sldMk cId="0" sldId="273"/>
        </pc:sldMkLst>
      </pc:sldChg>
      <pc:sldChg chg="modNotes">
        <pc:chgData name="Amit B Chakrabarti" userId="009f7a37-e907-41f4-87d4-07507d34dcc4" providerId="ADAL" clId="{E833BBC9-06ED-DC44-A9BB-DA0DAFCBF9EF}" dt="2023-07-31T03:53:30.534" v="0"/>
        <pc:sldMkLst>
          <pc:docMk/>
          <pc:sldMk cId="0" sldId="278"/>
        </pc:sldMkLst>
      </pc:sldChg>
      <pc:sldChg chg="modNotes">
        <pc:chgData name="Amit B Chakrabarti" userId="009f7a37-e907-41f4-87d4-07507d34dcc4" providerId="ADAL" clId="{E833BBC9-06ED-DC44-A9BB-DA0DAFCBF9EF}" dt="2023-07-31T03:53:30.534" v="0"/>
        <pc:sldMkLst>
          <pc:docMk/>
          <pc:sldMk cId="0" sldId="283"/>
        </pc:sldMkLst>
      </pc:sldChg>
      <pc:sldChg chg="modNotes">
        <pc:chgData name="Amit B Chakrabarti" userId="009f7a37-e907-41f4-87d4-07507d34dcc4" providerId="ADAL" clId="{E833BBC9-06ED-DC44-A9BB-DA0DAFCBF9EF}" dt="2023-07-31T03:53:30.534" v="0"/>
        <pc:sldMkLst>
          <pc:docMk/>
          <pc:sldMk cId="0" sldId="284"/>
        </pc:sldMkLst>
      </pc:sldChg>
      <pc:sldChg chg="modNotes">
        <pc:chgData name="Amit B Chakrabarti" userId="009f7a37-e907-41f4-87d4-07507d34dcc4" providerId="ADAL" clId="{E833BBC9-06ED-DC44-A9BB-DA0DAFCBF9EF}" dt="2023-07-31T03:53:30.534" v="0"/>
        <pc:sldMkLst>
          <pc:docMk/>
          <pc:sldMk cId="2582647861" sldId="285"/>
        </pc:sldMkLst>
      </pc:sldChg>
      <pc:sldChg chg="modNotes">
        <pc:chgData name="Amit B Chakrabarti" userId="009f7a37-e907-41f4-87d4-07507d34dcc4" providerId="ADAL" clId="{E833BBC9-06ED-DC44-A9BB-DA0DAFCBF9EF}" dt="2023-07-31T03:53:30.534" v="0"/>
        <pc:sldMkLst>
          <pc:docMk/>
          <pc:sldMk cId="0" sldId="294"/>
        </pc:sldMkLst>
      </pc:sldChg>
      <pc:sldChg chg="modNotes">
        <pc:chgData name="Amit B Chakrabarti" userId="009f7a37-e907-41f4-87d4-07507d34dcc4" providerId="ADAL" clId="{E833BBC9-06ED-DC44-A9BB-DA0DAFCBF9EF}" dt="2023-07-31T03:53:30.534" v="0"/>
        <pc:sldMkLst>
          <pc:docMk/>
          <pc:sldMk cId="0" sldId="295"/>
        </pc:sldMkLst>
      </pc:sldChg>
      <pc:sldChg chg="modNotes">
        <pc:chgData name="Amit B Chakrabarti" userId="009f7a37-e907-41f4-87d4-07507d34dcc4" providerId="ADAL" clId="{E833BBC9-06ED-DC44-A9BB-DA0DAFCBF9EF}" dt="2023-07-31T03:53:30.534" v="0"/>
        <pc:sldMkLst>
          <pc:docMk/>
          <pc:sldMk cId="0" sldId="296"/>
        </pc:sldMkLst>
      </pc:sldChg>
      <pc:sldChg chg="modNotes">
        <pc:chgData name="Amit B Chakrabarti" userId="009f7a37-e907-41f4-87d4-07507d34dcc4" providerId="ADAL" clId="{E833BBC9-06ED-DC44-A9BB-DA0DAFCBF9EF}" dt="2023-07-31T03:53:30.534" v="0"/>
        <pc:sldMkLst>
          <pc:docMk/>
          <pc:sldMk cId="2697454310" sldId="322"/>
        </pc:sldMkLst>
      </pc:sldChg>
      <pc:sldChg chg="modNotes">
        <pc:chgData name="Amit B Chakrabarti" userId="009f7a37-e907-41f4-87d4-07507d34dcc4" providerId="ADAL" clId="{E833BBC9-06ED-DC44-A9BB-DA0DAFCBF9EF}" dt="2023-07-31T03:53:30.534" v="0"/>
        <pc:sldMkLst>
          <pc:docMk/>
          <pc:sldMk cId="0" sldId="323"/>
        </pc:sldMkLst>
      </pc:sldChg>
      <pc:sldChg chg="modNotes">
        <pc:chgData name="Amit B Chakrabarti" userId="009f7a37-e907-41f4-87d4-07507d34dcc4" providerId="ADAL" clId="{E833BBC9-06ED-DC44-A9BB-DA0DAFCBF9EF}" dt="2023-07-31T03:53:30.534" v="0"/>
        <pc:sldMkLst>
          <pc:docMk/>
          <pc:sldMk cId="0" sldId="324"/>
        </pc:sldMkLst>
      </pc:sldChg>
      <pc:sldChg chg="modNotes">
        <pc:chgData name="Amit B Chakrabarti" userId="009f7a37-e907-41f4-87d4-07507d34dcc4" providerId="ADAL" clId="{E833BBC9-06ED-DC44-A9BB-DA0DAFCBF9EF}" dt="2023-07-31T03:53:30.534" v="0"/>
        <pc:sldMkLst>
          <pc:docMk/>
          <pc:sldMk cId="0" sldId="325"/>
        </pc:sldMkLst>
      </pc:sldChg>
      <pc:sldChg chg="modNotes">
        <pc:chgData name="Amit B Chakrabarti" userId="009f7a37-e907-41f4-87d4-07507d34dcc4" providerId="ADAL" clId="{E833BBC9-06ED-DC44-A9BB-DA0DAFCBF9EF}" dt="2023-07-31T03:53:30.534" v="0"/>
        <pc:sldMkLst>
          <pc:docMk/>
          <pc:sldMk cId="0" sldId="32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2286000" y="514350"/>
            <a:ext cx="4572000" cy="2571750"/>
          </a:xfrm>
          <a:prstGeom prst="rect">
            <a:avLst/>
          </a:prstGeom>
        </p:spPr>
        <p:txBody>
          <a:bodyPr/>
          <a:lstStyle/>
          <a:p>
            <a:endParaRPr/>
          </a:p>
        </p:txBody>
      </p:sp>
      <p:sp>
        <p:nvSpPr>
          <p:cNvPr id="149" name="Shape 149"/>
          <p:cNvSpPr>
            <a:spLocks noGrp="1"/>
          </p:cNvSpPr>
          <p:nvPr>
            <p:ph type="body" sz="quarter" idx="1"/>
          </p:nvPr>
        </p:nvSpPr>
        <p:spPr>
          <a:xfrm>
            <a:off x="1219200" y="3257550"/>
            <a:ext cx="6705600" cy="30861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5D99DBF8-6DB5-41AA-8D84-E68425F2F0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2113AA-C9C3-4892-8BAD-E15F76E985DC}" type="slidenum">
              <a:rPr lang="en-US" altLang="en-US"/>
              <a:pPr eaLnBrk="1" hangingPunct="1">
                <a:spcBef>
                  <a:spcPct val="0"/>
                </a:spcBef>
              </a:pPr>
              <a:t>2</a:t>
            </a:fld>
            <a:endParaRPr lang="en-US" altLang="en-US"/>
          </a:p>
        </p:txBody>
      </p:sp>
      <p:sp>
        <p:nvSpPr>
          <p:cNvPr id="34819" name="Rectangle 2">
            <a:extLst>
              <a:ext uri="{FF2B5EF4-FFF2-40B4-BE49-F238E27FC236}">
                <a16:creationId xmlns:a16="http://schemas.microsoft.com/office/drawing/2014/main" id="{124E2241-AE77-4719-B14C-0FA25A902563}"/>
              </a:ext>
            </a:extLst>
          </p:cNvPr>
          <p:cNvSpPr>
            <a:spLocks noGrp="1" noRot="1" noChangeAspect="1" noChangeArrowheads="1" noTextEdit="1"/>
          </p:cNvSpPr>
          <p:nvPr>
            <p:ph type="sldImg"/>
          </p:nvPr>
        </p:nvSpPr>
        <p:spPr>
          <a:xfrm>
            <a:off x="2286000" y="514350"/>
            <a:ext cx="4572000" cy="2571750"/>
          </a:xfrm>
          <a:ln/>
        </p:spPr>
      </p:sp>
      <p:sp>
        <p:nvSpPr>
          <p:cNvPr id="34820" name="Rectangle 3">
            <a:extLst>
              <a:ext uri="{FF2B5EF4-FFF2-40B4-BE49-F238E27FC236}">
                <a16:creationId xmlns:a16="http://schemas.microsoft.com/office/drawing/2014/main" id="{08D568A5-29A3-4C6A-8E4B-4CF24B6A9A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FD518B5E-B502-46A5-9433-21DCF17C28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593A62-A92B-43C4-A85F-E406B6D2908F}" type="slidenum">
              <a:rPr lang="en-US" altLang="en-US"/>
              <a:pPr eaLnBrk="1" hangingPunct="1">
                <a:spcBef>
                  <a:spcPct val="0"/>
                </a:spcBef>
              </a:pPr>
              <a:t>3</a:t>
            </a:fld>
            <a:endParaRPr lang="en-US" altLang="en-US"/>
          </a:p>
        </p:txBody>
      </p:sp>
      <p:sp>
        <p:nvSpPr>
          <p:cNvPr id="35843" name="Rectangle 2">
            <a:extLst>
              <a:ext uri="{FF2B5EF4-FFF2-40B4-BE49-F238E27FC236}">
                <a16:creationId xmlns:a16="http://schemas.microsoft.com/office/drawing/2014/main" id="{491DB7E9-1246-4B12-9665-836313780A9F}"/>
              </a:ext>
            </a:extLst>
          </p:cNvPr>
          <p:cNvSpPr>
            <a:spLocks noGrp="1" noRot="1" noChangeAspect="1" noChangeArrowheads="1" noTextEdit="1"/>
          </p:cNvSpPr>
          <p:nvPr>
            <p:ph type="sldImg"/>
          </p:nvPr>
        </p:nvSpPr>
        <p:spPr>
          <a:xfrm>
            <a:off x="2286000" y="514350"/>
            <a:ext cx="4572000" cy="2571750"/>
          </a:xfrm>
          <a:ln/>
        </p:spPr>
      </p:sp>
      <p:sp>
        <p:nvSpPr>
          <p:cNvPr id="35844" name="Rectangle 3">
            <a:extLst>
              <a:ext uri="{FF2B5EF4-FFF2-40B4-BE49-F238E27FC236}">
                <a16:creationId xmlns:a16="http://schemas.microsoft.com/office/drawing/2014/main" id="{1C3D4206-8C49-4F1B-AEEF-006CD4AEA8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09EDEC02-3A41-4CB9-A063-2535ACD34AD8}"/>
              </a:ext>
            </a:extLst>
          </p:cNvPr>
          <p:cNvSpPr>
            <a:spLocks noChangeArrowheads="1"/>
          </p:cNvSpPr>
          <p:nvPr/>
        </p:nvSpPr>
        <p:spPr bwMode="auto">
          <a:xfrm>
            <a:off x="5179485" y="0"/>
            <a:ext cx="3964516" cy="3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67587" name="Rectangle 3">
            <a:extLst>
              <a:ext uri="{FF2B5EF4-FFF2-40B4-BE49-F238E27FC236}">
                <a16:creationId xmlns:a16="http://schemas.microsoft.com/office/drawing/2014/main" id="{4A2815A8-4E9A-4404-8A3F-2077D6EADAD4}"/>
              </a:ext>
            </a:extLst>
          </p:cNvPr>
          <p:cNvSpPr>
            <a:spLocks noChangeArrowheads="1"/>
          </p:cNvSpPr>
          <p:nvPr/>
        </p:nvSpPr>
        <p:spPr bwMode="auto">
          <a:xfrm>
            <a:off x="5179485" y="6513910"/>
            <a:ext cx="3964516" cy="34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defTabSz="949325">
              <a:defRPr sz="2400">
                <a:solidFill>
                  <a:schemeClr val="tx1"/>
                </a:solidFill>
                <a:latin typeface="Times New Roman" panose="02020603050405020304" pitchFamily="18" charset="0"/>
              </a:defRPr>
            </a:lvl1pPr>
            <a:lvl2pPr marL="742950" indent="-285750" defTabSz="949325">
              <a:defRPr sz="2400">
                <a:solidFill>
                  <a:schemeClr val="tx1"/>
                </a:solidFill>
                <a:latin typeface="Times New Roman" panose="02020603050405020304" pitchFamily="18" charset="0"/>
              </a:defRPr>
            </a:lvl2pPr>
            <a:lvl3pPr marL="1143000" indent="-228600" defTabSz="949325">
              <a:defRPr sz="2400">
                <a:solidFill>
                  <a:schemeClr val="tx1"/>
                </a:solidFill>
                <a:latin typeface="Times New Roman" panose="02020603050405020304" pitchFamily="18" charset="0"/>
              </a:defRPr>
            </a:lvl3pPr>
            <a:lvl4pPr marL="1600200" indent="-228600" defTabSz="949325">
              <a:defRPr sz="2400">
                <a:solidFill>
                  <a:schemeClr val="tx1"/>
                </a:solidFill>
                <a:latin typeface="Times New Roman" panose="02020603050405020304" pitchFamily="18" charset="0"/>
              </a:defRPr>
            </a:lvl4pPr>
            <a:lvl5pPr marL="2057400" indent="-228600" defTabSz="949325">
              <a:defRPr sz="2400">
                <a:solidFill>
                  <a:schemeClr val="tx1"/>
                </a:solidFill>
                <a:latin typeface="Times New Roman" panose="02020603050405020304" pitchFamily="18" charset="0"/>
              </a:defRPr>
            </a:lvl5pPr>
            <a:lvl6pPr marL="2514600" indent="-228600" defTabSz="94932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4932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4932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49325"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000" i="1"/>
              <a:t>8</a:t>
            </a:r>
          </a:p>
        </p:txBody>
      </p:sp>
      <p:sp>
        <p:nvSpPr>
          <p:cNvPr id="67588" name="Rectangle 4">
            <a:extLst>
              <a:ext uri="{FF2B5EF4-FFF2-40B4-BE49-F238E27FC236}">
                <a16:creationId xmlns:a16="http://schemas.microsoft.com/office/drawing/2014/main" id="{BCF79B55-8344-4D6B-BBE1-2529DBB4D590}"/>
              </a:ext>
            </a:extLst>
          </p:cNvPr>
          <p:cNvSpPr>
            <a:spLocks noChangeArrowheads="1"/>
          </p:cNvSpPr>
          <p:nvPr/>
        </p:nvSpPr>
        <p:spPr bwMode="auto">
          <a:xfrm>
            <a:off x="0" y="6513910"/>
            <a:ext cx="3962400" cy="34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67589" name="Rectangle 5">
            <a:extLst>
              <a:ext uri="{FF2B5EF4-FFF2-40B4-BE49-F238E27FC236}">
                <a16:creationId xmlns:a16="http://schemas.microsoft.com/office/drawing/2014/main" id="{E667D3DD-BC4C-4DC6-B506-C8868F093CE1}"/>
              </a:ext>
            </a:extLst>
          </p:cNvPr>
          <p:cNvSpPr>
            <a:spLocks noChangeArrowheads="1"/>
          </p:cNvSpPr>
          <p:nvPr/>
        </p:nvSpPr>
        <p:spPr bwMode="auto">
          <a:xfrm>
            <a:off x="0" y="0"/>
            <a:ext cx="3962400" cy="3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67590" name="Rectangle 6">
            <a:extLst>
              <a:ext uri="{FF2B5EF4-FFF2-40B4-BE49-F238E27FC236}">
                <a16:creationId xmlns:a16="http://schemas.microsoft.com/office/drawing/2014/main" id="{745B3696-3672-42F9-8F75-8FFA083FC817}"/>
              </a:ext>
            </a:extLst>
          </p:cNvPr>
          <p:cNvSpPr>
            <a:spLocks noGrp="1" noRot="1" noChangeAspect="1" noChangeArrowheads="1" noTextEdit="1"/>
          </p:cNvSpPr>
          <p:nvPr>
            <p:ph type="sldImg"/>
          </p:nvPr>
        </p:nvSpPr>
        <p:spPr>
          <a:xfrm>
            <a:off x="2293938" y="519113"/>
            <a:ext cx="4556125" cy="2562225"/>
          </a:xfrm>
          <a:ln cap="flat"/>
        </p:spPr>
      </p:sp>
      <p:sp>
        <p:nvSpPr>
          <p:cNvPr id="67591" name="Rectangle 7">
            <a:extLst>
              <a:ext uri="{FF2B5EF4-FFF2-40B4-BE49-F238E27FC236}">
                <a16:creationId xmlns:a16="http://schemas.microsoft.com/office/drawing/2014/main" id="{9D37615E-F277-4F37-BE28-DF2848FA6C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r>
              <a:rPr lang="en-IN" sz="1200" kern="1200" dirty="0">
                <a:solidFill>
                  <a:schemeClr val="tx1"/>
                </a:solidFill>
                <a:latin typeface="+mn-lt"/>
                <a:ea typeface="+mn-ea"/>
                <a:cs typeface="+mn-cs"/>
              </a:rPr>
              <a:t>Hence apart from considering that powerful stakeholders might siphon away some of the fruits of high operational performance, there is also the possibility that some stakeholders may influence the operational performance directly or indirectly and thereby influence organizational performance.</a:t>
            </a:r>
            <a:endParaRPr lang="en-IN" dirty="0"/>
          </a:p>
        </p:txBody>
      </p:sp>
      <p:sp>
        <p:nvSpPr>
          <p:cNvPr id="4" name="Slide Number Placeholder 3"/>
          <p:cNvSpPr>
            <a:spLocks noGrp="1"/>
          </p:cNvSpPr>
          <p:nvPr>
            <p:ph type="sldNum" sz="quarter" idx="10"/>
          </p:nvPr>
        </p:nvSpPr>
        <p:spPr/>
        <p:txBody>
          <a:bodyPr/>
          <a:lstStyle/>
          <a:p>
            <a:fld id="{BAB01B0B-02ED-42ED-833E-E1E3E36344D5}" type="slidenum">
              <a:rPr lang="en-IN" smtClean="0"/>
              <a:pPr/>
              <a:t>5</a:t>
            </a:fld>
            <a:endParaRPr lang="en-IN"/>
          </a:p>
        </p:txBody>
      </p:sp>
    </p:spTree>
    <p:extLst>
      <p:ext uri="{BB962C8B-B14F-4D97-AF65-F5344CB8AC3E}">
        <p14:creationId xmlns:p14="http://schemas.microsoft.com/office/powerpoint/2010/main" val="409669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27CE8BBB-B40E-0B47-8056-474C31B4D0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FE40550-8004-BA4D-9478-88226EED63E8}" type="slidenum">
              <a:rPr lang="en-US" altLang="en-US"/>
              <a:pPr eaLnBrk="1" hangingPunct="1"/>
              <a:t>8</a:t>
            </a:fld>
            <a:endParaRPr lang="en-US" altLang="en-US"/>
          </a:p>
        </p:txBody>
      </p:sp>
      <p:sp>
        <p:nvSpPr>
          <p:cNvPr id="50179" name="Rectangle 2">
            <a:extLst>
              <a:ext uri="{FF2B5EF4-FFF2-40B4-BE49-F238E27FC236}">
                <a16:creationId xmlns:a16="http://schemas.microsoft.com/office/drawing/2014/main" id="{DEFC16B8-0490-E641-97AD-A6B25F84CBB0}"/>
              </a:ext>
            </a:extLst>
          </p:cNvPr>
          <p:cNvSpPr>
            <a:spLocks noGrp="1" noRot="1" noChangeAspect="1" noChangeArrowheads="1" noTextEdit="1"/>
          </p:cNvSpPr>
          <p:nvPr>
            <p:ph type="sldImg"/>
          </p:nvPr>
        </p:nvSpPr>
        <p:spPr>
          <a:xfrm>
            <a:off x="2286000" y="514350"/>
            <a:ext cx="4572000" cy="2571750"/>
          </a:xfrm>
          <a:ln/>
        </p:spPr>
      </p:sp>
      <p:sp>
        <p:nvSpPr>
          <p:cNvPr id="50180" name="Rectangle 3">
            <a:extLst>
              <a:ext uri="{FF2B5EF4-FFF2-40B4-BE49-F238E27FC236}">
                <a16:creationId xmlns:a16="http://schemas.microsoft.com/office/drawing/2014/main" id="{76CED086-51F4-EE44-87BC-DA4A96154F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5DE22ED3-3EEB-8046-B310-78E3C21333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B0F7C33-D510-D045-BE12-02A2CB333DF1}" type="slidenum">
              <a:rPr lang="en-US" altLang="en-US"/>
              <a:pPr eaLnBrk="1" hangingPunct="1"/>
              <a:t>9</a:t>
            </a:fld>
            <a:endParaRPr lang="en-US" altLang="en-US"/>
          </a:p>
        </p:txBody>
      </p:sp>
      <p:sp>
        <p:nvSpPr>
          <p:cNvPr id="52227" name="Rectangle 2">
            <a:extLst>
              <a:ext uri="{FF2B5EF4-FFF2-40B4-BE49-F238E27FC236}">
                <a16:creationId xmlns:a16="http://schemas.microsoft.com/office/drawing/2014/main" id="{750B8179-0B86-B749-8315-E6E71714B14D}"/>
              </a:ext>
            </a:extLst>
          </p:cNvPr>
          <p:cNvSpPr>
            <a:spLocks noGrp="1" noRot="1" noChangeAspect="1" noChangeArrowheads="1" noTextEdit="1"/>
          </p:cNvSpPr>
          <p:nvPr>
            <p:ph type="sldImg"/>
          </p:nvPr>
        </p:nvSpPr>
        <p:spPr>
          <a:xfrm>
            <a:off x="2286000" y="514350"/>
            <a:ext cx="4572000" cy="2571750"/>
          </a:xfrm>
          <a:ln/>
        </p:spPr>
      </p:sp>
      <p:sp>
        <p:nvSpPr>
          <p:cNvPr id="52228" name="Rectangle 3">
            <a:extLst>
              <a:ext uri="{FF2B5EF4-FFF2-40B4-BE49-F238E27FC236}">
                <a16:creationId xmlns:a16="http://schemas.microsoft.com/office/drawing/2014/main" id="{455C1BCB-C33A-F644-A730-60AA808940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2C0B84CB-E1FE-9343-968C-3ACFC79758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FDFA5F8-BE76-5E47-BFB7-8BF8F325C57C}" type="slidenum">
              <a:rPr lang="en-US" altLang="en-US"/>
              <a:pPr eaLnBrk="1" hangingPunct="1"/>
              <a:t>10</a:t>
            </a:fld>
            <a:endParaRPr lang="en-US" altLang="en-US"/>
          </a:p>
        </p:txBody>
      </p:sp>
      <p:sp>
        <p:nvSpPr>
          <p:cNvPr id="53251" name="Rectangle 2">
            <a:extLst>
              <a:ext uri="{FF2B5EF4-FFF2-40B4-BE49-F238E27FC236}">
                <a16:creationId xmlns:a16="http://schemas.microsoft.com/office/drawing/2014/main" id="{08C046CD-113A-3E4C-89BB-2EA72637E4D6}"/>
              </a:ext>
            </a:extLst>
          </p:cNvPr>
          <p:cNvSpPr>
            <a:spLocks noGrp="1" noRot="1" noChangeAspect="1" noChangeArrowheads="1" noTextEdit="1"/>
          </p:cNvSpPr>
          <p:nvPr>
            <p:ph type="sldImg"/>
          </p:nvPr>
        </p:nvSpPr>
        <p:spPr>
          <a:xfrm>
            <a:off x="2286000" y="514350"/>
            <a:ext cx="4572000" cy="2571750"/>
          </a:xfrm>
          <a:ln/>
        </p:spPr>
      </p:sp>
      <p:sp>
        <p:nvSpPr>
          <p:cNvPr id="53252" name="Rectangle 3">
            <a:extLst>
              <a:ext uri="{FF2B5EF4-FFF2-40B4-BE49-F238E27FC236}">
                <a16:creationId xmlns:a16="http://schemas.microsoft.com/office/drawing/2014/main" id="{F9EBBBF3-4DEA-744A-B22A-934899A9F9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5B8AE991-22D4-1546-84DB-4F976C7895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0026E3D-121D-C54B-81B3-8158209E725C}" type="slidenum">
              <a:rPr lang="en-US" altLang="en-US"/>
              <a:pPr eaLnBrk="1" hangingPunct="1"/>
              <a:t>11</a:t>
            </a:fld>
            <a:endParaRPr lang="en-US" altLang="en-US"/>
          </a:p>
        </p:txBody>
      </p:sp>
      <p:sp>
        <p:nvSpPr>
          <p:cNvPr id="59395" name="Rectangle 2">
            <a:extLst>
              <a:ext uri="{FF2B5EF4-FFF2-40B4-BE49-F238E27FC236}">
                <a16:creationId xmlns:a16="http://schemas.microsoft.com/office/drawing/2014/main" id="{54BC30BB-737C-DB4C-8AFC-7C664BA698E2}"/>
              </a:ext>
            </a:extLst>
          </p:cNvPr>
          <p:cNvSpPr>
            <a:spLocks noGrp="1" noRot="1" noChangeAspect="1" noChangeArrowheads="1" noTextEdit="1"/>
          </p:cNvSpPr>
          <p:nvPr>
            <p:ph type="sldImg"/>
          </p:nvPr>
        </p:nvSpPr>
        <p:spPr>
          <a:xfrm>
            <a:off x="2286000" y="514350"/>
            <a:ext cx="4572000" cy="2571750"/>
          </a:xfrm>
          <a:ln/>
        </p:spPr>
      </p:sp>
      <p:sp>
        <p:nvSpPr>
          <p:cNvPr id="59396" name="Rectangle 3">
            <a:extLst>
              <a:ext uri="{FF2B5EF4-FFF2-40B4-BE49-F238E27FC236}">
                <a16:creationId xmlns:a16="http://schemas.microsoft.com/office/drawing/2014/main" id="{5CC66DC4-638A-394C-9C20-A854114999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050F4F93-B1FC-A643-A350-73DDF4F154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FC1D08F-B6D2-F642-8C63-9E248BCEC2D4}" type="slidenum">
              <a:rPr lang="en-US" altLang="en-US"/>
              <a:pPr eaLnBrk="1" hangingPunct="1"/>
              <a:t>12</a:t>
            </a:fld>
            <a:endParaRPr lang="en-US" altLang="en-US"/>
          </a:p>
        </p:txBody>
      </p:sp>
      <p:sp>
        <p:nvSpPr>
          <p:cNvPr id="60419" name="Rectangle 2">
            <a:extLst>
              <a:ext uri="{FF2B5EF4-FFF2-40B4-BE49-F238E27FC236}">
                <a16:creationId xmlns:a16="http://schemas.microsoft.com/office/drawing/2014/main" id="{5D0AD9C5-6AED-0042-936F-50AC660B26CF}"/>
              </a:ext>
            </a:extLst>
          </p:cNvPr>
          <p:cNvSpPr>
            <a:spLocks noGrp="1" noRot="1" noChangeAspect="1" noChangeArrowheads="1" noTextEdit="1"/>
          </p:cNvSpPr>
          <p:nvPr>
            <p:ph type="sldImg"/>
          </p:nvPr>
        </p:nvSpPr>
        <p:spPr>
          <a:xfrm>
            <a:off x="2286000" y="514350"/>
            <a:ext cx="4572000" cy="2571750"/>
          </a:xfrm>
          <a:ln/>
        </p:spPr>
      </p:sp>
      <p:sp>
        <p:nvSpPr>
          <p:cNvPr id="60420" name="Rectangle 3">
            <a:extLst>
              <a:ext uri="{FF2B5EF4-FFF2-40B4-BE49-F238E27FC236}">
                <a16:creationId xmlns:a16="http://schemas.microsoft.com/office/drawing/2014/main" id="{B129D41F-E273-7842-B682-440EE8886A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10D8DEA3-F939-E542-931D-F50A66D570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11CA436-A39D-6B49-988F-6F98ACE0B08E}" type="slidenum">
              <a:rPr lang="en-US" altLang="en-US"/>
              <a:pPr eaLnBrk="1" hangingPunct="1"/>
              <a:t>13</a:t>
            </a:fld>
            <a:endParaRPr lang="en-US" altLang="en-US"/>
          </a:p>
        </p:txBody>
      </p:sp>
      <p:sp>
        <p:nvSpPr>
          <p:cNvPr id="61443" name="Rectangle 2">
            <a:extLst>
              <a:ext uri="{FF2B5EF4-FFF2-40B4-BE49-F238E27FC236}">
                <a16:creationId xmlns:a16="http://schemas.microsoft.com/office/drawing/2014/main" id="{64205662-5144-9D44-958B-DEB733FC68DA}"/>
              </a:ext>
            </a:extLst>
          </p:cNvPr>
          <p:cNvSpPr>
            <a:spLocks noGrp="1" noRot="1" noChangeAspect="1" noChangeArrowheads="1" noTextEdit="1"/>
          </p:cNvSpPr>
          <p:nvPr>
            <p:ph type="sldImg"/>
          </p:nvPr>
        </p:nvSpPr>
        <p:spPr>
          <a:xfrm>
            <a:off x="2286000" y="514350"/>
            <a:ext cx="4572000" cy="2571750"/>
          </a:xfrm>
          <a:ln/>
        </p:spPr>
      </p:sp>
      <p:sp>
        <p:nvSpPr>
          <p:cNvPr id="61444" name="Rectangle 3">
            <a:extLst>
              <a:ext uri="{FF2B5EF4-FFF2-40B4-BE49-F238E27FC236}">
                <a16:creationId xmlns:a16="http://schemas.microsoft.com/office/drawing/2014/main" id="{BD73AC13-6FBD-B945-904F-B145F52F56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B8B47A4B-5D09-3F41-9A7A-211CF4B81314}"/>
              </a:ext>
            </a:extLst>
          </p:cNvPr>
          <p:cNvSpPr>
            <a:spLocks noChangeArrowheads="1"/>
          </p:cNvSpPr>
          <p:nvPr/>
        </p:nvSpPr>
        <p:spPr bwMode="auto">
          <a:xfrm>
            <a:off x="5179485" y="0"/>
            <a:ext cx="3964516" cy="3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7651" name="Rectangle 3">
            <a:extLst>
              <a:ext uri="{FF2B5EF4-FFF2-40B4-BE49-F238E27FC236}">
                <a16:creationId xmlns:a16="http://schemas.microsoft.com/office/drawing/2014/main" id="{4D40D6CD-12CC-5146-B16D-544677902DA2}"/>
              </a:ext>
            </a:extLst>
          </p:cNvPr>
          <p:cNvSpPr>
            <a:spLocks noChangeArrowheads="1"/>
          </p:cNvSpPr>
          <p:nvPr/>
        </p:nvSpPr>
        <p:spPr bwMode="auto">
          <a:xfrm>
            <a:off x="5179485" y="6513910"/>
            <a:ext cx="3964516" cy="34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defTabSz="949325">
              <a:defRPr sz="2400">
                <a:solidFill>
                  <a:schemeClr val="tx1"/>
                </a:solidFill>
                <a:latin typeface="Times New Roman" panose="02020603050405020304" pitchFamily="18" charset="0"/>
              </a:defRPr>
            </a:lvl1pPr>
            <a:lvl2pPr marL="742950" indent="-285750" defTabSz="949325">
              <a:defRPr sz="2400">
                <a:solidFill>
                  <a:schemeClr val="tx1"/>
                </a:solidFill>
                <a:latin typeface="Times New Roman" panose="02020603050405020304" pitchFamily="18" charset="0"/>
              </a:defRPr>
            </a:lvl2pPr>
            <a:lvl3pPr marL="1143000" indent="-228600" defTabSz="949325">
              <a:defRPr sz="2400">
                <a:solidFill>
                  <a:schemeClr val="tx1"/>
                </a:solidFill>
                <a:latin typeface="Times New Roman" panose="02020603050405020304" pitchFamily="18" charset="0"/>
              </a:defRPr>
            </a:lvl3pPr>
            <a:lvl4pPr marL="1600200" indent="-228600" defTabSz="949325">
              <a:defRPr sz="2400">
                <a:solidFill>
                  <a:schemeClr val="tx1"/>
                </a:solidFill>
                <a:latin typeface="Times New Roman" panose="02020603050405020304" pitchFamily="18" charset="0"/>
              </a:defRPr>
            </a:lvl4pPr>
            <a:lvl5pPr marL="2057400" indent="-228600" defTabSz="949325">
              <a:defRPr sz="2400">
                <a:solidFill>
                  <a:schemeClr val="tx1"/>
                </a:solidFill>
                <a:latin typeface="Times New Roman" panose="02020603050405020304" pitchFamily="18" charset="0"/>
              </a:defRPr>
            </a:lvl5pPr>
            <a:lvl6pPr marL="2514600" indent="-228600" defTabSz="94932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4932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4932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49325"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000" i="1"/>
              <a:t>2</a:t>
            </a:r>
          </a:p>
        </p:txBody>
      </p:sp>
      <p:sp>
        <p:nvSpPr>
          <p:cNvPr id="27652" name="Rectangle 4">
            <a:extLst>
              <a:ext uri="{FF2B5EF4-FFF2-40B4-BE49-F238E27FC236}">
                <a16:creationId xmlns:a16="http://schemas.microsoft.com/office/drawing/2014/main" id="{9FBD6C4D-CE3B-2249-BDF8-D5D4C5A9B69B}"/>
              </a:ext>
            </a:extLst>
          </p:cNvPr>
          <p:cNvSpPr>
            <a:spLocks noChangeArrowheads="1"/>
          </p:cNvSpPr>
          <p:nvPr/>
        </p:nvSpPr>
        <p:spPr bwMode="auto">
          <a:xfrm>
            <a:off x="0" y="6513910"/>
            <a:ext cx="3962400" cy="34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7653" name="Rectangle 5">
            <a:extLst>
              <a:ext uri="{FF2B5EF4-FFF2-40B4-BE49-F238E27FC236}">
                <a16:creationId xmlns:a16="http://schemas.microsoft.com/office/drawing/2014/main" id="{8E061E3B-A16B-9B49-BB06-42BA662D5855}"/>
              </a:ext>
            </a:extLst>
          </p:cNvPr>
          <p:cNvSpPr>
            <a:spLocks noChangeArrowheads="1"/>
          </p:cNvSpPr>
          <p:nvPr/>
        </p:nvSpPr>
        <p:spPr bwMode="auto">
          <a:xfrm>
            <a:off x="0" y="0"/>
            <a:ext cx="3962400" cy="3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7654" name="Rectangle 6">
            <a:extLst>
              <a:ext uri="{FF2B5EF4-FFF2-40B4-BE49-F238E27FC236}">
                <a16:creationId xmlns:a16="http://schemas.microsoft.com/office/drawing/2014/main" id="{328A0C96-9E13-294D-A469-99A903321051}"/>
              </a:ext>
            </a:extLst>
          </p:cNvPr>
          <p:cNvSpPr>
            <a:spLocks noGrp="1" noRot="1" noChangeAspect="1" noChangeArrowheads="1" noTextEdit="1"/>
          </p:cNvSpPr>
          <p:nvPr>
            <p:ph type="sldImg"/>
          </p:nvPr>
        </p:nvSpPr>
        <p:spPr>
          <a:xfrm>
            <a:off x="2293938" y="519113"/>
            <a:ext cx="4556125" cy="2562225"/>
          </a:xfrm>
          <a:ln cap="flat"/>
        </p:spPr>
      </p:sp>
      <p:sp>
        <p:nvSpPr>
          <p:cNvPr id="27655" name="Rectangle 7">
            <a:extLst>
              <a:ext uri="{FF2B5EF4-FFF2-40B4-BE49-F238E27FC236}">
                <a16:creationId xmlns:a16="http://schemas.microsoft.com/office/drawing/2014/main" id="{FC587DDC-68EA-FA47-9C62-05E54DB69D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extLst>
      <p:ext uri="{BB962C8B-B14F-4D97-AF65-F5344CB8AC3E}">
        <p14:creationId xmlns:p14="http://schemas.microsoft.com/office/powerpoint/2010/main" val="4127949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E86F1E7E-2ADB-E149-B737-BE084DE5FE0A}"/>
              </a:ext>
            </a:extLst>
          </p:cNvPr>
          <p:cNvSpPr>
            <a:spLocks noChangeArrowheads="1"/>
          </p:cNvSpPr>
          <p:nvPr/>
        </p:nvSpPr>
        <p:spPr bwMode="auto">
          <a:xfrm>
            <a:off x="5179485" y="0"/>
            <a:ext cx="3964516" cy="3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9699" name="Rectangle 3">
            <a:extLst>
              <a:ext uri="{FF2B5EF4-FFF2-40B4-BE49-F238E27FC236}">
                <a16:creationId xmlns:a16="http://schemas.microsoft.com/office/drawing/2014/main" id="{770BDB11-8169-6F41-94EA-8431582455F4}"/>
              </a:ext>
            </a:extLst>
          </p:cNvPr>
          <p:cNvSpPr>
            <a:spLocks noChangeArrowheads="1"/>
          </p:cNvSpPr>
          <p:nvPr/>
        </p:nvSpPr>
        <p:spPr bwMode="auto">
          <a:xfrm>
            <a:off x="5179485" y="6513910"/>
            <a:ext cx="3964516" cy="34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defTabSz="949325">
              <a:defRPr sz="2400">
                <a:solidFill>
                  <a:schemeClr val="tx1"/>
                </a:solidFill>
                <a:latin typeface="Times New Roman" panose="02020603050405020304" pitchFamily="18" charset="0"/>
              </a:defRPr>
            </a:lvl1pPr>
            <a:lvl2pPr marL="742950" indent="-285750" defTabSz="949325">
              <a:defRPr sz="2400">
                <a:solidFill>
                  <a:schemeClr val="tx1"/>
                </a:solidFill>
                <a:latin typeface="Times New Roman" panose="02020603050405020304" pitchFamily="18" charset="0"/>
              </a:defRPr>
            </a:lvl2pPr>
            <a:lvl3pPr marL="1143000" indent="-228600" defTabSz="949325">
              <a:defRPr sz="2400">
                <a:solidFill>
                  <a:schemeClr val="tx1"/>
                </a:solidFill>
                <a:latin typeface="Times New Roman" panose="02020603050405020304" pitchFamily="18" charset="0"/>
              </a:defRPr>
            </a:lvl3pPr>
            <a:lvl4pPr marL="1600200" indent="-228600" defTabSz="949325">
              <a:defRPr sz="2400">
                <a:solidFill>
                  <a:schemeClr val="tx1"/>
                </a:solidFill>
                <a:latin typeface="Times New Roman" panose="02020603050405020304" pitchFamily="18" charset="0"/>
              </a:defRPr>
            </a:lvl4pPr>
            <a:lvl5pPr marL="2057400" indent="-228600" defTabSz="949325">
              <a:defRPr sz="2400">
                <a:solidFill>
                  <a:schemeClr val="tx1"/>
                </a:solidFill>
                <a:latin typeface="Times New Roman" panose="02020603050405020304" pitchFamily="18" charset="0"/>
              </a:defRPr>
            </a:lvl5pPr>
            <a:lvl6pPr marL="2514600" indent="-228600" defTabSz="94932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4932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4932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49325"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000" i="1"/>
              <a:t>3</a:t>
            </a:r>
          </a:p>
        </p:txBody>
      </p:sp>
      <p:sp>
        <p:nvSpPr>
          <p:cNvPr id="29700" name="Rectangle 4">
            <a:extLst>
              <a:ext uri="{FF2B5EF4-FFF2-40B4-BE49-F238E27FC236}">
                <a16:creationId xmlns:a16="http://schemas.microsoft.com/office/drawing/2014/main" id="{B6C54E6D-24F0-A848-8452-4303FAF7A471}"/>
              </a:ext>
            </a:extLst>
          </p:cNvPr>
          <p:cNvSpPr>
            <a:spLocks noChangeArrowheads="1"/>
          </p:cNvSpPr>
          <p:nvPr/>
        </p:nvSpPr>
        <p:spPr bwMode="auto">
          <a:xfrm>
            <a:off x="0" y="6513910"/>
            <a:ext cx="3962400" cy="34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9701" name="Rectangle 5">
            <a:extLst>
              <a:ext uri="{FF2B5EF4-FFF2-40B4-BE49-F238E27FC236}">
                <a16:creationId xmlns:a16="http://schemas.microsoft.com/office/drawing/2014/main" id="{EDD4E02B-D6C1-7B46-A98D-85F408777426}"/>
              </a:ext>
            </a:extLst>
          </p:cNvPr>
          <p:cNvSpPr>
            <a:spLocks noChangeArrowheads="1"/>
          </p:cNvSpPr>
          <p:nvPr/>
        </p:nvSpPr>
        <p:spPr bwMode="auto">
          <a:xfrm>
            <a:off x="0" y="0"/>
            <a:ext cx="3962400" cy="3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9702" name="Rectangle 6">
            <a:extLst>
              <a:ext uri="{FF2B5EF4-FFF2-40B4-BE49-F238E27FC236}">
                <a16:creationId xmlns:a16="http://schemas.microsoft.com/office/drawing/2014/main" id="{E5F3CE81-83CC-3E44-80AC-54CB6821988E}"/>
              </a:ext>
            </a:extLst>
          </p:cNvPr>
          <p:cNvSpPr>
            <a:spLocks noGrp="1" noRot="1" noChangeAspect="1" noChangeArrowheads="1" noTextEdit="1"/>
          </p:cNvSpPr>
          <p:nvPr>
            <p:ph type="sldImg"/>
          </p:nvPr>
        </p:nvSpPr>
        <p:spPr>
          <a:xfrm>
            <a:off x="2293938" y="519113"/>
            <a:ext cx="4556125" cy="2562225"/>
          </a:xfrm>
          <a:ln cap="flat"/>
        </p:spPr>
      </p:sp>
      <p:sp>
        <p:nvSpPr>
          <p:cNvPr id="29703" name="Rectangle 7">
            <a:extLst>
              <a:ext uri="{FF2B5EF4-FFF2-40B4-BE49-F238E27FC236}">
                <a16:creationId xmlns:a16="http://schemas.microsoft.com/office/drawing/2014/main" id="{7DB99941-B0A7-E344-9D09-D1FC41EA4C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extLst>
      <p:ext uri="{BB962C8B-B14F-4D97-AF65-F5344CB8AC3E}">
        <p14:creationId xmlns:p14="http://schemas.microsoft.com/office/powerpoint/2010/main" val="822974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859AB94F-6496-5C43-B574-2880ACCA6B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46CFA15-5278-3742-8DCF-7715F5298C79}" type="slidenum">
              <a:rPr lang="en-US" altLang="en-US"/>
              <a:pPr eaLnBrk="1" hangingPunct="1"/>
              <a:t>17</a:t>
            </a:fld>
            <a:endParaRPr lang="en-US" altLang="en-US"/>
          </a:p>
        </p:txBody>
      </p:sp>
      <p:sp>
        <p:nvSpPr>
          <p:cNvPr id="62467" name="Rectangle 2">
            <a:extLst>
              <a:ext uri="{FF2B5EF4-FFF2-40B4-BE49-F238E27FC236}">
                <a16:creationId xmlns:a16="http://schemas.microsoft.com/office/drawing/2014/main" id="{219F579D-6301-CB4F-8018-3A8692C9AABE}"/>
              </a:ext>
            </a:extLst>
          </p:cNvPr>
          <p:cNvSpPr>
            <a:spLocks noGrp="1" noRot="1" noChangeAspect="1" noChangeArrowheads="1" noTextEdit="1"/>
          </p:cNvSpPr>
          <p:nvPr>
            <p:ph type="sldImg"/>
          </p:nvPr>
        </p:nvSpPr>
        <p:spPr>
          <a:xfrm>
            <a:off x="2286000" y="514350"/>
            <a:ext cx="4572000" cy="2571750"/>
          </a:xfrm>
          <a:ln/>
        </p:spPr>
      </p:sp>
      <p:sp>
        <p:nvSpPr>
          <p:cNvPr id="62468" name="Rectangle 3">
            <a:extLst>
              <a:ext uri="{FF2B5EF4-FFF2-40B4-BE49-F238E27FC236}">
                <a16:creationId xmlns:a16="http://schemas.microsoft.com/office/drawing/2014/main" id="{FDBF3BDE-9C87-9E49-92EB-BE9FDD478D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1653E13F-BBF7-7448-9F6D-BA928F56F4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CF33BF2-8E2B-6A48-843E-449BBEB9A79B}" type="slidenum">
              <a:rPr lang="en-US" altLang="en-US"/>
              <a:pPr eaLnBrk="1" hangingPunct="1"/>
              <a:t>18</a:t>
            </a:fld>
            <a:endParaRPr lang="en-US" altLang="en-US"/>
          </a:p>
        </p:txBody>
      </p:sp>
      <p:sp>
        <p:nvSpPr>
          <p:cNvPr id="63491" name="Rectangle 2">
            <a:extLst>
              <a:ext uri="{FF2B5EF4-FFF2-40B4-BE49-F238E27FC236}">
                <a16:creationId xmlns:a16="http://schemas.microsoft.com/office/drawing/2014/main" id="{84AAF1D6-EFD5-AE44-83A2-93A2F9E46714}"/>
              </a:ext>
            </a:extLst>
          </p:cNvPr>
          <p:cNvSpPr>
            <a:spLocks noGrp="1" noRot="1" noChangeAspect="1" noChangeArrowheads="1" noTextEdit="1"/>
          </p:cNvSpPr>
          <p:nvPr>
            <p:ph type="sldImg"/>
          </p:nvPr>
        </p:nvSpPr>
        <p:spPr>
          <a:xfrm>
            <a:off x="2286000" y="514350"/>
            <a:ext cx="4572000" cy="2571750"/>
          </a:xfrm>
          <a:ln/>
        </p:spPr>
      </p:sp>
      <p:sp>
        <p:nvSpPr>
          <p:cNvPr id="63492" name="Rectangle 3">
            <a:extLst>
              <a:ext uri="{FF2B5EF4-FFF2-40B4-BE49-F238E27FC236}">
                <a16:creationId xmlns:a16="http://schemas.microsoft.com/office/drawing/2014/main" id="{5817FD09-769E-DA47-8ED5-AAAFBCCFEE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58BDCB95-C2E8-114F-863F-4245307FCF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FC60255-86D6-244E-908A-A09C05541012}" type="slidenum">
              <a:rPr lang="en-US" altLang="en-US"/>
              <a:pPr eaLnBrk="1" hangingPunct="1"/>
              <a:t>19</a:t>
            </a:fld>
            <a:endParaRPr lang="en-US" altLang="en-US"/>
          </a:p>
        </p:txBody>
      </p:sp>
      <p:sp>
        <p:nvSpPr>
          <p:cNvPr id="64515" name="Rectangle 2">
            <a:extLst>
              <a:ext uri="{FF2B5EF4-FFF2-40B4-BE49-F238E27FC236}">
                <a16:creationId xmlns:a16="http://schemas.microsoft.com/office/drawing/2014/main" id="{55C57AEB-9298-7B44-8117-5392E377DBB9}"/>
              </a:ext>
            </a:extLst>
          </p:cNvPr>
          <p:cNvSpPr>
            <a:spLocks noGrp="1" noRot="1" noChangeAspect="1" noChangeArrowheads="1" noTextEdit="1"/>
          </p:cNvSpPr>
          <p:nvPr>
            <p:ph type="sldImg"/>
          </p:nvPr>
        </p:nvSpPr>
        <p:spPr>
          <a:xfrm>
            <a:off x="2286000" y="514350"/>
            <a:ext cx="4572000" cy="2571750"/>
          </a:xfrm>
          <a:ln/>
        </p:spPr>
      </p:sp>
      <p:sp>
        <p:nvSpPr>
          <p:cNvPr id="64516" name="Rectangle 3">
            <a:extLst>
              <a:ext uri="{FF2B5EF4-FFF2-40B4-BE49-F238E27FC236}">
                <a16:creationId xmlns:a16="http://schemas.microsoft.com/office/drawing/2014/main" id="{47AD8F79-2A8A-2F40-9DFB-732CF93A2E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9F08C271-DB7C-0940-95EB-B2D5E9467C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784328A-30E4-6641-8E57-C032A926EEDE}" type="slidenum">
              <a:rPr lang="en-US" altLang="en-US"/>
              <a:pPr eaLnBrk="1" hangingPunct="1"/>
              <a:t>20</a:t>
            </a:fld>
            <a:endParaRPr lang="en-US" altLang="en-US"/>
          </a:p>
        </p:txBody>
      </p:sp>
      <p:sp>
        <p:nvSpPr>
          <p:cNvPr id="65539" name="Rectangle 2">
            <a:extLst>
              <a:ext uri="{FF2B5EF4-FFF2-40B4-BE49-F238E27FC236}">
                <a16:creationId xmlns:a16="http://schemas.microsoft.com/office/drawing/2014/main" id="{597C1755-12BD-914E-A925-65C9AB3B050B}"/>
              </a:ext>
            </a:extLst>
          </p:cNvPr>
          <p:cNvSpPr>
            <a:spLocks noGrp="1" noRot="1" noChangeAspect="1" noChangeArrowheads="1" noTextEdit="1"/>
          </p:cNvSpPr>
          <p:nvPr>
            <p:ph type="sldImg"/>
          </p:nvPr>
        </p:nvSpPr>
        <p:spPr>
          <a:xfrm>
            <a:off x="2286000" y="514350"/>
            <a:ext cx="4572000" cy="2571750"/>
          </a:xfrm>
          <a:ln/>
        </p:spPr>
      </p:sp>
      <p:sp>
        <p:nvSpPr>
          <p:cNvPr id="65540" name="Rectangle 3">
            <a:extLst>
              <a:ext uri="{FF2B5EF4-FFF2-40B4-BE49-F238E27FC236}">
                <a16:creationId xmlns:a16="http://schemas.microsoft.com/office/drawing/2014/main" id="{98448C5B-F682-E446-B871-D3305427F2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67CB81D4-A28C-F14F-9F8C-CD0EEA403D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286423D-2C77-E74B-A481-B234355DDF32}" type="slidenum">
              <a:rPr lang="en-US" altLang="en-US"/>
              <a:pPr eaLnBrk="1" hangingPunct="1"/>
              <a:t>21</a:t>
            </a:fld>
            <a:endParaRPr lang="en-US" altLang="en-US"/>
          </a:p>
        </p:txBody>
      </p:sp>
      <p:sp>
        <p:nvSpPr>
          <p:cNvPr id="66563" name="Rectangle 2">
            <a:extLst>
              <a:ext uri="{FF2B5EF4-FFF2-40B4-BE49-F238E27FC236}">
                <a16:creationId xmlns:a16="http://schemas.microsoft.com/office/drawing/2014/main" id="{603828D7-86A1-8F46-BE8D-1834426F7867}"/>
              </a:ext>
            </a:extLst>
          </p:cNvPr>
          <p:cNvSpPr>
            <a:spLocks noGrp="1" noRot="1" noChangeAspect="1" noChangeArrowheads="1" noTextEdit="1"/>
          </p:cNvSpPr>
          <p:nvPr>
            <p:ph type="sldImg"/>
          </p:nvPr>
        </p:nvSpPr>
        <p:spPr>
          <a:xfrm>
            <a:off x="2286000" y="514350"/>
            <a:ext cx="4572000" cy="2571750"/>
          </a:xfrm>
          <a:ln/>
        </p:spPr>
      </p:sp>
      <p:sp>
        <p:nvSpPr>
          <p:cNvPr id="66564" name="Rectangle 3">
            <a:extLst>
              <a:ext uri="{FF2B5EF4-FFF2-40B4-BE49-F238E27FC236}">
                <a16:creationId xmlns:a16="http://schemas.microsoft.com/office/drawing/2014/main" id="{DAB0A65E-8FE4-5E42-A00E-015F2F35A1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4238E880-EDED-6745-84D1-34C4F1A6FF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3776C71-9CA0-A74B-A4E2-D721FF2BE419}" type="slidenum">
              <a:rPr lang="en-US" altLang="en-US"/>
              <a:pPr eaLnBrk="1" hangingPunct="1"/>
              <a:t>22</a:t>
            </a:fld>
            <a:endParaRPr lang="en-US" altLang="en-US"/>
          </a:p>
        </p:txBody>
      </p:sp>
      <p:sp>
        <p:nvSpPr>
          <p:cNvPr id="67587" name="Rectangle 2">
            <a:extLst>
              <a:ext uri="{FF2B5EF4-FFF2-40B4-BE49-F238E27FC236}">
                <a16:creationId xmlns:a16="http://schemas.microsoft.com/office/drawing/2014/main" id="{75FA59C9-2C15-7B48-92E1-A4EB2AC38819}"/>
              </a:ext>
            </a:extLst>
          </p:cNvPr>
          <p:cNvSpPr>
            <a:spLocks noGrp="1" noRot="1" noChangeAspect="1" noChangeArrowheads="1" noTextEdit="1"/>
          </p:cNvSpPr>
          <p:nvPr>
            <p:ph type="sldImg"/>
          </p:nvPr>
        </p:nvSpPr>
        <p:spPr>
          <a:xfrm>
            <a:off x="2286000" y="514350"/>
            <a:ext cx="4572000" cy="2571750"/>
          </a:xfrm>
          <a:ln/>
        </p:spPr>
      </p:sp>
      <p:sp>
        <p:nvSpPr>
          <p:cNvPr id="67588" name="Rectangle 3">
            <a:extLst>
              <a:ext uri="{FF2B5EF4-FFF2-40B4-BE49-F238E27FC236}">
                <a16:creationId xmlns:a16="http://schemas.microsoft.com/office/drawing/2014/main" id="{D523D03F-F18C-4B41-A4DA-63663595BD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E328761F-7D7B-8C49-8668-072C00ACF2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C2DD82F-D29A-7D48-BB8A-75C2C6A18FC0}" type="slidenum">
              <a:rPr lang="en-US" altLang="en-US"/>
              <a:pPr eaLnBrk="1" hangingPunct="1"/>
              <a:t>23</a:t>
            </a:fld>
            <a:endParaRPr lang="en-US" altLang="en-US"/>
          </a:p>
        </p:txBody>
      </p:sp>
      <p:sp>
        <p:nvSpPr>
          <p:cNvPr id="68611" name="Rectangle 2">
            <a:extLst>
              <a:ext uri="{FF2B5EF4-FFF2-40B4-BE49-F238E27FC236}">
                <a16:creationId xmlns:a16="http://schemas.microsoft.com/office/drawing/2014/main" id="{A08D3B44-3D34-C145-A020-47AA863BC40E}"/>
              </a:ext>
            </a:extLst>
          </p:cNvPr>
          <p:cNvSpPr>
            <a:spLocks noGrp="1" noRot="1" noChangeAspect="1" noChangeArrowheads="1" noTextEdit="1"/>
          </p:cNvSpPr>
          <p:nvPr>
            <p:ph type="sldImg"/>
          </p:nvPr>
        </p:nvSpPr>
        <p:spPr>
          <a:xfrm>
            <a:off x="2286000" y="514350"/>
            <a:ext cx="4572000" cy="2571750"/>
          </a:xfrm>
          <a:ln/>
        </p:spPr>
      </p:sp>
      <p:sp>
        <p:nvSpPr>
          <p:cNvPr id="68612" name="Rectangle 3">
            <a:extLst>
              <a:ext uri="{FF2B5EF4-FFF2-40B4-BE49-F238E27FC236}">
                <a16:creationId xmlns:a16="http://schemas.microsoft.com/office/drawing/2014/main" id="{401E5F3D-A073-1C4A-AB57-BAA5D7176B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DB54AA38-6715-4ABF-B3B7-36770BF7A9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60D8D2-0CF6-412F-A2E1-4D6D6668C9FB}" type="slidenum">
              <a:rPr lang="en-US" altLang="en-US"/>
              <a:pPr eaLnBrk="1" hangingPunct="1">
                <a:spcBef>
                  <a:spcPct val="0"/>
                </a:spcBef>
              </a:pPr>
              <a:t>29</a:t>
            </a:fld>
            <a:endParaRPr lang="en-US" altLang="en-US"/>
          </a:p>
        </p:txBody>
      </p:sp>
      <p:sp>
        <p:nvSpPr>
          <p:cNvPr id="53251" name="Rectangle 2">
            <a:extLst>
              <a:ext uri="{FF2B5EF4-FFF2-40B4-BE49-F238E27FC236}">
                <a16:creationId xmlns:a16="http://schemas.microsoft.com/office/drawing/2014/main" id="{E6BD9B3E-D696-4A32-91D7-DB287335FD45}"/>
              </a:ext>
            </a:extLst>
          </p:cNvPr>
          <p:cNvSpPr>
            <a:spLocks noGrp="1" noRot="1" noChangeAspect="1" noChangeArrowheads="1" noTextEdit="1"/>
          </p:cNvSpPr>
          <p:nvPr>
            <p:ph type="sldImg"/>
          </p:nvPr>
        </p:nvSpPr>
        <p:spPr>
          <a:xfrm>
            <a:off x="2286000" y="514350"/>
            <a:ext cx="4572000" cy="2571750"/>
          </a:xfrm>
          <a:ln/>
        </p:spPr>
      </p:sp>
      <p:sp>
        <p:nvSpPr>
          <p:cNvPr id="53252" name="Rectangle 3">
            <a:extLst>
              <a:ext uri="{FF2B5EF4-FFF2-40B4-BE49-F238E27FC236}">
                <a16:creationId xmlns:a16="http://schemas.microsoft.com/office/drawing/2014/main" id="{675ED315-7053-49F9-BA87-B70D13FC3B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910457886_1434x1669.jpg"/>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660384004_1290x1720.jpg"/>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5" name="Image"/>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6" name="Imag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Image"/>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2936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2194560" y="573207"/>
            <a:ext cx="20116800" cy="2901514"/>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194558" y="3691468"/>
            <a:ext cx="9875520" cy="80467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435840" y="3691470"/>
            <a:ext cx="9875520" cy="80467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a:t>CSP001: Section B                                                                                  Session 1</a:t>
            </a:r>
            <a:endParaRPr lang="en-GB"/>
          </a:p>
        </p:txBody>
      </p:sp>
      <p:sp>
        <p:nvSpPr>
          <p:cNvPr id="7" name="Slide Number Placeholder 6"/>
          <p:cNvSpPr>
            <a:spLocks noGrp="1"/>
          </p:cNvSpPr>
          <p:nvPr>
            <p:ph type="sldNum" sz="quarter" idx="12"/>
          </p:nvPr>
        </p:nvSpPr>
        <p:spPr>
          <a:xfrm>
            <a:off x="11993391" y="13076008"/>
            <a:ext cx="384721" cy="379591"/>
          </a:xfrm>
        </p:spPr>
        <p:txBody>
          <a:bodyPr/>
          <a:lstStyle/>
          <a:p>
            <a:fld id="{CB672482-FB22-427A-8F05-EE61DD3A3802}" type="slidenum">
              <a:rPr lang="en-GB" smtClean="0"/>
              <a:t>‹#›</a:t>
            </a:fld>
            <a:endParaRPr lang="en-GB"/>
          </a:p>
        </p:txBody>
      </p:sp>
      <p:pic>
        <p:nvPicPr>
          <p:cNvPr id="9" name="Picture 8">
            <a:extLst>
              <a:ext uri="{FF2B5EF4-FFF2-40B4-BE49-F238E27FC236}">
                <a16:creationId xmlns:a16="http://schemas.microsoft.com/office/drawing/2014/main" id="{7B19DE11-3B9F-4EDB-93BB-80B0937D4E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081" y="12690437"/>
            <a:ext cx="3867810" cy="952662"/>
          </a:xfrm>
          <a:prstGeom prst="rect">
            <a:avLst/>
          </a:prstGeom>
        </p:spPr>
      </p:pic>
    </p:spTree>
    <p:extLst>
      <p:ext uri="{BB962C8B-B14F-4D97-AF65-F5344CB8AC3E}">
        <p14:creationId xmlns:p14="http://schemas.microsoft.com/office/powerpoint/2010/main" val="240063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68868" y="231777"/>
            <a:ext cx="22851533" cy="1873250"/>
          </a:xfrm>
        </p:spPr>
        <p:txBody>
          <a:bodyPr/>
          <a:lstStyle/>
          <a:p>
            <a:r>
              <a:rPr lang="en-US"/>
              <a:t>Click to edit Master title style</a:t>
            </a:r>
            <a:endParaRPr lang="en-GB"/>
          </a:p>
        </p:txBody>
      </p:sp>
      <p:sp>
        <p:nvSpPr>
          <p:cNvPr id="3" name="Table Placeholder 2"/>
          <p:cNvSpPr>
            <a:spLocks noGrp="1"/>
          </p:cNvSpPr>
          <p:nvPr>
            <p:ph type="tbl" idx="1"/>
          </p:nvPr>
        </p:nvSpPr>
        <p:spPr>
          <a:xfrm>
            <a:off x="668868" y="2825751"/>
            <a:ext cx="22851533" cy="9648826"/>
          </a:xfrm>
        </p:spPr>
        <p:txBody>
          <a:bodyPr/>
          <a:lstStyle/>
          <a:p>
            <a:pPr lvl="0"/>
            <a:endParaRPr lang="en-GB" noProof="0"/>
          </a:p>
        </p:txBody>
      </p:sp>
    </p:spTree>
    <p:extLst>
      <p:ext uri="{BB962C8B-B14F-4D97-AF65-F5344CB8AC3E}">
        <p14:creationId xmlns:p14="http://schemas.microsoft.com/office/powerpoint/2010/main" val="807842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90154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6" r:id="rId5"/>
    <p:sldLayoutId id="2147483658" r:id="rId6"/>
    <p:sldLayoutId id="2147483659" r:id="rId7"/>
    <p:sldLayoutId id="2147483660" r:id="rId8"/>
    <p:sldLayoutId id="2147483661" r:id="rId9"/>
    <p:sldLayoutId id="2147483662" r:id="rId10"/>
    <p:sldLayoutId id="2147483664" r:id="rId11"/>
    <p:sldLayoutId id="2147483666" r:id="rId12"/>
    <p:sldLayoutId id="2147483667" r:id="rId13"/>
    <p:sldLayoutId id="2147483668" r:id="rId14"/>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1.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1.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1.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1.xml"/><Relationship Id="rId1" Type="http://schemas.openxmlformats.org/officeDocument/2006/relationships/tags" Target="../tags/tag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1.xml"/><Relationship Id="rId1" Type="http://schemas.openxmlformats.org/officeDocument/2006/relationships/tags" Target="../tags/tag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1.xml"/><Relationship Id="rId1" Type="http://schemas.openxmlformats.org/officeDocument/2006/relationships/tags" Target="../tags/tag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1.xml"/><Relationship Id="rId1" Type="http://schemas.openxmlformats.org/officeDocument/2006/relationships/tags" Target="../tags/tag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1.xml"/><Relationship Id="rId1" Type="http://schemas.openxmlformats.org/officeDocument/2006/relationships/tags" Target="../tags/tag1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1.xml"/><Relationship Id="rId1" Type="http://schemas.openxmlformats.org/officeDocument/2006/relationships/tags" Target="../tags/tag1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1.xml"/><Relationship Id="rId1" Type="http://schemas.openxmlformats.org/officeDocument/2006/relationships/tags" Target="../tags/tag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09F39-9AF0-41DA-90C0-F29AFB05D86A}"/>
              </a:ext>
            </a:extLst>
          </p:cNvPr>
          <p:cNvSpPr>
            <a:spLocks noGrp="1"/>
          </p:cNvSpPr>
          <p:nvPr>
            <p:ph type="title"/>
          </p:nvPr>
        </p:nvSpPr>
        <p:spPr/>
        <p:txBody>
          <a:bodyPr/>
          <a:lstStyle/>
          <a:p>
            <a:r>
              <a:rPr lang="en-IN" dirty="0"/>
              <a:t>Agenda for today</a:t>
            </a:r>
          </a:p>
        </p:txBody>
      </p:sp>
      <p:sp>
        <p:nvSpPr>
          <p:cNvPr id="3" name="Text Placeholder 2">
            <a:extLst>
              <a:ext uri="{FF2B5EF4-FFF2-40B4-BE49-F238E27FC236}">
                <a16:creationId xmlns:a16="http://schemas.microsoft.com/office/drawing/2014/main" id="{B911F047-015E-4DDA-8C23-6FC885ADBCCF}"/>
              </a:ext>
            </a:extLst>
          </p:cNvPr>
          <p:cNvSpPr>
            <a:spLocks noGrp="1"/>
          </p:cNvSpPr>
          <p:nvPr>
            <p:ph type="body" sz="quarter" idx="21"/>
          </p:nvPr>
        </p:nvSpPr>
        <p:spPr/>
        <p:txBody>
          <a:bodyPr/>
          <a:lstStyle/>
          <a:p>
            <a:r>
              <a:rPr lang="en-IN" dirty="0"/>
              <a:t>Generic Business Strategies</a:t>
            </a:r>
          </a:p>
        </p:txBody>
      </p:sp>
      <p:sp>
        <p:nvSpPr>
          <p:cNvPr id="4" name="Text Placeholder 3">
            <a:extLst>
              <a:ext uri="{FF2B5EF4-FFF2-40B4-BE49-F238E27FC236}">
                <a16:creationId xmlns:a16="http://schemas.microsoft.com/office/drawing/2014/main" id="{2E012544-4D7C-42E2-AAFA-2302B3FE8ADF}"/>
              </a:ext>
            </a:extLst>
          </p:cNvPr>
          <p:cNvSpPr>
            <a:spLocks noGrp="1"/>
          </p:cNvSpPr>
          <p:nvPr>
            <p:ph type="body" idx="1"/>
          </p:nvPr>
        </p:nvSpPr>
        <p:spPr/>
        <p:txBody>
          <a:bodyPr/>
          <a:lstStyle/>
          <a:p>
            <a:r>
              <a:rPr lang="en-IN" dirty="0"/>
              <a:t>What are business-level strategies?</a:t>
            </a:r>
          </a:p>
          <a:p>
            <a:r>
              <a:rPr lang="en-IN" dirty="0"/>
              <a:t>How can firms obtain a competitive advantage from internal &amp; external sources?</a:t>
            </a:r>
          </a:p>
          <a:p>
            <a:r>
              <a:rPr lang="en-IN" dirty="0"/>
              <a:t>How can firms focus, and what are its benefits?</a:t>
            </a:r>
          </a:p>
          <a:p>
            <a:r>
              <a:rPr lang="en-IN" dirty="0"/>
              <a:t>What is Strategic Positioning?</a:t>
            </a:r>
          </a:p>
          <a:p>
            <a:r>
              <a:rPr lang="en-IN" dirty="0"/>
              <a:t>What is ambidexterity?</a:t>
            </a:r>
          </a:p>
        </p:txBody>
      </p:sp>
    </p:spTree>
    <p:extLst>
      <p:ext uri="{BB962C8B-B14F-4D97-AF65-F5344CB8AC3E}">
        <p14:creationId xmlns:p14="http://schemas.microsoft.com/office/powerpoint/2010/main" val="328621688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
            <a:extLst>
              <a:ext uri="{FF2B5EF4-FFF2-40B4-BE49-F238E27FC236}">
                <a16:creationId xmlns:a16="http://schemas.microsoft.com/office/drawing/2014/main" id="{568FEC98-9866-439B-BA62-73CD69085B61}"/>
              </a:ext>
            </a:extLst>
          </p:cNvPr>
          <p:cNvSpPr txBox="1">
            <a:spLocks noChangeArrowheads="1"/>
          </p:cNvSpPr>
          <p:nvPr/>
        </p:nvSpPr>
        <p:spPr bwMode="auto">
          <a:xfrm>
            <a:off x="3379903" y="5992585"/>
            <a:ext cx="17491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Mission</a:t>
            </a:r>
          </a:p>
        </p:txBody>
      </p:sp>
      <p:sp>
        <p:nvSpPr>
          <p:cNvPr id="4099" name="Text Box 11">
            <a:extLst>
              <a:ext uri="{FF2B5EF4-FFF2-40B4-BE49-F238E27FC236}">
                <a16:creationId xmlns:a16="http://schemas.microsoft.com/office/drawing/2014/main" id="{44896BC4-1E6B-49BE-ACFC-901327DDEAD0}"/>
              </a:ext>
            </a:extLst>
          </p:cNvPr>
          <p:cNvSpPr txBox="1">
            <a:spLocks noChangeArrowheads="1"/>
          </p:cNvSpPr>
          <p:nvPr/>
        </p:nvSpPr>
        <p:spPr bwMode="auto">
          <a:xfrm>
            <a:off x="5958325" y="5992585"/>
            <a:ext cx="23391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a:t>Objectives</a:t>
            </a:r>
          </a:p>
        </p:txBody>
      </p:sp>
      <p:sp>
        <p:nvSpPr>
          <p:cNvPr id="4100" name="Text Box 12">
            <a:extLst>
              <a:ext uri="{FF2B5EF4-FFF2-40B4-BE49-F238E27FC236}">
                <a16:creationId xmlns:a16="http://schemas.microsoft.com/office/drawing/2014/main" id="{74446843-A85B-403C-9101-9D7A9BCE72C7}"/>
              </a:ext>
            </a:extLst>
          </p:cNvPr>
          <p:cNvSpPr txBox="1">
            <a:spLocks noChangeArrowheads="1"/>
          </p:cNvSpPr>
          <p:nvPr/>
        </p:nvSpPr>
        <p:spPr bwMode="auto">
          <a:xfrm>
            <a:off x="8729035" y="3686175"/>
            <a:ext cx="19030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600" dirty="0"/>
              <a:t>External</a:t>
            </a:r>
          </a:p>
          <a:p>
            <a:pPr algn="ctr" eaLnBrk="1" hangingPunct="1">
              <a:spcBef>
                <a:spcPct val="0"/>
              </a:spcBef>
              <a:buFontTx/>
              <a:buNone/>
            </a:pPr>
            <a:r>
              <a:rPr lang="en-US" altLang="en-US" sz="3600" dirty="0"/>
              <a:t>Analysis</a:t>
            </a:r>
          </a:p>
        </p:txBody>
      </p:sp>
      <p:sp>
        <p:nvSpPr>
          <p:cNvPr id="4101" name="Text Box 13">
            <a:extLst>
              <a:ext uri="{FF2B5EF4-FFF2-40B4-BE49-F238E27FC236}">
                <a16:creationId xmlns:a16="http://schemas.microsoft.com/office/drawing/2014/main" id="{B98604AF-0F6E-47AB-9198-7110786A2FA2}"/>
              </a:ext>
            </a:extLst>
          </p:cNvPr>
          <p:cNvSpPr txBox="1">
            <a:spLocks noChangeArrowheads="1"/>
          </p:cNvSpPr>
          <p:nvPr/>
        </p:nvSpPr>
        <p:spPr bwMode="auto">
          <a:xfrm>
            <a:off x="8729035" y="7986485"/>
            <a:ext cx="19030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600"/>
              <a:t>Internal</a:t>
            </a:r>
          </a:p>
          <a:p>
            <a:pPr algn="ctr" eaLnBrk="1" hangingPunct="1">
              <a:spcBef>
                <a:spcPct val="0"/>
              </a:spcBef>
              <a:buFontTx/>
              <a:buNone/>
            </a:pPr>
            <a:r>
              <a:rPr lang="en-US" altLang="en-US" sz="3600"/>
              <a:t>Analysis</a:t>
            </a:r>
          </a:p>
        </p:txBody>
      </p:sp>
      <p:sp>
        <p:nvSpPr>
          <p:cNvPr id="4102" name="Text Box 14">
            <a:extLst>
              <a:ext uri="{FF2B5EF4-FFF2-40B4-BE49-F238E27FC236}">
                <a16:creationId xmlns:a16="http://schemas.microsoft.com/office/drawing/2014/main" id="{FDE78883-DC0F-466E-BD40-BD7712D65437}"/>
              </a:ext>
            </a:extLst>
          </p:cNvPr>
          <p:cNvSpPr txBox="1">
            <a:spLocks noChangeArrowheads="1"/>
          </p:cNvSpPr>
          <p:nvPr/>
        </p:nvSpPr>
        <p:spPr bwMode="auto">
          <a:xfrm>
            <a:off x="11370139" y="5716361"/>
            <a:ext cx="200567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600"/>
              <a:t>Strategic</a:t>
            </a:r>
          </a:p>
          <a:p>
            <a:pPr algn="ctr" eaLnBrk="1" hangingPunct="1">
              <a:spcBef>
                <a:spcPct val="0"/>
              </a:spcBef>
              <a:buFontTx/>
              <a:buNone/>
            </a:pPr>
            <a:r>
              <a:rPr lang="en-US" altLang="en-US" sz="3600"/>
              <a:t>Choice</a:t>
            </a:r>
          </a:p>
        </p:txBody>
      </p:sp>
      <p:sp>
        <p:nvSpPr>
          <p:cNvPr id="4103" name="Text Box 15">
            <a:extLst>
              <a:ext uri="{FF2B5EF4-FFF2-40B4-BE49-F238E27FC236}">
                <a16:creationId xmlns:a16="http://schemas.microsoft.com/office/drawing/2014/main" id="{0F07A833-AD5B-4E4F-93A0-93AD7492E543}"/>
              </a:ext>
            </a:extLst>
          </p:cNvPr>
          <p:cNvSpPr txBox="1">
            <a:spLocks noChangeArrowheads="1"/>
          </p:cNvSpPr>
          <p:nvPr/>
        </p:nvSpPr>
        <p:spPr bwMode="auto">
          <a:xfrm>
            <a:off x="14278338" y="5719535"/>
            <a:ext cx="333937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600"/>
              <a:t>Strategy</a:t>
            </a:r>
          </a:p>
          <a:p>
            <a:pPr algn="ctr" eaLnBrk="1" hangingPunct="1">
              <a:spcBef>
                <a:spcPct val="0"/>
              </a:spcBef>
              <a:buFontTx/>
              <a:buNone/>
            </a:pPr>
            <a:r>
              <a:rPr lang="en-US" altLang="en-US" sz="3600"/>
              <a:t>Implementation</a:t>
            </a:r>
          </a:p>
        </p:txBody>
      </p:sp>
      <p:sp>
        <p:nvSpPr>
          <p:cNvPr id="4104" name="Text Box 16">
            <a:extLst>
              <a:ext uri="{FF2B5EF4-FFF2-40B4-BE49-F238E27FC236}">
                <a16:creationId xmlns:a16="http://schemas.microsoft.com/office/drawing/2014/main" id="{DE2E678A-9AD8-4CB0-AB06-1309E2ACF614}"/>
              </a:ext>
            </a:extLst>
          </p:cNvPr>
          <p:cNvSpPr txBox="1">
            <a:spLocks noChangeArrowheads="1"/>
          </p:cNvSpPr>
          <p:nvPr/>
        </p:nvSpPr>
        <p:spPr bwMode="auto">
          <a:xfrm>
            <a:off x="18152135" y="5719535"/>
            <a:ext cx="262123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600"/>
              <a:t>Competitive</a:t>
            </a:r>
          </a:p>
          <a:p>
            <a:pPr algn="ctr" eaLnBrk="1" hangingPunct="1">
              <a:spcBef>
                <a:spcPct val="0"/>
              </a:spcBef>
              <a:buFontTx/>
              <a:buNone/>
            </a:pPr>
            <a:r>
              <a:rPr lang="en-US" altLang="en-US" sz="3600"/>
              <a:t>Advantage</a:t>
            </a:r>
          </a:p>
        </p:txBody>
      </p:sp>
      <p:sp>
        <p:nvSpPr>
          <p:cNvPr id="4105" name="Line 17">
            <a:extLst>
              <a:ext uri="{FF2B5EF4-FFF2-40B4-BE49-F238E27FC236}">
                <a16:creationId xmlns:a16="http://schemas.microsoft.com/office/drawing/2014/main" id="{48AD7E39-BA5C-4E9B-B71F-9437127E208D}"/>
              </a:ext>
            </a:extLst>
          </p:cNvPr>
          <p:cNvSpPr>
            <a:spLocks noChangeShapeType="1"/>
          </p:cNvSpPr>
          <p:nvPr/>
        </p:nvSpPr>
        <p:spPr bwMode="auto">
          <a:xfrm>
            <a:off x="5368926" y="6379934"/>
            <a:ext cx="5461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sz="4800"/>
          </a:p>
        </p:txBody>
      </p:sp>
      <p:sp>
        <p:nvSpPr>
          <p:cNvPr id="4106" name="Line 18">
            <a:extLst>
              <a:ext uri="{FF2B5EF4-FFF2-40B4-BE49-F238E27FC236}">
                <a16:creationId xmlns:a16="http://schemas.microsoft.com/office/drawing/2014/main" id="{B0F32E06-F2F1-456A-9253-32C972752817}"/>
              </a:ext>
            </a:extLst>
          </p:cNvPr>
          <p:cNvSpPr>
            <a:spLocks noChangeShapeType="1"/>
          </p:cNvSpPr>
          <p:nvPr/>
        </p:nvSpPr>
        <p:spPr bwMode="auto">
          <a:xfrm>
            <a:off x="8232777" y="6379934"/>
            <a:ext cx="24447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sz="4800"/>
          </a:p>
        </p:txBody>
      </p:sp>
      <p:sp>
        <p:nvSpPr>
          <p:cNvPr id="4107" name="Line 19">
            <a:extLst>
              <a:ext uri="{FF2B5EF4-FFF2-40B4-BE49-F238E27FC236}">
                <a16:creationId xmlns:a16="http://schemas.microsoft.com/office/drawing/2014/main" id="{48855D15-2471-4BA8-8B70-E8142D9926AC}"/>
              </a:ext>
            </a:extLst>
          </p:cNvPr>
          <p:cNvSpPr>
            <a:spLocks noChangeShapeType="1"/>
          </p:cNvSpPr>
          <p:nvPr/>
        </p:nvSpPr>
        <p:spPr bwMode="auto">
          <a:xfrm>
            <a:off x="8464550" y="8615134"/>
            <a:ext cx="43497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sz="4800"/>
          </a:p>
        </p:txBody>
      </p:sp>
      <p:sp>
        <p:nvSpPr>
          <p:cNvPr id="4108" name="Line 20">
            <a:extLst>
              <a:ext uri="{FF2B5EF4-FFF2-40B4-BE49-F238E27FC236}">
                <a16:creationId xmlns:a16="http://schemas.microsoft.com/office/drawing/2014/main" id="{3481263F-AA6A-436D-A8B6-F979D8367999}"/>
              </a:ext>
            </a:extLst>
          </p:cNvPr>
          <p:cNvSpPr>
            <a:spLocks noChangeShapeType="1"/>
          </p:cNvSpPr>
          <p:nvPr/>
        </p:nvSpPr>
        <p:spPr bwMode="auto">
          <a:xfrm>
            <a:off x="8458200" y="4328884"/>
            <a:ext cx="43497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sz="4800"/>
          </a:p>
        </p:txBody>
      </p:sp>
      <p:sp>
        <p:nvSpPr>
          <p:cNvPr id="4109" name="Line 21">
            <a:extLst>
              <a:ext uri="{FF2B5EF4-FFF2-40B4-BE49-F238E27FC236}">
                <a16:creationId xmlns:a16="http://schemas.microsoft.com/office/drawing/2014/main" id="{8F7CA968-64D4-4550-A686-BE3881726C2A}"/>
              </a:ext>
            </a:extLst>
          </p:cNvPr>
          <p:cNvSpPr>
            <a:spLocks noChangeShapeType="1"/>
          </p:cNvSpPr>
          <p:nvPr/>
        </p:nvSpPr>
        <p:spPr bwMode="auto">
          <a:xfrm>
            <a:off x="10979150" y="4284435"/>
            <a:ext cx="0" cy="44005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sz="4800"/>
          </a:p>
        </p:txBody>
      </p:sp>
      <p:sp>
        <p:nvSpPr>
          <p:cNvPr id="4110" name="Line 22">
            <a:extLst>
              <a:ext uri="{FF2B5EF4-FFF2-40B4-BE49-F238E27FC236}">
                <a16:creationId xmlns:a16="http://schemas.microsoft.com/office/drawing/2014/main" id="{75ADCCC3-268B-4462-B551-718C32A53137}"/>
              </a:ext>
            </a:extLst>
          </p:cNvPr>
          <p:cNvSpPr>
            <a:spLocks noChangeShapeType="1"/>
          </p:cNvSpPr>
          <p:nvPr/>
        </p:nvSpPr>
        <p:spPr bwMode="auto">
          <a:xfrm>
            <a:off x="10521950" y="4313010"/>
            <a:ext cx="457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sz="4800"/>
          </a:p>
        </p:txBody>
      </p:sp>
      <p:sp>
        <p:nvSpPr>
          <p:cNvPr id="4111" name="Line 23">
            <a:extLst>
              <a:ext uri="{FF2B5EF4-FFF2-40B4-BE49-F238E27FC236}">
                <a16:creationId xmlns:a16="http://schemas.microsoft.com/office/drawing/2014/main" id="{4C8605EE-C2A5-43B8-841B-38C40EE41A2D}"/>
              </a:ext>
            </a:extLst>
          </p:cNvPr>
          <p:cNvSpPr>
            <a:spLocks noChangeShapeType="1"/>
          </p:cNvSpPr>
          <p:nvPr/>
        </p:nvSpPr>
        <p:spPr bwMode="auto">
          <a:xfrm>
            <a:off x="10550526" y="8646884"/>
            <a:ext cx="457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sz="4800"/>
          </a:p>
        </p:txBody>
      </p:sp>
      <p:sp>
        <p:nvSpPr>
          <p:cNvPr id="4112" name="Line 24">
            <a:extLst>
              <a:ext uri="{FF2B5EF4-FFF2-40B4-BE49-F238E27FC236}">
                <a16:creationId xmlns:a16="http://schemas.microsoft.com/office/drawing/2014/main" id="{34FA882A-21BB-430C-BF6C-9B78F71683FC}"/>
              </a:ext>
            </a:extLst>
          </p:cNvPr>
          <p:cNvSpPr>
            <a:spLocks noChangeShapeType="1"/>
          </p:cNvSpPr>
          <p:nvPr/>
        </p:nvSpPr>
        <p:spPr bwMode="auto">
          <a:xfrm>
            <a:off x="10979151" y="6408510"/>
            <a:ext cx="45402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sz="4800"/>
          </a:p>
        </p:txBody>
      </p:sp>
      <p:sp>
        <p:nvSpPr>
          <p:cNvPr id="4113" name="Line 25">
            <a:extLst>
              <a:ext uri="{FF2B5EF4-FFF2-40B4-BE49-F238E27FC236}">
                <a16:creationId xmlns:a16="http://schemas.microsoft.com/office/drawing/2014/main" id="{5FE26B98-C797-4D42-A691-E3AB396ED892}"/>
              </a:ext>
            </a:extLst>
          </p:cNvPr>
          <p:cNvSpPr>
            <a:spLocks noChangeShapeType="1"/>
          </p:cNvSpPr>
          <p:nvPr/>
        </p:nvSpPr>
        <p:spPr bwMode="auto">
          <a:xfrm>
            <a:off x="13706476" y="6408510"/>
            <a:ext cx="457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sz="4800"/>
          </a:p>
        </p:txBody>
      </p:sp>
      <p:sp>
        <p:nvSpPr>
          <p:cNvPr id="4114" name="Line 26">
            <a:extLst>
              <a:ext uri="{FF2B5EF4-FFF2-40B4-BE49-F238E27FC236}">
                <a16:creationId xmlns:a16="http://schemas.microsoft.com/office/drawing/2014/main" id="{6BAC8065-0FAC-4CEB-BC8A-1F7F2C5BA604}"/>
              </a:ext>
            </a:extLst>
          </p:cNvPr>
          <p:cNvSpPr>
            <a:spLocks noChangeShapeType="1"/>
          </p:cNvSpPr>
          <p:nvPr/>
        </p:nvSpPr>
        <p:spPr bwMode="auto">
          <a:xfrm>
            <a:off x="17656176" y="6408510"/>
            <a:ext cx="45402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sz="4800"/>
          </a:p>
        </p:txBody>
      </p:sp>
      <p:sp>
        <p:nvSpPr>
          <p:cNvPr id="4116" name="Line 28">
            <a:extLst>
              <a:ext uri="{FF2B5EF4-FFF2-40B4-BE49-F238E27FC236}">
                <a16:creationId xmlns:a16="http://schemas.microsoft.com/office/drawing/2014/main" id="{6FD9DFB7-2FEA-4192-993B-2F68A7A17E4A}"/>
              </a:ext>
            </a:extLst>
          </p:cNvPr>
          <p:cNvSpPr>
            <a:spLocks noChangeShapeType="1"/>
          </p:cNvSpPr>
          <p:nvPr/>
        </p:nvSpPr>
        <p:spPr bwMode="auto">
          <a:xfrm flipV="1">
            <a:off x="8493126" y="4303484"/>
            <a:ext cx="0" cy="212407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sz="4800"/>
          </a:p>
        </p:txBody>
      </p:sp>
      <p:sp>
        <p:nvSpPr>
          <p:cNvPr id="4117" name="Line 29">
            <a:extLst>
              <a:ext uri="{FF2B5EF4-FFF2-40B4-BE49-F238E27FC236}">
                <a16:creationId xmlns:a16="http://schemas.microsoft.com/office/drawing/2014/main" id="{D999A850-5334-4C54-9764-B2E7177E6409}"/>
              </a:ext>
            </a:extLst>
          </p:cNvPr>
          <p:cNvSpPr>
            <a:spLocks noChangeShapeType="1"/>
          </p:cNvSpPr>
          <p:nvPr/>
        </p:nvSpPr>
        <p:spPr bwMode="auto">
          <a:xfrm flipH="1">
            <a:off x="8493126" y="6408511"/>
            <a:ext cx="0" cy="223837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sz="4800"/>
          </a:p>
        </p:txBody>
      </p:sp>
      <p:sp>
        <p:nvSpPr>
          <p:cNvPr id="5150" name="Text Box 30">
            <a:extLst>
              <a:ext uri="{FF2B5EF4-FFF2-40B4-BE49-F238E27FC236}">
                <a16:creationId xmlns:a16="http://schemas.microsoft.com/office/drawing/2014/main" id="{6E076255-C461-4039-A714-AE7F7496A9F8}"/>
              </a:ext>
            </a:extLst>
          </p:cNvPr>
          <p:cNvSpPr txBox="1">
            <a:spLocks noChangeArrowheads="1"/>
          </p:cNvSpPr>
          <p:nvPr/>
        </p:nvSpPr>
        <p:spPr bwMode="auto">
          <a:xfrm>
            <a:off x="8236476" y="9412061"/>
            <a:ext cx="363432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a:solidFill>
                  <a:srgbClr val="FF0000"/>
                </a:solidFill>
              </a:rPr>
              <a:t>Business Level</a:t>
            </a:r>
          </a:p>
          <a:p>
            <a:pPr algn="ctr" eaLnBrk="1" hangingPunct="1">
              <a:spcBef>
                <a:spcPct val="0"/>
              </a:spcBef>
              <a:buFontTx/>
              <a:buNone/>
            </a:pPr>
            <a:r>
              <a:rPr lang="en-US" altLang="en-US" sz="4000">
                <a:solidFill>
                  <a:srgbClr val="FF0000"/>
                </a:solidFill>
              </a:rPr>
              <a:t>Strategy</a:t>
            </a:r>
          </a:p>
        </p:txBody>
      </p:sp>
      <p:sp>
        <p:nvSpPr>
          <p:cNvPr id="5151" name="Line 31">
            <a:extLst>
              <a:ext uri="{FF2B5EF4-FFF2-40B4-BE49-F238E27FC236}">
                <a16:creationId xmlns:a16="http://schemas.microsoft.com/office/drawing/2014/main" id="{A2650D1F-8838-4254-8B0D-E80FEBFAF070}"/>
              </a:ext>
            </a:extLst>
          </p:cNvPr>
          <p:cNvSpPr>
            <a:spLocks noChangeShapeType="1"/>
          </p:cNvSpPr>
          <p:nvPr/>
        </p:nvSpPr>
        <p:spPr bwMode="auto">
          <a:xfrm flipH="1">
            <a:off x="11074401" y="7132410"/>
            <a:ext cx="1254126" cy="2320924"/>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sz="4800"/>
          </a:p>
        </p:txBody>
      </p:sp>
      <p:sp>
        <p:nvSpPr>
          <p:cNvPr id="5152" name="Text Box 32">
            <a:extLst>
              <a:ext uri="{FF2B5EF4-FFF2-40B4-BE49-F238E27FC236}">
                <a16:creationId xmlns:a16="http://schemas.microsoft.com/office/drawing/2014/main" id="{99FAE416-8298-418B-B913-B543ED8BE1FC}"/>
              </a:ext>
            </a:extLst>
          </p:cNvPr>
          <p:cNvSpPr txBox="1">
            <a:spLocks noChangeArrowheads="1"/>
          </p:cNvSpPr>
          <p:nvPr/>
        </p:nvSpPr>
        <p:spPr bwMode="auto">
          <a:xfrm>
            <a:off x="12804322" y="9418411"/>
            <a:ext cx="383630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a:solidFill>
                  <a:srgbClr val="FF0000"/>
                </a:solidFill>
              </a:rPr>
              <a:t>Corporate Level</a:t>
            </a:r>
          </a:p>
          <a:p>
            <a:pPr algn="ctr" eaLnBrk="1" hangingPunct="1">
              <a:spcBef>
                <a:spcPct val="0"/>
              </a:spcBef>
              <a:buFontTx/>
              <a:buNone/>
            </a:pPr>
            <a:r>
              <a:rPr lang="en-US" altLang="en-US" sz="4000">
                <a:solidFill>
                  <a:srgbClr val="FF0000"/>
                </a:solidFill>
              </a:rPr>
              <a:t>Strategy</a:t>
            </a:r>
          </a:p>
        </p:txBody>
      </p:sp>
      <p:sp>
        <p:nvSpPr>
          <p:cNvPr id="5153" name="Line 33">
            <a:extLst>
              <a:ext uri="{FF2B5EF4-FFF2-40B4-BE49-F238E27FC236}">
                <a16:creationId xmlns:a16="http://schemas.microsoft.com/office/drawing/2014/main" id="{93B66035-715E-448E-A1B1-F127D00A52CD}"/>
              </a:ext>
            </a:extLst>
          </p:cNvPr>
          <p:cNvSpPr>
            <a:spLocks noChangeShapeType="1"/>
          </p:cNvSpPr>
          <p:nvPr/>
        </p:nvSpPr>
        <p:spPr bwMode="auto">
          <a:xfrm>
            <a:off x="12601576" y="7132411"/>
            <a:ext cx="1092200" cy="22923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sz="4800"/>
          </a:p>
        </p:txBody>
      </p:sp>
      <p:sp>
        <p:nvSpPr>
          <p:cNvPr id="5154" name="Text Box 34">
            <a:extLst>
              <a:ext uri="{FF2B5EF4-FFF2-40B4-BE49-F238E27FC236}">
                <a16:creationId xmlns:a16="http://schemas.microsoft.com/office/drawing/2014/main" id="{42BC9A97-EF3F-413D-A20B-BB06D5FBB6C0}"/>
              </a:ext>
            </a:extLst>
          </p:cNvPr>
          <p:cNvSpPr txBox="1">
            <a:spLocks noChangeArrowheads="1"/>
          </p:cNvSpPr>
          <p:nvPr/>
        </p:nvSpPr>
        <p:spPr bwMode="auto">
          <a:xfrm>
            <a:off x="4282568" y="11205934"/>
            <a:ext cx="417614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dirty="0">
                <a:solidFill>
                  <a:schemeClr val="accent1">
                    <a:lumMod val="50000"/>
                  </a:schemeClr>
                </a:solidFill>
              </a:rPr>
              <a:t>How to Position a</a:t>
            </a:r>
          </a:p>
          <a:p>
            <a:pPr algn="ctr" eaLnBrk="1" hangingPunct="1">
              <a:spcBef>
                <a:spcPct val="0"/>
              </a:spcBef>
              <a:buFontTx/>
              <a:buNone/>
            </a:pPr>
            <a:r>
              <a:rPr lang="en-US" altLang="en-US" sz="4000" dirty="0">
                <a:solidFill>
                  <a:schemeClr val="accent1">
                    <a:lumMod val="50000"/>
                  </a:schemeClr>
                </a:solidFill>
              </a:rPr>
              <a:t>Business</a:t>
            </a:r>
          </a:p>
          <a:p>
            <a:pPr algn="ctr" eaLnBrk="1" hangingPunct="1">
              <a:spcBef>
                <a:spcPct val="0"/>
              </a:spcBef>
              <a:buFontTx/>
              <a:buNone/>
            </a:pPr>
            <a:r>
              <a:rPr lang="en-US" altLang="en-US" sz="4000" dirty="0">
                <a:solidFill>
                  <a:schemeClr val="accent1">
                    <a:lumMod val="50000"/>
                  </a:schemeClr>
                </a:solidFill>
              </a:rPr>
              <a:t>in the Market?</a:t>
            </a:r>
          </a:p>
        </p:txBody>
      </p:sp>
      <p:sp>
        <p:nvSpPr>
          <p:cNvPr id="5155" name="Line 35">
            <a:extLst>
              <a:ext uri="{FF2B5EF4-FFF2-40B4-BE49-F238E27FC236}">
                <a16:creationId xmlns:a16="http://schemas.microsoft.com/office/drawing/2014/main" id="{D3BF2AB0-A0EE-4412-91B0-841C7D810FDA}"/>
              </a:ext>
            </a:extLst>
          </p:cNvPr>
          <p:cNvSpPr>
            <a:spLocks noChangeShapeType="1"/>
          </p:cNvSpPr>
          <p:nvPr/>
        </p:nvSpPr>
        <p:spPr bwMode="auto">
          <a:xfrm>
            <a:off x="9899650" y="10901135"/>
            <a:ext cx="0" cy="13652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sz="4800"/>
          </a:p>
        </p:txBody>
      </p:sp>
      <p:sp>
        <p:nvSpPr>
          <p:cNvPr id="5156" name="Line 36">
            <a:extLst>
              <a:ext uri="{FF2B5EF4-FFF2-40B4-BE49-F238E27FC236}">
                <a16:creationId xmlns:a16="http://schemas.microsoft.com/office/drawing/2014/main" id="{D4EA11B8-97C1-49B8-A266-FB94252BE00C}"/>
              </a:ext>
            </a:extLst>
          </p:cNvPr>
          <p:cNvSpPr>
            <a:spLocks noChangeShapeType="1"/>
          </p:cNvSpPr>
          <p:nvPr/>
        </p:nvSpPr>
        <p:spPr bwMode="auto">
          <a:xfrm flipH="1">
            <a:off x="8991601" y="12231460"/>
            <a:ext cx="9334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sz="4800"/>
          </a:p>
        </p:txBody>
      </p:sp>
      <p:sp>
        <p:nvSpPr>
          <p:cNvPr id="5158" name="Line 38">
            <a:extLst>
              <a:ext uri="{FF2B5EF4-FFF2-40B4-BE49-F238E27FC236}">
                <a16:creationId xmlns:a16="http://schemas.microsoft.com/office/drawing/2014/main" id="{279D5D50-BE38-46BC-BF21-4936D2447DEE}"/>
              </a:ext>
            </a:extLst>
          </p:cNvPr>
          <p:cNvSpPr>
            <a:spLocks noChangeShapeType="1"/>
          </p:cNvSpPr>
          <p:nvPr/>
        </p:nvSpPr>
        <p:spPr bwMode="auto">
          <a:xfrm>
            <a:off x="14598650" y="10875735"/>
            <a:ext cx="0" cy="13652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sz="4800"/>
          </a:p>
        </p:txBody>
      </p:sp>
      <p:sp>
        <p:nvSpPr>
          <p:cNvPr id="5159" name="Line 39">
            <a:extLst>
              <a:ext uri="{FF2B5EF4-FFF2-40B4-BE49-F238E27FC236}">
                <a16:creationId xmlns:a16="http://schemas.microsoft.com/office/drawing/2014/main" id="{7FF99782-355E-41CD-9835-F0FC84487C9F}"/>
              </a:ext>
            </a:extLst>
          </p:cNvPr>
          <p:cNvSpPr>
            <a:spLocks noChangeShapeType="1"/>
          </p:cNvSpPr>
          <p:nvPr/>
        </p:nvSpPr>
        <p:spPr bwMode="auto">
          <a:xfrm>
            <a:off x="14566901" y="12206060"/>
            <a:ext cx="9334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sz="4800"/>
          </a:p>
        </p:txBody>
      </p:sp>
      <p:sp>
        <p:nvSpPr>
          <p:cNvPr id="5160" name="Text Box 40">
            <a:extLst>
              <a:ext uri="{FF2B5EF4-FFF2-40B4-BE49-F238E27FC236}">
                <a16:creationId xmlns:a16="http://schemas.microsoft.com/office/drawing/2014/main" id="{6CD24D2F-37B8-41EF-BCD0-5A70A8C7BB93}"/>
              </a:ext>
            </a:extLst>
          </p:cNvPr>
          <p:cNvSpPr txBox="1">
            <a:spLocks noChangeArrowheads="1"/>
          </p:cNvSpPr>
          <p:nvPr/>
        </p:nvSpPr>
        <p:spPr bwMode="auto">
          <a:xfrm>
            <a:off x="15586194" y="11396435"/>
            <a:ext cx="437491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dirty="0">
                <a:solidFill>
                  <a:schemeClr val="accent1">
                    <a:lumMod val="50000"/>
                  </a:schemeClr>
                </a:solidFill>
              </a:rPr>
              <a:t>Which Businesses</a:t>
            </a:r>
          </a:p>
          <a:p>
            <a:pPr algn="ctr" eaLnBrk="1" hangingPunct="1">
              <a:spcBef>
                <a:spcPct val="0"/>
              </a:spcBef>
              <a:buFontTx/>
              <a:buNone/>
            </a:pPr>
            <a:r>
              <a:rPr lang="en-US" altLang="en-US" sz="4000" dirty="0">
                <a:solidFill>
                  <a:schemeClr val="accent1">
                    <a:lumMod val="50000"/>
                  </a:schemeClr>
                </a:solidFill>
              </a:rPr>
              <a:t>to Enter?</a:t>
            </a:r>
          </a:p>
        </p:txBody>
      </p:sp>
      <p:sp>
        <p:nvSpPr>
          <p:cNvPr id="2" name="Title 1">
            <a:extLst>
              <a:ext uri="{FF2B5EF4-FFF2-40B4-BE49-F238E27FC236}">
                <a16:creationId xmlns:a16="http://schemas.microsoft.com/office/drawing/2014/main" id="{7C3BA49D-9E81-4AAC-95DA-B62BD2A67A29}"/>
              </a:ext>
            </a:extLst>
          </p:cNvPr>
          <p:cNvSpPr>
            <a:spLocks noGrp="1"/>
          </p:cNvSpPr>
          <p:nvPr>
            <p:ph type="title"/>
          </p:nvPr>
        </p:nvSpPr>
        <p:spPr/>
        <p:txBody>
          <a:bodyPr/>
          <a:lstStyle/>
          <a:p>
            <a:r>
              <a:rPr lang="en-US" dirty="0"/>
              <a:t>The Strategic Management Process</a:t>
            </a:r>
            <a:endParaRPr lang="en-IN" dirty="0"/>
          </a:p>
        </p:txBody>
      </p:sp>
      <p:sp>
        <p:nvSpPr>
          <p:cNvPr id="3" name="Text Placeholder 2">
            <a:extLst>
              <a:ext uri="{FF2B5EF4-FFF2-40B4-BE49-F238E27FC236}">
                <a16:creationId xmlns:a16="http://schemas.microsoft.com/office/drawing/2014/main" id="{E76EA189-9478-4F43-B87A-76069A43E2B2}"/>
              </a:ext>
            </a:extLst>
          </p:cNvPr>
          <p:cNvSpPr>
            <a:spLocks noGrp="1"/>
          </p:cNvSpPr>
          <p:nvPr>
            <p:ph type="body" sz="quarter" idx="21"/>
          </p:nvPr>
        </p:nvSpPr>
        <p:spPr/>
        <p:txBody>
          <a:bodyPr/>
          <a:lstStyle/>
          <a:p>
            <a:r>
              <a:rPr lang="en-US" dirty="0"/>
              <a:t>Difference between Business and Corporate Strategy</a:t>
            </a:r>
            <a:endParaRPr lang="en-IN"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5151"/>
                                        </p:tgtEl>
                                        <p:attrNameLst>
                                          <p:attrName>style.visibility</p:attrName>
                                        </p:attrNameLst>
                                      </p:cBhvr>
                                      <p:to>
                                        <p:strVal val="visible"/>
                                      </p:to>
                                    </p:set>
                                    <p:animEffect transition="in" filter="wipe(up)">
                                      <p:cBhvr>
                                        <p:cTn id="7" dur="500"/>
                                        <p:tgtEl>
                                          <p:spTgt spid="5151"/>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150"/>
                                        </p:tgtEl>
                                        <p:attrNameLst>
                                          <p:attrName>style.visibility</p:attrName>
                                        </p:attrNameLst>
                                      </p:cBhvr>
                                      <p:to>
                                        <p:strVal val="visible"/>
                                      </p:to>
                                    </p:set>
                                    <p:animEffect transition="in" filter="dissolve">
                                      <p:cBhvr>
                                        <p:cTn id="11" dur="500"/>
                                        <p:tgtEl>
                                          <p:spTgt spid="515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5153"/>
                                        </p:tgtEl>
                                        <p:attrNameLst>
                                          <p:attrName>style.visibility</p:attrName>
                                        </p:attrNameLst>
                                      </p:cBhvr>
                                      <p:to>
                                        <p:strVal val="visible"/>
                                      </p:to>
                                    </p:set>
                                    <p:animEffect transition="in" filter="wipe(up)">
                                      <p:cBhvr>
                                        <p:cTn id="16" dur="500"/>
                                        <p:tgtEl>
                                          <p:spTgt spid="5153"/>
                                        </p:tgtEl>
                                      </p:cBhvr>
                                    </p:animEffect>
                                  </p:childTnLst>
                                </p:cTn>
                              </p:par>
                            </p:childTnLst>
                          </p:cTn>
                        </p:par>
                        <p:par>
                          <p:cTn id="17" fill="hold" nodeType="afterGroup">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5152"/>
                                        </p:tgtEl>
                                        <p:attrNameLst>
                                          <p:attrName>style.visibility</p:attrName>
                                        </p:attrNameLst>
                                      </p:cBhvr>
                                      <p:to>
                                        <p:strVal val="visible"/>
                                      </p:to>
                                    </p:set>
                                    <p:animEffect transition="in" filter="dissolve">
                                      <p:cBhvr>
                                        <p:cTn id="20" dur="500"/>
                                        <p:tgtEl>
                                          <p:spTgt spid="515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nodeType="clickEffect">
                                  <p:stCondLst>
                                    <p:cond delay="0"/>
                                  </p:stCondLst>
                                  <p:childTnLst>
                                    <p:set>
                                      <p:cBhvr>
                                        <p:cTn id="24" dur="1" fill="hold">
                                          <p:stCondLst>
                                            <p:cond delay="0"/>
                                          </p:stCondLst>
                                        </p:cTn>
                                        <p:tgtEl>
                                          <p:spTgt spid="5155"/>
                                        </p:tgtEl>
                                        <p:attrNameLst>
                                          <p:attrName>style.visibility</p:attrName>
                                        </p:attrNameLst>
                                      </p:cBhvr>
                                      <p:to>
                                        <p:strVal val="visible"/>
                                      </p:to>
                                    </p:set>
                                    <p:animEffect transition="in" filter="wipe(up)">
                                      <p:cBhvr>
                                        <p:cTn id="25" dur="500"/>
                                        <p:tgtEl>
                                          <p:spTgt spid="5155"/>
                                        </p:tgtEl>
                                      </p:cBhvr>
                                    </p:animEffect>
                                  </p:childTnLst>
                                </p:cTn>
                              </p:par>
                            </p:childTnLst>
                          </p:cTn>
                        </p:par>
                        <p:par>
                          <p:cTn id="26" fill="hold" nodeType="afterGroup">
                            <p:stCondLst>
                              <p:cond delay="500"/>
                            </p:stCondLst>
                            <p:childTnLst>
                              <p:par>
                                <p:cTn id="27" presetID="22" presetClass="entr" presetSubtype="2" fill="hold" nodeType="afterEffect">
                                  <p:stCondLst>
                                    <p:cond delay="0"/>
                                  </p:stCondLst>
                                  <p:childTnLst>
                                    <p:set>
                                      <p:cBhvr>
                                        <p:cTn id="28" dur="1" fill="hold">
                                          <p:stCondLst>
                                            <p:cond delay="0"/>
                                          </p:stCondLst>
                                        </p:cTn>
                                        <p:tgtEl>
                                          <p:spTgt spid="5156"/>
                                        </p:tgtEl>
                                        <p:attrNameLst>
                                          <p:attrName>style.visibility</p:attrName>
                                        </p:attrNameLst>
                                      </p:cBhvr>
                                      <p:to>
                                        <p:strVal val="visible"/>
                                      </p:to>
                                    </p:set>
                                    <p:animEffect transition="in" filter="wipe(right)">
                                      <p:cBhvr>
                                        <p:cTn id="29" dur="500"/>
                                        <p:tgtEl>
                                          <p:spTgt spid="5156"/>
                                        </p:tgtEl>
                                      </p:cBhvr>
                                    </p:animEffect>
                                  </p:childTnLst>
                                </p:cTn>
                              </p:par>
                            </p:childTnLst>
                          </p:cTn>
                        </p:par>
                        <p:par>
                          <p:cTn id="30" fill="hold" nodeType="afterGroup">
                            <p:stCondLst>
                              <p:cond delay="1000"/>
                            </p:stCondLst>
                            <p:childTnLst>
                              <p:par>
                                <p:cTn id="31" presetID="9" presetClass="entr" presetSubtype="0" fill="hold" grpId="0" nodeType="afterEffect">
                                  <p:stCondLst>
                                    <p:cond delay="0"/>
                                  </p:stCondLst>
                                  <p:childTnLst>
                                    <p:set>
                                      <p:cBhvr>
                                        <p:cTn id="32" dur="1" fill="hold">
                                          <p:stCondLst>
                                            <p:cond delay="0"/>
                                          </p:stCondLst>
                                        </p:cTn>
                                        <p:tgtEl>
                                          <p:spTgt spid="5154"/>
                                        </p:tgtEl>
                                        <p:attrNameLst>
                                          <p:attrName>style.visibility</p:attrName>
                                        </p:attrNameLst>
                                      </p:cBhvr>
                                      <p:to>
                                        <p:strVal val="visible"/>
                                      </p:to>
                                    </p:set>
                                    <p:animEffect transition="in" filter="dissolve">
                                      <p:cBhvr>
                                        <p:cTn id="33" dur="500"/>
                                        <p:tgtEl>
                                          <p:spTgt spid="5154"/>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1" fill="hold" nodeType="clickEffect">
                                  <p:stCondLst>
                                    <p:cond delay="0"/>
                                  </p:stCondLst>
                                  <p:childTnLst>
                                    <p:set>
                                      <p:cBhvr>
                                        <p:cTn id="37" dur="1" fill="hold">
                                          <p:stCondLst>
                                            <p:cond delay="0"/>
                                          </p:stCondLst>
                                        </p:cTn>
                                        <p:tgtEl>
                                          <p:spTgt spid="5158"/>
                                        </p:tgtEl>
                                        <p:attrNameLst>
                                          <p:attrName>style.visibility</p:attrName>
                                        </p:attrNameLst>
                                      </p:cBhvr>
                                      <p:to>
                                        <p:strVal val="visible"/>
                                      </p:to>
                                    </p:set>
                                    <p:animEffect transition="in" filter="wipe(up)">
                                      <p:cBhvr>
                                        <p:cTn id="38" dur="500"/>
                                        <p:tgtEl>
                                          <p:spTgt spid="5158"/>
                                        </p:tgtEl>
                                      </p:cBhvr>
                                    </p:animEffect>
                                  </p:childTnLst>
                                </p:cTn>
                              </p:par>
                            </p:childTnLst>
                          </p:cTn>
                        </p:par>
                        <p:par>
                          <p:cTn id="39" fill="hold" nodeType="afterGroup">
                            <p:stCondLst>
                              <p:cond delay="500"/>
                            </p:stCondLst>
                            <p:childTnLst>
                              <p:par>
                                <p:cTn id="40" presetID="22" presetClass="entr" presetSubtype="8" fill="hold" nodeType="afterEffect">
                                  <p:stCondLst>
                                    <p:cond delay="0"/>
                                  </p:stCondLst>
                                  <p:childTnLst>
                                    <p:set>
                                      <p:cBhvr>
                                        <p:cTn id="41" dur="1" fill="hold">
                                          <p:stCondLst>
                                            <p:cond delay="0"/>
                                          </p:stCondLst>
                                        </p:cTn>
                                        <p:tgtEl>
                                          <p:spTgt spid="5159"/>
                                        </p:tgtEl>
                                        <p:attrNameLst>
                                          <p:attrName>style.visibility</p:attrName>
                                        </p:attrNameLst>
                                      </p:cBhvr>
                                      <p:to>
                                        <p:strVal val="visible"/>
                                      </p:to>
                                    </p:set>
                                    <p:animEffect transition="in" filter="wipe(left)">
                                      <p:cBhvr>
                                        <p:cTn id="42" dur="500"/>
                                        <p:tgtEl>
                                          <p:spTgt spid="5159"/>
                                        </p:tgtEl>
                                      </p:cBhvr>
                                    </p:animEffect>
                                  </p:childTnLst>
                                </p:cTn>
                              </p:par>
                            </p:childTnLst>
                          </p:cTn>
                        </p:par>
                        <p:par>
                          <p:cTn id="43" fill="hold" nodeType="afterGroup">
                            <p:stCondLst>
                              <p:cond delay="1000"/>
                            </p:stCondLst>
                            <p:childTnLst>
                              <p:par>
                                <p:cTn id="44" presetID="9" presetClass="entr" presetSubtype="0" fill="hold" grpId="0" nodeType="afterEffect">
                                  <p:stCondLst>
                                    <p:cond delay="0"/>
                                  </p:stCondLst>
                                  <p:childTnLst>
                                    <p:set>
                                      <p:cBhvr>
                                        <p:cTn id="45" dur="1" fill="hold">
                                          <p:stCondLst>
                                            <p:cond delay="0"/>
                                          </p:stCondLst>
                                        </p:cTn>
                                        <p:tgtEl>
                                          <p:spTgt spid="5160"/>
                                        </p:tgtEl>
                                        <p:attrNameLst>
                                          <p:attrName>style.visibility</p:attrName>
                                        </p:attrNameLst>
                                      </p:cBhvr>
                                      <p:to>
                                        <p:strVal val="visible"/>
                                      </p:to>
                                    </p:set>
                                    <p:animEffect transition="in" filter="dissolve">
                                      <p:cBhvr>
                                        <p:cTn id="46" dur="500"/>
                                        <p:tgtEl>
                                          <p:spTgt spid="5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0" grpId="0"/>
      <p:bldP spid="5152" grpId="0"/>
      <p:bldP spid="5154" grpId="0"/>
      <p:bldP spid="51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 name="Text Box 10">
            <a:extLst>
              <a:ext uri="{FF2B5EF4-FFF2-40B4-BE49-F238E27FC236}">
                <a16:creationId xmlns:a16="http://schemas.microsoft.com/office/drawing/2014/main" id="{21AA2B7D-E157-4B25-BE78-1A17D6D13D43}"/>
              </a:ext>
            </a:extLst>
          </p:cNvPr>
          <p:cNvSpPr txBox="1">
            <a:spLocks noChangeArrowheads="1"/>
          </p:cNvSpPr>
          <p:nvPr/>
        </p:nvSpPr>
        <p:spPr bwMode="auto">
          <a:xfrm>
            <a:off x="728666" y="4348845"/>
            <a:ext cx="52196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800" b="1" dirty="0">
                <a:solidFill>
                  <a:srgbClr val="002060"/>
                </a:solidFill>
              </a:rPr>
              <a:t>Cost Leadership:</a:t>
            </a:r>
          </a:p>
        </p:txBody>
      </p:sp>
      <p:sp>
        <p:nvSpPr>
          <p:cNvPr id="10251" name="Text Box 11">
            <a:extLst>
              <a:ext uri="{FF2B5EF4-FFF2-40B4-BE49-F238E27FC236}">
                <a16:creationId xmlns:a16="http://schemas.microsoft.com/office/drawing/2014/main" id="{D94327BD-0158-4837-9AD4-65E602C30E85}"/>
              </a:ext>
            </a:extLst>
          </p:cNvPr>
          <p:cNvSpPr txBox="1">
            <a:spLocks noChangeArrowheads="1"/>
          </p:cNvSpPr>
          <p:nvPr/>
        </p:nvSpPr>
        <p:spPr bwMode="auto">
          <a:xfrm>
            <a:off x="1656044" y="5482320"/>
            <a:ext cx="1336936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231775" eaLnBrk="0" hangingPunct="0">
              <a:spcBef>
                <a:spcPct val="20000"/>
              </a:spcBef>
              <a:buChar char="•"/>
              <a:defRPr sz="3200">
                <a:solidFill>
                  <a:schemeClr val="tx1"/>
                </a:solidFill>
                <a:latin typeface="Arial" panose="020B0604020202020204" pitchFamily="34" charset="0"/>
              </a:defRPr>
            </a:lvl1pPr>
            <a:lvl2pPr marL="742950" indent="-285750" defTabSz="231775" eaLnBrk="0" hangingPunct="0">
              <a:spcBef>
                <a:spcPct val="20000"/>
              </a:spcBef>
              <a:buChar char="–"/>
              <a:defRPr sz="2800">
                <a:solidFill>
                  <a:schemeClr val="tx1"/>
                </a:solidFill>
                <a:latin typeface="Arial" panose="020B0604020202020204" pitchFamily="34" charset="0"/>
              </a:defRPr>
            </a:lvl2pPr>
            <a:lvl3pPr marL="1143000" indent="-228600" defTabSz="231775" eaLnBrk="0" hangingPunct="0">
              <a:spcBef>
                <a:spcPct val="20000"/>
              </a:spcBef>
              <a:buChar char="•"/>
              <a:defRPr sz="2400">
                <a:solidFill>
                  <a:schemeClr val="tx1"/>
                </a:solidFill>
                <a:latin typeface="Arial" panose="020B0604020202020204" pitchFamily="34" charset="0"/>
              </a:defRPr>
            </a:lvl3pPr>
            <a:lvl4pPr marL="1600200" indent="-228600" defTabSz="231775" eaLnBrk="0" hangingPunct="0">
              <a:spcBef>
                <a:spcPct val="20000"/>
              </a:spcBef>
              <a:buChar char="–"/>
              <a:defRPr sz="2000">
                <a:solidFill>
                  <a:schemeClr val="tx1"/>
                </a:solidFill>
                <a:latin typeface="Arial" panose="020B0604020202020204" pitchFamily="34" charset="0"/>
              </a:defRPr>
            </a:lvl4pPr>
            <a:lvl5pPr marL="2057400" indent="-228600" defTabSz="231775" eaLnBrk="0" hangingPunct="0">
              <a:spcBef>
                <a:spcPct val="20000"/>
              </a:spcBef>
              <a:buChar char="»"/>
              <a:defRPr sz="2000">
                <a:solidFill>
                  <a:schemeClr val="tx1"/>
                </a:solidFill>
                <a:latin typeface="Arial" panose="020B0604020202020204" pitchFamily="34" charset="0"/>
              </a:defRPr>
            </a:lvl5pPr>
            <a:lvl6pPr marL="25146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800">
                <a:cs typeface="Arial" panose="020B0604020202020204" pitchFamily="34" charset="0"/>
              </a:rPr>
              <a:t>•	generate economic value by having lower costs</a:t>
            </a:r>
          </a:p>
          <a:p>
            <a:pPr eaLnBrk="1" hangingPunct="1">
              <a:spcBef>
                <a:spcPct val="0"/>
              </a:spcBef>
              <a:buFontTx/>
              <a:buNone/>
            </a:pPr>
            <a:r>
              <a:rPr lang="en-US" altLang="en-US" sz="4800">
                <a:cs typeface="Arial" panose="020B0604020202020204" pitchFamily="34" charset="0"/>
              </a:rPr>
              <a:t>	than competitors</a:t>
            </a:r>
          </a:p>
        </p:txBody>
      </p:sp>
      <p:sp>
        <p:nvSpPr>
          <p:cNvPr id="10252" name="Text Box 12">
            <a:extLst>
              <a:ext uri="{FF2B5EF4-FFF2-40B4-BE49-F238E27FC236}">
                <a16:creationId xmlns:a16="http://schemas.microsoft.com/office/drawing/2014/main" id="{61C5A402-18E9-4EEA-84CF-327C59A79D25}"/>
              </a:ext>
            </a:extLst>
          </p:cNvPr>
          <p:cNvSpPr txBox="1">
            <a:spLocks noChangeArrowheads="1"/>
          </p:cNvSpPr>
          <p:nvPr/>
        </p:nvSpPr>
        <p:spPr bwMode="auto">
          <a:xfrm>
            <a:off x="728666" y="9072315"/>
            <a:ext cx="45672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800" b="1" dirty="0">
                <a:solidFill>
                  <a:srgbClr val="002060"/>
                </a:solidFill>
              </a:rPr>
              <a:t>Differentiation:</a:t>
            </a:r>
          </a:p>
        </p:txBody>
      </p:sp>
      <p:sp>
        <p:nvSpPr>
          <p:cNvPr id="10253" name="Text Box 13">
            <a:extLst>
              <a:ext uri="{FF2B5EF4-FFF2-40B4-BE49-F238E27FC236}">
                <a16:creationId xmlns:a16="http://schemas.microsoft.com/office/drawing/2014/main" id="{011EEC6A-047F-457B-9A70-D993001FDD23}"/>
              </a:ext>
            </a:extLst>
          </p:cNvPr>
          <p:cNvSpPr txBox="1">
            <a:spLocks noChangeArrowheads="1"/>
          </p:cNvSpPr>
          <p:nvPr/>
        </p:nvSpPr>
        <p:spPr bwMode="auto">
          <a:xfrm>
            <a:off x="1650652" y="10104664"/>
            <a:ext cx="1333570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231775" eaLnBrk="0" hangingPunct="0">
              <a:spcBef>
                <a:spcPct val="20000"/>
              </a:spcBef>
              <a:buChar char="•"/>
              <a:defRPr sz="3200">
                <a:solidFill>
                  <a:schemeClr val="tx1"/>
                </a:solidFill>
                <a:latin typeface="Arial" panose="020B0604020202020204" pitchFamily="34" charset="0"/>
              </a:defRPr>
            </a:lvl1pPr>
            <a:lvl2pPr marL="742950" indent="-285750" defTabSz="231775" eaLnBrk="0" hangingPunct="0">
              <a:spcBef>
                <a:spcPct val="20000"/>
              </a:spcBef>
              <a:buChar char="–"/>
              <a:defRPr sz="2800">
                <a:solidFill>
                  <a:schemeClr val="tx1"/>
                </a:solidFill>
                <a:latin typeface="Arial" panose="020B0604020202020204" pitchFamily="34" charset="0"/>
              </a:defRPr>
            </a:lvl2pPr>
            <a:lvl3pPr marL="1143000" indent="-228600" defTabSz="231775" eaLnBrk="0" hangingPunct="0">
              <a:spcBef>
                <a:spcPct val="20000"/>
              </a:spcBef>
              <a:buChar char="•"/>
              <a:defRPr sz="2400">
                <a:solidFill>
                  <a:schemeClr val="tx1"/>
                </a:solidFill>
                <a:latin typeface="Arial" panose="020B0604020202020204" pitchFamily="34" charset="0"/>
              </a:defRPr>
            </a:lvl3pPr>
            <a:lvl4pPr marL="1600200" indent="-228600" defTabSz="231775" eaLnBrk="0" hangingPunct="0">
              <a:spcBef>
                <a:spcPct val="20000"/>
              </a:spcBef>
              <a:buChar char="–"/>
              <a:defRPr sz="2000">
                <a:solidFill>
                  <a:schemeClr val="tx1"/>
                </a:solidFill>
                <a:latin typeface="Arial" panose="020B0604020202020204" pitchFamily="34" charset="0"/>
              </a:defRPr>
            </a:lvl4pPr>
            <a:lvl5pPr marL="2057400" indent="-228600" defTabSz="231775" eaLnBrk="0" hangingPunct="0">
              <a:spcBef>
                <a:spcPct val="20000"/>
              </a:spcBef>
              <a:buChar char="»"/>
              <a:defRPr sz="2000">
                <a:solidFill>
                  <a:schemeClr val="tx1"/>
                </a:solidFill>
                <a:latin typeface="Arial" panose="020B0604020202020204" pitchFamily="34" charset="0"/>
              </a:defRPr>
            </a:lvl5pPr>
            <a:lvl6pPr marL="25146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800" dirty="0"/>
              <a:t>•	generate economic value by offering a product</a:t>
            </a:r>
          </a:p>
          <a:p>
            <a:pPr eaLnBrk="1" hangingPunct="1">
              <a:spcBef>
                <a:spcPct val="0"/>
              </a:spcBef>
              <a:buFontTx/>
              <a:buNone/>
            </a:pPr>
            <a:r>
              <a:rPr lang="en-US" altLang="en-US" sz="4800" dirty="0"/>
              <a:t>	that customers prefer over competitors’ product</a:t>
            </a:r>
          </a:p>
        </p:txBody>
      </p:sp>
      <p:sp>
        <p:nvSpPr>
          <p:cNvPr id="10254" name="Text Box 14">
            <a:extLst>
              <a:ext uri="{FF2B5EF4-FFF2-40B4-BE49-F238E27FC236}">
                <a16:creationId xmlns:a16="http://schemas.microsoft.com/office/drawing/2014/main" id="{2F23FD8E-63AD-4A1E-837B-B0F4259290D2}"/>
              </a:ext>
            </a:extLst>
          </p:cNvPr>
          <p:cNvSpPr txBox="1">
            <a:spLocks noChangeArrowheads="1"/>
          </p:cNvSpPr>
          <p:nvPr/>
        </p:nvSpPr>
        <p:spPr bwMode="auto">
          <a:xfrm>
            <a:off x="5004378" y="7330171"/>
            <a:ext cx="5593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800" i="1">
                <a:solidFill>
                  <a:srgbClr val="FF0000"/>
                </a:solidFill>
              </a:rPr>
              <a:t>Example:  Wal-Mart</a:t>
            </a:r>
          </a:p>
        </p:txBody>
      </p:sp>
      <p:sp>
        <p:nvSpPr>
          <p:cNvPr id="10255" name="Text Box 15">
            <a:extLst>
              <a:ext uri="{FF2B5EF4-FFF2-40B4-BE49-F238E27FC236}">
                <a16:creationId xmlns:a16="http://schemas.microsoft.com/office/drawing/2014/main" id="{09B9C943-BD28-4B46-B1CB-0BAB21B8F57F}"/>
              </a:ext>
            </a:extLst>
          </p:cNvPr>
          <p:cNvSpPr txBox="1">
            <a:spLocks noChangeArrowheads="1"/>
          </p:cNvSpPr>
          <p:nvPr/>
        </p:nvSpPr>
        <p:spPr bwMode="auto">
          <a:xfrm>
            <a:off x="4029241" y="11920765"/>
            <a:ext cx="76482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800" i="1">
                <a:solidFill>
                  <a:srgbClr val="FF0000"/>
                </a:solidFill>
              </a:rPr>
              <a:t>Example:  Harley-Davidson</a:t>
            </a:r>
          </a:p>
        </p:txBody>
      </p:sp>
      <p:sp>
        <p:nvSpPr>
          <p:cNvPr id="2" name="Title 1">
            <a:extLst>
              <a:ext uri="{FF2B5EF4-FFF2-40B4-BE49-F238E27FC236}">
                <a16:creationId xmlns:a16="http://schemas.microsoft.com/office/drawing/2014/main" id="{82B79B22-8D9E-424C-AFF6-14084F7EB04F}"/>
              </a:ext>
            </a:extLst>
          </p:cNvPr>
          <p:cNvSpPr>
            <a:spLocks noGrp="1"/>
          </p:cNvSpPr>
          <p:nvPr>
            <p:ph type="title"/>
          </p:nvPr>
        </p:nvSpPr>
        <p:spPr/>
        <p:txBody>
          <a:bodyPr/>
          <a:lstStyle/>
          <a:p>
            <a:r>
              <a:rPr lang="en-US" dirty="0"/>
              <a:t>Business Level Strategies</a:t>
            </a:r>
            <a:endParaRPr lang="en-IN" dirty="0"/>
          </a:p>
        </p:txBody>
      </p:sp>
      <p:sp>
        <p:nvSpPr>
          <p:cNvPr id="3" name="Text Placeholder 2">
            <a:extLst>
              <a:ext uri="{FF2B5EF4-FFF2-40B4-BE49-F238E27FC236}">
                <a16:creationId xmlns:a16="http://schemas.microsoft.com/office/drawing/2014/main" id="{8ACE9A1B-DF6C-4F98-8101-74325A791F74}"/>
              </a:ext>
            </a:extLst>
          </p:cNvPr>
          <p:cNvSpPr>
            <a:spLocks noGrp="1"/>
          </p:cNvSpPr>
          <p:nvPr>
            <p:ph type="body" sz="quarter" idx="21"/>
          </p:nvPr>
        </p:nvSpPr>
        <p:spPr/>
        <p:txBody>
          <a:bodyPr/>
          <a:lstStyle/>
          <a:p>
            <a:r>
              <a:rPr lang="en-US" dirty="0"/>
              <a:t>Generic Business Level Strategies</a:t>
            </a:r>
            <a:endParaRPr lang="en-IN" dirty="0"/>
          </a:p>
        </p:txBody>
      </p:sp>
      <p:grpSp>
        <p:nvGrpSpPr>
          <p:cNvPr id="4" name="Group 3">
            <a:extLst>
              <a:ext uri="{FF2B5EF4-FFF2-40B4-BE49-F238E27FC236}">
                <a16:creationId xmlns:a16="http://schemas.microsoft.com/office/drawing/2014/main" id="{EC581F01-3A3B-4910-9564-1702F3CE0D4D}"/>
              </a:ext>
            </a:extLst>
          </p:cNvPr>
          <p:cNvGrpSpPr/>
          <p:nvPr/>
        </p:nvGrpSpPr>
        <p:grpSpPr>
          <a:xfrm>
            <a:off x="14088331" y="6405837"/>
            <a:ext cx="9841403" cy="4483657"/>
            <a:chOff x="16743488" y="6512368"/>
            <a:chExt cx="7126572" cy="2906417"/>
          </a:xfrm>
        </p:grpSpPr>
        <p:sp>
          <p:nvSpPr>
            <p:cNvPr id="12" name="Rectangle 5">
              <a:extLst>
                <a:ext uri="{FF2B5EF4-FFF2-40B4-BE49-F238E27FC236}">
                  <a16:creationId xmlns:a16="http://schemas.microsoft.com/office/drawing/2014/main" id="{7392C963-F2AE-48FE-BA8B-C93F24343566}"/>
                </a:ext>
              </a:extLst>
            </p:cNvPr>
            <p:cNvSpPr>
              <a:spLocks noChangeArrowheads="1"/>
            </p:cNvSpPr>
            <p:nvPr/>
          </p:nvSpPr>
          <p:spPr bwMode="auto">
            <a:xfrm>
              <a:off x="21113093" y="6512368"/>
              <a:ext cx="2555875" cy="696617"/>
            </a:xfrm>
            <a:prstGeom prst="rect">
              <a:avLst/>
            </a:prstGeom>
            <a:solidFill>
              <a:schemeClr val="accent1"/>
            </a:solidFill>
            <a:ln w="25400">
              <a:solidFill>
                <a:schemeClr val="tx1"/>
              </a:solidFill>
              <a:miter lim="800000"/>
              <a:headEnd/>
              <a:tailEnd/>
            </a:ln>
            <a:effectLst>
              <a:outerShdw dist="107763" dir="2700000" algn="ctr" rotWithShape="0">
                <a:schemeClr val="bg2"/>
              </a:outerShdw>
            </a:effectLst>
          </p:spPr>
          <p:txBody>
            <a:bodyPr lIns="90488" tIns="44450" rIns="90488" bIns="4445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b="1">
                  <a:latin typeface="Liberation Sans" pitchFamily="34" charset="0"/>
                </a:rPr>
                <a:t>COST </a:t>
              </a:r>
            </a:p>
            <a:p>
              <a:pPr algn="ctr">
                <a:spcBef>
                  <a:spcPct val="0"/>
                </a:spcBef>
                <a:buFontTx/>
                <a:buNone/>
              </a:pPr>
              <a:r>
                <a:rPr lang="en-US" altLang="en-US" b="1">
                  <a:latin typeface="Liberation Sans" pitchFamily="34" charset="0"/>
                </a:rPr>
                <a:t>ADVANTAGE</a:t>
              </a:r>
            </a:p>
          </p:txBody>
        </p:sp>
        <p:sp>
          <p:nvSpPr>
            <p:cNvPr id="13" name="Rectangle 6">
              <a:extLst>
                <a:ext uri="{FF2B5EF4-FFF2-40B4-BE49-F238E27FC236}">
                  <a16:creationId xmlns:a16="http://schemas.microsoft.com/office/drawing/2014/main" id="{8EE0299D-D261-4D5F-9DCE-77F2D5C4FB04}"/>
                </a:ext>
              </a:extLst>
            </p:cNvPr>
            <p:cNvSpPr>
              <a:spLocks noChangeArrowheads="1"/>
            </p:cNvSpPr>
            <p:nvPr/>
          </p:nvSpPr>
          <p:spPr bwMode="auto">
            <a:xfrm>
              <a:off x="21064401" y="8722168"/>
              <a:ext cx="2805659" cy="696617"/>
            </a:xfrm>
            <a:prstGeom prst="rect">
              <a:avLst/>
            </a:prstGeom>
            <a:solidFill>
              <a:schemeClr val="accent1"/>
            </a:solidFill>
            <a:ln w="25400">
              <a:solidFill>
                <a:schemeClr val="tx1"/>
              </a:solidFill>
              <a:miter lim="800000"/>
              <a:headEnd/>
              <a:tailEnd/>
            </a:ln>
            <a:effectLst>
              <a:outerShdw dist="107763" dir="2700000" algn="ctr" rotWithShape="0">
                <a:schemeClr val="bg2"/>
              </a:outerShdw>
            </a:effectLst>
          </p:spPr>
          <p:txBody>
            <a:bodyPr wrap="none" lIns="90488" tIns="44450" rIns="90488" bIns="4445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b="1">
                  <a:latin typeface="Liberation Sans" pitchFamily="34" charset="0"/>
                </a:rPr>
                <a:t>DIFFERENTIATION</a:t>
              </a:r>
            </a:p>
            <a:p>
              <a:pPr algn="ctr">
                <a:spcBef>
                  <a:spcPct val="0"/>
                </a:spcBef>
                <a:buFontTx/>
                <a:buNone/>
              </a:pPr>
              <a:r>
                <a:rPr lang="en-US" altLang="en-US" b="1">
                  <a:latin typeface="Liberation Sans" pitchFamily="34" charset="0"/>
                </a:rPr>
                <a:t>ADVANTAGE</a:t>
              </a:r>
            </a:p>
          </p:txBody>
        </p:sp>
        <p:sp>
          <p:nvSpPr>
            <p:cNvPr id="14" name="Rectangle 7">
              <a:extLst>
                <a:ext uri="{FF2B5EF4-FFF2-40B4-BE49-F238E27FC236}">
                  <a16:creationId xmlns:a16="http://schemas.microsoft.com/office/drawing/2014/main" id="{D15ED0F8-7877-47F4-BE6E-07A5C6F92054}"/>
                </a:ext>
              </a:extLst>
            </p:cNvPr>
            <p:cNvSpPr>
              <a:spLocks noChangeArrowheads="1"/>
            </p:cNvSpPr>
            <p:nvPr/>
          </p:nvSpPr>
          <p:spPr bwMode="auto">
            <a:xfrm>
              <a:off x="16743488" y="7579168"/>
              <a:ext cx="2146323" cy="696617"/>
            </a:xfrm>
            <a:prstGeom prst="rect">
              <a:avLst/>
            </a:prstGeom>
            <a:solidFill>
              <a:schemeClr val="accent1"/>
            </a:solidFill>
            <a:ln w="25400">
              <a:solidFill>
                <a:schemeClr val="tx1"/>
              </a:solidFill>
              <a:miter lim="800000"/>
              <a:headEnd/>
              <a:tailEnd/>
            </a:ln>
            <a:effectLst>
              <a:outerShdw dist="107763" dir="2700000" algn="ctr" rotWithShape="0">
                <a:schemeClr val="bg2"/>
              </a:outerShdw>
            </a:effectLst>
          </p:spPr>
          <p:txBody>
            <a:bodyPr wrap="none" lIns="90488" tIns="44450" rIns="90488" bIns="4445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b="1" dirty="0">
                  <a:latin typeface="Liberation Sans" pitchFamily="34" charset="0"/>
                </a:rPr>
                <a:t>COMPETITIVE</a:t>
              </a:r>
            </a:p>
            <a:p>
              <a:pPr algn="ctr">
                <a:spcBef>
                  <a:spcPct val="0"/>
                </a:spcBef>
                <a:buFontTx/>
                <a:buNone/>
              </a:pPr>
              <a:r>
                <a:rPr lang="en-US" altLang="en-US" b="1" dirty="0">
                  <a:latin typeface="Liberation Sans" pitchFamily="34" charset="0"/>
                </a:rPr>
                <a:t>ADVANTAGE</a:t>
              </a:r>
            </a:p>
          </p:txBody>
        </p:sp>
        <p:sp>
          <p:nvSpPr>
            <p:cNvPr id="15" name="Line 8">
              <a:extLst>
                <a:ext uri="{FF2B5EF4-FFF2-40B4-BE49-F238E27FC236}">
                  <a16:creationId xmlns:a16="http://schemas.microsoft.com/office/drawing/2014/main" id="{BBDD587E-2545-466E-A781-489B7FA5C275}"/>
                </a:ext>
              </a:extLst>
            </p:cNvPr>
            <p:cNvSpPr>
              <a:spLocks noChangeShapeType="1"/>
            </p:cNvSpPr>
            <p:nvPr/>
          </p:nvSpPr>
          <p:spPr bwMode="auto">
            <a:xfrm flipV="1">
              <a:off x="18836618" y="6926706"/>
              <a:ext cx="2155825" cy="1039812"/>
            </a:xfrm>
            <a:prstGeom prst="line">
              <a:avLst/>
            </a:prstGeom>
            <a:noFill/>
            <a:ln w="508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IN" sz="3600"/>
            </a:p>
          </p:txBody>
        </p:sp>
        <p:sp>
          <p:nvSpPr>
            <p:cNvPr id="16" name="Line 9">
              <a:extLst>
                <a:ext uri="{FF2B5EF4-FFF2-40B4-BE49-F238E27FC236}">
                  <a16:creationId xmlns:a16="http://schemas.microsoft.com/office/drawing/2014/main" id="{695B63C1-971C-4836-8391-4E1A545AEDB5}"/>
                </a:ext>
              </a:extLst>
            </p:cNvPr>
            <p:cNvSpPr>
              <a:spLocks noChangeShapeType="1"/>
            </p:cNvSpPr>
            <p:nvPr/>
          </p:nvSpPr>
          <p:spPr bwMode="auto">
            <a:xfrm>
              <a:off x="18838205" y="8045893"/>
              <a:ext cx="2232025" cy="1012825"/>
            </a:xfrm>
            <a:prstGeom prst="line">
              <a:avLst/>
            </a:prstGeom>
            <a:noFill/>
            <a:ln w="508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IN" sz="3600"/>
            </a:p>
          </p:txBody>
        </p:sp>
        <p:sp>
          <p:nvSpPr>
            <p:cNvPr id="17" name="Rectangle 10">
              <a:extLst>
                <a:ext uri="{FF2B5EF4-FFF2-40B4-BE49-F238E27FC236}">
                  <a16:creationId xmlns:a16="http://schemas.microsoft.com/office/drawing/2014/main" id="{1A1965D6-7B6A-4727-8D0B-BC9FD3353178}"/>
                </a:ext>
              </a:extLst>
            </p:cNvPr>
            <p:cNvSpPr>
              <a:spLocks noChangeArrowheads="1"/>
            </p:cNvSpPr>
            <p:nvPr/>
          </p:nvSpPr>
          <p:spPr bwMode="auto">
            <a:xfrm rot="20160000">
              <a:off x="18985843" y="7073180"/>
              <a:ext cx="1947862" cy="29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b="1" dirty="0">
                  <a:latin typeface="Liberation Sans" pitchFamily="34" charset="0"/>
                </a:rPr>
                <a:t>Similar product</a:t>
              </a:r>
            </a:p>
          </p:txBody>
        </p:sp>
        <p:sp>
          <p:nvSpPr>
            <p:cNvPr id="18" name="Rectangle 11">
              <a:extLst>
                <a:ext uri="{FF2B5EF4-FFF2-40B4-BE49-F238E27FC236}">
                  <a16:creationId xmlns:a16="http://schemas.microsoft.com/office/drawing/2014/main" id="{EFA3C9A2-9CE6-46CC-AC55-FD03C76916EB}"/>
                </a:ext>
              </a:extLst>
            </p:cNvPr>
            <p:cNvSpPr>
              <a:spLocks noChangeArrowheads="1"/>
            </p:cNvSpPr>
            <p:nvPr/>
          </p:nvSpPr>
          <p:spPr bwMode="auto">
            <a:xfrm rot="20160000">
              <a:off x="19358054" y="7349406"/>
              <a:ext cx="1493952" cy="29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b="1">
                  <a:latin typeface="Liberation Sans" pitchFamily="34" charset="0"/>
                </a:rPr>
                <a:t>at lower cost</a:t>
              </a:r>
            </a:p>
          </p:txBody>
        </p:sp>
        <p:sp>
          <p:nvSpPr>
            <p:cNvPr id="19" name="Rectangle 12">
              <a:extLst>
                <a:ext uri="{FF2B5EF4-FFF2-40B4-BE49-F238E27FC236}">
                  <a16:creationId xmlns:a16="http://schemas.microsoft.com/office/drawing/2014/main" id="{F33E91DF-DE0C-4CDB-A219-8BDA3283D601}"/>
                </a:ext>
              </a:extLst>
            </p:cNvPr>
            <p:cNvSpPr>
              <a:spLocks noChangeArrowheads="1"/>
            </p:cNvSpPr>
            <p:nvPr/>
          </p:nvSpPr>
          <p:spPr bwMode="auto">
            <a:xfrm rot="1515363">
              <a:off x="19417803" y="8340006"/>
              <a:ext cx="1680841" cy="29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b="1">
                  <a:latin typeface="Liberation Sans" pitchFamily="34" charset="0"/>
                </a:rPr>
                <a:t>Price premium</a:t>
              </a:r>
            </a:p>
          </p:txBody>
        </p:sp>
        <p:sp>
          <p:nvSpPr>
            <p:cNvPr id="20" name="Rectangle 13">
              <a:extLst>
                <a:ext uri="{FF2B5EF4-FFF2-40B4-BE49-F238E27FC236}">
                  <a16:creationId xmlns:a16="http://schemas.microsoft.com/office/drawing/2014/main" id="{7D54B29A-A004-46C2-8241-64039A87247E}"/>
                </a:ext>
              </a:extLst>
            </p:cNvPr>
            <p:cNvSpPr>
              <a:spLocks noChangeArrowheads="1"/>
            </p:cNvSpPr>
            <p:nvPr/>
          </p:nvSpPr>
          <p:spPr bwMode="auto">
            <a:xfrm rot="1532748">
              <a:off x="18952993" y="8644805"/>
              <a:ext cx="2308835" cy="29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b="1">
                  <a:latin typeface="Liberation Sans" pitchFamily="34" charset="0"/>
                </a:rPr>
                <a:t>from unique product</a:t>
              </a: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5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5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2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2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0" grpId="0"/>
      <p:bldP spid="10251" grpId="0"/>
      <p:bldP spid="10252" grpId="0"/>
      <p:bldP spid="10253" grpId="0"/>
      <p:bldP spid="10254" grpId="0"/>
      <p:bldP spid="1025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9352E-7D36-45B5-88DA-5998C6380D1A}"/>
              </a:ext>
            </a:extLst>
          </p:cNvPr>
          <p:cNvSpPr>
            <a:spLocks noGrp="1"/>
          </p:cNvSpPr>
          <p:nvPr>
            <p:ph type="title"/>
          </p:nvPr>
        </p:nvSpPr>
        <p:spPr/>
        <p:txBody>
          <a:bodyPr/>
          <a:lstStyle/>
          <a:p>
            <a:r>
              <a:rPr lang="en-US" dirty="0"/>
              <a:t>Porter’s Generic Strategies</a:t>
            </a:r>
            <a:endParaRPr lang="en-IN" dirty="0"/>
          </a:p>
        </p:txBody>
      </p:sp>
      <p:sp>
        <p:nvSpPr>
          <p:cNvPr id="3" name="Text Placeholder 2">
            <a:extLst>
              <a:ext uri="{FF2B5EF4-FFF2-40B4-BE49-F238E27FC236}">
                <a16:creationId xmlns:a16="http://schemas.microsoft.com/office/drawing/2014/main" id="{116AC1E6-0885-4322-B492-9B86AFFBD34C}"/>
              </a:ext>
            </a:extLst>
          </p:cNvPr>
          <p:cNvSpPr>
            <a:spLocks noGrp="1"/>
          </p:cNvSpPr>
          <p:nvPr>
            <p:ph type="body" sz="quarter" idx="21"/>
          </p:nvPr>
        </p:nvSpPr>
        <p:spPr/>
        <p:txBody>
          <a:bodyPr/>
          <a:lstStyle/>
          <a:p>
            <a:r>
              <a:rPr lang="en-US" dirty="0"/>
              <a:t>Cost Leadership &amp; Differentiation</a:t>
            </a:r>
            <a:endParaRPr lang="en-IN" dirty="0"/>
          </a:p>
        </p:txBody>
      </p:sp>
      <p:pic>
        <p:nvPicPr>
          <p:cNvPr id="22" name="Content Placeholder 6">
            <a:extLst>
              <a:ext uri="{FF2B5EF4-FFF2-40B4-BE49-F238E27FC236}">
                <a16:creationId xmlns:a16="http://schemas.microsoft.com/office/drawing/2014/main" id="{9E9D5988-05AE-41E6-AB63-CFA01CC4B826}"/>
              </a:ext>
            </a:extLst>
          </p:cNvPr>
          <p:cNvPicPr>
            <a:picLocks noChangeAspect="1"/>
          </p:cNvPicPr>
          <p:nvPr/>
        </p:nvPicPr>
        <p:blipFill rotWithShape="1">
          <a:blip r:embed="rId3">
            <a:extLst>
              <a:ext uri="{28A0092B-C50C-407E-A947-70E740481C1C}">
                <a14:useLocalDpi xmlns:a14="http://schemas.microsoft.com/office/drawing/2010/main" val="0"/>
              </a:ext>
            </a:extLst>
          </a:blip>
          <a:srcRect l="6678" t="9824" r="6925" b="9426"/>
          <a:stretch/>
        </p:blipFill>
        <p:spPr>
          <a:xfrm>
            <a:off x="398686" y="5222391"/>
            <a:ext cx="11793314" cy="7460408"/>
          </a:xfrm>
          <a:prstGeom prst="rect">
            <a:avLst/>
          </a:prstGeom>
        </p:spPr>
      </p:pic>
      <p:pic>
        <p:nvPicPr>
          <p:cNvPr id="23" name="Content Placeholder 8">
            <a:extLst>
              <a:ext uri="{FF2B5EF4-FFF2-40B4-BE49-F238E27FC236}">
                <a16:creationId xmlns:a16="http://schemas.microsoft.com/office/drawing/2014/main" id="{5178306B-C04F-4F6A-99AB-26C5E1F1F5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00" y="4601204"/>
            <a:ext cx="11426803" cy="8655196"/>
          </a:xfrm>
          <a:prstGeom prst="rect">
            <a:avLst/>
          </a:prstGeom>
          <a:ln w="12700">
            <a:miter lim="400000"/>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Value creation</a:t>
            </a:r>
            <a:endParaRPr lang="en-IN" dirty="0"/>
          </a:p>
        </p:txBody>
      </p:sp>
      <p:sp>
        <p:nvSpPr>
          <p:cNvPr id="5" name="Pentagon 4"/>
          <p:cNvSpPr/>
          <p:nvPr/>
        </p:nvSpPr>
        <p:spPr>
          <a:xfrm rot="16200000">
            <a:off x="16368464" y="8730208"/>
            <a:ext cx="2160240" cy="3888432"/>
          </a:xfrm>
          <a:prstGeom prst="homePlate">
            <a:avLst>
              <a:gd name="adj" fmla="val 31347"/>
            </a:avLst>
          </a:prstGeom>
          <a:solidFill>
            <a:schemeClr val="accent4">
              <a:lumMod val="75000"/>
            </a:schemeClr>
          </a:solidFill>
        </p:spPr>
        <p:style>
          <a:lnRef idx="3">
            <a:schemeClr val="lt1"/>
          </a:lnRef>
          <a:fillRef idx="1">
            <a:schemeClr val="accent1"/>
          </a:fillRef>
          <a:effectRef idx="1">
            <a:schemeClr val="accent1"/>
          </a:effectRef>
          <a:fontRef idx="minor">
            <a:schemeClr val="lt1"/>
          </a:fontRef>
        </p:style>
        <p:txBody>
          <a:bodyPr vert="vert" rtlCol="0" anchor="ctr"/>
          <a:lstStyle/>
          <a:p>
            <a:pPr algn="ctr"/>
            <a:r>
              <a:rPr lang="en-US" sz="4800" b="1" dirty="0">
                <a:effectLst>
                  <a:outerShdw blurRad="38100" dist="38100" dir="2700000" algn="tl">
                    <a:srgbClr val="000000">
                      <a:alpha val="43137"/>
                    </a:srgbClr>
                  </a:outerShdw>
                </a:effectLst>
              </a:rPr>
              <a:t>Supplier Surplus</a:t>
            </a:r>
            <a:endParaRPr lang="en-IN" sz="4800" b="1" dirty="0">
              <a:effectLst>
                <a:outerShdw blurRad="38100" dist="38100" dir="2700000" algn="tl">
                  <a:srgbClr val="000000">
                    <a:alpha val="43137"/>
                  </a:srgbClr>
                </a:outerShdw>
              </a:effectLst>
            </a:endParaRPr>
          </a:p>
        </p:txBody>
      </p:sp>
      <p:sp>
        <p:nvSpPr>
          <p:cNvPr id="7" name="Chevron 6"/>
          <p:cNvSpPr/>
          <p:nvPr/>
        </p:nvSpPr>
        <p:spPr>
          <a:xfrm rot="16200000">
            <a:off x="15072322" y="5993902"/>
            <a:ext cx="4752524" cy="3888432"/>
          </a:xfrm>
          <a:prstGeom prst="chevron">
            <a:avLst>
              <a:gd name="adj" fmla="val 17065"/>
            </a:avLst>
          </a:prstGeom>
          <a:solidFill>
            <a:schemeClr val="accent4">
              <a:lumMod val="75000"/>
            </a:schemeClr>
          </a:solidFill>
        </p:spPr>
        <p:style>
          <a:lnRef idx="3">
            <a:schemeClr val="lt1"/>
          </a:lnRef>
          <a:fillRef idx="1">
            <a:schemeClr val="accent1"/>
          </a:fillRef>
          <a:effectRef idx="1">
            <a:schemeClr val="accent1"/>
          </a:effectRef>
          <a:fontRef idx="minor">
            <a:schemeClr val="lt1"/>
          </a:fontRef>
        </p:style>
        <p:txBody>
          <a:bodyPr vert="vert" lIns="288000" rIns="0" rtlCol="0" anchor="ctr"/>
          <a:lstStyle/>
          <a:p>
            <a:pPr algn="ctr"/>
            <a:r>
              <a:rPr lang="en-US" sz="4800" b="1" dirty="0">
                <a:solidFill>
                  <a:schemeClr val="bg1"/>
                </a:solidFill>
                <a:effectLst>
                  <a:outerShdw blurRad="38100" dist="38100" dir="2700000" algn="tl">
                    <a:srgbClr val="000000">
                      <a:alpha val="43137"/>
                    </a:srgbClr>
                  </a:outerShdw>
                </a:effectLst>
              </a:rPr>
              <a:t>Firm Profits</a:t>
            </a:r>
            <a:endParaRPr lang="en-IN" sz="4800" b="1" dirty="0">
              <a:solidFill>
                <a:schemeClr val="bg1"/>
              </a:solidFill>
              <a:effectLst>
                <a:outerShdw blurRad="38100" dist="38100" dir="2700000" algn="tl">
                  <a:srgbClr val="000000">
                    <a:alpha val="43137"/>
                  </a:srgbClr>
                </a:outerShdw>
              </a:effectLst>
            </a:endParaRPr>
          </a:p>
        </p:txBody>
      </p:sp>
      <p:sp>
        <p:nvSpPr>
          <p:cNvPr id="8" name="Chevron 7"/>
          <p:cNvSpPr/>
          <p:nvPr/>
        </p:nvSpPr>
        <p:spPr>
          <a:xfrm rot="16200000">
            <a:off x="16080432" y="2969568"/>
            <a:ext cx="2736304" cy="3888432"/>
          </a:xfrm>
          <a:prstGeom prst="chevron">
            <a:avLst>
              <a:gd name="adj" fmla="val 24371"/>
            </a:avLst>
          </a:prstGeom>
          <a:solidFill>
            <a:schemeClr val="accent4">
              <a:lumMod val="75000"/>
            </a:schemeClr>
          </a:solidFill>
        </p:spPr>
        <p:style>
          <a:lnRef idx="3">
            <a:schemeClr val="lt1"/>
          </a:lnRef>
          <a:fillRef idx="1">
            <a:schemeClr val="accent1"/>
          </a:fillRef>
          <a:effectRef idx="1">
            <a:schemeClr val="accent1"/>
          </a:effectRef>
          <a:fontRef idx="minor">
            <a:schemeClr val="lt1"/>
          </a:fontRef>
        </p:style>
        <p:txBody>
          <a:bodyPr vert="vert" lIns="288000" rIns="0" rtlCol="0" anchor="ctr"/>
          <a:lstStyle/>
          <a:p>
            <a:pPr algn="ctr"/>
            <a:r>
              <a:rPr lang="en-US" sz="4800" b="1" dirty="0">
                <a:solidFill>
                  <a:schemeClr val="bg1"/>
                </a:solidFill>
                <a:effectLst>
                  <a:outerShdw blurRad="38100" dist="38100" dir="2700000" algn="tl">
                    <a:srgbClr val="000000">
                      <a:alpha val="43137"/>
                    </a:srgbClr>
                  </a:outerShdw>
                </a:effectLst>
              </a:rPr>
              <a:t>Consumer Surplus</a:t>
            </a:r>
            <a:endParaRPr lang="en-IN" sz="4800" b="1" dirty="0">
              <a:solidFill>
                <a:schemeClr val="bg1"/>
              </a:solidFill>
              <a:effectLst>
                <a:outerShdw blurRad="38100" dist="38100" dir="2700000" algn="tl">
                  <a:srgbClr val="000000">
                    <a:alpha val="43137"/>
                  </a:srgbClr>
                </a:outerShdw>
              </a:effectLst>
            </a:endParaRPr>
          </a:p>
        </p:txBody>
      </p:sp>
      <p:cxnSp>
        <p:nvCxnSpPr>
          <p:cNvPr id="10" name="Straight Connector 9"/>
          <p:cNvCxnSpPr/>
          <p:nvPr/>
        </p:nvCxnSpPr>
        <p:spPr>
          <a:xfrm flipH="1">
            <a:off x="9743728" y="11754544"/>
            <a:ext cx="5616624" cy="0"/>
          </a:xfrm>
          <a:prstGeom prst="line">
            <a:avLst/>
          </a:prstGeom>
          <a:ln w="38100">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9743728" y="10314384"/>
            <a:ext cx="5616624" cy="0"/>
          </a:xfrm>
          <a:prstGeom prst="line">
            <a:avLst/>
          </a:prstGeom>
          <a:ln w="38100">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9743728" y="6425952"/>
            <a:ext cx="5616624" cy="0"/>
          </a:xfrm>
          <a:prstGeom prst="line">
            <a:avLst/>
          </a:prstGeom>
          <a:ln w="38100">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9743728" y="4265712"/>
            <a:ext cx="5616624" cy="0"/>
          </a:xfrm>
          <a:prstGeom prst="line">
            <a:avLst/>
          </a:prstGeom>
          <a:ln w="38100">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591600" y="11034464"/>
            <a:ext cx="5616624" cy="830997"/>
          </a:xfrm>
          <a:prstGeom prst="rect">
            <a:avLst/>
          </a:prstGeom>
          <a:noFill/>
        </p:spPr>
        <p:txBody>
          <a:bodyPr wrap="square" rtlCol="0">
            <a:spAutoFit/>
          </a:bodyPr>
          <a:lstStyle/>
          <a:p>
            <a:r>
              <a:rPr lang="en-US" sz="4800" b="1" dirty="0">
                <a:effectLst>
                  <a:outerShdw blurRad="38100" dist="38100" dir="2700000" algn="tl">
                    <a:srgbClr val="000000">
                      <a:alpha val="43137"/>
                    </a:srgbClr>
                  </a:outerShdw>
                </a:effectLst>
              </a:rPr>
              <a:t>Opportunity Cost</a:t>
            </a:r>
            <a:endParaRPr lang="en-IN" sz="4800" b="1" dirty="0">
              <a:effectLst>
                <a:outerShdw blurRad="38100" dist="38100" dir="2700000" algn="tl">
                  <a:srgbClr val="000000">
                    <a:alpha val="43137"/>
                  </a:srgbClr>
                </a:outerShdw>
              </a:effectLst>
            </a:endParaRPr>
          </a:p>
        </p:txBody>
      </p:sp>
      <p:sp>
        <p:nvSpPr>
          <p:cNvPr id="16" name="TextBox 15"/>
          <p:cNvSpPr txBox="1"/>
          <p:nvPr/>
        </p:nvSpPr>
        <p:spPr>
          <a:xfrm>
            <a:off x="8591600" y="9594305"/>
            <a:ext cx="5616624" cy="830997"/>
          </a:xfrm>
          <a:prstGeom prst="rect">
            <a:avLst/>
          </a:prstGeom>
          <a:noFill/>
        </p:spPr>
        <p:txBody>
          <a:bodyPr wrap="square" rtlCol="0">
            <a:spAutoFit/>
          </a:bodyPr>
          <a:lstStyle/>
          <a:p>
            <a:r>
              <a:rPr lang="en-US" sz="4800" b="1" dirty="0">
                <a:effectLst>
                  <a:outerShdw blurRad="38100" dist="38100" dir="2700000" algn="tl">
                    <a:srgbClr val="000000">
                      <a:alpha val="43137"/>
                    </a:srgbClr>
                  </a:outerShdw>
                </a:effectLst>
              </a:rPr>
              <a:t>Cost</a:t>
            </a:r>
            <a:endParaRPr lang="en-IN" sz="4800" b="1" dirty="0">
              <a:effectLst>
                <a:outerShdw blurRad="38100" dist="38100" dir="2700000" algn="tl">
                  <a:srgbClr val="000000">
                    <a:alpha val="43137"/>
                  </a:srgbClr>
                </a:outerShdw>
              </a:effectLst>
            </a:endParaRPr>
          </a:p>
        </p:txBody>
      </p:sp>
      <p:sp>
        <p:nvSpPr>
          <p:cNvPr id="18" name="TextBox 17"/>
          <p:cNvSpPr txBox="1"/>
          <p:nvPr/>
        </p:nvSpPr>
        <p:spPr>
          <a:xfrm>
            <a:off x="8591600" y="5705873"/>
            <a:ext cx="5616624" cy="830997"/>
          </a:xfrm>
          <a:prstGeom prst="rect">
            <a:avLst/>
          </a:prstGeom>
          <a:noFill/>
        </p:spPr>
        <p:txBody>
          <a:bodyPr wrap="square" rtlCol="0">
            <a:spAutoFit/>
          </a:bodyPr>
          <a:lstStyle/>
          <a:p>
            <a:r>
              <a:rPr lang="en-US" sz="4800" b="1" dirty="0">
                <a:effectLst>
                  <a:outerShdw blurRad="38100" dist="38100" dir="2700000" algn="tl">
                    <a:srgbClr val="000000">
                      <a:alpha val="43137"/>
                    </a:srgbClr>
                  </a:outerShdw>
                </a:effectLst>
              </a:rPr>
              <a:t>Price</a:t>
            </a:r>
            <a:endParaRPr lang="en-IN" sz="4800" b="1" dirty="0">
              <a:effectLst>
                <a:outerShdw blurRad="38100" dist="38100" dir="2700000" algn="tl">
                  <a:srgbClr val="000000">
                    <a:alpha val="43137"/>
                  </a:srgbClr>
                </a:outerShdw>
              </a:effectLst>
            </a:endParaRPr>
          </a:p>
        </p:txBody>
      </p:sp>
      <p:sp>
        <p:nvSpPr>
          <p:cNvPr id="19" name="TextBox 18"/>
          <p:cNvSpPr txBox="1"/>
          <p:nvPr/>
        </p:nvSpPr>
        <p:spPr>
          <a:xfrm>
            <a:off x="8591600" y="3545632"/>
            <a:ext cx="5616624" cy="830997"/>
          </a:xfrm>
          <a:prstGeom prst="rect">
            <a:avLst/>
          </a:prstGeom>
          <a:noFill/>
        </p:spPr>
        <p:txBody>
          <a:bodyPr wrap="square" rtlCol="0">
            <a:spAutoFit/>
          </a:bodyPr>
          <a:lstStyle/>
          <a:p>
            <a:r>
              <a:rPr lang="en-US" sz="4800" b="1" dirty="0">
                <a:effectLst>
                  <a:outerShdw blurRad="38100" dist="38100" dir="2700000" algn="tl">
                    <a:srgbClr val="000000">
                      <a:alpha val="43137"/>
                    </a:srgbClr>
                  </a:outerShdw>
                </a:effectLst>
              </a:rPr>
              <a:t>Willingness to Pay</a:t>
            </a:r>
            <a:endParaRPr lang="en-IN" sz="4800" b="1" dirty="0">
              <a:effectLst>
                <a:outerShdw blurRad="38100" dist="38100" dir="2700000" algn="tl">
                  <a:srgbClr val="000000">
                    <a:alpha val="43137"/>
                  </a:srgbClr>
                </a:outerShdw>
              </a:effectLst>
            </a:endParaRPr>
          </a:p>
        </p:txBody>
      </p:sp>
      <p:sp>
        <p:nvSpPr>
          <p:cNvPr id="20" name="Striped Right Arrow 19"/>
          <p:cNvSpPr/>
          <p:nvPr/>
        </p:nvSpPr>
        <p:spPr>
          <a:xfrm rot="16200000">
            <a:off x="5027712" y="2718048"/>
            <a:ext cx="2304256" cy="4247456"/>
          </a:xfrm>
          <a:prstGeom prst="stripedRightArrow">
            <a:avLst>
              <a:gd name="adj1" fmla="val 81977"/>
              <a:gd name="adj2" fmla="val 48463"/>
            </a:avLst>
          </a:prstGeom>
          <a:solidFill>
            <a:schemeClr val="accent1"/>
          </a:solidFill>
          <a:ln>
            <a:solidFill>
              <a:schemeClr val="bg2"/>
            </a:solidFill>
          </a:ln>
        </p:spPr>
        <p:style>
          <a:lnRef idx="2">
            <a:schemeClr val="accent3">
              <a:shade val="50000"/>
            </a:schemeClr>
          </a:lnRef>
          <a:fillRef idx="1">
            <a:schemeClr val="accent3"/>
          </a:fillRef>
          <a:effectRef idx="0">
            <a:schemeClr val="accent3"/>
          </a:effectRef>
          <a:fontRef idx="minor">
            <a:schemeClr val="lt1"/>
          </a:fontRef>
        </p:style>
        <p:txBody>
          <a:bodyPr vert="vert" rtlCol="0" anchor="ctr"/>
          <a:lstStyle/>
          <a:p>
            <a:pPr algn="ctr"/>
            <a:r>
              <a:rPr lang="en-US" sz="3600" b="1" dirty="0">
                <a:solidFill>
                  <a:schemeClr val="tx1"/>
                </a:solidFill>
                <a:effectLst>
                  <a:outerShdw blurRad="38100" dist="38100" dir="2700000" algn="tl">
                    <a:srgbClr val="000000">
                      <a:alpha val="43137"/>
                    </a:srgbClr>
                  </a:outerShdw>
                </a:effectLst>
              </a:rPr>
              <a:t>Differentiation</a:t>
            </a:r>
            <a:endParaRPr lang="en-IN" sz="3600" b="1" dirty="0">
              <a:solidFill>
                <a:schemeClr val="tx1"/>
              </a:solidFill>
              <a:effectLst>
                <a:outerShdw blurRad="38100" dist="38100" dir="2700000" algn="tl">
                  <a:srgbClr val="000000">
                    <a:alpha val="43137"/>
                  </a:srgbClr>
                </a:outerShdw>
              </a:effectLst>
            </a:endParaRPr>
          </a:p>
        </p:txBody>
      </p:sp>
      <p:sp>
        <p:nvSpPr>
          <p:cNvPr id="21" name="Striped Right Arrow 20"/>
          <p:cNvSpPr/>
          <p:nvPr/>
        </p:nvSpPr>
        <p:spPr>
          <a:xfrm rot="5400000">
            <a:off x="5027712" y="8910736"/>
            <a:ext cx="2304256" cy="4247456"/>
          </a:xfrm>
          <a:prstGeom prst="stripedRightArrow">
            <a:avLst>
              <a:gd name="adj1" fmla="val 81977"/>
              <a:gd name="adj2" fmla="val 48463"/>
            </a:avLst>
          </a:prstGeom>
          <a:solidFill>
            <a:schemeClr val="accent1"/>
          </a:solidFill>
          <a:ln>
            <a:solidFill>
              <a:schemeClr val="bg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r>
              <a:rPr lang="en-US" sz="3600" b="1" dirty="0">
                <a:solidFill>
                  <a:schemeClr val="tx1"/>
                </a:solidFill>
                <a:effectLst>
                  <a:outerShdw blurRad="38100" dist="38100" dir="2700000" algn="tl">
                    <a:srgbClr val="000000">
                      <a:alpha val="43137"/>
                    </a:srgbClr>
                  </a:outerShdw>
                </a:effectLst>
              </a:rPr>
              <a:t>Cost Leadership</a:t>
            </a:r>
            <a:endParaRPr lang="en-IN" sz="3600" b="1" dirty="0">
              <a:solidFill>
                <a:schemeClr val="tx1"/>
              </a:solidFill>
              <a:effectLst>
                <a:outerShdw blurRad="38100" dist="38100" dir="2700000" algn="tl">
                  <a:srgbClr val="000000">
                    <a:alpha val="43137"/>
                  </a:srgbClr>
                </a:outerShdw>
              </a:effectLst>
            </a:endParaRPr>
          </a:p>
        </p:txBody>
      </p:sp>
      <p:sp>
        <p:nvSpPr>
          <p:cNvPr id="23" name="TextBox 22"/>
          <p:cNvSpPr txBox="1"/>
          <p:nvPr/>
        </p:nvSpPr>
        <p:spPr>
          <a:xfrm>
            <a:off x="13446289" y="12760621"/>
            <a:ext cx="10513168" cy="646331"/>
          </a:xfrm>
          <a:prstGeom prst="rect">
            <a:avLst/>
          </a:prstGeom>
          <a:noFill/>
        </p:spPr>
        <p:txBody>
          <a:bodyPr wrap="square" rtlCol="0">
            <a:spAutoFit/>
          </a:bodyPr>
          <a:lstStyle/>
          <a:p>
            <a:pPr algn="r"/>
            <a:r>
              <a:rPr lang="en-IN" sz="3600" dirty="0"/>
              <a:t>Adapted from (</a:t>
            </a:r>
            <a:r>
              <a:rPr lang="en-IN" sz="3600" dirty="0" err="1"/>
              <a:t>Brandenburger</a:t>
            </a:r>
            <a:r>
              <a:rPr lang="en-IN" sz="3600" dirty="0"/>
              <a:t> &amp; Stuart Jr., 1996)</a:t>
            </a:r>
          </a:p>
        </p:txBody>
      </p:sp>
      <p:sp>
        <p:nvSpPr>
          <p:cNvPr id="3" name="Footer Placeholder 2">
            <a:extLst>
              <a:ext uri="{FF2B5EF4-FFF2-40B4-BE49-F238E27FC236}">
                <a16:creationId xmlns:a16="http://schemas.microsoft.com/office/drawing/2014/main" id="{054B7091-3155-4AED-9801-DD34CA363675}"/>
              </a:ext>
            </a:extLst>
          </p:cNvPr>
          <p:cNvSpPr>
            <a:spLocks noGrp="1"/>
          </p:cNvSpPr>
          <p:nvPr>
            <p:ph type="ftr" sz="quarter" idx="11"/>
          </p:nvPr>
        </p:nvSpPr>
        <p:spPr>
          <a:xfrm>
            <a:off x="3686185" y="6459785"/>
            <a:ext cx="4822804"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CSP001: Section B                                                                                  Session 5</a:t>
            </a:r>
            <a:endParaRPr lang="en-GB"/>
          </a:p>
        </p:txBody>
      </p:sp>
    </p:spTree>
    <p:extLst>
      <p:ext uri="{BB962C8B-B14F-4D97-AF65-F5344CB8AC3E}">
        <p14:creationId xmlns:p14="http://schemas.microsoft.com/office/powerpoint/2010/main" val="2582647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AD779F9-0491-4BB0-A9D6-B649DB409E2A}"/>
              </a:ext>
            </a:extLst>
          </p:cNvPr>
          <p:cNvSpPr>
            <a:spLocks noGrp="1"/>
          </p:cNvSpPr>
          <p:nvPr>
            <p:ph type="pic" idx="21"/>
          </p:nvPr>
        </p:nvSpPr>
        <p:spPr/>
      </p:sp>
      <p:pic>
        <p:nvPicPr>
          <p:cNvPr id="1026" name="Picture 2" descr="Bowman&amp;#39;s Strategy Clock - What is Bowman&amp;#39;s Strategy Clock?">
            <a:extLst>
              <a:ext uri="{FF2B5EF4-FFF2-40B4-BE49-F238E27FC236}">
                <a16:creationId xmlns:a16="http://schemas.microsoft.com/office/drawing/2014/main" id="{0B64072C-B9DD-4951-B033-F0F133EDF2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750" y="214312"/>
            <a:ext cx="17716500" cy="1328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551134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10B2-CDF5-4BF2-9EC7-F572BD3C0BF6}"/>
              </a:ext>
            </a:extLst>
          </p:cNvPr>
          <p:cNvSpPr>
            <a:spLocks noGrp="1"/>
          </p:cNvSpPr>
          <p:nvPr>
            <p:ph type="title"/>
          </p:nvPr>
        </p:nvSpPr>
        <p:spPr/>
        <p:txBody>
          <a:bodyPr/>
          <a:lstStyle/>
          <a:p>
            <a:r>
              <a:rPr lang="en-IN" dirty="0"/>
              <a:t>Porters Generic Strategies</a:t>
            </a:r>
          </a:p>
        </p:txBody>
      </p:sp>
      <p:sp>
        <p:nvSpPr>
          <p:cNvPr id="3" name="Text Placeholder 2">
            <a:extLst>
              <a:ext uri="{FF2B5EF4-FFF2-40B4-BE49-F238E27FC236}">
                <a16:creationId xmlns:a16="http://schemas.microsoft.com/office/drawing/2014/main" id="{046557CC-C359-469D-904E-F4A0C15F82F7}"/>
              </a:ext>
            </a:extLst>
          </p:cNvPr>
          <p:cNvSpPr>
            <a:spLocks noGrp="1"/>
          </p:cNvSpPr>
          <p:nvPr>
            <p:ph type="body" sz="quarter" idx="21"/>
          </p:nvPr>
        </p:nvSpPr>
        <p:spPr/>
        <p:txBody>
          <a:bodyPr/>
          <a:lstStyle/>
          <a:p>
            <a:r>
              <a:rPr lang="en-IN" dirty="0"/>
              <a:t>Summary</a:t>
            </a:r>
          </a:p>
        </p:txBody>
      </p:sp>
      <p:sp>
        <p:nvSpPr>
          <p:cNvPr id="4" name="Text Placeholder 3">
            <a:extLst>
              <a:ext uri="{FF2B5EF4-FFF2-40B4-BE49-F238E27FC236}">
                <a16:creationId xmlns:a16="http://schemas.microsoft.com/office/drawing/2014/main" id="{C3217EAE-373C-4556-B33C-B68DDCD7413C}"/>
              </a:ext>
            </a:extLst>
          </p:cNvPr>
          <p:cNvSpPr>
            <a:spLocks noGrp="1"/>
          </p:cNvSpPr>
          <p:nvPr>
            <p:ph type="body" idx="1"/>
          </p:nvPr>
        </p:nvSpPr>
        <p:spPr/>
        <p:txBody>
          <a:bodyPr>
            <a:normAutofit/>
          </a:bodyPr>
          <a:lstStyle/>
          <a:p>
            <a:r>
              <a:rPr lang="en-IN" b="1" dirty="0"/>
              <a:t>Cost Leadership </a:t>
            </a:r>
          </a:p>
          <a:p>
            <a:pPr marL="1733550" lvl="2" indent="-514350">
              <a:lnSpc>
                <a:spcPct val="100000"/>
              </a:lnSpc>
              <a:spcBef>
                <a:spcPts val="0"/>
              </a:spcBef>
              <a:buSzPct val="100000"/>
              <a:buFont typeface="+mj-lt"/>
              <a:buAutoNum type="arabicPeriod"/>
            </a:pPr>
            <a:r>
              <a:rPr lang="en-US" sz="4000" dirty="0"/>
              <a:t>Economies of Scale</a:t>
            </a:r>
          </a:p>
          <a:p>
            <a:pPr marL="1733550" lvl="2" indent="-514350">
              <a:lnSpc>
                <a:spcPct val="100000"/>
              </a:lnSpc>
              <a:spcBef>
                <a:spcPts val="0"/>
              </a:spcBef>
              <a:buSzPct val="100000"/>
              <a:buFont typeface="+mj-lt"/>
              <a:buAutoNum type="arabicPeriod"/>
            </a:pPr>
            <a:r>
              <a:rPr lang="en-US" sz="4000" dirty="0"/>
              <a:t>Diseconomies of Scale</a:t>
            </a:r>
          </a:p>
          <a:p>
            <a:pPr marL="1733550" lvl="2" indent="-514350">
              <a:lnSpc>
                <a:spcPct val="100000"/>
              </a:lnSpc>
              <a:spcBef>
                <a:spcPts val="0"/>
              </a:spcBef>
              <a:buSzPct val="100000"/>
              <a:buFont typeface="+mj-lt"/>
              <a:buAutoNum type="arabicPeriod"/>
            </a:pPr>
            <a:r>
              <a:rPr lang="en-US" sz="4000" dirty="0"/>
              <a:t>Learning Curve Economies</a:t>
            </a:r>
          </a:p>
          <a:p>
            <a:pPr marL="1733550" lvl="2" indent="-514350">
              <a:lnSpc>
                <a:spcPct val="100000"/>
              </a:lnSpc>
              <a:spcBef>
                <a:spcPts val="0"/>
              </a:spcBef>
              <a:buSzPct val="100000"/>
              <a:buFont typeface="+mj-lt"/>
              <a:buAutoNum type="arabicPeriod"/>
            </a:pPr>
            <a:r>
              <a:rPr lang="en-US" sz="4000" dirty="0"/>
              <a:t>Low-cost access to factors of production</a:t>
            </a:r>
          </a:p>
          <a:p>
            <a:pPr marL="1733550" lvl="2" indent="-514350">
              <a:lnSpc>
                <a:spcPct val="100000"/>
              </a:lnSpc>
              <a:spcBef>
                <a:spcPts val="0"/>
              </a:spcBef>
              <a:buSzPct val="100000"/>
              <a:buFont typeface="+mj-lt"/>
              <a:buAutoNum type="arabicPeriod"/>
            </a:pPr>
            <a:r>
              <a:rPr lang="en-IN" sz="4000" dirty="0"/>
              <a:t>Technology independent of Scale</a:t>
            </a:r>
          </a:p>
          <a:p>
            <a:pPr marL="1733550" lvl="2" indent="-514350">
              <a:lnSpc>
                <a:spcPct val="100000"/>
              </a:lnSpc>
              <a:spcBef>
                <a:spcPts val="0"/>
              </a:spcBef>
              <a:buSzPct val="100000"/>
              <a:buFont typeface="+mj-lt"/>
              <a:buAutoNum type="arabicPeriod"/>
            </a:pPr>
            <a:r>
              <a:rPr lang="en-IN" sz="4000" dirty="0"/>
              <a:t>Policy Choices</a:t>
            </a:r>
          </a:p>
          <a:p>
            <a:pPr marL="609600" lvl="1"/>
            <a:r>
              <a:rPr lang="en-IN" b="1" dirty="0"/>
              <a:t>Differentiation</a:t>
            </a:r>
          </a:p>
          <a:p>
            <a:pPr marL="1733550" lvl="2" indent="-514350">
              <a:lnSpc>
                <a:spcPct val="100000"/>
              </a:lnSpc>
              <a:spcBef>
                <a:spcPts val="0"/>
              </a:spcBef>
              <a:buSzPct val="100000"/>
              <a:buFont typeface="+mj-lt"/>
              <a:buAutoNum type="arabicPeriod"/>
            </a:pPr>
            <a:r>
              <a:rPr lang="en-US" sz="4000" dirty="0"/>
              <a:t>Product Attributes</a:t>
            </a:r>
          </a:p>
          <a:p>
            <a:pPr marL="1733550" lvl="2" indent="-514350">
              <a:lnSpc>
                <a:spcPct val="100000"/>
              </a:lnSpc>
              <a:spcBef>
                <a:spcPts val="0"/>
              </a:spcBef>
              <a:buSzPct val="100000"/>
              <a:buFont typeface="+mj-lt"/>
              <a:buAutoNum type="arabicPeriod"/>
            </a:pPr>
            <a:r>
              <a:rPr lang="en-US" sz="4000" dirty="0"/>
              <a:t>Firm – Customer Relationships</a:t>
            </a:r>
          </a:p>
          <a:p>
            <a:pPr marL="1733550" lvl="2" indent="-514350">
              <a:lnSpc>
                <a:spcPct val="100000"/>
              </a:lnSpc>
              <a:spcBef>
                <a:spcPts val="0"/>
              </a:spcBef>
              <a:buSzPct val="100000"/>
              <a:buFont typeface="+mj-lt"/>
              <a:buAutoNum type="arabicPeriod"/>
            </a:pPr>
            <a:r>
              <a:rPr lang="en-US" sz="4000" dirty="0"/>
              <a:t>Firm Linkages</a:t>
            </a:r>
            <a:endParaRPr lang="en-IN" sz="4000" dirty="0"/>
          </a:p>
        </p:txBody>
      </p:sp>
    </p:spTree>
    <p:extLst>
      <p:ext uri="{BB962C8B-B14F-4D97-AF65-F5344CB8AC3E}">
        <p14:creationId xmlns:p14="http://schemas.microsoft.com/office/powerpoint/2010/main" val="180891056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a:extLst>
              <a:ext uri="{FF2B5EF4-FFF2-40B4-BE49-F238E27FC236}">
                <a16:creationId xmlns:a16="http://schemas.microsoft.com/office/drawing/2014/main" id="{A7CBC4D1-5655-8F4D-8D26-ECBC02B80EE3}"/>
              </a:ext>
            </a:extLst>
          </p:cNvPr>
          <p:cNvSpPr>
            <a:spLocks noGrp="1" noChangeArrowheads="1"/>
          </p:cNvSpPr>
          <p:nvPr>
            <p:ph type="title"/>
          </p:nvPr>
        </p:nvSpPr>
        <p:spPr/>
        <p:txBody>
          <a:bodyPr/>
          <a:lstStyle/>
          <a:p>
            <a:pPr eaLnBrk="1" hangingPunct="1"/>
            <a:r>
              <a:rPr lang="en-GB" altLang="en-US"/>
              <a:t>Benefits of cost leadership</a:t>
            </a:r>
          </a:p>
        </p:txBody>
      </p:sp>
      <p:sp>
        <p:nvSpPr>
          <p:cNvPr id="13315" name="Rectangle 5">
            <a:extLst>
              <a:ext uri="{FF2B5EF4-FFF2-40B4-BE49-F238E27FC236}">
                <a16:creationId xmlns:a16="http://schemas.microsoft.com/office/drawing/2014/main" id="{D0C8A1B9-7E5D-514E-B515-497521009408}"/>
              </a:ext>
            </a:extLst>
          </p:cNvPr>
          <p:cNvSpPr>
            <a:spLocks noGrp="1" noChangeArrowheads="1"/>
          </p:cNvSpPr>
          <p:nvPr>
            <p:ph type="body" idx="1"/>
          </p:nvPr>
        </p:nvSpPr>
        <p:spPr/>
        <p:txBody>
          <a:bodyPr>
            <a:normAutofit fontScale="92500" lnSpcReduction="20000"/>
          </a:bodyPr>
          <a:lstStyle/>
          <a:p>
            <a:pPr eaLnBrk="1" hangingPunct="1">
              <a:lnSpc>
                <a:spcPct val="90000"/>
              </a:lnSpc>
            </a:pPr>
            <a:r>
              <a:rPr lang="en-GB" altLang="en-US" dirty="0"/>
              <a:t>Enjoy higher than average profits</a:t>
            </a:r>
          </a:p>
          <a:p>
            <a:pPr eaLnBrk="1" hangingPunct="1">
              <a:lnSpc>
                <a:spcPct val="90000"/>
              </a:lnSpc>
            </a:pPr>
            <a:r>
              <a:rPr lang="en-GB" altLang="en-US" dirty="0"/>
              <a:t>Engage in price war </a:t>
            </a:r>
          </a:p>
          <a:p>
            <a:pPr eaLnBrk="1" hangingPunct="1">
              <a:lnSpc>
                <a:spcPct val="90000"/>
              </a:lnSpc>
            </a:pPr>
            <a:r>
              <a:rPr lang="en-GB" altLang="en-US" dirty="0"/>
              <a:t>Eliminate rivals</a:t>
            </a:r>
          </a:p>
          <a:p>
            <a:pPr eaLnBrk="1" hangingPunct="1">
              <a:lnSpc>
                <a:spcPct val="90000"/>
              </a:lnSpc>
            </a:pPr>
            <a:r>
              <a:rPr lang="en-GB" altLang="en-US" dirty="0"/>
              <a:t>Defend market share</a:t>
            </a:r>
          </a:p>
          <a:p>
            <a:pPr eaLnBrk="1" hangingPunct="1">
              <a:lnSpc>
                <a:spcPct val="90000"/>
              </a:lnSpc>
            </a:pPr>
            <a:r>
              <a:rPr lang="en-GB" altLang="en-US" dirty="0"/>
              <a:t>Increase market share</a:t>
            </a:r>
          </a:p>
          <a:p>
            <a:pPr eaLnBrk="1" hangingPunct="1">
              <a:lnSpc>
                <a:spcPct val="90000"/>
              </a:lnSpc>
            </a:pPr>
            <a:r>
              <a:rPr lang="en-GB" altLang="en-US" dirty="0"/>
              <a:t>Build barriers to the entry of newcomers to the market</a:t>
            </a:r>
          </a:p>
          <a:p>
            <a:pPr eaLnBrk="1" hangingPunct="1">
              <a:lnSpc>
                <a:spcPct val="90000"/>
              </a:lnSpc>
            </a:pPr>
            <a:r>
              <a:rPr lang="en-GB" altLang="en-US" dirty="0"/>
              <a:t>Weaken the threat of substitutes</a:t>
            </a:r>
          </a:p>
          <a:p>
            <a:pPr eaLnBrk="1" hangingPunct="1">
              <a:lnSpc>
                <a:spcPct val="90000"/>
              </a:lnSpc>
            </a:pPr>
            <a:r>
              <a:rPr lang="en-GB" altLang="en-US" dirty="0"/>
              <a:t>Enter new markets</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B652F5B5-EBA8-C24E-A0D3-148E51B05CEE}"/>
              </a:ext>
            </a:extLst>
          </p:cNvPr>
          <p:cNvSpPr>
            <a:spLocks noGrp="1" noChangeArrowheads="1"/>
          </p:cNvSpPr>
          <p:nvPr>
            <p:ph type="title"/>
          </p:nvPr>
        </p:nvSpPr>
        <p:spPr/>
        <p:txBody>
          <a:bodyPr/>
          <a:lstStyle/>
          <a:p>
            <a:pPr eaLnBrk="1" hangingPunct="1"/>
            <a:r>
              <a:rPr lang="en-GB" altLang="en-US"/>
              <a:t>Five forces and cost leadership</a:t>
            </a:r>
          </a:p>
        </p:txBody>
      </p:sp>
      <p:graphicFrame>
        <p:nvGraphicFramePr>
          <p:cNvPr id="149543" name="Group 39">
            <a:extLst>
              <a:ext uri="{FF2B5EF4-FFF2-40B4-BE49-F238E27FC236}">
                <a16:creationId xmlns:a16="http://schemas.microsoft.com/office/drawing/2014/main" id="{EFEFB44D-4FD3-2B41-84B5-C1CCF6229502}"/>
              </a:ext>
            </a:extLst>
          </p:cNvPr>
          <p:cNvGraphicFramePr>
            <a:graphicFrameLocks noGrp="1"/>
          </p:cNvGraphicFramePr>
          <p:nvPr>
            <p:ph type="tbl" idx="1"/>
          </p:nvPr>
        </p:nvGraphicFramePr>
        <p:xfrm>
          <a:off x="3962400" y="2682876"/>
          <a:ext cx="16459200" cy="9617076"/>
        </p:xfrm>
        <a:graphic>
          <a:graphicData uri="http://schemas.openxmlformats.org/drawingml/2006/table">
            <a:tbl>
              <a:tblPr/>
              <a:tblGrid>
                <a:gridCol w="5203826">
                  <a:extLst>
                    <a:ext uri="{9D8B030D-6E8A-4147-A177-3AD203B41FA5}">
                      <a16:colId xmlns:a16="http://schemas.microsoft.com/office/drawing/2014/main" val="20000"/>
                    </a:ext>
                  </a:extLst>
                </a:gridCol>
                <a:gridCol w="11255374">
                  <a:extLst>
                    <a:ext uri="{9D8B030D-6E8A-4147-A177-3AD203B41FA5}">
                      <a16:colId xmlns:a16="http://schemas.microsoft.com/office/drawing/2014/main" val="20001"/>
                    </a:ext>
                  </a:extLst>
                </a:gridCol>
              </a:tblGrid>
              <a:tr h="1593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400" b="1" i="0" u="none" strike="noStrike" cap="none" normalizeH="0" baseline="0" dirty="0">
                          <a:ln>
                            <a:noFill/>
                          </a:ln>
                          <a:solidFill>
                            <a:schemeClr val="tx1"/>
                          </a:solidFill>
                          <a:effectLst/>
                          <a:latin typeface="Arial" pitchFamily="34" charset="0"/>
                          <a:cs typeface="Arial" pitchFamily="34" charset="0"/>
                        </a:rPr>
                        <a:t>The five forces</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400" b="1" i="0" u="none" strike="noStrike" cap="none" normalizeH="0" baseline="0">
                          <a:ln>
                            <a:noFill/>
                          </a:ln>
                          <a:solidFill>
                            <a:schemeClr val="tx1"/>
                          </a:solidFill>
                          <a:effectLst/>
                          <a:latin typeface="Arial" pitchFamily="34" charset="0"/>
                          <a:cs typeface="Arial" pitchFamily="34" charset="0"/>
                        </a:rPr>
                        <a:t>The cost leader is  </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606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400" b="1" i="0" u="none" strike="noStrike" cap="none" normalizeH="0" baseline="0">
                          <a:ln>
                            <a:noFill/>
                          </a:ln>
                          <a:solidFill>
                            <a:schemeClr val="tx1"/>
                          </a:solidFill>
                          <a:effectLst/>
                          <a:latin typeface="Arial" pitchFamily="34" charset="0"/>
                          <a:cs typeface="Arial" pitchFamily="34" charset="0"/>
                        </a:rPr>
                        <a:t>Entry barriers</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400" b="0" i="0" u="none" strike="noStrike" cap="none" normalizeH="0" baseline="0">
                          <a:ln>
                            <a:noFill/>
                          </a:ln>
                          <a:solidFill>
                            <a:schemeClr val="tx1"/>
                          </a:solidFill>
                          <a:effectLst/>
                          <a:latin typeface="Arial" pitchFamily="34" charset="0"/>
                          <a:cs typeface="Arial" pitchFamily="34" charset="0"/>
                        </a:rPr>
                        <a:t>Able to cut prices to discourage potential entrants to the market</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60972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400" b="1" i="0" u="none" strike="noStrike" cap="none" normalizeH="0" baseline="0">
                          <a:ln>
                            <a:noFill/>
                          </a:ln>
                          <a:solidFill>
                            <a:schemeClr val="tx1"/>
                          </a:solidFill>
                          <a:effectLst/>
                          <a:latin typeface="Arial" pitchFamily="34" charset="0"/>
                          <a:cs typeface="Arial" pitchFamily="34" charset="0"/>
                        </a:rPr>
                        <a:t>Buyer power</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400" b="0" i="0" u="none" strike="noStrike" cap="none" normalizeH="0" baseline="0">
                          <a:ln>
                            <a:noFill/>
                          </a:ln>
                          <a:solidFill>
                            <a:schemeClr val="tx1"/>
                          </a:solidFill>
                          <a:effectLst/>
                          <a:latin typeface="Arial" pitchFamily="34" charset="0"/>
                          <a:cs typeface="Arial" pitchFamily="34" charset="0"/>
                        </a:rPr>
                        <a:t>Able to offer a competitive price to buyers with power</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06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400" b="1" i="0" u="none" strike="noStrike" cap="none" normalizeH="0" baseline="0">
                          <a:ln>
                            <a:noFill/>
                          </a:ln>
                          <a:solidFill>
                            <a:schemeClr val="tx1"/>
                          </a:solidFill>
                          <a:effectLst/>
                          <a:latin typeface="Arial" pitchFamily="34" charset="0"/>
                          <a:cs typeface="Arial" pitchFamily="34" charset="0"/>
                        </a:rPr>
                        <a:t>Supplier power</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400" b="0" i="0" u="none" strike="noStrike" cap="none" normalizeH="0" baseline="0" dirty="0">
                          <a:ln>
                            <a:noFill/>
                          </a:ln>
                          <a:solidFill>
                            <a:schemeClr val="tx1"/>
                          </a:solidFill>
                          <a:effectLst/>
                          <a:latin typeface="Arial" pitchFamily="34" charset="0"/>
                          <a:cs typeface="Arial" pitchFamily="34" charset="0"/>
                        </a:rPr>
                        <a:t>P</a:t>
                      </a:r>
                      <a:r>
                        <a:rPr kumimoji="0" lang="en-GB" sz="4800" b="0" i="0" u="none" strike="noStrike" cap="none" normalizeH="0" baseline="0" dirty="0">
                          <a:ln>
                            <a:noFill/>
                          </a:ln>
                          <a:solidFill>
                            <a:schemeClr val="tx1"/>
                          </a:solidFill>
                          <a:effectLst/>
                          <a:latin typeface="Arial" pitchFamily="34" charset="0"/>
                          <a:cs typeface="Arial" pitchFamily="34" charset="0"/>
                        </a:rPr>
                        <a:t>rotected </a:t>
                      </a:r>
                      <a:r>
                        <a:rPr kumimoji="0" lang="en-GB" sz="4400" b="0" i="0" u="none" strike="noStrike" cap="none" normalizeH="0" baseline="0" dirty="0">
                          <a:ln>
                            <a:noFill/>
                          </a:ln>
                          <a:solidFill>
                            <a:schemeClr val="tx1"/>
                          </a:solidFill>
                          <a:effectLst/>
                          <a:latin typeface="Arial" pitchFamily="34" charset="0"/>
                          <a:cs typeface="Arial" pitchFamily="34" charset="0"/>
                        </a:rPr>
                        <a:t>from a powerful buyer by low costs</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606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400" b="1" i="0" u="none" strike="noStrike" cap="none" normalizeH="0" baseline="0">
                          <a:ln>
                            <a:noFill/>
                          </a:ln>
                          <a:solidFill>
                            <a:schemeClr val="tx1"/>
                          </a:solidFill>
                          <a:effectLst/>
                          <a:latin typeface="Arial" pitchFamily="34" charset="0"/>
                          <a:cs typeface="Arial" pitchFamily="34" charset="0"/>
                        </a:rPr>
                        <a:t>Threat of substitution</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400" b="0" i="0" u="none" strike="noStrike" cap="none" normalizeH="0" baseline="0">
                          <a:ln>
                            <a:noFill/>
                          </a:ln>
                          <a:solidFill>
                            <a:schemeClr val="tx1"/>
                          </a:solidFill>
                          <a:effectLst/>
                          <a:latin typeface="Arial" pitchFamily="34" charset="0"/>
                          <a:cs typeface="Arial" pitchFamily="34" charset="0"/>
                        </a:rPr>
                        <a:t>Able to make use of low price as defence against substitutes</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593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400" b="1" i="0" u="none" strike="noStrike" cap="none" normalizeH="0" baseline="0">
                          <a:ln>
                            <a:noFill/>
                          </a:ln>
                          <a:solidFill>
                            <a:schemeClr val="tx1"/>
                          </a:solidFill>
                          <a:effectLst/>
                          <a:latin typeface="Arial" pitchFamily="34" charset="0"/>
                          <a:cs typeface="Arial" pitchFamily="34" charset="0"/>
                        </a:rPr>
                        <a:t>Rivalry </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400" b="0" i="0" u="none" strike="noStrike" cap="none" normalizeH="0" baseline="0">
                          <a:ln>
                            <a:noFill/>
                          </a:ln>
                          <a:solidFill>
                            <a:schemeClr val="tx1"/>
                          </a:solidFill>
                          <a:effectLst/>
                          <a:latin typeface="Arial" pitchFamily="34" charset="0"/>
                          <a:cs typeface="Arial" pitchFamily="34" charset="0"/>
                        </a:rPr>
                        <a:t>Is better able to compete on price</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C2823496-0160-8B43-A08D-215B1FA225AB}"/>
              </a:ext>
            </a:extLst>
          </p:cNvPr>
          <p:cNvSpPr>
            <a:spLocks noGrp="1" noChangeArrowheads="1"/>
          </p:cNvSpPr>
          <p:nvPr>
            <p:ph type="title"/>
          </p:nvPr>
        </p:nvSpPr>
        <p:spPr/>
        <p:txBody>
          <a:bodyPr/>
          <a:lstStyle/>
          <a:p>
            <a:pPr eaLnBrk="1" hangingPunct="1"/>
            <a:r>
              <a:rPr lang="en-GB" altLang="en-US"/>
              <a:t>Risks of cost leadership</a:t>
            </a:r>
          </a:p>
        </p:txBody>
      </p:sp>
      <p:sp>
        <p:nvSpPr>
          <p:cNvPr id="16387" name="Rectangle 3">
            <a:extLst>
              <a:ext uri="{FF2B5EF4-FFF2-40B4-BE49-F238E27FC236}">
                <a16:creationId xmlns:a16="http://schemas.microsoft.com/office/drawing/2014/main" id="{56369BB9-EE86-C447-B2CD-59D9126D42C5}"/>
              </a:ext>
            </a:extLst>
          </p:cNvPr>
          <p:cNvSpPr>
            <a:spLocks noGrp="1" noChangeArrowheads="1"/>
          </p:cNvSpPr>
          <p:nvPr>
            <p:ph type="body" idx="1"/>
          </p:nvPr>
        </p:nvSpPr>
        <p:spPr/>
        <p:txBody>
          <a:bodyPr>
            <a:normAutofit lnSpcReduction="10000"/>
          </a:bodyPr>
          <a:lstStyle/>
          <a:p>
            <a:pPr eaLnBrk="1" hangingPunct="1"/>
            <a:r>
              <a:rPr lang="en-GB" altLang="en-US" sz="5600"/>
              <a:t>Vulnerability to even lower cost operators</a:t>
            </a:r>
          </a:p>
          <a:p>
            <a:pPr eaLnBrk="1" hangingPunct="1"/>
            <a:r>
              <a:rPr lang="en-GB" altLang="en-US" sz="5600"/>
              <a:t>As technology improves, a competitor may be able to leapfrog the production capabilities, thus eliminating the competitive advantage</a:t>
            </a:r>
          </a:p>
          <a:p>
            <a:pPr eaLnBrk="1" hangingPunct="1"/>
            <a:r>
              <a:rPr lang="en-GB" altLang="en-US" sz="5600"/>
              <a:t>It could lead to a damaging price wars</a:t>
            </a:r>
          </a:p>
          <a:p>
            <a:pPr eaLnBrk="1" hangingPunct="1"/>
            <a:r>
              <a:rPr lang="en-GB" altLang="en-US" sz="5600"/>
              <a:t>There might by difficulty in sustaining cost leadership in the long run</a:t>
            </a:r>
          </a:p>
          <a:p>
            <a:pPr eaLnBrk="1" hangingPunct="1"/>
            <a:r>
              <a:rPr lang="en-GB" altLang="en-US" sz="5600"/>
              <a:t>A firm following a focus strategy might be able to achieve even lower cost within their segment</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3033CC2-8659-3C4E-8DC1-354846354607}"/>
              </a:ext>
            </a:extLst>
          </p:cNvPr>
          <p:cNvSpPr>
            <a:spLocks noGrp="1" noChangeArrowheads="1"/>
          </p:cNvSpPr>
          <p:nvPr>
            <p:ph type="title"/>
          </p:nvPr>
        </p:nvSpPr>
        <p:spPr/>
        <p:txBody>
          <a:bodyPr/>
          <a:lstStyle/>
          <a:p>
            <a:pPr eaLnBrk="1" hangingPunct="1"/>
            <a:r>
              <a:rPr lang="en-GB" altLang="en-US"/>
              <a:t>Differentiation: benefits</a:t>
            </a:r>
          </a:p>
        </p:txBody>
      </p:sp>
      <p:sp>
        <p:nvSpPr>
          <p:cNvPr id="22531" name="Rectangle 3">
            <a:extLst>
              <a:ext uri="{FF2B5EF4-FFF2-40B4-BE49-F238E27FC236}">
                <a16:creationId xmlns:a16="http://schemas.microsoft.com/office/drawing/2014/main" id="{DB48BA45-DA3B-C940-A714-555973B0A089}"/>
              </a:ext>
            </a:extLst>
          </p:cNvPr>
          <p:cNvSpPr>
            <a:spLocks noGrp="1" noChangeArrowheads="1"/>
          </p:cNvSpPr>
          <p:nvPr>
            <p:ph type="body" idx="1"/>
          </p:nvPr>
        </p:nvSpPr>
        <p:spPr/>
        <p:txBody>
          <a:bodyPr/>
          <a:lstStyle/>
          <a:p>
            <a:pPr eaLnBrk="1" hangingPunct="1"/>
            <a:r>
              <a:rPr lang="en-GB" altLang="en-US" sz="5600"/>
              <a:t>Differentiation offers the prospect of charging a </a:t>
            </a:r>
            <a:r>
              <a:rPr lang="en-GB" altLang="en-US" sz="5600" b="1"/>
              <a:t>premium price</a:t>
            </a:r>
          </a:p>
          <a:p>
            <a:pPr eaLnBrk="1" hangingPunct="1"/>
            <a:r>
              <a:rPr lang="en-GB" altLang="en-US" sz="5600"/>
              <a:t>Demand for a differentiated product will be </a:t>
            </a:r>
            <a:r>
              <a:rPr lang="en-GB" altLang="en-US" sz="5600" b="1"/>
              <a:t>less elastic</a:t>
            </a:r>
            <a:r>
              <a:rPr lang="en-GB" altLang="en-US" sz="5600"/>
              <a:t> than that for competitors products</a:t>
            </a:r>
          </a:p>
          <a:p>
            <a:pPr eaLnBrk="1" hangingPunct="1"/>
            <a:r>
              <a:rPr lang="en-GB" altLang="en-US" sz="5600"/>
              <a:t>Differentiation can result in above average profits</a:t>
            </a:r>
          </a:p>
          <a:p>
            <a:pPr eaLnBrk="1" hangingPunct="1"/>
            <a:r>
              <a:rPr lang="en-GB" altLang="en-US" sz="5600"/>
              <a:t>Differentiation can create additional barriers to entry to the market for newcomers</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B7471949-58C3-F44D-9F79-8B166174991F}"/>
              </a:ext>
            </a:extLst>
          </p:cNvPr>
          <p:cNvSpPr>
            <a:spLocks noGrp="1" noChangeArrowheads="1"/>
          </p:cNvSpPr>
          <p:nvPr>
            <p:ph type="title"/>
          </p:nvPr>
        </p:nvSpPr>
        <p:spPr/>
        <p:txBody>
          <a:bodyPr/>
          <a:lstStyle/>
          <a:p>
            <a:pPr eaLnBrk="1" hangingPunct="1"/>
            <a:r>
              <a:rPr lang="en-GB" altLang="en-US" sz="6400"/>
              <a:t>The five forces and differentiation</a:t>
            </a:r>
          </a:p>
        </p:txBody>
      </p:sp>
      <p:graphicFrame>
        <p:nvGraphicFramePr>
          <p:cNvPr id="151601" name="Group 49">
            <a:extLst>
              <a:ext uri="{FF2B5EF4-FFF2-40B4-BE49-F238E27FC236}">
                <a16:creationId xmlns:a16="http://schemas.microsoft.com/office/drawing/2014/main" id="{EB4E7977-4A4A-8849-9DD1-BA1440BE6300}"/>
              </a:ext>
            </a:extLst>
          </p:cNvPr>
          <p:cNvGraphicFramePr>
            <a:graphicFrameLocks noGrp="1"/>
          </p:cNvGraphicFramePr>
          <p:nvPr>
            <p:ph type="tbl" idx="1"/>
          </p:nvPr>
        </p:nvGraphicFramePr>
        <p:xfrm>
          <a:off x="3549651" y="2825750"/>
          <a:ext cx="17138650" cy="9499604"/>
        </p:xfrm>
        <a:graphic>
          <a:graphicData uri="http://schemas.openxmlformats.org/drawingml/2006/table">
            <a:tbl>
              <a:tblPr/>
              <a:tblGrid>
                <a:gridCol w="5419726">
                  <a:extLst>
                    <a:ext uri="{9D8B030D-6E8A-4147-A177-3AD203B41FA5}">
                      <a16:colId xmlns:a16="http://schemas.microsoft.com/office/drawing/2014/main" val="20000"/>
                    </a:ext>
                  </a:extLst>
                </a:gridCol>
                <a:gridCol w="11718924">
                  <a:extLst>
                    <a:ext uri="{9D8B030D-6E8A-4147-A177-3AD203B41FA5}">
                      <a16:colId xmlns:a16="http://schemas.microsoft.com/office/drawing/2014/main" val="20001"/>
                    </a:ext>
                  </a:extLst>
                </a:gridCol>
              </a:tblGrid>
              <a:tr h="8413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000" b="1" i="0" u="none" strike="noStrike" cap="none" normalizeH="0" baseline="0">
                          <a:ln>
                            <a:noFill/>
                          </a:ln>
                          <a:solidFill>
                            <a:schemeClr val="tx1"/>
                          </a:solidFill>
                          <a:effectLst/>
                          <a:latin typeface="Arial" pitchFamily="34" charset="0"/>
                          <a:cs typeface="Arial" pitchFamily="34" charset="0"/>
                        </a:rPr>
                        <a:t>Five forces</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000" b="1" i="0" u="none" strike="noStrike" cap="none" normalizeH="0" baseline="0">
                          <a:ln>
                            <a:noFill/>
                          </a:ln>
                          <a:solidFill>
                            <a:schemeClr val="tx1"/>
                          </a:solidFill>
                          <a:effectLst/>
                          <a:latin typeface="Arial" pitchFamily="34" charset="0"/>
                          <a:cs typeface="Arial" pitchFamily="34" charset="0"/>
                        </a:rPr>
                        <a:t>A firm pursuing a differentiation strategy…</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60972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000" b="1" i="0" u="none" strike="noStrike" cap="none" normalizeH="0" baseline="0">
                          <a:ln>
                            <a:noFill/>
                          </a:ln>
                          <a:solidFill>
                            <a:schemeClr val="tx1"/>
                          </a:solidFill>
                          <a:effectLst/>
                          <a:latin typeface="Arial" pitchFamily="34" charset="0"/>
                          <a:cs typeface="Arial" pitchFamily="34" charset="0"/>
                        </a:rPr>
                        <a:t>Entry barriers</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000" b="0" i="0" u="none" strike="noStrike" cap="none" normalizeH="0" baseline="0">
                          <a:ln>
                            <a:noFill/>
                          </a:ln>
                          <a:solidFill>
                            <a:schemeClr val="tx1"/>
                          </a:solidFill>
                          <a:effectLst/>
                          <a:latin typeface="Arial" pitchFamily="34" charset="0"/>
                          <a:cs typeface="Arial" pitchFamily="34" charset="0"/>
                        </a:rPr>
                        <a:t>Benefits from customer loyalty which discourages potential entrants</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1399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000" b="1" i="0" u="none" strike="noStrike" cap="none" normalizeH="0" baseline="0">
                          <a:ln>
                            <a:noFill/>
                          </a:ln>
                          <a:solidFill>
                            <a:schemeClr val="tx1"/>
                          </a:solidFill>
                          <a:effectLst/>
                          <a:latin typeface="Arial" pitchFamily="34" charset="0"/>
                          <a:cs typeface="Arial" pitchFamily="34" charset="0"/>
                        </a:rPr>
                        <a:t>Buyer power</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000" b="0" i="0" u="none" strike="noStrike" cap="none" normalizeH="0" baseline="0">
                          <a:ln>
                            <a:noFill/>
                          </a:ln>
                          <a:solidFill>
                            <a:schemeClr val="tx1"/>
                          </a:solidFill>
                          <a:effectLst/>
                          <a:latin typeface="Arial" pitchFamily="34" charset="0"/>
                          <a:cs typeface="Arial" pitchFamily="34" charset="0"/>
                        </a:rPr>
                        <a:t>Enjoys some protection since large buyers have less power to negotiate because of the absence of close alternatives </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922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000" b="1" i="0" u="none" strike="noStrike" cap="none" normalizeH="0" baseline="0">
                          <a:ln>
                            <a:noFill/>
                          </a:ln>
                          <a:solidFill>
                            <a:schemeClr val="tx1"/>
                          </a:solidFill>
                          <a:effectLst/>
                          <a:latin typeface="Arial" pitchFamily="34" charset="0"/>
                          <a:cs typeface="Arial" pitchFamily="34" charset="0"/>
                        </a:rPr>
                        <a:t>Supplier power</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000" b="0" i="0" u="none" strike="noStrike" cap="none" normalizeH="0" baseline="0">
                          <a:ln>
                            <a:noFill/>
                          </a:ln>
                          <a:solidFill>
                            <a:schemeClr val="tx1"/>
                          </a:solidFill>
                          <a:effectLst/>
                          <a:latin typeface="Arial" pitchFamily="34" charset="0"/>
                          <a:cs typeface="Arial" pitchFamily="34" charset="0"/>
                        </a:rPr>
                        <a:t>Is better able to pass on supplier price increases to customers</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60972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000" b="1" i="0" u="none" strike="noStrike" cap="none" normalizeH="0" baseline="0">
                          <a:ln>
                            <a:noFill/>
                          </a:ln>
                          <a:solidFill>
                            <a:schemeClr val="tx1"/>
                          </a:solidFill>
                          <a:effectLst/>
                          <a:latin typeface="Arial" pitchFamily="34" charset="0"/>
                          <a:cs typeface="Arial" pitchFamily="34" charset="0"/>
                        </a:rPr>
                        <a:t>Threat of substitution</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000" b="0" i="0" u="none" strike="noStrike" cap="none" normalizeH="0" baseline="0">
                          <a:ln>
                            <a:noFill/>
                          </a:ln>
                          <a:solidFill>
                            <a:schemeClr val="tx1"/>
                          </a:solidFill>
                          <a:effectLst/>
                          <a:latin typeface="Arial" pitchFamily="34" charset="0"/>
                          <a:cs typeface="Arial" pitchFamily="34" charset="0"/>
                        </a:rPr>
                        <a:t>Is protected from the threat of substitutes by customer loyalty</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606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000" b="1" i="0" u="none" strike="noStrike" cap="none" normalizeH="0" baseline="0">
                          <a:ln>
                            <a:noFill/>
                          </a:ln>
                          <a:solidFill>
                            <a:schemeClr val="tx1"/>
                          </a:solidFill>
                          <a:effectLst/>
                          <a:latin typeface="Arial" pitchFamily="34" charset="0"/>
                          <a:cs typeface="Arial" pitchFamily="34" charset="0"/>
                        </a:rPr>
                        <a:t>Rivalry   </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4000" b="0" i="0" u="none" strike="noStrike" cap="none" normalizeH="0" baseline="0">
                          <a:ln>
                            <a:noFill/>
                          </a:ln>
                          <a:solidFill>
                            <a:schemeClr val="tx1"/>
                          </a:solidFill>
                          <a:effectLst/>
                          <a:latin typeface="Arial" pitchFamily="34" charset="0"/>
                          <a:cs typeface="Arial" pitchFamily="34" charset="0"/>
                        </a:rPr>
                        <a:t>Benefits from brand loyalty to keep customers from rivals </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a:extLst>
              <a:ext uri="{FF2B5EF4-FFF2-40B4-BE49-F238E27FC236}">
                <a16:creationId xmlns:a16="http://schemas.microsoft.com/office/drawing/2014/main" id="{3F87F14E-FB18-9647-9D64-0C9D59FA8021}"/>
              </a:ext>
            </a:extLst>
          </p:cNvPr>
          <p:cNvSpPr>
            <a:spLocks noGrp="1" noChangeArrowheads="1"/>
          </p:cNvSpPr>
          <p:nvPr>
            <p:ph type="title"/>
          </p:nvPr>
        </p:nvSpPr>
        <p:spPr/>
        <p:txBody>
          <a:bodyPr/>
          <a:lstStyle/>
          <a:p>
            <a:pPr eaLnBrk="1" hangingPunct="1"/>
            <a:r>
              <a:rPr lang="en-GB" altLang="en-US"/>
              <a:t>Risks of differentiation strategy </a:t>
            </a:r>
          </a:p>
        </p:txBody>
      </p:sp>
      <p:sp>
        <p:nvSpPr>
          <p:cNvPr id="24579" name="Rectangle 5">
            <a:extLst>
              <a:ext uri="{FF2B5EF4-FFF2-40B4-BE49-F238E27FC236}">
                <a16:creationId xmlns:a16="http://schemas.microsoft.com/office/drawing/2014/main" id="{A23A7212-DF25-C147-89DC-7E259FC158BE}"/>
              </a:ext>
            </a:extLst>
          </p:cNvPr>
          <p:cNvSpPr>
            <a:spLocks noGrp="1" noChangeArrowheads="1"/>
          </p:cNvSpPr>
          <p:nvPr>
            <p:ph type="body" idx="1"/>
          </p:nvPr>
        </p:nvSpPr>
        <p:spPr>
          <a:xfrm>
            <a:off x="1206500" y="2512662"/>
            <a:ext cx="21971000" cy="11203338"/>
          </a:xfrm>
        </p:spPr>
        <p:txBody>
          <a:bodyPr>
            <a:normAutofit lnSpcReduction="10000"/>
          </a:bodyPr>
          <a:lstStyle/>
          <a:p>
            <a:pPr eaLnBrk="1" hangingPunct="1">
              <a:lnSpc>
                <a:spcPct val="90000"/>
              </a:lnSpc>
            </a:pPr>
            <a:r>
              <a:rPr lang="en-GB" altLang="en-US"/>
              <a:t>There are difficulties of sustaining differentiation</a:t>
            </a:r>
          </a:p>
          <a:p>
            <a:pPr eaLnBrk="1" hangingPunct="1">
              <a:lnSpc>
                <a:spcPct val="90000"/>
              </a:lnSpc>
            </a:pPr>
            <a:r>
              <a:rPr lang="en-GB" altLang="en-US"/>
              <a:t>Differentiation involves higher costs</a:t>
            </a:r>
          </a:p>
          <a:p>
            <a:pPr eaLnBrk="1" hangingPunct="1">
              <a:lnSpc>
                <a:spcPct val="90000"/>
              </a:lnSpc>
            </a:pPr>
            <a:r>
              <a:rPr lang="en-GB" altLang="en-US"/>
              <a:t>There is a risk of creating differences that customers do not value </a:t>
            </a:r>
          </a:p>
          <a:p>
            <a:pPr eaLnBrk="1" hangingPunct="1">
              <a:lnSpc>
                <a:spcPct val="90000"/>
              </a:lnSpc>
            </a:pPr>
            <a:r>
              <a:rPr lang="en-GB" altLang="en-US"/>
              <a:t>Customers might become price sensitive and choose on price rather than uniqueness</a:t>
            </a:r>
          </a:p>
          <a:p>
            <a:pPr eaLnBrk="1" hangingPunct="1">
              <a:lnSpc>
                <a:spcPct val="90000"/>
              </a:lnSpc>
            </a:pPr>
            <a:r>
              <a:rPr lang="en-GB" altLang="en-US"/>
              <a:t>It might involve differentiation on dimensions that become less important to customers over time</a:t>
            </a:r>
          </a:p>
          <a:p>
            <a:pPr eaLnBrk="1" hangingPunct="1">
              <a:lnSpc>
                <a:spcPct val="90000"/>
              </a:lnSpc>
            </a:pPr>
            <a:r>
              <a:rPr lang="en-GB" altLang="en-US"/>
              <a:t>Customers may no longer need the differentiation factor</a:t>
            </a:r>
          </a:p>
          <a:p>
            <a:pPr eaLnBrk="1" hangingPunct="1">
              <a:lnSpc>
                <a:spcPct val="90000"/>
              </a:lnSpc>
            </a:pPr>
            <a:r>
              <a:rPr lang="en-GB" altLang="en-US"/>
              <a:t>Imitators may narrow the differentiation</a:t>
            </a:r>
          </a:p>
          <a:p>
            <a:pPr eaLnBrk="1" hangingPunct="1">
              <a:lnSpc>
                <a:spcPct val="90000"/>
              </a:lnSpc>
            </a:pPr>
            <a:r>
              <a:rPr lang="en-GB" altLang="en-US"/>
              <a:t>Rivals pursuing a focus strategy may be able to achieve even greater differentiation in their market segments</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616F3DC7-856A-9F4A-99B1-B225D119C0F7}"/>
              </a:ext>
            </a:extLst>
          </p:cNvPr>
          <p:cNvSpPr>
            <a:spLocks noChangeArrowheads="1"/>
          </p:cNvSpPr>
          <p:nvPr/>
        </p:nvSpPr>
        <p:spPr bwMode="auto">
          <a:xfrm>
            <a:off x="4419600" y="12496800"/>
            <a:ext cx="381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3400">
              <a:latin typeface="Liberation Sans" panose="020B0604020202020204" pitchFamily="34" charset="0"/>
            </a:endParaRPr>
          </a:p>
        </p:txBody>
      </p:sp>
      <p:sp>
        <p:nvSpPr>
          <p:cNvPr id="26627" name="Rectangle 4">
            <a:extLst>
              <a:ext uri="{FF2B5EF4-FFF2-40B4-BE49-F238E27FC236}">
                <a16:creationId xmlns:a16="http://schemas.microsoft.com/office/drawing/2014/main" id="{28FFAF69-BC90-EB47-8D87-50D6E8328DA8}"/>
              </a:ext>
            </a:extLst>
          </p:cNvPr>
          <p:cNvSpPr>
            <a:spLocks noChangeArrowheads="1"/>
          </p:cNvSpPr>
          <p:nvPr/>
        </p:nvSpPr>
        <p:spPr bwMode="auto">
          <a:xfrm>
            <a:off x="9318627" y="3816351"/>
            <a:ext cx="5797550" cy="122597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180976" tIns="88900" rIns="180976" bIns="8890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3400" b="1">
                <a:latin typeface="Liberation Sans" panose="020B0604020202020204" pitchFamily="34" charset="0"/>
              </a:rPr>
              <a:t>How does competitive </a:t>
            </a:r>
          </a:p>
          <a:p>
            <a:pPr algn="ctr">
              <a:spcBef>
                <a:spcPct val="0"/>
              </a:spcBef>
              <a:buFontTx/>
              <a:buNone/>
            </a:pPr>
            <a:r>
              <a:rPr lang="en-US" altLang="en-US" sz="3400" b="1">
                <a:latin typeface="Liberation Sans" panose="020B0604020202020204" pitchFamily="34" charset="0"/>
              </a:rPr>
              <a:t>advantage emerge?</a:t>
            </a:r>
          </a:p>
        </p:txBody>
      </p:sp>
      <p:sp>
        <p:nvSpPr>
          <p:cNvPr id="26628" name="Rectangle 5">
            <a:extLst>
              <a:ext uri="{FF2B5EF4-FFF2-40B4-BE49-F238E27FC236}">
                <a16:creationId xmlns:a16="http://schemas.microsoft.com/office/drawing/2014/main" id="{C8A05516-F443-F840-B495-08D7FEF9D093}"/>
              </a:ext>
            </a:extLst>
          </p:cNvPr>
          <p:cNvSpPr>
            <a:spLocks noChangeArrowheads="1"/>
          </p:cNvSpPr>
          <p:nvPr/>
        </p:nvSpPr>
        <p:spPr bwMode="auto">
          <a:xfrm>
            <a:off x="4623986" y="6483351"/>
            <a:ext cx="5992027" cy="279563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lIns="180976" tIns="88900" rIns="180976" bIns="8890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3400" b="1" dirty="0">
                <a:latin typeface="Liberation Sans" panose="020B0604020202020204" pitchFamily="34" charset="0"/>
              </a:rPr>
              <a:t>External sources of</a:t>
            </a:r>
          </a:p>
          <a:p>
            <a:pPr>
              <a:spcBef>
                <a:spcPct val="0"/>
              </a:spcBef>
              <a:buFontTx/>
              <a:buNone/>
            </a:pPr>
            <a:r>
              <a:rPr lang="en-US" altLang="en-US" sz="3400" b="1" dirty="0">
                <a:latin typeface="Liberation Sans" panose="020B0604020202020204" pitchFamily="34" charset="0"/>
              </a:rPr>
              <a:t>change e.g.:</a:t>
            </a:r>
          </a:p>
          <a:p>
            <a:pPr algn="l">
              <a:spcBef>
                <a:spcPct val="0"/>
              </a:spcBef>
            </a:pPr>
            <a:r>
              <a:rPr lang="en-US" altLang="en-US" sz="3400" dirty="0">
                <a:latin typeface="Liberation Sans" panose="020B0604020202020204" pitchFamily="34" charset="0"/>
              </a:rPr>
              <a:t>Changing customer demand</a:t>
            </a:r>
          </a:p>
          <a:p>
            <a:pPr algn="l">
              <a:spcBef>
                <a:spcPct val="0"/>
              </a:spcBef>
            </a:pPr>
            <a:r>
              <a:rPr lang="en-US" altLang="en-US" sz="3400" dirty="0">
                <a:latin typeface="Liberation Sans" panose="020B0604020202020204" pitchFamily="34" charset="0"/>
              </a:rPr>
              <a:t>Changing prices</a:t>
            </a:r>
          </a:p>
          <a:p>
            <a:pPr algn="l">
              <a:spcBef>
                <a:spcPct val="0"/>
              </a:spcBef>
            </a:pPr>
            <a:r>
              <a:rPr lang="en-US" altLang="en-US" sz="3400" dirty="0">
                <a:latin typeface="Liberation Sans" panose="020B0604020202020204" pitchFamily="34" charset="0"/>
              </a:rPr>
              <a:t>Technological change</a:t>
            </a:r>
          </a:p>
        </p:txBody>
      </p:sp>
      <p:sp>
        <p:nvSpPr>
          <p:cNvPr id="26629" name="Rectangle 6">
            <a:extLst>
              <a:ext uri="{FF2B5EF4-FFF2-40B4-BE49-F238E27FC236}">
                <a16:creationId xmlns:a16="http://schemas.microsoft.com/office/drawing/2014/main" id="{7DE91721-BFD7-334A-90F4-04CA633A257B}"/>
              </a:ext>
            </a:extLst>
          </p:cNvPr>
          <p:cNvSpPr>
            <a:spLocks noChangeArrowheads="1"/>
          </p:cNvSpPr>
          <p:nvPr/>
        </p:nvSpPr>
        <p:spPr bwMode="auto">
          <a:xfrm>
            <a:off x="14277977" y="6892927"/>
            <a:ext cx="4435474" cy="122597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180976" tIns="88900" rIns="180976" bIns="8890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3400" b="1">
                <a:latin typeface="Liberation Sans" panose="020B0604020202020204" pitchFamily="34" charset="0"/>
              </a:rPr>
              <a:t>Internal sources </a:t>
            </a:r>
          </a:p>
          <a:p>
            <a:pPr algn="ctr">
              <a:spcBef>
                <a:spcPct val="0"/>
              </a:spcBef>
              <a:buFontTx/>
              <a:buNone/>
            </a:pPr>
            <a:r>
              <a:rPr lang="en-US" altLang="en-US" sz="3400" b="1">
                <a:latin typeface="Liberation Sans" panose="020B0604020202020204" pitchFamily="34" charset="0"/>
              </a:rPr>
              <a:t>of change</a:t>
            </a:r>
          </a:p>
        </p:txBody>
      </p:sp>
      <p:sp>
        <p:nvSpPr>
          <p:cNvPr id="26630" name="Rectangle 7">
            <a:extLst>
              <a:ext uri="{FF2B5EF4-FFF2-40B4-BE49-F238E27FC236}">
                <a16:creationId xmlns:a16="http://schemas.microsoft.com/office/drawing/2014/main" id="{1487A86B-674C-384B-8097-39B8BFB9C290}"/>
              </a:ext>
            </a:extLst>
          </p:cNvPr>
          <p:cNvSpPr>
            <a:spLocks noChangeArrowheads="1"/>
          </p:cNvSpPr>
          <p:nvPr/>
        </p:nvSpPr>
        <p:spPr bwMode="auto">
          <a:xfrm>
            <a:off x="3371851" y="10445751"/>
            <a:ext cx="5749926" cy="174919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180976" tIns="88900" rIns="180976" bIns="8890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3400" b="1">
                <a:latin typeface="Liberation Sans" panose="020B0604020202020204" pitchFamily="34" charset="0"/>
              </a:rPr>
              <a:t>Resource heterogeneity </a:t>
            </a:r>
          </a:p>
          <a:p>
            <a:pPr algn="ctr">
              <a:spcBef>
                <a:spcPct val="0"/>
              </a:spcBef>
              <a:buFontTx/>
              <a:buNone/>
            </a:pPr>
            <a:r>
              <a:rPr lang="en-US" altLang="en-US" sz="3400" b="1">
                <a:latin typeface="Liberation Sans" panose="020B0604020202020204" pitchFamily="34" charset="0"/>
              </a:rPr>
              <a:t>among firms means</a:t>
            </a:r>
          </a:p>
          <a:p>
            <a:pPr algn="ctr">
              <a:spcBef>
                <a:spcPct val="0"/>
              </a:spcBef>
              <a:buFontTx/>
              <a:buNone/>
            </a:pPr>
            <a:r>
              <a:rPr lang="en-US" altLang="en-US" sz="3400" b="1">
                <a:latin typeface="Liberation Sans" panose="020B0604020202020204" pitchFamily="34" charset="0"/>
              </a:rPr>
              <a:t> differential  impact</a:t>
            </a:r>
          </a:p>
        </p:txBody>
      </p:sp>
      <p:sp>
        <p:nvSpPr>
          <p:cNvPr id="26631" name="Rectangle 8">
            <a:extLst>
              <a:ext uri="{FF2B5EF4-FFF2-40B4-BE49-F238E27FC236}">
                <a16:creationId xmlns:a16="http://schemas.microsoft.com/office/drawing/2014/main" id="{0290C020-8320-EC4C-84AB-BAC5E72780C5}"/>
              </a:ext>
            </a:extLst>
          </p:cNvPr>
          <p:cNvSpPr>
            <a:spLocks noChangeArrowheads="1"/>
          </p:cNvSpPr>
          <p:nvPr/>
        </p:nvSpPr>
        <p:spPr bwMode="auto">
          <a:xfrm>
            <a:off x="9901310" y="10445751"/>
            <a:ext cx="4581384" cy="174919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lIns="180976" tIns="88900" rIns="180976" bIns="8890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3400" b="1">
                <a:latin typeface="Liberation Sans" panose="020B0604020202020204" pitchFamily="34" charset="0"/>
              </a:rPr>
              <a:t>Some firms faster </a:t>
            </a:r>
          </a:p>
          <a:p>
            <a:pPr algn="ctr">
              <a:spcBef>
                <a:spcPct val="0"/>
              </a:spcBef>
              <a:buFontTx/>
              <a:buNone/>
            </a:pPr>
            <a:r>
              <a:rPr lang="en-US" altLang="en-US" sz="3400" b="1">
                <a:latin typeface="Liberation Sans" panose="020B0604020202020204" pitchFamily="34" charset="0"/>
              </a:rPr>
              <a:t>and more effective </a:t>
            </a:r>
          </a:p>
          <a:p>
            <a:pPr algn="ctr">
              <a:spcBef>
                <a:spcPct val="0"/>
              </a:spcBef>
              <a:buFontTx/>
              <a:buNone/>
            </a:pPr>
            <a:r>
              <a:rPr lang="en-US" altLang="en-US" sz="3400" b="1">
                <a:latin typeface="Liberation Sans" panose="020B0604020202020204" pitchFamily="34" charset="0"/>
              </a:rPr>
              <a:t>in exploiting change</a:t>
            </a:r>
          </a:p>
        </p:txBody>
      </p:sp>
      <p:sp>
        <p:nvSpPr>
          <p:cNvPr id="26632" name="Rectangle 9">
            <a:extLst>
              <a:ext uri="{FF2B5EF4-FFF2-40B4-BE49-F238E27FC236}">
                <a16:creationId xmlns:a16="http://schemas.microsoft.com/office/drawing/2014/main" id="{085AD620-E017-4142-B164-F66534260A97}"/>
              </a:ext>
            </a:extLst>
          </p:cNvPr>
          <p:cNvSpPr>
            <a:spLocks noChangeArrowheads="1"/>
          </p:cNvSpPr>
          <p:nvPr/>
        </p:nvSpPr>
        <p:spPr bwMode="auto">
          <a:xfrm>
            <a:off x="15773561" y="9683751"/>
            <a:ext cx="4727258" cy="227241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lIns="180976" tIns="88900" rIns="180976" bIns="88900">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3400" b="1">
                <a:latin typeface="Liberation Sans" panose="020B0604020202020204" pitchFamily="34" charset="0"/>
              </a:rPr>
              <a:t>Some firms</a:t>
            </a:r>
          </a:p>
          <a:p>
            <a:pPr algn="ctr">
              <a:spcBef>
                <a:spcPct val="0"/>
              </a:spcBef>
              <a:buFontTx/>
              <a:buNone/>
            </a:pPr>
            <a:r>
              <a:rPr lang="en-US" altLang="en-US" sz="3400" b="1">
                <a:latin typeface="Liberation Sans" panose="020B0604020202020204" pitchFamily="34" charset="0"/>
              </a:rPr>
              <a:t>have greater creative</a:t>
            </a:r>
          </a:p>
          <a:p>
            <a:pPr algn="ctr">
              <a:spcBef>
                <a:spcPct val="0"/>
              </a:spcBef>
              <a:buFontTx/>
              <a:buNone/>
            </a:pPr>
            <a:r>
              <a:rPr lang="en-US" altLang="en-US" sz="3400" b="1">
                <a:latin typeface="Liberation Sans" panose="020B0604020202020204" pitchFamily="34" charset="0"/>
              </a:rPr>
              <a:t>and innovative</a:t>
            </a:r>
          </a:p>
          <a:p>
            <a:pPr algn="ctr">
              <a:spcBef>
                <a:spcPct val="0"/>
              </a:spcBef>
              <a:buFontTx/>
              <a:buNone/>
            </a:pPr>
            <a:r>
              <a:rPr lang="en-US" altLang="en-US" sz="3400" b="1">
                <a:latin typeface="Liberation Sans" panose="020B0604020202020204" pitchFamily="34" charset="0"/>
              </a:rPr>
              <a:t>capability</a:t>
            </a:r>
          </a:p>
        </p:txBody>
      </p:sp>
      <p:sp>
        <p:nvSpPr>
          <p:cNvPr id="26633" name="Line 10">
            <a:extLst>
              <a:ext uri="{FF2B5EF4-FFF2-40B4-BE49-F238E27FC236}">
                <a16:creationId xmlns:a16="http://schemas.microsoft.com/office/drawing/2014/main" id="{9DAD5BF4-4A75-7641-B4E9-970F1940E192}"/>
              </a:ext>
            </a:extLst>
          </p:cNvPr>
          <p:cNvSpPr>
            <a:spLocks noChangeShapeType="1"/>
          </p:cNvSpPr>
          <p:nvPr/>
        </p:nvSpPr>
        <p:spPr bwMode="auto">
          <a:xfrm>
            <a:off x="16798927" y="8118476"/>
            <a:ext cx="1006474" cy="1457324"/>
          </a:xfrm>
          <a:prstGeom prst="line">
            <a:avLst/>
          </a:prstGeom>
          <a:noFill/>
          <a:ln w="28575">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sz="4800"/>
          </a:p>
        </p:txBody>
      </p:sp>
      <p:sp>
        <p:nvSpPr>
          <p:cNvPr id="26634" name="Line 11">
            <a:extLst>
              <a:ext uri="{FF2B5EF4-FFF2-40B4-BE49-F238E27FC236}">
                <a16:creationId xmlns:a16="http://schemas.microsoft.com/office/drawing/2014/main" id="{955917CC-E775-3845-AB08-C071261AF8A1}"/>
              </a:ext>
            </a:extLst>
          </p:cNvPr>
          <p:cNvSpPr>
            <a:spLocks noChangeShapeType="1"/>
          </p:cNvSpPr>
          <p:nvPr/>
        </p:nvSpPr>
        <p:spPr bwMode="auto">
          <a:xfrm flipH="1">
            <a:off x="5692777" y="9280527"/>
            <a:ext cx="2178050" cy="1123950"/>
          </a:xfrm>
          <a:prstGeom prst="line">
            <a:avLst/>
          </a:prstGeom>
          <a:noFill/>
          <a:ln w="28575">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sz="4800"/>
          </a:p>
        </p:txBody>
      </p:sp>
      <p:sp>
        <p:nvSpPr>
          <p:cNvPr id="26635" name="Line 12">
            <a:extLst>
              <a:ext uri="{FF2B5EF4-FFF2-40B4-BE49-F238E27FC236}">
                <a16:creationId xmlns:a16="http://schemas.microsoft.com/office/drawing/2014/main" id="{7746B149-A423-0F4A-9796-E86E6937E378}"/>
              </a:ext>
            </a:extLst>
          </p:cNvPr>
          <p:cNvSpPr>
            <a:spLocks noChangeShapeType="1"/>
          </p:cNvSpPr>
          <p:nvPr/>
        </p:nvSpPr>
        <p:spPr bwMode="auto">
          <a:xfrm>
            <a:off x="8686800" y="9280527"/>
            <a:ext cx="2286000" cy="1082674"/>
          </a:xfrm>
          <a:prstGeom prst="line">
            <a:avLst/>
          </a:prstGeom>
          <a:noFill/>
          <a:ln w="28575">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sz="4800"/>
          </a:p>
        </p:txBody>
      </p:sp>
      <p:sp>
        <p:nvSpPr>
          <p:cNvPr id="26636" name="Line 13">
            <a:extLst>
              <a:ext uri="{FF2B5EF4-FFF2-40B4-BE49-F238E27FC236}">
                <a16:creationId xmlns:a16="http://schemas.microsoft.com/office/drawing/2014/main" id="{F72BBFB0-1904-BA48-83AB-451D3D3761DC}"/>
              </a:ext>
            </a:extLst>
          </p:cNvPr>
          <p:cNvSpPr>
            <a:spLocks noChangeShapeType="1"/>
          </p:cNvSpPr>
          <p:nvPr/>
        </p:nvSpPr>
        <p:spPr bwMode="auto">
          <a:xfrm flipH="1">
            <a:off x="8686800" y="5060951"/>
            <a:ext cx="3530600" cy="1339850"/>
          </a:xfrm>
          <a:prstGeom prst="line">
            <a:avLst/>
          </a:prstGeom>
          <a:noFill/>
          <a:ln w="28575">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sz="4800"/>
          </a:p>
        </p:txBody>
      </p:sp>
      <p:sp>
        <p:nvSpPr>
          <p:cNvPr id="26637" name="Line 14">
            <a:extLst>
              <a:ext uri="{FF2B5EF4-FFF2-40B4-BE49-F238E27FC236}">
                <a16:creationId xmlns:a16="http://schemas.microsoft.com/office/drawing/2014/main" id="{BA31CFC6-64C6-C94E-B25B-D0501687B2E8}"/>
              </a:ext>
            </a:extLst>
          </p:cNvPr>
          <p:cNvSpPr>
            <a:spLocks noChangeShapeType="1"/>
          </p:cNvSpPr>
          <p:nvPr/>
        </p:nvSpPr>
        <p:spPr bwMode="auto">
          <a:xfrm>
            <a:off x="12192001" y="5029201"/>
            <a:ext cx="3448050" cy="1771650"/>
          </a:xfrm>
          <a:prstGeom prst="line">
            <a:avLst/>
          </a:prstGeom>
          <a:noFill/>
          <a:ln w="28575">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sz="4800"/>
          </a:p>
        </p:txBody>
      </p:sp>
      <p:sp>
        <p:nvSpPr>
          <p:cNvPr id="26638" name="Rectangle 18">
            <a:extLst>
              <a:ext uri="{FF2B5EF4-FFF2-40B4-BE49-F238E27FC236}">
                <a16:creationId xmlns:a16="http://schemas.microsoft.com/office/drawing/2014/main" id="{2711F9CC-F282-B44C-884D-31C598F4E0A3}"/>
              </a:ext>
            </a:extLst>
          </p:cNvPr>
          <p:cNvSpPr>
            <a:spLocks noChangeArrowheads="1"/>
          </p:cNvSpPr>
          <p:nvPr/>
        </p:nvSpPr>
        <p:spPr bwMode="auto">
          <a:xfrm>
            <a:off x="3124200" y="1552576"/>
            <a:ext cx="18288000" cy="1698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180976" tIns="88900" rIns="180976" bIns="88900"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6000" b="1">
                <a:solidFill>
                  <a:srgbClr val="990000"/>
                </a:solidFill>
                <a:latin typeface="Liberation Sans" panose="020B0604020202020204" pitchFamily="34" charset="0"/>
              </a:rPr>
              <a:t>The Emergence of Competitive Advantage</a:t>
            </a:r>
          </a:p>
        </p:txBody>
      </p:sp>
      <p:sp>
        <p:nvSpPr>
          <p:cNvPr id="26640" name="Rectangle 17">
            <a:extLst>
              <a:ext uri="{FF2B5EF4-FFF2-40B4-BE49-F238E27FC236}">
                <a16:creationId xmlns:a16="http://schemas.microsoft.com/office/drawing/2014/main" id="{5622F76B-C0FC-D345-B9B9-BEE244B48C0C}"/>
              </a:ext>
            </a:extLst>
          </p:cNvPr>
          <p:cNvSpPr>
            <a:spLocks noChangeArrowheads="1"/>
          </p:cNvSpPr>
          <p:nvPr/>
        </p:nvSpPr>
        <p:spPr bwMode="auto">
          <a:xfrm>
            <a:off x="3619500" y="469901"/>
            <a:ext cx="141859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GB" altLang="en-US" sz="3400" b="1" i="1">
                <a:latin typeface="Liberation Sans" panose="020B0604020202020204" pitchFamily="34" charset="0"/>
              </a:rPr>
              <a:t>HOW IS COMPETITIVE ADVANTAGE ESTABLISHED?</a:t>
            </a:r>
          </a:p>
        </p:txBody>
      </p:sp>
    </p:spTree>
    <p:extLst>
      <p:ext uri="{BB962C8B-B14F-4D97-AF65-F5344CB8AC3E}">
        <p14:creationId xmlns:p14="http://schemas.microsoft.com/office/powerpoint/2010/main" val="285084006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11B4C9-5497-48A2-BF11-D820802828A9}"/>
              </a:ext>
            </a:extLst>
          </p:cNvPr>
          <p:cNvSpPr/>
          <p:nvPr/>
        </p:nvSpPr>
        <p:spPr>
          <a:xfrm>
            <a:off x="4550215" y="3843351"/>
            <a:ext cx="15703550" cy="879215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marL="685800" indent="-685800" algn="l" hangingPunct="1">
              <a:spcBef>
                <a:spcPts val="3200"/>
              </a:spcBef>
              <a:buFont typeface="Wingdings" panose="05000000000000000000" pitchFamily="2" charset="2"/>
              <a:buChar char="q"/>
              <a:defRPr/>
            </a:pPr>
            <a:r>
              <a:rPr lang="en-GB" sz="3600" b="1" dirty="0">
                <a:solidFill>
                  <a:srgbClr val="000000"/>
                </a:solidFill>
                <a:latin typeface="Liberation Sans"/>
                <a:ea typeface="Times New Roman"/>
              </a:rPr>
              <a:t>Dynamic capability is a “firm’s ability to integrate, build, and reconfigure internal and external competences to address rapidly changing environments”</a:t>
            </a:r>
          </a:p>
          <a:p>
            <a:pPr marL="685800" indent="-685800" algn="l" hangingPunct="1">
              <a:spcBef>
                <a:spcPts val="3200"/>
              </a:spcBef>
              <a:buFont typeface="Wingdings" panose="05000000000000000000" pitchFamily="2" charset="2"/>
              <a:buChar char="q"/>
              <a:defRPr/>
            </a:pPr>
            <a:r>
              <a:rPr lang="en-US" sz="3600" b="1" i="1" dirty="0">
                <a:solidFill>
                  <a:srgbClr val="000000"/>
                </a:solidFill>
                <a:latin typeface="Liberation Sans"/>
                <a:ea typeface="Times New Roman"/>
              </a:rPr>
              <a:t> </a:t>
            </a:r>
            <a:r>
              <a:rPr lang="en-US" sz="3600" b="1" dirty="0">
                <a:solidFill>
                  <a:srgbClr val="000000"/>
                </a:solidFill>
                <a:latin typeface="Liberation Sans"/>
                <a:ea typeface="Times New Roman"/>
              </a:rPr>
              <a:t>Dynamic capabilities typically viewed </a:t>
            </a:r>
            <a:r>
              <a:rPr lang="en-US" sz="3600" b="1" i="1" dirty="0">
                <a:solidFill>
                  <a:srgbClr val="000000"/>
                </a:solidFill>
                <a:latin typeface="Liberation Sans"/>
                <a:ea typeface="Times New Roman"/>
              </a:rPr>
              <a:t>as “</a:t>
            </a:r>
            <a:r>
              <a:rPr lang="en-GB" sz="3600" b="1" dirty="0">
                <a:solidFill>
                  <a:srgbClr val="000000"/>
                </a:solidFill>
                <a:latin typeface="Liberation Sans"/>
                <a:ea typeface="Times New Roman"/>
              </a:rPr>
              <a:t>higher order” capabilities that orchestrate change among lower-level “ordinary” or “operational” capabilities. </a:t>
            </a:r>
          </a:p>
          <a:p>
            <a:pPr marL="685800" indent="-685800" algn="l" hangingPunct="1">
              <a:spcBef>
                <a:spcPts val="3200"/>
              </a:spcBef>
              <a:buFont typeface="Wingdings" panose="05000000000000000000" pitchFamily="2" charset="2"/>
              <a:buChar char="q"/>
              <a:defRPr/>
            </a:pPr>
            <a:r>
              <a:rPr lang="en-US" sz="3600" b="1" dirty="0">
                <a:solidFill>
                  <a:srgbClr val="000000"/>
                </a:solidFill>
                <a:latin typeface="Liberation Sans"/>
                <a:ea typeface="Times New Roman"/>
              </a:rPr>
              <a:t>There are three types of dynamic capability: </a:t>
            </a:r>
          </a:p>
          <a:p>
            <a:pPr marL="1600200" lvl="1" indent="-685800" algn="l" hangingPunct="1">
              <a:spcBef>
                <a:spcPts val="3200"/>
              </a:spcBef>
              <a:buFontTx/>
              <a:buAutoNum type="arabicParenBoth"/>
              <a:defRPr/>
            </a:pPr>
            <a:r>
              <a:rPr lang="en-GB" sz="3600" b="1" dirty="0">
                <a:solidFill>
                  <a:srgbClr val="000000"/>
                </a:solidFill>
                <a:latin typeface="Liberation Sans"/>
                <a:ea typeface="Times New Roman"/>
              </a:rPr>
              <a:t>sensing and shaping of opportunities and threats</a:t>
            </a:r>
          </a:p>
          <a:p>
            <a:pPr marL="1600200" lvl="1" indent="-685800" algn="l" hangingPunct="1">
              <a:spcBef>
                <a:spcPts val="3200"/>
              </a:spcBef>
              <a:buFontTx/>
              <a:buAutoNum type="arabicParenBoth"/>
              <a:defRPr/>
            </a:pPr>
            <a:r>
              <a:rPr lang="en-GB" sz="3600" b="1" dirty="0">
                <a:solidFill>
                  <a:srgbClr val="000000"/>
                </a:solidFill>
                <a:latin typeface="Liberation Sans"/>
                <a:ea typeface="Times New Roman"/>
              </a:rPr>
              <a:t>seizing opportunities </a:t>
            </a:r>
          </a:p>
          <a:p>
            <a:pPr marL="1600200" lvl="1" indent="-685800" algn="l" hangingPunct="1">
              <a:spcBef>
                <a:spcPts val="3200"/>
              </a:spcBef>
              <a:buFontTx/>
              <a:buAutoNum type="arabicParenBoth"/>
              <a:defRPr/>
            </a:pPr>
            <a:r>
              <a:rPr lang="en-GB" sz="3600" b="1" dirty="0">
                <a:solidFill>
                  <a:srgbClr val="000000"/>
                </a:solidFill>
                <a:latin typeface="Liberation Sans"/>
                <a:ea typeface="Times New Roman"/>
              </a:rPr>
              <a:t>maintaining competitiveness through enhancing, combining, protecting, and, when necessary, reconfiguring the enterprise’s intangible and tangible assets</a:t>
            </a:r>
            <a:endParaRPr lang="en-US" sz="3600" b="1" dirty="0">
              <a:solidFill>
                <a:srgbClr val="000000"/>
              </a:solidFill>
              <a:latin typeface="Liberation Sans"/>
              <a:ea typeface="Times New Roman"/>
            </a:endParaRPr>
          </a:p>
        </p:txBody>
      </p:sp>
      <p:sp>
        <p:nvSpPr>
          <p:cNvPr id="43011" name="Rectangle 4">
            <a:extLst>
              <a:ext uri="{FF2B5EF4-FFF2-40B4-BE49-F238E27FC236}">
                <a16:creationId xmlns:a16="http://schemas.microsoft.com/office/drawing/2014/main" id="{D39D3E1B-FDD0-7347-8E7E-04E5587ED771}"/>
              </a:ext>
            </a:extLst>
          </p:cNvPr>
          <p:cNvSpPr>
            <a:spLocks noChangeArrowheads="1"/>
          </p:cNvSpPr>
          <p:nvPr/>
        </p:nvSpPr>
        <p:spPr bwMode="auto">
          <a:xfrm>
            <a:off x="1277200" y="1771650"/>
            <a:ext cx="22115350" cy="1293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hangingPunct="1">
              <a:lnSpc>
                <a:spcPts val="3200"/>
              </a:lnSpc>
              <a:spcBef>
                <a:spcPts val="2400"/>
              </a:spcBef>
              <a:buNone/>
            </a:pPr>
            <a:r>
              <a:rPr lang="en-US" altLang="en-US" sz="6000" b="1" dirty="0">
                <a:solidFill>
                  <a:srgbClr val="C00000"/>
                </a:solidFill>
                <a:latin typeface="Liberation Sans" panose="020B0604020202020204" pitchFamily="34" charset="0"/>
              </a:rPr>
              <a:t>Competitive Advantage from Externally-Generated Change: </a:t>
            </a:r>
          </a:p>
          <a:p>
            <a:pPr hangingPunct="1">
              <a:lnSpc>
                <a:spcPts val="3200"/>
              </a:lnSpc>
              <a:spcBef>
                <a:spcPts val="2400"/>
              </a:spcBef>
              <a:buNone/>
            </a:pPr>
            <a:r>
              <a:rPr lang="en-US" altLang="en-US" sz="6000" b="1" dirty="0">
                <a:solidFill>
                  <a:srgbClr val="C00000"/>
                </a:solidFill>
                <a:latin typeface="Liberation Sans" panose="020B0604020202020204" pitchFamily="34" charset="0"/>
                <a:ea typeface="Times New Roman" panose="02020603050405020304" pitchFamily="18" charset="0"/>
                <a:cs typeface="Arial" panose="020B0604020202020204" pitchFamily="34" charset="0"/>
              </a:rPr>
              <a:t>Dynamic Capabilities</a:t>
            </a:r>
            <a:endParaRPr lang="en-US" altLang="en-US" sz="6000" dirty="0">
              <a:solidFill>
                <a:srgbClr val="C00000"/>
              </a:solidFill>
              <a:latin typeface="Liberation Sans" panose="020B0604020202020204" pitchFamily="34" charset="0"/>
              <a:ea typeface="Times New Roman" panose="02020603050405020304" pitchFamily="18" charset="0"/>
              <a:cs typeface="Arial" panose="020B0604020202020204" pitchFamily="34" charset="0"/>
            </a:endParaRPr>
          </a:p>
        </p:txBody>
      </p:sp>
      <p:sp>
        <p:nvSpPr>
          <p:cNvPr id="43012" name="Rectangle 3">
            <a:extLst>
              <a:ext uri="{FF2B5EF4-FFF2-40B4-BE49-F238E27FC236}">
                <a16:creationId xmlns:a16="http://schemas.microsoft.com/office/drawing/2014/main" id="{07F5C850-3A61-754E-B672-AEDB6992FB40}"/>
              </a:ext>
            </a:extLst>
          </p:cNvPr>
          <p:cNvSpPr>
            <a:spLocks noChangeArrowheads="1"/>
          </p:cNvSpPr>
          <p:nvPr/>
        </p:nvSpPr>
        <p:spPr bwMode="auto">
          <a:xfrm>
            <a:off x="4483100" y="377827"/>
            <a:ext cx="1427786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None/>
            </a:pPr>
            <a:r>
              <a:rPr lang="en-GB" altLang="en-US" sz="3400" b="1" i="1" dirty="0">
                <a:latin typeface="Liberation Sans" panose="020B0604020202020204" pitchFamily="34" charset="0"/>
              </a:rPr>
              <a:t>HOW IS COMPETITIVE ADVANTAGE ESTABLISHED? </a:t>
            </a:r>
          </a:p>
        </p:txBody>
      </p:sp>
    </p:spTree>
    <p:extLst>
      <p:ext uri="{BB962C8B-B14F-4D97-AF65-F5344CB8AC3E}">
        <p14:creationId xmlns:p14="http://schemas.microsoft.com/office/powerpoint/2010/main" val="3411390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9EB98478-4EA9-8242-AD64-53BB348F02C3}"/>
              </a:ext>
            </a:extLst>
          </p:cNvPr>
          <p:cNvSpPr>
            <a:spLocks noChangeArrowheads="1"/>
          </p:cNvSpPr>
          <p:nvPr/>
        </p:nvSpPr>
        <p:spPr bwMode="auto">
          <a:xfrm>
            <a:off x="4419600" y="12496800"/>
            <a:ext cx="381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4800">
              <a:latin typeface="Liberation Sans" panose="020B0604020202020204" pitchFamily="34" charset="0"/>
            </a:endParaRPr>
          </a:p>
        </p:txBody>
      </p:sp>
      <p:sp>
        <p:nvSpPr>
          <p:cNvPr id="28675" name="Rectangle 3">
            <a:extLst>
              <a:ext uri="{FF2B5EF4-FFF2-40B4-BE49-F238E27FC236}">
                <a16:creationId xmlns:a16="http://schemas.microsoft.com/office/drawing/2014/main" id="{27F3537F-84A6-AA46-9A9A-DC1219B112F7}"/>
              </a:ext>
            </a:extLst>
          </p:cNvPr>
          <p:cNvSpPr>
            <a:spLocks noChangeArrowheads="1"/>
          </p:cNvSpPr>
          <p:nvPr/>
        </p:nvSpPr>
        <p:spPr bwMode="auto">
          <a:xfrm>
            <a:off x="9296400" y="12496800"/>
            <a:ext cx="5791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4800">
              <a:latin typeface="Liberation Sans" panose="020B0604020202020204" pitchFamily="34" charset="0"/>
            </a:endParaRPr>
          </a:p>
        </p:txBody>
      </p:sp>
      <p:sp>
        <p:nvSpPr>
          <p:cNvPr id="28676" name="Rectangle 5">
            <a:extLst>
              <a:ext uri="{FF2B5EF4-FFF2-40B4-BE49-F238E27FC236}">
                <a16:creationId xmlns:a16="http://schemas.microsoft.com/office/drawing/2014/main" id="{DD2948B3-55A7-2B43-8314-2413E16885B2}"/>
              </a:ext>
            </a:extLst>
          </p:cNvPr>
          <p:cNvSpPr>
            <a:spLocks noGrp="1" noChangeArrowheads="1"/>
          </p:cNvSpPr>
          <p:nvPr>
            <p:ph type="body" idx="1"/>
          </p:nvPr>
        </p:nvSpPr>
        <p:spPr>
          <a:xfrm>
            <a:off x="4222750" y="5432426"/>
            <a:ext cx="16322676" cy="7978774"/>
          </a:xfrm>
        </p:spPr>
        <p:style>
          <a:lnRef idx="2">
            <a:schemeClr val="accent1"/>
          </a:lnRef>
          <a:fillRef idx="1">
            <a:schemeClr val="lt1"/>
          </a:fillRef>
          <a:effectRef idx="0">
            <a:schemeClr val="accent1"/>
          </a:effectRef>
          <a:fontRef idx="minor">
            <a:schemeClr val="dk1"/>
          </a:fontRef>
        </p:style>
        <p:txBody>
          <a:bodyPr>
            <a:normAutofit/>
          </a:bodyPr>
          <a:lstStyle/>
          <a:p>
            <a:pPr>
              <a:buFontTx/>
              <a:buNone/>
            </a:pPr>
            <a:r>
              <a:rPr lang="en-US" altLang="en-US" sz="3400" b="1" dirty="0">
                <a:latin typeface="Liberation Sans" panose="020B0604020202020204" pitchFamily="34" charset="0"/>
              </a:rPr>
              <a:t>Innovatory strategies may involve:</a:t>
            </a:r>
          </a:p>
          <a:p>
            <a:pPr lvl="1"/>
            <a:r>
              <a:rPr lang="en-US" altLang="en-US" sz="3400" b="1" i="1" dirty="0">
                <a:solidFill>
                  <a:srgbClr val="002060"/>
                </a:solidFill>
                <a:latin typeface="Liberation Sans" panose="020B0604020202020204" pitchFamily="34" charset="0"/>
              </a:rPr>
              <a:t>Creating whole new markets/industries</a:t>
            </a:r>
          </a:p>
          <a:p>
            <a:pPr lvl="2"/>
            <a:r>
              <a:rPr lang="en-US" altLang="en-US" sz="3200" b="1" dirty="0">
                <a:latin typeface="Liberation Sans" panose="020B0604020202020204" pitchFamily="34" charset="0"/>
              </a:rPr>
              <a:t>Creating new customer segments</a:t>
            </a:r>
          </a:p>
          <a:p>
            <a:pPr lvl="2">
              <a:spcBef>
                <a:spcPts val="1200"/>
              </a:spcBef>
            </a:pPr>
            <a:r>
              <a:rPr lang="en-US" altLang="en-US" sz="3200" b="1" dirty="0">
                <a:latin typeface="Liberation Sans" panose="020B0604020202020204" pitchFamily="34" charset="0"/>
              </a:rPr>
              <a:t>Blue Ocean Strategy</a:t>
            </a:r>
          </a:p>
          <a:p>
            <a:pPr lvl="1"/>
            <a:r>
              <a:rPr lang="en-US" altLang="en-US" sz="3400" b="1" i="1" dirty="0">
                <a:solidFill>
                  <a:srgbClr val="002060"/>
                </a:solidFill>
                <a:latin typeface="Liberation Sans" panose="020B0604020202020204" pitchFamily="34" charset="0"/>
              </a:rPr>
              <a:t>New sources of competitive advantage</a:t>
            </a:r>
            <a:endParaRPr lang="en-US" altLang="en-US" sz="3400" b="1" dirty="0">
              <a:solidFill>
                <a:srgbClr val="002060"/>
              </a:solidFill>
              <a:latin typeface="Liberation Sans" panose="020B0604020202020204" pitchFamily="34" charset="0"/>
            </a:endParaRPr>
          </a:p>
          <a:p>
            <a:pPr lvl="2"/>
            <a:r>
              <a:rPr lang="en-US" altLang="en-US" sz="3200" b="1" dirty="0">
                <a:latin typeface="Liberation Sans" panose="020B0604020202020204" pitchFamily="34" charset="0"/>
              </a:rPr>
              <a:t>Reconfiguring the value chain</a:t>
            </a:r>
          </a:p>
          <a:p>
            <a:pPr lvl="2">
              <a:spcBef>
                <a:spcPts val="1200"/>
              </a:spcBef>
            </a:pPr>
            <a:r>
              <a:rPr lang="en-US" altLang="en-US" sz="3200" b="1" dirty="0">
                <a:latin typeface="Liberation Sans" panose="020B0604020202020204" pitchFamily="34" charset="0"/>
              </a:rPr>
              <a:t>Reconceptualizing the product</a:t>
            </a:r>
          </a:p>
          <a:p>
            <a:pPr lvl="2">
              <a:spcBef>
                <a:spcPts val="1200"/>
              </a:spcBef>
            </a:pPr>
            <a:r>
              <a:rPr lang="en-GB" altLang="en-US" sz="3200" b="1" dirty="0">
                <a:latin typeface="Liberation Sans" panose="020B0604020202020204" pitchFamily="34" charset="0"/>
              </a:rPr>
              <a:t>New performance combinations</a:t>
            </a:r>
          </a:p>
          <a:p>
            <a:pPr lvl="2">
              <a:spcBef>
                <a:spcPts val="1200"/>
              </a:spcBef>
            </a:pPr>
            <a:r>
              <a:rPr lang="en-GB" altLang="en-US" sz="3200" b="1" dirty="0">
                <a:latin typeface="Liberation Sans" panose="020B0604020202020204" pitchFamily="34" charset="0"/>
              </a:rPr>
              <a:t>Business Model Innovation</a:t>
            </a:r>
            <a:endParaRPr lang="en-US" altLang="en-US" sz="3200" b="1" dirty="0">
              <a:latin typeface="Liberation Sans" panose="020B0604020202020204" pitchFamily="34" charset="0"/>
            </a:endParaRPr>
          </a:p>
        </p:txBody>
      </p:sp>
      <p:sp>
        <p:nvSpPr>
          <p:cNvPr id="28677" name="TextBox 5">
            <a:extLst>
              <a:ext uri="{FF2B5EF4-FFF2-40B4-BE49-F238E27FC236}">
                <a16:creationId xmlns:a16="http://schemas.microsoft.com/office/drawing/2014/main" id="{58F62F0C-B5F3-754A-BFB7-C6A8FED9FA34}"/>
              </a:ext>
            </a:extLst>
          </p:cNvPr>
          <p:cNvSpPr txBox="1">
            <a:spLocks noChangeArrowheads="1"/>
          </p:cNvSpPr>
          <p:nvPr/>
        </p:nvSpPr>
        <p:spPr bwMode="auto">
          <a:xfrm>
            <a:off x="4264027" y="3829050"/>
            <a:ext cx="16322674" cy="1138773"/>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GB" altLang="en-US" sz="3400" b="1" dirty="0">
                <a:latin typeface="Liberation Sans" panose="020B0604020202020204" pitchFamily="34" charset="0"/>
                <a:cs typeface="Arial" panose="020B0604020202020204" pitchFamily="34" charset="0"/>
              </a:rPr>
              <a:t>STRATEGIC INNOVATION:  creating customer value from new products, experiences, or modes of product delivery</a:t>
            </a:r>
            <a:endParaRPr lang="en-US" altLang="en-US" sz="3400" b="1" dirty="0">
              <a:latin typeface="Liberation Sans" panose="020B0604020202020204" pitchFamily="34" charset="0"/>
              <a:cs typeface="Arial" panose="020B0604020202020204" pitchFamily="34" charset="0"/>
            </a:endParaRPr>
          </a:p>
        </p:txBody>
      </p:sp>
      <p:sp>
        <p:nvSpPr>
          <p:cNvPr id="28678" name="Rectangle 7">
            <a:extLst>
              <a:ext uri="{FF2B5EF4-FFF2-40B4-BE49-F238E27FC236}">
                <a16:creationId xmlns:a16="http://schemas.microsoft.com/office/drawing/2014/main" id="{7B778D3B-A054-A84F-A2CF-D2E1C8A9DAF3}"/>
              </a:ext>
            </a:extLst>
          </p:cNvPr>
          <p:cNvSpPr>
            <a:spLocks noChangeArrowheads="1"/>
          </p:cNvSpPr>
          <p:nvPr/>
        </p:nvSpPr>
        <p:spPr bwMode="auto">
          <a:xfrm>
            <a:off x="1702676" y="1720850"/>
            <a:ext cx="21157324" cy="1704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180976" tIns="88900" rIns="180976" bIns="88900"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5600" b="1" dirty="0">
                <a:solidFill>
                  <a:srgbClr val="C00000"/>
                </a:solidFill>
                <a:latin typeface="Liberation Sans" panose="020B0604020202020204" pitchFamily="34" charset="0"/>
              </a:rPr>
              <a:t>Competitive Advantage from Internally-Generated Change: </a:t>
            </a:r>
          </a:p>
          <a:p>
            <a:pPr algn="ctr">
              <a:spcBef>
                <a:spcPct val="0"/>
              </a:spcBef>
              <a:buFontTx/>
              <a:buNone/>
            </a:pPr>
            <a:r>
              <a:rPr lang="en-US" altLang="en-US" sz="5600" b="1" dirty="0">
                <a:solidFill>
                  <a:srgbClr val="C00000"/>
                </a:solidFill>
                <a:latin typeface="Liberation Sans" panose="020B0604020202020204" pitchFamily="34" charset="0"/>
              </a:rPr>
              <a:t>Strategic Innovation</a:t>
            </a:r>
          </a:p>
        </p:txBody>
      </p:sp>
      <p:sp>
        <p:nvSpPr>
          <p:cNvPr id="28679" name="Rectangle 2">
            <a:extLst>
              <a:ext uri="{FF2B5EF4-FFF2-40B4-BE49-F238E27FC236}">
                <a16:creationId xmlns:a16="http://schemas.microsoft.com/office/drawing/2014/main" id="{3E0218EC-8A44-4941-83D6-25575CF0B7FE}"/>
              </a:ext>
            </a:extLst>
          </p:cNvPr>
          <p:cNvSpPr>
            <a:spLocks noChangeArrowheads="1"/>
          </p:cNvSpPr>
          <p:nvPr/>
        </p:nvSpPr>
        <p:spPr bwMode="auto">
          <a:xfrm>
            <a:off x="4419600" y="12496800"/>
            <a:ext cx="381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4800">
              <a:latin typeface="Liberation Sans" panose="020B0604020202020204" pitchFamily="34" charset="0"/>
            </a:endParaRPr>
          </a:p>
        </p:txBody>
      </p:sp>
      <p:sp>
        <p:nvSpPr>
          <p:cNvPr id="28680" name="Rectangle 3">
            <a:extLst>
              <a:ext uri="{FF2B5EF4-FFF2-40B4-BE49-F238E27FC236}">
                <a16:creationId xmlns:a16="http://schemas.microsoft.com/office/drawing/2014/main" id="{A04B67C0-0617-2A4D-9744-01CE1ADAB023}"/>
              </a:ext>
            </a:extLst>
          </p:cNvPr>
          <p:cNvSpPr>
            <a:spLocks noChangeArrowheads="1"/>
          </p:cNvSpPr>
          <p:nvPr/>
        </p:nvSpPr>
        <p:spPr bwMode="auto">
          <a:xfrm>
            <a:off x="9296400" y="12496800"/>
            <a:ext cx="5791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4800">
              <a:latin typeface="Liberation Sans" panose="020B0604020202020204" pitchFamily="34" charset="0"/>
            </a:endParaRPr>
          </a:p>
        </p:txBody>
      </p:sp>
      <p:sp>
        <p:nvSpPr>
          <p:cNvPr id="28682" name="Rectangle 10">
            <a:extLst>
              <a:ext uri="{FF2B5EF4-FFF2-40B4-BE49-F238E27FC236}">
                <a16:creationId xmlns:a16="http://schemas.microsoft.com/office/drawing/2014/main" id="{F25D1094-0A52-AC45-ACA6-E5F5B976BFD5}"/>
              </a:ext>
            </a:extLst>
          </p:cNvPr>
          <p:cNvSpPr>
            <a:spLocks noChangeArrowheads="1"/>
          </p:cNvSpPr>
          <p:nvPr/>
        </p:nvSpPr>
        <p:spPr bwMode="auto">
          <a:xfrm>
            <a:off x="3263900" y="263527"/>
            <a:ext cx="141859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GB" altLang="en-US" sz="3400" b="1" i="1" dirty="0">
                <a:latin typeface="Liberation Sans" panose="020B0604020202020204" pitchFamily="34" charset="0"/>
              </a:rPr>
              <a:t>HOW IS COMPETITIVE ADVANTAGE ESTABLISHED? </a:t>
            </a:r>
          </a:p>
        </p:txBody>
      </p:sp>
    </p:spTree>
    <p:extLst>
      <p:ext uri="{BB962C8B-B14F-4D97-AF65-F5344CB8AC3E}">
        <p14:creationId xmlns:p14="http://schemas.microsoft.com/office/powerpoint/2010/main" val="269745431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a:extLst>
              <a:ext uri="{FF2B5EF4-FFF2-40B4-BE49-F238E27FC236}">
                <a16:creationId xmlns:a16="http://schemas.microsoft.com/office/drawing/2014/main" id="{2F746308-D50B-C448-9EEF-96129A315A19}"/>
              </a:ext>
            </a:extLst>
          </p:cNvPr>
          <p:cNvSpPr>
            <a:spLocks noGrp="1" noChangeArrowheads="1"/>
          </p:cNvSpPr>
          <p:nvPr>
            <p:ph type="title"/>
          </p:nvPr>
        </p:nvSpPr>
        <p:spPr/>
        <p:txBody>
          <a:bodyPr/>
          <a:lstStyle/>
          <a:p>
            <a:pPr eaLnBrk="1" hangingPunct="1"/>
            <a:r>
              <a:rPr lang="en-GB" altLang="en-US"/>
              <a:t>Focus strategy</a:t>
            </a:r>
          </a:p>
        </p:txBody>
      </p:sp>
      <p:sp>
        <p:nvSpPr>
          <p:cNvPr id="25603" name="Rectangle 5">
            <a:extLst>
              <a:ext uri="{FF2B5EF4-FFF2-40B4-BE49-F238E27FC236}">
                <a16:creationId xmlns:a16="http://schemas.microsoft.com/office/drawing/2014/main" id="{46A070A6-3A7F-D349-BD72-3CAE0C3F5152}"/>
              </a:ext>
            </a:extLst>
          </p:cNvPr>
          <p:cNvSpPr>
            <a:spLocks noGrp="1" noChangeArrowheads="1"/>
          </p:cNvSpPr>
          <p:nvPr>
            <p:ph type="body" idx="1"/>
          </p:nvPr>
        </p:nvSpPr>
        <p:spPr/>
        <p:txBody>
          <a:bodyPr>
            <a:normAutofit fontScale="92500" lnSpcReduction="10000"/>
          </a:bodyPr>
          <a:lstStyle/>
          <a:p>
            <a:pPr eaLnBrk="1" hangingPunct="1">
              <a:lnSpc>
                <a:spcPct val="90000"/>
              </a:lnSpc>
            </a:pPr>
            <a:r>
              <a:rPr lang="en-GB" altLang="en-US" dirty="0"/>
              <a:t>In a focus strategy the firm concentrates on one (or at most a limited number of) segments of the market</a:t>
            </a:r>
          </a:p>
          <a:p>
            <a:pPr eaLnBrk="1" hangingPunct="1">
              <a:lnSpc>
                <a:spcPct val="90000"/>
              </a:lnSpc>
            </a:pPr>
            <a:r>
              <a:rPr lang="en-GB" altLang="en-US" dirty="0"/>
              <a:t>The premise behind this strategy is that the needs of the group can be bettered served by focussing entirely on it</a:t>
            </a:r>
          </a:p>
          <a:p>
            <a:pPr eaLnBrk="1" hangingPunct="1">
              <a:lnSpc>
                <a:spcPct val="90000"/>
              </a:lnSpc>
            </a:pPr>
            <a:r>
              <a:rPr lang="en-GB" altLang="en-US" dirty="0"/>
              <a:t>The firm might feel more secure in the niche with greater insulation from competition</a:t>
            </a:r>
          </a:p>
          <a:p>
            <a:pPr eaLnBrk="1" hangingPunct="1">
              <a:lnSpc>
                <a:spcPct val="90000"/>
              </a:lnSpc>
            </a:pPr>
            <a:r>
              <a:rPr lang="en-GB" altLang="en-US" dirty="0"/>
              <a:t>A focus strategy means that the firm’s efforts are not spread too thinly</a:t>
            </a:r>
          </a:p>
          <a:p>
            <a:pPr eaLnBrk="1" hangingPunct="1">
              <a:lnSpc>
                <a:spcPct val="90000"/>
              </a:lnSpc>
            </a:pPr>
            <a:r>
              <a:rPr lang="en-GB" altLang="en-US" dirty="0"/>
              <a:t>Focus strategies  are </a:t>
            </a:r>
          </a:p>
          <a:p>
            <a:pPr lvl="1" eaLnBrk="1" hangingPunct="1">
              <a:lnSpc>
                <a:spcPct val="90000"/>
              </a:lnSpc>
            </a:pPr>
            <a:r>
              <a:rPr lang="en-GB" altLang="en-US" sz="4000" dirty="0"/>
              <a:t>Cost focus: cost leader in a particular segment</a:t>
            </a:r>
          </a:p>
          <a:p>
            <a:pPr lvl="1" eaLnBrk="1" hangingPunct="1">
              <a:lnSpc>
                <a:spcPct val="90000"/>
              </a:lnSpc>
            </a:pPr>
            <a:r>
              <a:rPr lang="en-GB" altLang="en-US" sz="4000" dirty="0"/>
              <a:t>Focus differentiation: differentiation in the chosen segment</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a:extLst>
              <a:ext uri="{FF2B5EF4-FFF2-40B4-BE49-F238E27FC236}">
                <a16:creationId xmlns:a16="http://schemas.microsoft.com/office/drawing/2014/main" id="{81B54C44-6B17-EE41-A891-74DA429D85D0}"/>
              </a:ext>
            </a:extLst>
          </p:cNvPr>
          <p:cNvSpPr>
            <a:spLocks noGrp="1" noChangeArrowheads="1"/>
          </p:cNvSpPr>
          <p:nvPr>
            <p:ph type="title"/>
          </p:nvPr>
        </p:nvSpPr>
        <p:spPr/>
        <p:txBody>
          <a:bodyPr/>
          <a:lstStyle/>
          <a:p>
            <a:pPr eaLnBrk="1" hangingPunct="1"/>
            <a:r>
              <a:rPr lang="en-GB" altLang="en-US"/>
              <a:t>Requirements of a focus strategy </a:t>
            </a:r>
          </a:p>
        </p:txBody>
      </p:sp>
      <p:sp>
        <p:nvSpPr>
          <p:cNvPr id="26627" name="Rectangle 5">
            <a:extLst>
              <a:ext uri="{FF2B5EF4-FFF2-40B4-BE49-F238E27FC236}">
                <a16:creationId xmlns:a16="http://schemas.microsoft.com/office/drawing/2014/main" id="{17118F57-70A6-9F42-A70F-2B1D71DBC126}"/>
              </a:ext>
            </a:extLst>
          </p:cNvPr>
          <p:cNvSpPr>
            <a:spLocks noGrp="1" noChangeArrowheads="1"/>
          </p:cNvSpPr>
          <p:nvPr>
            <p:ph type="body" idx="1"/>
          </p:nvPr>
        </p:nvSpPr>
        <p:spPr/>
        <p:txBody>
          <a:bodyPr>
            <a:normAutofit fontScale="92500" lnSpcReduction="10000"/>
          </a:bodyPr>
          <a:lstStyle/>
          <a:p>
            <a:pPr eaLnBrk="1" hangingPunct="1">
              <a:lnSpc>
                <a:spcPct val="80000"/>
              </a:lnSpc>
            </a:pPr>
            <a:r>
              <a:rPr lang="en-GB" altLang="en-US" sz="5600"/>
              <a:t>A focus strategy requires…</a:t>
            </a:r>
          </a:p>
          <a:p>
            <a:pPr eaLnBrk="1" hangingPunct="1">
              <a:lnSpc>
                <a:spcPct val="80000"/>
              </a:lnSpc>
            </a:pPr>
            <a:r>
              <a:rPr lang="en-GB" altLang="en-US" sz="5600"/>
              <a:t>The identification of a suitable target customer group</a:t>
            </a:r>
          </a:p>
          <a:p>
            <a:pPr eaLnBrk="1" hangingPunct="1">
              <a:lnSpc>
                <a:spcPct val="80000"/>
              </a:lnSpc>
            </a:pPr>
            <a:r>
              <a:rPr lang="en-GB" altLang="en-US" sz="5600"/>
              <a:t>Identification of the specific needs of that group</a:t>
            </a:r>
          </a:p>
          <a:p>
            <a:pPr eaLnBrk="1" hangingPunct="1">
              <a:lnSpc>
                <a:spcPct val="80000"/>
              </a:lnSpc>
            </a:pPr>
            <a:r>
              <a:rPr lang="en-GB" altLang="en-US" sz="5600"/>
              <a:t>Confirmation that the market is sufficiently large to sustain the business</a:t>
            </a:r>
          </a:p>
          <a:p>
            <a:pPr eaLnBrk="1" hangingPunct="1">
              <a:lnSpc>
                <a:spcPct val="80000"/>
              </a:lnSpc>
            </a:pPr>
            <a:r>
              <a:rPr lang="en-GB" altLang="en-US" sz="5600"/>
              <a:t>Estimation of the extent of competition within the segment</a:t>
            </a:r>
          </a:p>
          <a:p>
            <a:pPr eaLnBrk="1" hangingPunct="1">
              <a:lnSpc>
                <a:spcPct val="80000"/>
              </a:lnSpc>
            </a:pPr>
            <a:r>
              <a:rPr lang="en-GB" altLang="en-US" sz="5600"/>
              <a:t>Production of products to meet the specific needs of that group</a:t>
            </a:r>
          </a:p>
          <a:p>
            <a:pPr eaLnBrk="1" hangingPunct="1">
              <a:lnSpc>
                <a:spcPct val="80000"/>
              </a:lnSpc>
            </a:pPr>
            <a:r>
              <a:rPr lang="en-GB" altLang="en-US" sz="5600"/>
              <a:t>A decision on whether to opt for cost leadership or differentiation within the segment</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a:extLst>
              <a:ext uri="{FF2B5EF4-FFF2-40B4-BE49-F238E27FC236}">
                <a16:creationId xmlns:a16="http://schemas.microsoft.com/office/drawing/2014/main" id="{6C26D8E8-2440-C347-8F40-E136E12519C4}"/>
              </a:ext>
            </a:extLst>
          </p:cNvPr>
          <p:cNvSpPr>
            <a:spLocks noGrp="1" noChangeArrowheads="1"/>
          </p:cNvSpPr>
          <p:nvPr>
            <p:ph type="title"/>
          </p:nvPr>
        </p:nvSpPr>
        <p:spPr/>
        <p:txBody>
          <a:bodyPr/>
          <a:lstStyle/>
          <a:p>
            <a:pPr eaLnBrk="1" hangingPunct="1"/>
            <a:r>
              <a:rPr lang="en-GB" altLang="en-US"/>
              <a:t>Benefits of a focus strategy</a:t>
            </a:r>
          </a:p>
        </p:txBody>
      </p:sp>
      <p:sp>
        <p:nvSpPr>
          <p:cNvPr id="27651" name="Rectangle 5">
            <a:extLst>
              <a:ext uri="{FF2B5EF4-FFF2-40B4-BE49-F238E27FC236}">
                <a16:creationId xmlns:a16="http://schemas.microsoft.com/office/drawing/2014/main" id="{BB4ACE6B-88B4-074D-97E9-B91FADC5DE15}"/>
              </a:ext>
            </a:extLst>
          </p:cNvPr>
          <p:cNvSpPr>
            <a:spLocks noGrp="1" noChangeArrowheads="1"/>
          </p:cNvSpPr>
          <p:nvPr>
            <p:ph type="body" idx="1"/>
          </p:nvPr>
        </p:nvSpPr>
        <p:spPr/>
        <p:txBody>
          <a:bodyPr/>
          <a:lstStyle/>
          <a:p>
            <a:pPr eaLnBrk="1" hangingPunct="1"/>
            <a:r>
              <a:rPr lang="en-GB" altLang="en-US"/>
              <a:t>It involves lower investment in resources</a:t>
            </a:r>
          </a:p>
          <a:p>
            <a:pPr eaLnBrk="1" hangingPunct="1"/>
            <a:r>
              <a:rPr lang="en-GB" altLang="en-US"/>
              <a:t>The firm benefits from specialisation</a:t>
            </a:r>
          </a:p>
          <a:p>
            <a:pPr eaLnBrk="1" hangingPunct="1"/>
            <a:r>
              <a:rPr lang="en-GB" altLang="en-US"/>
              <a:t>It provides scope for greater knowledge of a segment of the market</a:t>
            </a:r>
          </a:p>
          <a:p>
            <a:pPr eaLnBrk="1" hangingPunct="1"/>
            <a:r>
              <a:rPr lang="en-GB" altLang="en-US"/>
              <a:t>It makes entry to new markets easier and less costly</a:t>
            </a:r>
          </a:p>
          <a:p>
            <a:pPr eaLnBrk="1" hangingPunct="1"/>
            <a:r>
              <a:rPr lang="en-GB" altLang="en-US"/>
              <a:t>Firms using a focus strategy often enjoy a high degree of customer loyalty</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F4C5FDD8-D906-3143-AF1F-58599E559295}"/>
              </a:ext>
            </a:extLst>
          </p:cNvPr>
          <p:cNvSpPr>
            <a:spLocks noGrp="1" noChangeArrowheads="1"/>
          </p:cNvSpPr>
          <p:nvPr>
            <p:ph type="title"/>
          </p:nvPr>
        </p:nvSpPr>
        <p:spPr/>
        <p:txBody>
          <a:bodyPr/>
          <a:lstStyle/>
          <a:p>
            <a:pPr eaLnBrk="1" hangingPunct="1"/>
            <a:r>
              <a:rPr lang="en-GB" altLang="en-US"/>
              <a:t>Focussed cost leadership</a:t>
            </a:r>
          </a:p>
        </p:txBody>
      </p:sp>
      <p:sp>
        <p:nvSpPr>
          <p:cNvPr id="28675" name="Rectangle 3">
            <a:extLst>
              <a:ext uri="{FF2B5EF4-FFF2-40B4-BE49-F238E27FC236}">
                <a16:creationId xmlns:a16="http://schemas.microsoft.com/office/drawing/2014/main" id="{92E485F7-9584-C847-9D6C-17F64BB6F03B}"/>
              </a:ext>
            </a:extLst>
          </p:cNvPr>
          <p:cNvSpPr>
            <a:spLocks noGrp="1" noChangeArrowheads="1"/>
          </p:cNvSpPr>
          <p:nvPr>
            <p:ph type="body" idx="1"/>
          </p:nvPr>
        </p:nvSpPr>
        <p:spPr/>
        <p:txBody>
          <a:bodyPr/>
          <a:lstStyle/>
          <a:p>
            <a:pPr eaLnBrk="1" hangingPunct="1"/>
            <a:r>
              <a:rPr lang="en-GB" altLang="en-US" dirty="0"/>
              <a:t>A strategy that aims…</a:t>
            </a:r>
          </a:p>
          <a:p>
            <a:pPr eaLnBrk="1" hangingPunct="1"/>
            <a:r>
              <a:rPr lang="en-GB" altLang="en-US" dirty="0"/>
              <a:t>To attract one type of customer with a low cost product</a:t>
            </a:r>
          </a:p>
          <a:p>
            <a:pPr eaLnBrk="1" hangingPunct="1"/>
            <a:r>
              <a:rPr lang="en-GB" altLang="en-US" dirty="0"/>
              <a:t>To be the lowest cost operator in one particular niche segment of the market</a:t>
            </a:r>
          </a:p>
          <a:p>
            <a:pPr eaLnBrk="1" hangingPunct="1"/>
            <a:r>
              <a:rPr lang="en-GB" altLang="en-US" dirty="0"/>
              <a:t>Example :Hyundai</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72E6AC14-9EA6-214E-B328-64DFC87C9B38}"/>
              </a:ext>
            </a:extLst>
          </p:cNvPr>
          <p:cNvSpPr>
            <a:spLocks noGrp="1" noChangeArrowheads="1"/>
          </p:cNvSpPr>
          <p:nvPr>
            <p:ph type="title"/>
          </p:nvPr>
        </p:nvSpPr>
        <p:spPr/>
        <p:txBody>
          <a:bodyPr/>
          <a:lstStyle/>
          <a:p>
            <a:pPr eaLnBrk="1" hangingPunct="1"/>
            <a:r>
              <a:rPr lang="en-GB" altLang="en-US"/>
              <a:t>Focussed differentiation</a:t>
            </a:r>
          </a:p>
        </p:txBody>
      </p:sp>
      <p:sp>
        <p:nvSpPr>
          <p:cNvPr id="29699" name="Rectangle 3">
            <a:extLst>
              <a:ext uri="{FF2B5EF4-FFF2-40B4-BE49-F238E27FC236}">
                <a16:creationId xmlns:a16="http://schemas.microsoft.com/office/drawing/2014/main" id="{99CE8DEB-F322-5C48-BAC0-89D1B6115555}"/>
              </a:ext>
            </a:extLst>
          </p:cNvPr>
          <p:cNvSpPr>
            <a:spLocks noGrp="1" noChangeArrowheads="1"/>
          </p:cNvSpPr>
          <p:nvPr>
            <p:ph type="body" idx="1"/>
          </p:nvPr>
        </p:nvSpPr>
        <p:spPr/>
        <p:txBody>
          <a:bodyPr/>
          <a:lstStyle/>
          <a:p>
            <a:pPr eaLnBrk="1" hangingPunct="1"/>
            <a:r>
              <a:rPr lang="en-GB" altLang="en-US"/>
              <a:t>A strategy that aims to attract one type of customer with a differentiated product</a:t>
            </a:r>
          </a:p>
          <a:p>
            <a:pPr eaLnBrk="1" hangingPunct="1"/>
            <a:r>
              <a:rPr lang="en-GB" altLang="en-US"/>
              <a:t>It involves distinctiveness in one segment</a:t>
            </a:r>
          </a:p>
          <a:p>
            <a:pPr eaLnBrk="1" hangingPunct="1"/>
            <a:r>
              <a:rPr lang="en-GB" altLang="en-US"/>
              <a:t>Aims to exploit unique position in a niche segment of the market</a:t>
            </a:r>
          </a:p>
          <a:p>
            <a:pPr eaLnBrk="1" hangingPunct="1"/>
            <a:r>
              <a:rPr lang="en-GB" altLang="en-US"/>
              <a:t>Not the cheapest but the best or most distinctive in  that  segment</a:t>
            </a:r>
          </a:p>
          <a:p>
            <a:pPr eaLnBrk="1" hangingPunct="1"/>
            <a:r>
              <a:rPr lang="en-GB" altLang="en-US"/>
              <a:t>Example: BMW, Mercedes </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a:extLst>
              <a:ext uri="{FF2B5EF4-FFF2-40B4-BE49-F238E27FC236}">
                <a16:creationId xmlns:a16="http://schemas.microsoft.com/office/drawing/2014/main" id="{A61BDADC-84B4-D14E-8B0D-2E8FE564B99D}"/>
              </a:ext>
            </a:extLst>
          </p:cNvPr>
          <p:cNvSpPr>
            <a:spLocks noGrp="1" noChangeArrowheads="1"/>
          </p:cNvSpPr>
          <p:nvPr>
            <p:ph type="title"/>
          </p:nvPr>
        </p:nvSpPr>
        <p:spPr/>
        <p:txBody>
          <a:bodyPr/>
          <a:lstStyle/>
          <a:p>
            <a:pPr eaLnBrk="1" hangingPunct="1"/>
            <a:r>
              <a:rPr lang="en-GB" altLang="en-US" sz="6400"/>
              <a:t>The five forces and a focus strategy</a:t>
            </a:r>
          </a:p>
        </p:txBody>
      </p:sp>
      <p:graphicFrame>
        <p:nvGraphicFramePr>
          <p:cNvPr id="153647" name="Group 47">
            <a:extLst>
              <a:ext uri="{FF2B5EF4-FFF2-40B4-BE49-F238E27FC236}">
                <a16:creationId xmlns:a16="http://schemas.microsoft.com/office/drawing/2014/main" id="{2426E2E5-66AB-CE4B-BE52-6304D01FA01D}"/>
              </a:ext>
            </a:extLst>
          </p:cNvPr>
          <p:cNvGraphicFramePr>
            <a:graphicFrameLocks noGrp="1"/>
          </p:cNvGraphicFramePr>
          <p:nvPr>
            <p:ph type="tbl" idx="1"/>
          </p:nvPr>
        </p:nvGraphicFramePr>
        <p:xfrm>
          <a:off x="3549651" y="2825750"/>
          <a:ext cx="17138650" cy="9207502"/>
        </p:xfrm>
        <a:graphic>
          <a:graphicData uri="http://schemas.openxmlformats.org/drawingml/2006/table">
            <a:tbl>
              <a:tblPr/>
              <a:tblGrid>
                <a:gridCol w="5419726">
                  <a:extLst>
                    <a:ext uri="{9D8B030D-6E8A-4147-A177-3AD203B41FA5}">
                      <a16:colId xmlns:a16="http://schemas.microsoft.com/office/drawing/2014/main" val="20000"/>
                    </a:ext>
                  </a:extLst>
                </a:gridCol>
                <a:gridCol w="11718924">
                  <a:extLst>
                    <a:ext uri="{9D8B030D-6E8A-4147-A177-3AD203B41FA5}">
                      <a16:colId xmlns:a16="http://schemas.microsoft.com/office/drawing/2014/main" val="20001"/>
                    </a:ext>
                  </a:extLst>
                </a:gridCol>
              </a:tblGrid>
              <a:tr h="8286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600" b="1" i="0" u="none" strike="noStrike" cap="none" normalizeH="0" baseline="0">
                          <a:ln>
                            <a:noFill/>
                          </a:ln>
                          <a:solidFill>
                            <a:schemeClr val="tx1"/>
                          </a:solidFill>
                          <a:effectLst/>
                          <a:latin typeface="Arial" pitchFamily="34" charset="0"/>
                          <a:cs typeface="Arial" pitchFamily="34" charset="0"/>
                        </a:rPr>
                        <a:t>The five forces</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600" b="1" i="0" u="none" strike="noStrike" cap="none" normalizeH="0" baseline="0">
                          <a:ln>
                            <a:noFill/>
                          </a:ln>
                          <a:solidFill>
                            <a:schemeClr val="tx1"/>
                          </a:solidFill>
                          <a:effectLst/>
                          <a:latin typeface="Arial" pitchFamily="34" charset="0"/>
                          <a:cs typeface="Arial" pitchFamily="34" charset="0"/>
                        </a:rPr>
                        <a:t>A firm pursuing a focus strategy…</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606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600" b="1" i="0" u="none" strike="noStrike" cap="none" normalizeH="0" baseline="0">
                          <a:ln>
                            <a:noFill/>
                          </a:ln>
                          <a:solidFill>
                            <a:schemeClr val="tx1"/>
                          </a:solidFill>
                          <a:effectLst/>
                          <a:latin typeface="Arial" pitchFamily="34" charset="0"/>
                          <a:cs typeface="Arial" pitchFamily="34" charset="0"/>
                        </a:rPr>
                        <a:t>Entry barriers</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600" b="0" i="0" u="none" strike="noStrike" cap="none" normalizeH="0" baseline="0">
                          <a:ln>
                            <a:noFill/>
                          </a:ln>
                          <a:solidFill>
                            <a:schemeClr val="tx1"/>
                          </a:solidFill>
                          <a:effectLst/>
                          <a:latin typeface="Arial" pitchFamily="34" charset="0"/>
                          <a:cs typeface="Arial" pitchFamily="34" charset="0"/>
                        </a:rPr>
                        <a:t>Develops core competencies that can act as an entry barrier</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494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600" b="1" i="0" u="none" strike="noStrike" cap="none" normalizeH="0" baseline="0">
                          <a:ln>
                            <a:noFill/>
                          </a:ln>
                          <a:solidFill>
                            <a:schemeClr val="tx1"/>
                          </a:solidFill>
                          <a:effectLst/>
                          <a:latin typeface="Arial" pitchFamily="34" charset="0"/>
                          <a:cs typeface="Arial" pitchFamily="34" charset="0"/>
                        </a:rPr>
                        <a:t>Buyer power</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600" b="0" i="0" u="none" strike="noStrike" cap="none" normalizeH="0" baseline="0">
                          <a:ln>
                            <a:noFill/>
                          </a:ln>
                          <a:solidFill>
                            <a:schemeClr val="tx1"/>
                          </a:solidFill>
                          <a:effectLst/>
                          <a:latin typeface="Arial" pitchFamily="34" charset="0"/>
                          <a:cs typeface="Arial" pitchFamily="34" charset="0"/>
                        </a:rPr>
                        <a:t>Enjoys some insulation since large buyers have less power to negotiate because few alternatives are available </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0972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600" b="1" i="0" u="none" strike="noStrike" cap="none" normalizeH="0" baseline="0">
                          <a:ln>
                            <a:noFill/>
                          </a:ln>
                          <a:solidFill>
                            <a:schemeClr val="tx1"/>
                          </a:solidFill>
                          <a:effectLst/>
                          <a:latin typeface="Arial" pitchFamily="34" charset="0"/>
                          <a:cs typeface="Arial" pitchFamily="34" charset="0"/>
                        </a:rPr>
                        <a:t>Supplier power</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600" b="0" i="0" u="none" strike="noStrike" cap="none" normalizeH="0" baseline="0">
                          <a:ln>
                            <a:noFill/>
                          </a:ln>
                          <a:solidFill>
                            <a:schemeClr val="tx1"/>
                          </a:solidFill>
                          <a:effectLst/>
                          <a:latin typeface="Arial" pitchFamily="34" charset="0"/>
                          <a:cs typeface="Arial" pitchFamily="34" charset="0"/>
                        </a:rPr>
                        <a:t>Is better able to pass on supplier price rises thereby reducing the impact of supplier power</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606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600" b="1" i="0" u="none" strike="noStrike" cap="none" normalizeH="0" baseline="0">
                          <a:ln>
                            <a:noFill/>
                          </a:ln>
                          <a:solidFill>
                            <a:schemeClr val="tx1"/>
                          </a:solidFill>
                          <a:effectLst/>
                          <a:latin typeface="Arial" pitchFamily="34" charset="0"/>
                          <a:cs typeface="Arial" pitchFamily="34" charset="0"/>
                        </a:rPr>
                        <a:t>Threat of substitution</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600" b="0" i="0" u="none" strike="noStrike" cap="none" normalizeH="0" baseline="0">
                          <a:ln>
                            <a:noFill/>
                          </a:ln>
                          <a:solidFill>
                            <a:schemeClr val="tx1"/>
                          </a:solidFill>
                          <a:effectLst/>
                          <a:latin typeface="Arial" pitchFamily="34" charset="0"/>
                          <a:cs typeface="Arial" pitchFamily="34" charset="0"/>
                        </a:rPr>
                        <a:t>Enjoys some protection against substitutes by specialised products and core competencies</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606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600" b="1" i="0" u="none" strike="noStrike" cap="none" normalizeH="0" baseline="0">
                          <a:ln>
                            <a:noFill/>
                          </a:ln>
                          <a:solidFill>
                            <a:schemeClr val="tx1"/>
                          </a:solidFill>
                          <a:effectLst/>
                          <a:latin typeface="Arial" pitchFamily="34" charset="0"/>
                          <a:cs typeface="Arial" pitchFamily="34" charset="0"/>
                        </a:rPr>
                        <a:t>Rivalry </a:t>
                      </a:r>
                    </a:p>
                  </a:txBody>
                  <a:tcPr marL="182880" marR="182880" marT="91440" marB="9144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600" b="0" i="0" u="none" strike="noStrike" cap="none" normalizeH="0" baseline="0">
                          <a:ln>
                            <a:noFill/>
                          </a:ln>
                          <a:solidFill>
                            <a:schemeClr val="tx1"/>
                          </a:solidFill>
                          <a:effectLst/>
                          <a:latin typeface="Arial" pitchFamily="34" charset="0"/>
                          <a:cs typeface="Arial" pitchFamily="34" charset="0"/>
                        </a:rPr>
                        <a:t>Enjoys some protection because rivals cannot meet differentiation focused customer needs</a:t>
                      </a:r>
                    </a:p>
                  </a:txBody>
                  <a:tcPr marL="182880" marR="182880" marT="91440" marB="9144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a:extLst>
              <a:ext uri="{FF2B5EF4-FFF2-40B4-BE49-F238E27FC236}">
                <a16:creationId xmlns:a16="http://schemas.microsoft.com/office/drawing/2014/main" id="{90832400-E3C7-184C-8D9D-5F9CB87B9B00}"/>
              </a:ext>
            </a:extLst>
          </p:cNvPr>
          <p:cNvSpPr>
            <a:spLocks noGrp="1" noChangeArrowheads="1"/>
          </p:cNvSpPr>
          <p:nvPr>
            <p:ph type="title"/>
          </p:nvPr>
        </p:nvSpPr>
        <p:spPr/>
        <p:txBody>
          <a:bodyPr/>
          <a:lstStyle/>
          <a:p>
            <a:pPr eaLnBrk="1" hangingPunct="1"/>
            <a:r>
              <a:rPr lang="en-GB" altLang="en-US" sz="6400"/>
              <a:t>Problems associated with focus strategy</a:t>
            </a:r>
          </a:p>
        </p:txBody>
      </p:sp>
      <p:sp>
        <p:nvSpPr>
          <p:cNvPr id="31747" name="Rectangle 5">
            <a:extLst>
              <a:ext uri="{FF2B5EF4-FFF2-40B4-BE49-F238E27FC236}">
                <a16:creationId xmlns:a16="http://schemas.microsoft.com/office/drawing/2014/main" id="{78CF8250-1949-2344-9617-6E22C1F976CB}"/>
              </a:ext>
            </a:extLst>
          </p:cNvPr>
          <p:cNvSpPr>
            <a:spLocks noGrp="1" noChangeArrowheads="1"/>
          </p:cNvSpPr>
          <p:nvPr>
            <p:ph type="body" idx="1"/>
          </p:nvPr>
        </p:nvSpPr>
        <p:spPr/>
        <p:txBody>
          <a:bodyPr>
            <a:normAutofit fontScale="92500" lnSpcReduction="20000"/>
          </a:bodyPr>
          <a:lstStyle/>
          <a:p>
            <a:pPr eaLnBrk="1" hangingPunct="1"/>
            <a:r>
              <a:rPr lang="en-GB" altLang="en-US" sz="5600"/>
              <a:t>Limited opportunities for growth</a:t>
            </a:r>
          </a:p>
          <a:p>
            <a:pPr eaLnBrk="1" hangingPunct="1"/>
            <a:r>
              <a:rPr lang="en-GB" altLang="en-US" sz="5600"/>
              <a:t>Sacrifice of economies of scale that would be available from a larger market</a:t>
            </a:r>
          </a:p>
          <a:p>
            <a:pPr eaLnBrk="1" hangingPunct="1"/>
            <a:r>
              <a:rPr lang="en-GB" altLang="en-US" sz="5600"/>
              <a:t>The firm could outgrow the market</a:t>
            </a:r>
          </a:p>
          <a:p>
            <a:pPr eaLnBrk="1" hangingPunct="1"/>
            <a:r>
              <a:rPr lang="en-GB" altLang="en-US" sz="5600"/>
              <a:t>Danger of decline in the chose segment or niche</a:t>
            </a:r>
          </a:p>
          <a:p>
            <a:pPr eaLnBrk="1" hangingPunct="1"/>
            <a:r>
              <a:rPr lang="en-GB" altLang="en-US" sz="5600"/>
              <a:t>A reputation for specialisation inhibits move into new sectors</a:t>
            </a:r>
          </a:p>
          <a:p>
            <a:pPr eaLnBrk="1" hangingPunct="1"/>
            <a:r>
              <a:rPr lang="en-GB" altLang="en-US" sz="5600"/>
              <a:t>Risk of imitation</a:t>
            </a:r>
          </a:p>
          <a:p>
            <a:pPr eaLnBrk="1" hangingPunct="1"/>
            <a:r>
              <a:rPr lang="en-GB" altLang="en-US" sz="5600"/>
              <a:t>Risk of changes in the target segment</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067FF-25CD-4698-BBBC-3442A0AE31EF}"/>
              </a:ext>
            </a:extLst>
          </p:cNvPr>
          <p:cNvSpPr>
            <a:spLocks noGrp="1"/>
          </p:cNvSpPr>
          <p:nvPr>
            <p:ph type="title"/>
          </p:nvPr>
        </p:nvSpPr>
        <p:spPr>
          <a:xfrm>
            <a:off x="1206500" y="1079500"/>
            <a:ext cx="21971000" cy="1433163"/>
          </a:xfrm>
        </p:spPr>
        <p:txBody>
          <a:bodyPr/>
          <a:lstStyle/>
          <a:p>
            <a:r>
              <a:rPr lang="en-IN" dirty="0"/>
              <a:t>What is strategy?</a:t>
            </a:r>
            <a:endParaRPr lang="en-GB" dirty="0"/>
          </a:p>
        </p:txBody>
      </p:sp>
      <p:sp>
        <p:nvSpPr>
          <p:cNvPr id="14" name="Text Placeholder 13">
            <a:extLst>
              <a:ext uri="{FF2B5EF4-FFF2-40B4-BE49-F238E27FC236}">
                <a16:creationId xmlns:a16="http://schemas.microsoft.com/office/drawing/2014/main" id="{EC6A972A-B6CA-4211-81B2-A67D7935C19D}"/>
              </a:ext>
            </a:extLst>
          </p:cNvPr>
          <p:cNvSpPr>
            <a:spLocks noGrp="1"/>
          </p:cNvSpPr>
          <p:nvPr>
            <p:ph type="body" sz="quarter" idx="21"/>
          </p:nvPr>
        </p:nvSpPr>
        <p:spPr/>
        <p:txBody>
          <a:bodyPr/>
          <a:lstStyle/>
          <a:p>
            <a:r>
              <a:rPr lang="en-US" dirty="0"/>
              <a:t>Positioning</a:t>
            </a:r>
            <a:endParaRPr lang="en-IN" dirty="0"/>
          </a:p>
        </p:txBody>
      </p:sp>
      <p:sp>
        <p:nvSpPr>
          <p:cNvPr id="3" name="Content Placeholder 2">
            <a:extLst>
              <a:ext uri="{FF2B5EF4-FFF2-40B4-BE49-F238E27FC236}">
                <a16:creationId xmlns:a16="http://schemas.microsoft.com/office/drawing/2014/main" id="{91B31B65-9AD4-415A-A266-6F8DEE1B9049}"/>
              </a:ext>
            </a:extLst>
          </p:cNvPr>
          <p:cNvSpPr>
            <a:spLocks noGrp="1"/>
          </p:cNvSpPr>
          <p:nvPr>
            <p:ph type="body" idx="1"/>
          </p:nvPr>
        </p:nvSpPr>
        <p:spPr>
          <a:xfrm>
            <a:off x="1206500" y="4248504"/>
            <a:ext cx="21971000" cy="8256012"/>
          </a:xfrm>
        </p:spPr>
        <p:txBody>
          <a:bodyPr>
            <a:normAutofit lnSpcReduction="10000"/>
          </a:bodyPr>
          <a:lstStyle/>
          <a:p>
            <a:r>
              <a:rPr lang="en-IN" sz="5200" dirty="0"/>
              <a:t>Strategy is the creation of a unique and valuable position</a:t>
            </a:r>
          </a:p>
          <a:p>
            <a:pPr lvl="1">
              <a:spcBef>
                <a:spcPts val="2100"/>
              </a:spcBef>
            </a:pPr>
            <a:r>
              <a:rPr lang="en-IN" dirty="0"/>
              <a:t>Serving few needs of many customers</a:t>
            </a:r>
          </a:p>
          <a:p>
            <a:pPr lvl="1">
              <a:spcBef>
                <a:spcPts val="2100"/>
              </a:spcBef>
            </a:pPr>
            <a:r>
              <a:rPr lang="en-IN" dirty="0"/>
              <a:t>Serving broad needs of many customers</a:t>
            </a:r>
          </a:p>
          <a:p>
            <a:pPr lvl="1">
              <a:spcBef>
                <a:spcPts val="2100"/>
              </a:spcBef>
            </a:pPr>
            <a:r>
              <a:rPr lang="en-IN" dirty="0"/>
              <a:t>Serving broad need of many customers in a narrow market</a:t>
            </a:r>
          </a:p>
          <a:p>
            <a:pPr lvl="1"/>
            <a:endParaRPr lang="en-IN" dirty="0"/>
          </a:p>
          <a:p>
            <a:r>
              <a:rPr lang="en-IN" sz="5200" dirty="0"/>
              <a:t>The essence of Strategy is choosing what not to do</a:t>
            </a:r>
          </a:p>
          <a:p>
            <a:pPr lvl="1"/>
            <a:endParaRPr lang="en-IN" dirty="0"/>
          </a:p>
          <a:p>
            <a:r>
              <a:rPr lang="en-IN" sz="5200" dirty="0"/>
              <a:t>Strategy is creating a fit among a company’s activities</a:t>
            </a:r>
            <a:endParaRPr lang="en-GB" sz="5200" dirty="0"/>
          </a:p>
        </p:txBody>
      </p:sp>
      <p:sp>
        <p:nvSpPr>
          <p:cNvPr id="6" name="Slide Number Placeholder 5">
            <a:extLst>
              <a:ext uri="{FF2B5EF4-FFF2-40B4-BE49-F238E27FC236}">
                <a16:creationId xmlns:a16="http://schemas.microsoft.com/office/drawing/2014/main" id="{234946E8-06A6-45B0-AA12-E66A4866DA70}"/>
              </a:ext>
            </a:extLst>
          </p:cNvPr>
          <p:cNvSpPr>
            <a:spLocks noGrp="1"/>
          </p:cNvSpPr>
          <p:nvPr>
            <p:ph type="sldNum" sz="quarter" idx="2"/>
          </p:nvPr>
        </p:nvSpPr>
        <p:spPr>
          <a:xfrm>
            <a:off x="12001499" y="13080999"/>
            <a:ext cx="368505" cy="374600"/>
          </a:xfr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B672482-FB22-427A-8F05-EE61DD3A3802}" type="slidenum">
              <a:rPr lang="en-GB" smtClean="0"/>
              <a:pPr/>
              <a:t>24</a:t>
            </a:fld>
            <a:endParaRPr lang="en-US"/>
          </a:p>
        </p:txBody>
      </p:sp>
      <p:sp>
        <p:nvSpPr>
          <p:cNvPr id="5" name="Footer Placeholder 4">
            <a:extLst>
              <a:ext uri="{FF2B5EF4-FFF2-40B4-BE49-F238E27FC236}">
                <a16:creationId xmlns:a16="http://schemas.microsoft.com/office/drawing/2014/main" id="{F356132F-611D-4382-B6E8-6321090B00FE}"/>
              </a:ext>
            </a:extLst>
          </p:cNvPr>
          <p:cNvSpPr>
            <a:spLocks noGrp="1"/>
          </p:cNvSpPr>
          <p:nvPr>
            <p:ph type="ftr" sz="quarter" idx="4294967295"/>
          </p:nvPr>
        </p:nvSpPr>
        <p:spPr>
          <a:xfrm>
            <a:off x="0" y="6459538"/>
            <a:ext cx="4822825"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CSP001: Section B                                                                                  Session 1</a:t>
            </a:r>
            <a:endParaRPr lang="en-US" dirty="0"/>
          </a:p>
        </p:txBody>
      </p:sp>
    </p:spTree>
    <p:extLst>
      <p:ext uri="{BB962C8B-B14F-4D97-AF65-F5344CB8AC3E}">
        <p14:creationId xmlns:p14="http://schemas.microsoft.com/office/powerpoint/2010/main" val="115721786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6500" y="1079500"/>
            <a:ext cx="21971000" cy="1433163"/>
          </a:xfrm>
        </p:spPr>
        <p:txBody>
          <a:bodyPr/>
          <a:lstStyle/>
          <a:p>
            <a:r>
              <a:rPr lang="en-US" dirty="0"/>
              <a:t>Positioning</a:t>
            </a:r>
          </a:p>
        </p:txBody>
      </p:sp>
      <p:sp>
        <p:nvSpPr>
          <p:cNvPr id="10" name="Text Placeholder 9">
            <a:extLst>
              <a:ext uri="{FF2B5EF4-FFF2-40B4-BE49-F238E27FC236}">
                <a16:creationId xmlns:a16="http://schemas.microsoft.com/office/drawing/2014/main" id="{2E846172-D254-4C25-A5E4-B4A4F04519FC}"/>
              </a:ext>
            </a:extLst>
          </p:cNvPr>
          <p:cNvSpPr>
            <a:spLocks noGrp="1"/>
          </p:cNvSpPr>
          <p:nvPr>
            <p:ph type="body" sz="quarter" idx="21"/>
          </p:nvPr>
        </p:nvSpPr>
        <p:spPr/>
        <p:txBody>
          <a:bodyPr/>
          <a:lstStyle/>
          <a:p>
            <a:r>
              <a:rPr lang="en-US" dirty="0"/>
              <a:t>What a company must do</a:t>
            </a:r>
            <a:endParaRPr lang="en-IN" dirty="0"/>
          </a:p>
        </p:txBody>
      </p:sp>
      <p:sp>
        <p:nvSpPr>
          <p:cNvPr id="3" name="Content Placeholder 2"/>
          <p:cNvSpPr>
            <a:spLocks noGrp="1"/>
          </p:cNvSpPr>
          <p:nvPr>
            <p:ph type="body" idx="1"/>
          </p:nvPr>
        </p:nvSpPr>
        <p:spPr>
          <a:xfrm>
            <a:off x="1206500" y="4248504"/>
            <a:ext cx="21971000" cy="8256012"/>
          </a:xfrm>
        </p:spPr>
        <p:txBody>
          <a:bodyPr>
            <a:normAutofit/>
          </a:bodyPr>
          <a:lstStyle/>
          <a:p>
            <a:r>
              <a:rPr lang="en-US" dirty="0"/>
              <a:t>Deliver greater value to customers </a:t>
            </a:r>
          </a:p>
          <a:p>
            <a:pPr marL="609600" lvl="1" indent="0">
              <a:buNone/>
            </a:pPr>
            <a:r>
              <a:rPr lang="en-US" dirty="0"/>
              <a:t>	</a:t>
            </a:r>
            <a:r>
              <a:rPr lang="en-US" dirty="0">
                <a:solidFill>
                  <a:schemeClr val="accent5"/>
                </a:solidFill>
              </a:rPr>
              <a:t>(higher average unit price)</a:t>
            </a:r>
          </a:p>
          <a:p>
            <a:r>
              <a:rPr lang="en-US" dirty="0"/>
              <a:t>Create comparable value at a lower cost </a:t>
            </a:r>
          </a:p>
          <a:p>
            <a:pPr marL="609600" lvl="1" indent="0">
              <a:buNone/>
            </a:pPr>
            <a:r>
              <a:rPr lang="en-US" dirty="0"/>
              <a:t>	</a:t>
            </a:r>
            <a:r>
              <a:rPr lang="en-US" dirty="0">
                <a:solidFill>
                  <a:schemeClr val="accent5"/>
                </a:solidFill>
              </a:rPr>
              <a:t>(lower average unit cost) </a:t>
            </a:r>
            <a:endParaRPr lang="en-US" dirty="0"/>
          </a:p>
          <a:p>
            <a:r>
              <a:rPr lang="en-US" dirty="0"/>
              <a:t>Performing different activities than rivals</a:t>
            </a:r>
          </a:p>
          <a:p>
            <a:endParaRPr lang="en-US" dirty="0"/>
          </a:p>
        </p:txBody>
      </p:sp>
      <p:sp>
        <p:nvSpPr>
          <p:cNvPr id="5" name="Footer Placeholder 4"/>
          <p:cNvSpPr>
            <a:spLocks noGrp="1"/>
          </p:cNvSpPr>
          <p:nvPr>
            <p:ph type="ftr" sz="quarter" idx="4294967295"/>
          </p:nvPr>
        </p:nvSpPr>
        <p:spPr>
          <a:xfrm>
            <a:off x="0" y="0"/>
            <a:ext cx="0" cy="0"/>
          </a:xfrm>
        </p:spPr>
        <p:txBody>
          <a:bodyPr/>
          <a:lstStyle/>
          <a:p>
            <a:endParaRPr lang="en-US" dirty="0"/>
          </a:p>
        </p:txBody>
      </p:sp>
      <p:pic>
        <p:nvPicPr>
          <p:cNvPr id="1026" name="Picture 2" descr="Image result for operational effectiveness vs strategy"/>
          <p:cNvPicPr>
            <a:picLocks noGrp="1" noChangeAspect="1" noChangeArrowheads="1"/>
          </p:cNvPicPr>
          <p:nvPr>
            <p:ph sz="half" idx="4294967295"/>
          </p:nvPr>
        </p:nvPicPr>
        <p:blipFill rotWithShape="1">
          <a:blip r:embed="rId2">
            <a:extLst>
              <a:ext uri="{28A0092B-C50C-407E-A947-70E740481C1C}">
                <a14:useLocalDpi xmlns:a14="http://schemas.microsoft.com/office/drawing/2010/main" val="0"/>
              </a:ext>
            </a:extLst>
          </a:blip>
          <a:srcRect l="16857" t="29772" r="23623" b="16102"/>
          <a:stretch/>
        </p:blipFill>
        <p:spPr bwMode="auto">
          <a:xfrm>
            <a:off x="13502141" y="4776787"/>
            <a:ext cx="10555287" cy="7199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081884"/>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6500" y="1079500"/>
            <a:ext cx="21971000" cy="1433163"/>
          </a:xfrm>
        </p:spPr>
        <p:txBody>
          <a:bodyPr/>
          <a:lstStyle/>
          <a:p>
            <a:r>
              <a:rPr lang="en-US" dirty="0"/>
              <a:t>Operational effectiveness</a:t>
            </a:r>
          </a:p>
        </p:txBody>
      </p:sp>
      <p:sp>
        <p:nvSpPr>
          <p:cNvPr id="10" name="Text Placeholder 9">
            <a:extLst>
              <a:ext uri="{FF2B5EF4-FFF2-40B4-BE49-F238E27FC236}">
                <a16:creationId xmlns:a16="http://schemas.microsoft.com/office/drawing/2014/main" id="{07BD7FC9-EC76-4D08-8E80-7E3CDF89301A}"/>
              </a:ext>
            </a:extLst>
          </p:cNvPr>
          <p:cNvSpPr>
            <a:spLocks noGrp="1"/>
          </p:cNvSpPr>
          <p:nvPr>
            <p:ph type="body" sz="quarter" idx="21"/>
          </p:nvPr>
        </p:nvSpPr>
        <p:spPr/>
        <p:txBody>
          <a:bodyPr/>
          <a:lstStyle/>
          <a:p>
            <a:r>
              <a:rPr lang="en-US" dirty="0"/>
              <a:t>Is it enough?</a:t>
            </a:r>
            <a:endParaRPr lang="en-IN" dirty="0"/>
          </a:p>
        </p:txBody>
      </p:sp>
      <p:sp>
        <p:nvSpPr>
          <p:cNvPr id="3" name="Content Placeholder 2"/>
          <p:cNvSpPr>
            <a:spLocks noGrp="1"/>
          </p:cNvSpPr>
          <p:nvPr>
            <p:ph type="body" idx="1"/>
          </p:nvPr>
        </p:nvSpPr>
        <p:spPr>
          <a:xfrm>
            <a:off x="1206500" y="4248150"/>
            <a:ext cx="12563288" cy="8256588"/>
          </a:xfrm>
        </p:spPr>
        <p:txBody>
          <a:bodyPr>
            <a:normAutofit/>
          </a:bodyPr>
          <a:lstStyle/>
          <a:p>
            <a:r>
              <a:rPr lang="en-US" dirty="0"/>
              <a:t>Performing similar activities better than rivals</a:t>
            </a:r>
          </a:p>
          <a:p>
            <a:r>
              <a:rPr lang="en-US" dirty="0"/>
              <a:t>Operational effectiveness necessary but not sufficient</a:t>
            </a:r>
          </a:p>
          <a:p>
            <a:pPr lvl="1"/>
            <a:r>
              <a:rPr lang="en-US" dirty="0"/>
              <a:t>Can be replicated</a:t>
            </a:r>
          </a:p>
          <a:p>
            <a:pPr lvl="1"/>
            <a:r>
              <a:rPr lang="en-US" dirty="0"/>
              <a:t>Over capacity</a:t>
            </a:r>
          </a:p>
          <a:p>
            <a:pPr lvl="1"/>
            <a:r>
              <a:rPr lang="en-US" dirty="0"/>
              <a:t>Reduced capability for innovation</a:t>
            </a:r>
          </a:p>
          <a:p>
            <a:endParaRPr lang="en-US" dirty="0"/>
          </a:p>
          <a:p>
            <a:pPr lvl="1"/>
            <a:endParaRPr lang="en-US" dirty="0"/>
          </a:p>
          <a:p>
            <a:endParaRPr lang="en-US" dirty="0"/>
          </a:p>
        </p:txBody>
      </p:sp>
      <p:sp>
        <p:nvSpPr>
          <p:cNvPr id="6" name="Slide Number Placeholder 5"/>
          <p:cNvSpPr>
            <a:spLocks noGrp="1"/>
          </p:cNvSpPr>
          <p:nvPr>
            <p:ph type="sldNum" sz="quarter" idx="2"/>
          </p:nvPr>
        </p:nvSpPr>
        <p:spPr>
          <a:xfrm>
            <a:off x="12001499" y="13080999"/>
            <a:ext cx="368505" cy="374600"/>
          </a:xfrm>
        </p:spPr>
        <p:txBody>
          <a:bodyPr/>
          <a:lstStyle/>
          <a:p>
            <a:fld id="{2B9A3AA9-14C6-440F-A8A7-92DDC917A71C}" type="slidenum">
              <a:rPr lang="en-US" smtClean="0"/>
              <a:pPr/>
              <a:t>26</a:t>
            </a:fld>
            <a:endParaRPr lang="en-US"/>
          </a:p>
        </p:txBody>
      </p:sp>
      <p:sp>
        <p:nvSpPr>
          <p:cNvPr id="5" name="Footer Placeholder 4"/>
          <p:cNvSpPr>
            <a:spLocks noGrp="1"/>
          </p:cNvSpPr>
          <p:nvPr>
            <p:ph type="ftr" sz="quarter" idx="4294967295"/>
          </p:nvPr>
        </p:nvSpPr>
        <p:spPr>
          <a:xfrm>
            <a:off x="0" y="0"/>
            <a:ext cx="0" cy="0"/>
          </a:xfrm>
        </p:spPr>
        <p:txBody>
          <a:bodyPr/>
          <a:lstStyle/>
          <a:p>
            <a:endParaRPr lang="en-US" dirty="0"/>
          </a:p>
        </p:txBody>
      </p:sp>
      <p:pic>
        <p:nvPicPr>
          <p:cNvPr id="2050" name="Picture 2" descr="Image result for experience curve"/>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13769788" y="5010145"/>
            <a:ext cx="10614212" cy="6732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2637400"/>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positioning</a:t>
            </a:r>
          </a:p>
        </p:txBody>
      </p:sp>
      <p:sp>
        <p:nvSpPr>
          <p:cNvPr id="4" name="Text Placeholder 3">
            <a:extLst>
              <a:ext uri="{FF2B5EF4-FFF2-40B4-BE49-F238E27FC236}">
                <a16:creationId xmlns:a16="http://schemas.microsoft.com/office/drawing/2014/main" id="{2E41BDDF-BD31-40DB-B5C9-623C87A03EDA}"/>
              </a:ext>
            </a:extLst>
          </p:cNvPr>
          <p:cNvSpPr>
            <a:spLocks noGrp="1"/>
          </p:cNvSpPr>
          <p:nvPr>
            <p:ph type="body" sz="quarter" idx="21"/>
          </p:nvPr>
        </p:nvSpPr>
        <p:spPr/>
        <p:txBody>
          <a:bodyPr/>
          <a:lstStyle/>
          <a:p>
            <a:r>
              <a:rPr lang="en-US" dirty="0"/>
              <a:t>Ways to get Competitive Advantage</a:t>
            </a:r>
            <a:endParaRPr lang="en-IN" dirty="0"/>
          </a:p>
        </p:txBody>
      </p:sp>
      <p:sp>
        <p:nvSpPr>
          <p:cNvPr id="3" name="Content Placeholder 2"/>
          <p:cNvSpPr>
            <a:spLocks noGrp="1"/>
          </p:cNvSpPr>
          <p:nvPr>
            <p:ph type="body" idx="1"/>
          </p:nvPr>
        </p:nvSpPr>
        <p:spPr/>
        <p:txBody>
          <a:bodyPr>
            <a:normAutofit/>
          </a:bodyPr>
          <a:lstStyle/>
          <a:p>
            <a:r>
              <a:rPr lang="en-US" dirty="0"/>
              <a:t>Performing </a:t>
            </a:r>
            <a:r>
              <a:rPr lang="en-US" i="1" dirty="0"/>
              <a:t>different</a:t>
            </a:r>
            <a:r>
              <a:rPr lang="en-US" dirty="0"/>
              <a:t> activities or performing similar activities in </a:t>
            </a:r>
            <a:r>
              <a:rPr lang="en-US" i="1" dirty="0"/>
              <a:t>different</a:t>
            </a:r>
            <a:r>
              <a:rPr lang="en-US" dirty="0"/>
              <a:t> ways</a:t>
            </a:r>
          </a:p>
          <a:p>
            <a:pPr lvl="1"/>
            <a:r>
              <a:rPr lang="en-US" b="1" dirty="0"/>
              <a:t>Variety based positioning</a:t>
            </a:r>
            <a:r>
              <a:rPr lang="en-US" dirty="0"/>
              <a:t>: particular product or service</a:t>
            </a:r>
          </a:p>
          <a:p>
            <a:pPr lvl="1"/>
            <a:r>
              <a:rPr lang="en-US" b="1" dirty="0"/>
              <a:t>Needs based positioning</a:t>
            </a:r>
            <a:r>
              <a:rPr lang="en-US" dirty="0"/>
              <a:t>: particular customer segment</a:t>
            </a:r>
          </a:p>
          <a:p>
            <a:pPr lvl="1"/>
            <a:r>
              <a:rPr lang="en-US" b="1" dirty="0"/>
              <a:t>Access based positioning</a:t>
            </a:r>
            <a:r>
              <a:rPr lang="en-US" dirty="0"/>
              <a:t>: delivery channel</a:t>
            </a:r>
          </a:p>
          <a:p>
            <a:pPr lvl="1"/>
            <a:endParaRPr lang="en-US" dirty="0"/>
          </a:p>
          <a:p>
            <a:r>
              <a:rPr lang="en-US" b="1" dirty="0">
                <a:solidFill>
                  <a:srgbClr val="FF0000"/>
                </a:solidFill>
              </a:rPr>
              <a:t>Marketing myopia</a:t>
            </a:r>
            <a:r>
              <a:rPr lang="en-US" dirty="0">
                <a:solidFill>
                  <a:srgbClr val="FF0000"/>
                </a:solidFill>
              </a:rPr>
              <a:t>: companies fail to adapt and respond to constantly changing consumer tastes and demands</a:t>
            </a:r>
          </a:p>
        </p:txBody>
      </p:sp>
      <p:sp>
        <p:nvSpPr>
          <p:cNvPr id="6" name="Slide Number Placeholder 5"/>
          <p:cNvSpPr>
            <a:spLocks noGrp="1"/>
          </p:cNvSpPr>
          <p:nvPr>
            <p:ph type="sldNum" sz="quarter" idx="2"/>
          </p:nvPr>
        </p:nvSpPr>
        <p:spPr>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B672482-FB22-427A-8F05-EE61DD3A3802}" type="slidenum">
              <a:rPr lang="en-GB" smtClean="0"/>
              <a:pPr/>
              <a:t>27</a:t>
            </a:fld>
            <a:endParaRPr lang="en-US"/>
          </a:p>
        </p:txBody>
      </p:sp>
      <p:sp>
        <p:nvSpPr>
          <p:cNvPr id="5" name="Footer Placeholder 4"/>
          <p:cNvSpPr>
            <a:spLocks noGrp="1"/>
          </p:cNvSpPr>
          <p:nvPr>
            <p:ph type="ftr" sz="quarter" idx="4294967295"/>
          </p:nvPr>
        </p:nvSpPr>
        <p:spPr>
          <a:xfrm>
            <a:off x="0" y="6459538"/>
            <a:ext cx="4822825"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CSP001: Section B                                                                                  Session 1</a:t>
            </a:r>
            <a:endParaRPr lang="en-US" dirty="0"/>
          </a:p>
        </p:txBody>
      </p:sp>
    </p:spTree>
    <p:extLst>
      <p:ext uri="{BB962C8B-B14F-4D97-AF65-F5344CB8AC3E}">
        <p14:creationId xmlns:p14="http://schemas.microsoft.com/office/powerpoint/2010/main" val="19153800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70633-9BE2-4F94-8E90-EA21AA498F84}"/>
              </a:ext>
            </a:extLst>
          </p:cNvPr>
          <p:cNvSpPr>
            <a:spLocks noGrp="1"/>
          </p:cNvSpPr>
          <p:nvPr>
            <p:ph type="title"/>
          </p:nvPr>
        </p:nvSpPr>
        <p:spPr/>
        <p:txBody>
          <a:bodyPr/>
          <a:lstStyle/>
          <a:p>
            <a:r>
              <a:rPr lang="en-GB" dirty="0"/>
              <a:t>Imitation of Strategic Positioning</a:t>
            </a:r>
          </a:p>
        </p:txBody>
      </p:sp>
      <p:sp>
        <p:nvSpPr>
          <p:cNvPr id="4" name="Text Placeholder 3">
            <a:extLst>
              <a:ext uri="{FF2B5EF4-FFF2-40B4-BE49-F238E27FC236}">
                <a16:creationId xmlns:a16="http://schemas.microsoft.com/office/drawing/2014/main" id="{71D446D6-F8E9-4220-8C42-4EF219531B60}"/>
              </a:ext>
            </a:extLst>
          </p:cNvPr>
          <p:cNvSpPr>
            <a:spLocks noGrp="1"/>
          </p:cNvSpPr>
          <p:nvPr>
            <p:ph type="body" sz="quarter" idx="21"/>
          </p:nvPr>
        </p:nvSpPr>
        <p:spPr/>
        <p:txBody>
          <a:bodyPr/>
          <a:lstStyle/>
          <a:p>
            <a:r>
              <a:rPr lang="en-IN" dirty="0"/>
              <a:t>Why straddling or repositioning is difficult…</a:t>
            </a:r>
          </a:p>
        </p:txBody>
      </p:sp>
      <p:sp>
        <p:nvSpPr>
          <p:cNvPr id="3" name="Content Placeholder 2">
            <a:extLst>
              <a:ext uri="{FF2B5EF4-FFF2-40B4-BE49-F238E27FC236}">
                <a16:creationId xmlns:a16="http://schemas.microsoft.com/office/drawing/2014/main" id="{C6AB2311-3F65-4B6B-B859-A21F1416E655}"/>
              </a:ext>
            </a:extLst>
          </p:cNvPr>
          <p:cNvSpPr>
            <a:spLocks noGrp="1"/>
          </p:cNvSpPr>
          <p:nvPr>
            <p:ph type="body" idx="1"/>
          </p:nvPr>
        </p:nvSpPr>
        <p:spPr/>
        <p:txBody>
          <a:bodyPr/>
          <a:lstStyle/>
          <a:p>
            <a:r>
              <a:rPr lang="en-US" dirty="0"/>
              <a:t>Strategic positioning is not sustainable unless there is trade-off with other positions</a:t>
            </a:r>
          </a:p>
          <a:p>
            <a:pPr lvl="1"/>
            <a:r>
              <a:rPr lang="en-US" dirty="0"/>
              <a:t>Inconsistencies in image or reputation</a:t>
            </a:r>
          </a:p>
          <a:p>
            <a:pPr lvl="1"/>
            <a:r>
              <a:rPr lang="en-US" dirty="0"/>
              <a:t>Inflexibility in activities</a:t>
            </a:r>
          </a:p>
          <a:p>
            <a:pPr lvl="1"/>
            <a:r>
              <a:rPr lang="en-US" dirty="0"/>
              <a:t>Limits on internal coordination and control</a:t>
            </a:r>
          </a:p>
          <a:p>
            <a:endParaRPr lang="en-GB" dirty="0"/>
          </a:p>
        </p:txBody>
      </p:sp>
      <p:sp>
        <p:nvSpPr>
          <p:cNvPr id="6" name="Slide Number Placeholder 5">
            <a:extLst>
              <a:ext uri="{FF2B5EF4-FFF2-40B4-BE49-F238E27FC236}">
                <a16:creationId xmlns:a16="http://schemas.microsoft.com/office/drawing/2014/main" id="{027C38D7-5E06-41BC-8CF3-BA2459E635AA}"/>
              </a:ext>
            </a:extLst>
          </p:cNvPr>
          <p:cNvSpPr>
            <a:spLocks noGrp="1"/>
          </p:cNvSpPr>
          <p:nvPr>
            <p:ph type="sldNum" sz="quarter" idx="2"/>
          </p:nvPr>
        </p:nvSpPr>
        <p:spPr>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B672482-FB22-427A-8F05-EE61DD3A3802}" type="slidenum">
              <a:rPr lang="en-GB" smtClean="0"/>
              <a:pPr/>
              <a:t>28</a:t>
            </a:fld>
            <a:endParaRPr lang="en-US"/>
          </a:p>
        </p:txBody>
      </p:sp>
      <p:sp>
        <p:nvSpPr>
          <p:cNvPr id="5" name="Footer Placeholder 4">
            <a:extLst>
              <a:ext uri="{FF2B5EF4-FFF2-40B4-BE49-F238E27FC236}">
                <a16:creationId xmlns:a16="http://schemas.microsoft.com/office/drawing/2014/main" id="{3C366138-6D01-43C4-AA18-6A508D4A16A6}"/>
              </a:ext>
            </a:extLst>
          </p:cNvPr>
          <p:cNvSpPr>
            <a:spLocks noGrp="1"/>
          </p:cNvSpPr>
          <p:nvPr>
            <p:ph type="ftr" sz="quarter" idx="4294967295"/>
          </p:nvPr>
        </p:nvSpPr>
        <p:spPr>
          <a:xfrm>
            <a:off x="0" y="6459538"/>
            <a:ext cx="4822825"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CSP001: Section B                                                                                  Session 1</a:t>
            </a:r>
            <a:endParaRPr lang="en-US" dirty="0"/>
          </a:p>
        </p:txBody>
      </p:sp>
    </p:spTree>
    <p:extLst>
      <p:ext uri="{BB962C8B-B14F-4D97-AF65-F5344CB8AC3E}">
        <p14:creationId xmlns:p14="http://schemas.microsoft.com/office/powerpoint/2010/main" val="2024365323"/>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0" name="Text Box 30">
            <a:extLst>
              <a:ext uri="{FF2B5EF4-FFF2-40B4-BE49-F238E27FC236}">
                <a16:creationId xmlns:a16="http://schemas.microsoft.com/office/drawing/2014/main" id="{86728F48-AC94-49DD-906B-F59B483C31BE}"/>
              </a:ext>
            </a:extLst>
          </p:cNvPr>
          <p:cNvSpPr txBox="1">
            <a:spLocks noChangeArrowheads="1"/>
          </p:cNvSpPr>
          <p:nvPr/>
        </p:nvSpPr>
        <p:spPr bwMode="auto">
          <a:xfrm>
            <a:off x="6032406" y="4432302"/>
            <a:ext cx="9717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800" u="sng"/>
              <a:t>No</a:t>
            </a:r>
          </a:p>
        </p:txBody>
      </p:sp>
      <p:sp>
        <p:nvSpPr>
          <p:cNvPr id="30751" name="Text Box 31">
            <a:extLst>
              <a:ext uri="{FF2B5EF4-FFF2-40B4-BE49-F238E27FC236}">
                <a16:creationId xmlns:a16="http://schemas.microsoft.com/office/drawing/2014/main" id="{8C6203AD-7F77-4E15-976F-E6B683D324F3}"/>
              </a:ext>
            </a:extLst>
          </p:cNvPr>
          <p:cNvSpPr txBox="1">
            <a:spLocks noChangeArrowheads="1"/>
          </p:cNvSpPr>
          <p:nvPr/>
        </p:nvSpPr>
        <p:spPr bwMode="auto">
          <a:xfrm>
            <a:off x="15660063" y="4432302"/>
            <a:ext cx="124585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800" u="sng"/>
              <a:t>Yes</a:t>
            </a:r>
          </a:p>
        </p:txBody>
      </p:sp>
      <p:sp>
        <p:nvSpPr>
          <p:cNvPr id="30752" name="Text Box 32">
            <a:extLst>
              <a:ext uri="{FF2B5EF4-FFF2-40B4-BE49-F238E27FC236}">
                <a16:creationId xmlns:a16="http://schemas.microsoft.com/office/drawing/2014/main" id="{0FF61BE6-0576-4F21-BC76-E3064D1B2E49}"/>
              </a:ext>
            </a:extLst>
          </p:cNvPr>
          <p:cNvSpPr txBox="1">
            <a:spLocks noChangeArrowheads="1"/>
          </p:cNvSpPr>
          <p:nvPr/>
        </p:nvSpPr>
        <p:spPr bwMode="auto">
          <a:xfrm>
            <a:off x="4200499" y="5451477"/>
            <a:ext cx="6210353"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231775" eaLnBrk="0" hangingPunct="0">
              <a:spcBef>
                <a:spcPct val="20000"/>
              </a:spcBef>
              <a:buChar char="•"/>
              <a:defRPr sz="3200">
                <a:solidFill>
                  <a:schemeClr val="tx1"/>
                </a:solidFill>
                <a:latin typeface="Arial" panose="020B0604020202020204" pitchFamily="34" charset="0"/>
              </a:defRPr>
            </a:lvl1pPr>
            <a:lvl2pPr marL="742950" indent="-285750" defTabSz="231775" eaLnBrk="0" hangingPunct="0">
              <a:spcBef>
                <a:spcPct val="20000"/>
              </a:spcBef>
              <a:buChar char="–"/>
              <a:defRPr sz="2800">
                <a:solidFill>
                  <a:schemeClr val="tx1"/>
                </a:solidFill>
                <a:latin typeface="Arial" panose="020B0604020202020204" pitchFamily="34" charset="0"/>
              </a:defRPr>
            </a:lvl2pPr>
            <a:lvl3pPr marL="1143000" indent="-228600" defTabSz="231775" eaLnBrk="0" hangingPunct="0">
              <a:spcBef>
                <a:spcPct val="20000"/>
              </a:spcBef>
              <a:buChar char="•"/>
              <a:defRPr sz="2400">
                <a:solidFill>
                  <a:schemeClr val="tx1"/>
                </a:solidFill>
                <a:latin typeface="Arial" panose="020B0604020202020204" pitchFamily="34" charset="0"/>
              </a:defRPr>
            </a:lvl3pPr>
            <a:lvl4pPr marL="1600200" indent="-228600" defTabSz="231775" eaLnBrk="0" hangingPunct="0">
              <a:spcBef>
                <a:spcPct val="20000"/>
              </a:spcBef>
              <a:buChar char="–"/>
              <a:defRPr sz="2000">
                <a:solidFill>
                  <a:schemeClr val="tx1"/>
                </a:solidFill>
                <a:latin typeface="Arial" panose="020B0604020202020204" pitchFamily="34" charset="0"/>
              </a:defRPr>
            </a:lvl4pPr>
            <a:lvl5pPr marL="2057400" indent="-228600" defTabSz="231775" eaLnBrk="0" hangingPunct="0">
              <a:spcBef>
                <a:spcPct val="20000"/>
              </a:spcBef>
              <a:buChar char="»"/>
              <a:defRPr sz="2000">
                <a:solidFill>
                  <a:schemeClr val="tx1"/>
                </a:solidFill>
                <a:latin typeface="Arial" panose="020B0604020202020204" pitchFamily="34" charset="0"/>
              </a:defRPr>
            </a:lvl5pPr>
            <a:lvl6pPr marL="25146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9pPr>
          </a:lstStyle>
          <a:p>
            <a:pPr algn="l" eaLnBrk="1" hangingPunct="1">
              <a:spcBef>
                <a:spcPct val="0"/>
              </a:spcBef>
              <a:buFontTx/>
              <a:buNone/>
            </a:pPr>
            <a:r>
              <a:rPr lang="en-US" altLang="en-US" sz="4800" dirty="0"/>
              <a:t>	Use of structure,</a:t>
            </a:r>
          </a:p>
          <a:p>
            <a:pPr algn="l" eaLnBrk="1" hangingPunct="1">
              <a:spcBef>
                <a:spcPct val="0"/>
              </a:spcBef>
              <a:buFontTx/>
              <a:buNone/>
            </a:pPr>
            <a:r>
              <a:rPr lang="en-US" altLang="en-US" sz="4800" dirty="0"/>
              <a:t>	management control,</a:t>
            </a:r>
          </a:p>
          <a:p>
            <a:pPr algn="l" eaLnBrk="1" hangingPunct="1">
              <a:spcBef>
                <a:spcPct val="0"/>
              </a:spcBef>
              <a:buFontTx/>
              <a:buNone/>
            </a:pPr>
            <a:r>
              <a:rPr lang="en-US" altLang="en-US" sz="4800" dirty="0"/>
              <a:t>	and compensation</a:t>
            </a:r>
          </a:p>
          <a:p>
            <a:pPr algn="l" eaLnBrk="1" hangingPunct="1">
              <a:spcBef>
                <a:spcPct val="0"/>
              </a:spcBef>
              <a:buFontTx/>
              <a:buNone/>
            </a:pPr>
            <a:r>
              <a:rPr lang="en-US" altLang="en-US" sz="4800" dirty="0"/>
              <a:t>	policies are nearly</a:t>
            </a:r>
          </a:p>
          <a:p>
            <a:pPr algn="l" eaLnBrk="1" hangingPunct="1">
              <a:spcBef>
                <a:spcPct val="0"/>
              </a:spcBef>
              <a:buFontTx/>
              <a:buNone/>
            </a:pPr>
            <a:r>
              <a:rPr lang="en-US" altLang="en-US" sz="4800" dirty="0"/>
              <a:t>	opposites.</a:t>
            </a:r>
          </a:p>
        </p:txBody>
      </p:sp>
      <p:sp>
        <p:nvSpPr>
          <p:cNvPr id="30753" name="Text Box 33">
            <a:extLst>
              <a:ext uri="{FF2B5EF4-FFF2-40B4-BE49-F238E27FC236}">
                <a16:creationId xmlns:a16="http://schemas.microsoft.com/office/drawing/2014/main" id="{5A7F7605-247E-484A-B581-6495F3303858}"/>
              </a:ext>
            </a:extLst>
          </p:cNvPr>
          <p:cNvSpPr txBox="1">
            <a:spLocks noChangeArrowheads="1"/>
          </p:cNvSpPr>
          <p:nvPr/>
        </p:nvSpPr>
        <p:spPr bwMode="auto">
          <a:xfrm>
            <a:off x="13811855" y="5416551"/>
            <a:ext cx="6244017"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231775" eaLnBrk="0" hangingPunct="0">
              <a:spcBef>
                <a:spcPct val="20000"/>
              </a:spcBef>
              <a:buChar char="•"/>
              <a:defRPr sz="3200">
                <a:solidFill>
                  <a:schemeClr val="tx1"/>
                </a:solidFill>
                <a:latin typeface="Arial" panose="020B0604020202020204" pitchFamily="34" charset="0"/>
              </a:defRPr>
            </a:lvl1pPr>
            <a:lvl2pPr marL="742950" indent="-285750" defTabSz="231775" eaLnBrk="0" hangingPunct="0">
              <a:spcBef>
                <a:spcPct val="20000"/>
              </a:spcBef>
              <a:buChar char="–"/>
              <a:defRPr sz="2800">
                <a:solidFill>
                  <a:schemeClr val="tx1"/>
                </a:solidFill>
                <a:latin typeface="Arial" panose="020B0604020202020204" pitchFamily="34" charset="0"/>
              </a:defRPr>
            </a:lvl2pPr>
            <a:lvl3pPr marL="1143000" indent="-228600" defTabSz="231775" eaLnBrk="0" hangingPunct="0">
              <a:spcBef>
                <a:spcPct val="20000"/>
              </a:spcBef>
              <a:buChar char="•"/>
              <a:defRPr sz="2400">
                <a:solidFill>
                  <a:schemeClr val="tx1"/>
                </a:solidFill>
                <a:latin typeface="Arial" panose="020B0604020202020204" pitchFamily="34" charset="0"/>
              </a:defRPr>
            </a:lvl3pPr>
            <a:lvl4pPr marL="1600200" indent="-228600" defTabSz="231775" eaLnBrk="0" hangingPunct="0">
              <a:spcBef>
                <a:spcPct val="20000"/>
              </a:spcBef>
              <a:buChar char="–"/>
              <a:defRPr sz="2000">
                <a:solidFill>
                  <a:schemeClr val="tx1"/>
                </a:solidFill>
                <a:latin typeface="Arial" panose="020B0604020202020204" pitchFamily="34" charset="0"/>
              </a:defRPr>
            </a:lvl4pPr>
            <a:lvl5pPr marL="2057400" indent="-228600" defTabSz="231775" eaLnBrk="0" hangingPunct="0">
              <a:spcBef>
                <a:spcPct val="20000"/>
              </a:spcBef>
              <a:buChar char="»"/>
              <a:defRPr sz="2000">
                <a:solidFill>
                  <a:schemeClr val="tx1"/>
                </a:solidFill>
                <a:latin typeface="Arial" panose="020B0604020202020204" pitchFamily="34" charset="0"/>
              </a:defRPr>
            </a:lvl5pPr>
            <a:lvl6pPr marL="25146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9pPr>
          </a:lstStyle>
          <a:p>
            <a:pPr algn="l" eaLnBrk="1" hangingPunct="1">
              <a:spcBef>
                <a:spcPct val="0"/>
              </a:spcBef>
              <a:buFontTx/>
              <a:buNone/>
            </a:pPr>
            <a:r>
              <a:rPr lang="en-US" altLang="en-US" sz="4800" dirty="0"/>
              <a:t> Firms can do both</a:t>
            </a:r>
          </a:p>
          <a:p>
            <a:pPr algn="l" eaLnBrk="1" hangingPunct="1">
              <a:spcBef>
                <a:spcPct val="0"/>
              </a:spcBef>
              <a:buFontTx/>
              <a:buNone/>
            </a:pPr>
            <a:r>
              <a:rPr lang="en-US" altLang="en-US" sz="4800" dirty="0"/>
              <a:t>	because some bases</a:t>
            </a:r>
          </a:p>
          <a:p>
            <a:pPr algn="l" eaLnBrk="1" hangingPunct="1">
              <a:spcBef>
                <a:spcPct val="0"/>
              </a:spcBef>
              <a:buFontTx/>
              <a:buNone/>
            </a:pPr>
            <a:r>
              <a:rPr lang="en-US" altLang="en-US" sz="4800" dirty="0"/>
              <a:t>	of differentiation also</a:t>
            </a:r>
          </a:p>
          <a:p>
            <a:pPr algn="l" eaLnBrk="1" hangingPunct="1">
              <a:spcBef>
                <a:spcPct val="0"/>
              </a:spcBef>
              <a:buFontTx/>
              <a:buNone/>
            </a:pPr>
            <a:r>
              <a:rPr lang="en-US" altLang="en-US" sz="4800" dirty="0"/>
              <a:t>	lend themselves to </a:t>
            </a:r>
          </a:p>
          <a:p>
            <a:pPr algn="l" eaLnBrk="1" hangingPunct="1">
              <a:spcBef>
                <a:spcPct val="0"/>
              </a:spcBef>
              <a:buFontTx/>
              <a:buNone/>
            </a:pPr>
            <a:r>
              <a:rPr lang="en-US" altLang="en-US" sz="4800" dirty="0"/>
              <a:t>	low cost.</a:t>
            </a:r>
          </a:p>
        </p:txBody>
      </p:sp>
      <p:sp>
        <p:nvSpPr>
          <p:cNvPr id="30754" name="Text Box 34">
            <a:extLst>
              <a:ext uri="{FF2B5EF4-FFF2-40B4-BE49-F238E27FC236}">
                <a16:creationId xmlns:a16="http://schemas.microsoft.com/office/drawing/2014/main" id="{11638187-2880-4B68-B0C5-C9E20BA45FAC}"/>
              </a:ext>
            </a:extLst>
          </p:cNvPr>
          <p:cNvSpPr txBox="1">
            <a:spLocks noChangeArrowheads="1"/>
          </p:cNvSpPr>
          <p:nvPr/>
        </p:nvSpPr>
        <p:spPr bwMode="auto">
          <a:xfrm>
            <a:off x="14308500" y="11344278"/>
            <a:ext cx="49808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800" i="1">
                <a:solidFill>
                  <a:srgbClr val="FF0000"/>
                </a:solidFill>
              </a:rPr>
              <a:t>Example:  Toyota</a:t>
            </a:r>
          </a:p>
        </p:txBody>
      </p:sp>
      <p:sp>
        <p:nvSpPr>
          <p:cNvPr id="30755" name="Text Box 35">
            <a:extLst>
              <a:ext uri="{FF2B5EF4-FFF2-40B4-BE49-F238E27FC236}">
                <a16:creationId xmlns:a16="http://schemas.microsoft.com/office/drawing/2014/main" id="{23F3301B-EF87-4178-976C-1997C5384989}"/>
              </a:ext>
            </a:extLst>
          </p:cNvPr>
          <p:cNvSpPr txBox="1">
            <a:spLocks noChangeArrowheads="1"/>
          </p:cNvSpPr>
          <p:nvPr/>
        </p:nvSpPr>
        <p:spPr bwMode="auto">
          <a:xfrm>
            <a:off x="4267480" y="10645778"/>
            <a:ext cx="466986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800" i="1">
                <a:solidFill>
                  <a:srgbClr val="FF0000"/>
                </a:solidFill>
              </a:rPr>
              <a:t>Example:  Rolex</a:t>
            </a:r>
          </a:p>
        </p:txBody>
      </p:sp>
      <p:sp>
        <p:nvSpPr>
          <p:cNvPr id="30757" name="Text Box 37">
            <a:extLst>
              <a:ext uri="{FF2B5EF4-FFF2-40B4-BE49-F238E27FC236}">
                <a16:creationId xmlns:a16="http://schemas.microsoft.com/office/drawing/2014/main" id="{89A2ED01-9359-4CF6-82B3-B23BA33D1820}"/>
              </a:ext>
            </a:extLst>
          </p:cNvPr>
          <p:cNvSpPr txBox="1">
            <a:spLocks noChangeArrowheads="1"/>
          </p:cNvSpPr>
          <p:nvPr/>
        </p:nvSpPr>
        <p:spPr bwMode="auto">
          <a:xfrm>
            <a:off x="13846836" y="9423401"/>
            <a:ext cx="754565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231775" eaLnBrk="0" hangingPunct="0">
              <a:spcBef>
                <a:spcPct val="20000"/>
              </a:spcBef>
              <a:buChar char="•"/>
              <a:defRPr sz="3200">
                <a:solidFill>
                  <a:schemeClr val="tx1"/>
                </a:solidFill>
                <a:latin typeface="Arial" panose="020B0604020202020204" pitchFamily="34" charset="0"/>
              </a:defRPr>
            </a:lvl1pPr>
            <a:lvl2pPr marL="742950" indent="-285750" defTabSz="231775" eaLnBrk="0" hangingPunct="0">
              <a:spcBef>
                <a:spcPct val="20000"/>
              </a:spcBef>
              <a:buChar char="–"/>
              <a:defRPr sz="2800">
                <a:solidFill>
                  <a:schemeClr val="tx1"/>
                </a:solidFill>
                <a:latin typeface="Arial" panose="020B0604020202020204" pitchFamily="34" charset="0"/>
              </a:defRPr>
            </a:lvl2pPr>
            <a:lvl3pPr marL="1143000" indent="-228600" defTabSz="231775" eaLnBrk="0" hangingPunct="0">
              <a:spcBef>
                <a:spcPct val="20000"/>
              </a:spcBef>
              <a:buChar char="•"/>
              <a:defRPr sz="2400">
                <a:solidFill>
                  <a:schemeClr val="tx1"/>
                </a:solidFill>
                <a:latin typeface="Arial" panose="020B0604020202020204" pitchFamily="34" charset="0"/>
              </a:defRPr>
            </a:lvl3pPr>
            <a:lvl4pPr marL="1600200" indent="-228600" defTabSz="231775" eaLnBrk="0" hangingPunct="0">
              <a:spcBef>
                <a:spcPct val="20000"/>
              </a:spcBef>
              <a:buChar char="–"/>
              <a:defRPr sz="2000">
                <a:solidFill>
                  <a:schemeClr val="tx1"/>
                </a:solidFill>
                <a:latin typeface="Arial" panose="020B0604020202020204" pitchFamily="34" charset="0"/>
              </a:defRPr>
            </a:lvl4pPr>
            <a:lvl5pPr marL="2057400" indent="-228600" defTabSz="231775" eaLnBrk="0" hangingPunct="0">
              <a:spcBef>
                <a:spcPct val="20000"/>
              </a:spcBef>
              <a:buChar char="»"/>
              <a:defRPr sz="2000">
                <a:solidFill>
                  <a:schemeClr val="tx1"/>
                </a:solidFill>
                <a:latin typeface="Arial" panose="020B0604020202020204" pitchFamily="34" charset="0"/>
              </a:defRPr>
            </a:lvl5pPr>
            <a:lvl6pPr marL="25146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9pPr>
          </a:lstStyle>
          <a:p>
            <a:pPr algn="l" eaLnBrk="1" hangingPunct="1">
              <a:spcBef>
                <a:spcPct val="0"/>
              </a:spcBef>
              <a:buFontTx/>
              <a:buNone/>
            </a:pPr>
            <a:r>
              <a:rPr lang="en-US" altLang="en-US" sz="4800" dirty="0"/>
              <a:t> Structure, controls, and</a:t>
            </a:r>
          </a:p>
          <a:p>
            <a:pPr algn="l" eaLnBrk="1" hangingPunct="1">
              <a:spcBef>
                <a:spcPct val="0"/>
              </a:spcBef>
              <a:buFontTx/>
              <a:buNone/>
            </a:pPr>
            <a:r>
              <a:rPr lang="en-US" altLang="en-US" sz="4800" dirty="0"/>
              <a:t>	policies are not opposites.</a:t>
            </a:r>
          </a:p>
        </p:txBody>
      </p:sp>
      <p:sp>
        <p:nvSpPr>
          <p:cNvPr id="2" name="Title 1">
            <a:extLst>
              <a:ext uri="{FF2B5EF4-FFF2-40B4-BE49-F238E27FC236}">
                <a16:creationId xmlns:a16="http://schemas.microsoft.com/office/drawing/2014/main" id="{17D96FE2-D763-4423-A28D-0838C52F439E}"/>
              </a:ext>
            </a:extLst>
          </p:cNvPr>
          <p:cNvSpPr>
            <a:spLocks noGrp="1"/>
          </p:cNvSpPr>
          <p:nvPr>
            <p:ph type="title"/>
          </p:nvPr>
        </p:nvSpPr>
        <p:spPr/>
        <p:txBody>
          <a:bodyPr/>
          <a:lstStyle/>
          <a:p>
            <a:r>
              <a:rPr lang="en-US" dirty="0"/>
              <a:t>Cost Leadership &amp; Differentiation</a:t>
            </a:r>
            <a:endParaRPr lang="en-IN" dirty="0"/>
          </a:p>
        </p:txBody>
      </p:sp>
      <p:sp>
        <p:nvSpPr>
          <p:cNvPr id="3" name="Text Placeholder 2">
            <a:extLst>
              <a:ext uri="{FF2B5EF4-FFF2-40B4-BE49-F238E27FC236}">
                <a16:creationId xmlns:a16="http://schemas.microsoft.com/office/drawing/2014/main" id="{C599987F-F62C-44C7-A03E-3464CF1932EC}"/>
              </a:ext>
            </a:extLst>
          </p:cNvPr>
          <p:cNvSpPr>
            <a:spLocks noGrp="1"/>
          </p:cNvSpPr>
          <p:nvPr>
            <p:ph type="body" sz="quarter" idx="21"/>
          </p:nvPr>
        </p:nvSpPr>
        <p:spPr/>
        <p:txBody>
          <a:bodyPr/>
          <a:lstStyle/>
          <a:p>
            <a:r>
              <a:rPr lang="en-US" dirty="0"/>
              <a:t>Can a firm pursue both simultaneously?</a:t>
            </a:r>
            <a:endParaRPr lang="en-IN"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0750"/>
                                        </p:tgtEl>
                                        <p:attrNameLst>
                                          <p:attrName>style.visibility</p:attrName>
                                        </p:attrNameLst>
                                      </p:cBhvr>
                                      <p:to>
                                        <p:strVal val="visible"/>
                                      </p:to>
                                    </p:set>
                                    <p:animEffect transition="in" filter="box(in)">
                                      <p:cBhvr>
                                        <p:cTn id="7" dur="500"/>
                                        <p:tgtEl>
                                          <p:spTgt spid="307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752"/>
                                        </p:tgtEl>
                                        <p:attrNameLst>
                                          <p:attrName>style.visibility</p:attrName>
                                        </p:attrNameLst>
                                      </p:cBhvr>
                                      <p:to>
                                        <p:strVal val="visible"/>
                                      </p:to>
                                    </p:set>
                                    <p:animEffect transition="in" filter="checkerboard(across)">
                                      <p:cBhvr>
                                        <p:cTn id="12" dur="500"/>
                                        <p:tgtEl>
                                          <p:spTgt spid="307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30755"/>
                                        </p:tgtEl>
                                        <p:attrNameLst>
                                          <p:attrName>style.visibility</p:attrName>
                                        </p:attrNameLst>
                                      </p:cBhvr>
                                      <p:to>
                                        <p:strVal val="visible"/>
                                      </p:to>
                                    </p:set>
                                    <p:anim calcmode="lin" valueType="num">
                                      <p:cBhvr>
                                        <p:cTn id="17" dur="500" fill="hold"/>
                                        <p:tgtEl>
                                          <p:spTgt spid="30755"/>
                                        </p:tgtEl>
                                        <p:attrNameLst>
                                          <p:attrName>ppt_w</p:attrName>
                                        </p:attrNameLst>
                                      </p:cBhvr>
                                      <p:tavLst>
                                        <p:tav tm="0">
                                          <p:val>
                                            <p:fltVal val="0"/>
                                          </p:val>
                                        </p:tav>
                                        <p:tav tm="100000">
                                          <p:val>
                                            <p:strVal val="#ppt_w"/>
                                          </p:val>
                                        </p:tav>
                                      </p:tavLst>
                                    </p:anim>
                                    <p:anim calcmode="lin" valueType="num">
                                      <p:cBhvr>
                                        <p:cTn id="18" dur="500" fill="hold"/>
                                        <p:tgtEl>
                                          <p:spTgt spid="30755"/>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30751"/>
                                        </p:tgtEl>
                                        <p:attrNameLst>
                                          <p:attrName>style.visibility</p:attrName>
                                        </p:attrNameLst>
                                      </p:cBhvr>
                                      <p:to>
                                        <p:strVal val="visible"/>
                                      </p:to>
                                    </p:set>
                                    <p:animEffect transition="in" filter="box(in)">
                                      <p:cBhvr>
                                        <p:cTn id="23" dur="500"/>
                                        <p:tgtEl>
                                          <p:spTgt spid="3075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30753"/>
                                        </p:tgtEl>
                                        <p:attrNameLst>
                                          <p:attrName>style.visibility</p:attrName>
                                        </p:attrNameLst>
                                      </p:cBhvr>
                                      <p:to>
                                        <p:strVal val="visible"/>
                                      </p:to>
                                    </p:set>
                                    <p:animEffect transition="in" filter="checkerboard(across)">
                                      <p:cBhvr>
                                        <p:cTn id="28" dur="500"/>
                                        <p:tgtEl>
                                          <p:spTgt spid="3075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30757"/>
                                        </p:tgtEl>
                                        <p:attrNameLst>
                                          <p:attrName>style.visibility</p:attrName>
                                        </p:attrNameLst>
                                      </p:cBhvr>
                                      <p:to>
                                        <p:strVal val="visible"/>
                                      </p:to>
                                    </p:set>
                                    <p:animEffect transition="in" filter="checkerboard(across)">
                                      <p:cBhvr>
                                        <p:cTn id="33" dur="500"/>
                                        <p:tgtEl>
                                          <p:spTgt spid="3075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7" presetClass="entr" presetSubtype="10" fill="hold" grpId="0" nodeType="clickEffect">
                                  <p:stCondLst>
                                    <p:cond delay="0"/>
                                  </p:stCondLst>
                                  <p:childTnLst>
                                    <p:set>
                                      <p:cBhvr>
                                        <p:cTn id="37" dur="1" fill="hold">
                                          <p:stCondLst>
                                            <p:cond delay="0"/>
                                          </p:stCondLst>
                                        </p:cTn>
                                        <p:tgtEl>
                                          <p:spTgt spid="30754"/>
                                        </p:tgtEl>
                                        <p:attrNameLst>
                                          <p:attrName>style.visibility</p:attrName>
                                        </p:attrNameLst>
                                      </p:cBhvr>
                                      <p:to>
                                        <p:strVal val="visible"/>
                                      </p:to>
                                    </p:set>
                                    <p:anim calcmode="lin" valueType="num">
                                      <p:cBhvr>
                                        <p:cTn id="38" dur="500" fill="hold"/>
                                        <p:tgtEl>
                                          <p:spTgt spid="30754"/>
                                        </p:tgtEl>
                                        <p:attrNameLst>
                                          <p:attrName>ppt_w</p:attrName>
                                        </p:attrNameLst>
                                      </p:cBhvr>
                                      <p:tavLst>
                                        <p:tav tm="0">
                                          <p:val>
                                            <p:fltVal val="0"/>
                                          </p:val>
                                        </p:tav>
                                        <p:tav tm="100000">
                                          <p:val>
                                            <p:strVal val="#ppt_w"/>
                                          </p:val>
                                        </p:tav>
                                      </p:tavLst>
                                    </p:anim>
                                    <p:anim calcmode="lin" valueType="num">
                                      <p:cBhvr>
                                        <p:cTn id="39" dur="500" fill="hold"/>
                                        <p:tgtEl>
                                          <p:spTgt spid="3075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0" grpId="0"/>
      <p:bldP spid="30751" grpId="0"/>
      <p:bldP spid="30752" grpId="0"/>
      <p:bldP spid="30753" grpId="0"/>
      <p:bldP spid="30754" grpId="0"/>
      <p:bldP spid="30755" grpId="0"/>
      <p:bldP spid="3075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B77E499-78E2-4258-A9CE-F0BD5FE47776}"/>
              </a:ext>
            </a:extLst>
          </p:cNvPr>
          <p:cNvSpPr>
            <a:spLocks noGrp="1"/>
          </p:cNvSpPr>
          <p:nvPr>
            <p:ph type="title"/>
          </p:nvPr>
        </p:nvSpPr>
        <p:spPr/>
        <p:txBody>
          <a:bodyPr/>
          <a:lstStyle/>
          <a:p>
            <a:r>
              <a:rPr lang="en-IN"/>
              <a:t>Ambidexterity</a:t>
            </a:r>
            <a:endParaRPr lang="en-IN" dirty="0"/>
          </a:p>
        </p:txBody>
      </p:sp>
      <p:sp>
        <p:nvSpPr>
          <p:cNvPr id="7" name="Text Placeholder 6">
            <a:extLst>
              <a:ext uri="{FF2B5EF4-FFF2-40B4-BE49-F238E27FC236}">
                <a16:creationId xmlns:a16="http://schemas.microsoft.com/office/drawing/2014/main" id="{67B2F758-A3A0-4EB8-95DF-487CE1D53E0A}"/>
              </a:ext>
            </a:extLst>
          </p:cNvPr>
          <p:cNvSpPr>
            <a:spLocks noGrp="1"/>
          </p:cNvSpPr>
          <p:nvPr>
            <p:ph type="body" sz="quarter" idx="21"/>
          </p:nvPr>
        </p:nvSpPr>
        <p:spPr/>
        <p:txBody>
          <a:bodyPr/>
          <a:lstStyle/>
          <a:p>
            <a:r>
              <a:rPr lang="en-IN"/>
              <a:t>Exploitation vs Exploration</a:t>
            </a:r>
            <a:endParaRPr lang="en-IN" dirty="0"/>
          </a:p>
        </p:txBody>
      </p:sp>
      <p:sp>
        <p:nvSpPr>
          <p:cNvPr id="3" name="Content Placeholder 2">
            <a:extLst>
              <a:ext uri="{FF2B5EF4-FFF2-40B4-BE49-F238E27FC236}">
                <a16:creationId xmlns:a16="http://schemas.microsoft.com/office/drawing/2014/main" id="{1A51A51F-6E82-4203-8327-91A1C10BC6A7}"/>
              </a:ext>
            </a:extLst>
          </p:cNvPr>
          <p:cNvSpPr>
            <a:spLocks noGrp="1"/>
          </p:cNvSpPr>
          <p:nvPr>
            <p:ph type="body" idx="1"/>
          </p:nvPr>
        </p:nvSpPr>
        <p:spPr>
          <a:xfrm>
            <a:off x="1206500" y="3584448"/>
            <a:ext cx="21971000" cy="9363456"/>
          </a:xfrm>
        </p:spPr>
        <p:txBody>
          <a:bodyPr>
            <a:normAutofit/>
          </a:bodyPr>
          <a:lstStyle/>
          <a:p>
            <a:r>
              <a:rPr lang="en-US" i="1" dirty="0">
                <a:solidFill>
                  <a:schemeClr val="accent1">
                    <a:lumMod val="75000"/>
                  </a:schemeClr>
                </a:solidFill>
              </a:rPr>
              <a:t>Exploitation</a:t>
            </a:r>
            <a:r>
              <a:rPr lang="en-US" i="1" dirty="0"/>
              <a:t> </a:t>
            </a:r>
            <a:r>
              <a:rPr lang="en-US" dirty="0"/>
              <a:t>and </a:t>
            </a:r>
            <a:r>
              <a:rPr lang="en-US" i="1" dirty="0">
                <a:solidFill>
                  <a:schemeClr val="accent1">
                    <a:lumMod val="75000"/>
                  </a:schemeClr>
                </a:solidFill>
              </a:rPr>
              <a:t>exploration</a:t>
            </a:r>
            <a:r>
              <a:rPr lang="en-US" i="1" dirty="0"/>
              <a:t> </a:t>
            </a:r>
            <a:r>
              <a:rPr lang="en-US" dirty="0"/>
              <a:t>are two fundamentally different </a:t>
            </a:r>
            <a:r>
              <a:rPr lang="en-US" dirty="0">
                <a:solidFill>
                  <a:schemeClr val="accent1">
                    <a:lumMod val="75000"/>
                  </a:schemeClr>
                </a:solidFill>
              </a:rPr>
              <a:t>learning activities</a:t>
            </a:r>
            <a:r>
              <a:rPr lang="en-US" dirty="0"/>
              <a:t> between which firms divide their attention and resources (March, 1991)</a:t>
            </a:r>
          </a:p>
          <a:p>
            <a:pPr lvl="1">
              <a:spcBef>
                <a:spcPts val="600"/>
              </a:spcBef>
            </a:pPr>
            <a:r>
              <a:rPr lang="en-US" sz="3600" dirty="0"/>
              <a:t>Long-term survival and success depend on an organization’s ability to “engage in </a:t>
            </a:r>
            <a:r>
              <a:rPr lang="en-US" sz="3600" dirty="0">
                <a:solidFill>
                  <a:schemeClr val="accent1">
                    <a:lumMod val="75000"/>
                  </a:schemeClr>
                </a:solidFill>
              </a:rPr>
              <a:t>enough exploitation to ensure the organization’s current viability</a:t>
            </a:r>
            <a:r>
              <a:rPr lang="en-US" sz="3600" dirty="0"/>
              <a:t> and to engage in </a:t>
            </a:r>
            <a:r>
              <a:rPr lang="en-US" sz="3600" dirty="0">
                <a:solidFill>
                  <a:schemeClr val="accent1">
                    <a:lumMod val="75000"/>
                  </a:schemeClr>
                </a:solidFill>
              </a:rPr>
              <a:t>enough exploration to ensure future viability</a:t>
            </a:r>
            <a:r>
              <a:rPr lang="en-US" sz="3600" dirty="0"/>
              <a:t>” (Levinthal and March, 1993)</a:t>
            </a:r>
            <a:endParaRPr lang="en-US" dirty="0"/>
          </a:p>
          <a:p>
            <a:pPr>
              <a:spcBef>
                <a:spcPts val="5400"/>
              </a:spcBef>
            </a:pPr>
            <a:r>
              <a:rPr lang="en-US" dirty="0"/>
              <a:t>Exploitation is associated with activities such as “</a:t>
            </a:r>
            <a:r>
              <a:rPr lang="en-US" dirty="0">
                <a:solidFill>
                  <a:schemeClr val="accent1">
                    <a:lumMod val="75000"/>
                  </a:schemeClr>
                </a:solidFill>
              </a:rPr>
              <a:t>refinement, efficiency, selection, </a:t>
            </a:r>
            <a:r>
              <a:rPr lang="en-GB" dirty="0">
                <a:solidFill>
                  <a:schemeClr val="accent1">
                    <a:lumMod val="75000"/>
                  </a:schemeClr>
                </a:solidFill>
              </a:rPr>
              <a:t>and implementation</a:t>
            </a:r>
            <a:r>
              <a:rPr lang="en-GB" dirty="0"/>
              <a:t>”</a:t>
            </a:r>
          </a:p>
          <a:p>
            <a:pPr lvl="1">
              <a:spcBef>
                <a:spcPts val="600"/>
              </a:spcBef>
            </a:pPr>
            <a:r>
              <a:rPr lang="en-US" sz="3600" dirty="0"/>
              <a:t>One-sided focus on exploitation may </a:t>
            </a:r>
            <a:r>
              <a:rPr lang="en-US" sz="3600" dirty="0">
                <a:solidFill>
                  <a:schemeClr val="accent1">
                    <a:lumMod val="75000"/>
                  </a:schemeClr>
                </a:solidFill>
              </a:rPr>
              <a:t>enhance short-term performance</a:t>
            </a:r>
            <a:r>
              <a:rPr lang="en-US" sz="3600" dirty="0"/>
              <a:t>, but it can result in a </a:t>
            </a:r>
            <a:r>
              <a:rPr lang="en-US" sz="3600" dirty="0">
                <a:solidFill>
                  <a:schemeClr val="accent1">
                    <a:lumMod val="75000"/>
                  </a:schemeClr>
                </a:solidFill>
              </a:rPr>
              <a:t>competency trap</a:t>
            </a:r>
            <a:r>
              <a:rPr lang="en-US" sz="3600" dirty="0"/>
              <a:t> because firms may not be able to respond </a:t>
            </a:r>
            <a:r>
              <a:rPr lang="en-GB" sz="3600" dirty="0"/>
              <a:t>adequately to environmental changes</a:t>
            </a:r>
          </a:p>
          <a:p>
            <a:pPr>
              <a:spcBef>
                <a:spcPts val="5400"/>
              </a:spcBef>
            </a:pPr>
            <a:r>
              <a:rPr lang="en-US" dirty="0"/>
              <a:t>Exploration refers to notions such as “</a:t>
            </a:r>
            <a:r>
              <a:rPr lang="en-US" dirty="0">
                <a:solidFill>
                  <a:schemeClr val="accent1">
                    <a:lumMod val="75000"/>
                  </a:schemeClr>
                </a:solidFill>
              </a:rPr>
              <a:t>search, variation, experimentation, </a:t>
            </a:r>
            <a:r>
              <a:rPr lang="en-GB" dirty="0">
                <a:solidFill>
                  <a:schemeClr val="accent1">
                    <a:lumMod val="75000"/>
                  </a:schemeClr>
                </a:solidFill>
              </a:rPr>
              <a:t>and discovery</a:t>
            </a:r>
            <a:r>
              <a:rPr lang="en-GB" dirty="0"/>
              <a:t>”</a:t>
            </a:r>
          </a:p>
          <a:p>
            <a:pPr lvl="1">
              <a:spcBef>
                <a:spcPts val="600"/>
              </a:spcBef>
            </a:pPr>
            <a:r>
              <a:rPr lang="en-US" sz="3600" dirty="0"/>
              <a:t>Too much exploration may enhance a firm’s ability to renew its knowledge base but can trap organizations in an </a:t>
            </a:r>
            <a:r>
              <a:rPr lang="en-US" sz="3600" dirty="0">
                <a:solidFill>
                  <a:schemeClr val="accent1">
                    <a:lumMod val="75000"/>
                  </a:schemeClr>
                </a:solidFill>
              </a:rPr>
              <a:t>endless cycle of search</a:t>
            </a:r>
            <a:r>
              <a:rPr lang="en-US" sz="3600" dirty="0"/>
              <a:t> and unrewarding change</a:t>
            </a:r>
            <a:endParaRPr lang="en-GB" sz="3600" dirty="0"/>
          </a:p>
        </p:txBody>
      </p:sp>
      <p:sp>
        <p:nvSpPr>
          <p:cNvPr id="5" name="Slide Number Placeholder 4">
            <a:extLst>
              <a:ext uri="{FF2B5EF4-FFF2-40B4-BE49-F238E27FC236}">
                <a16:creationId xmlns:a16="http://schemas.microsoft.com/office/drawing/2014/main" id="{B7DED013-E8D5-46D0-BC88-FBB1FC325A02}"/>
              </a:ext>
            </a:extLst>
          </p:cNvPr>
          <p:cNvSpPr>
            <a:spLocks noGrp="1"/>
          </p:cNvSpPr>
          <p:nvPr>
            <p:ph type="sldNum" sz="quarter" idx="2"/>
          </p:nvPr>
        </p:nvSpPr>
        <p:spPr>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B672482-FB22-427A-8F05-EE61DD3A3802}" type="slidenum">
              <a:rPr lang="en-GB" smtClean="0"/>
              <a:pPr/>
              <a:t>30</a:t>
            </a:fld>
            <a:endParaRPr lang="en-GB"/>
          </a:p>
        </p:txBody>
      </p:sp>
    </p:spTree>
    <p:extLst>
      <p:ext uri="{BB962C8B-B14F-4D97-AF65-F5344CB8AC3E}">
        <p14:creationId xmlns:p14="http://schemas.microsoft.com/office/powerpoint/2010/main" val="75863709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10B2-CDF5-4BF2-9EC7-F572BD3C0BF6}"/>
              </a:ext>
            </a:extLst>
          </p:cNvPr>
          <p:cNvSpPr>
            <a:spLocks noGrp="1"/>
          </p:cNvSpPr>
          <p:nvPr>
            <p:ph type="title"/>
          </p:nvPr>
        </p:nvSpPr>
        <p:spPr/>
        <p:txBody>
          <a:bodyPr/>
          <a:lstStyle/>
          <a:p>
            <a:r>
              <a:rPr lang="en-IN" dirty="0"/>
              <a:t>Summary</a:t>
            </a:r>
          </a:p>
        </p:txBody>
      </p:sp>
      <p:sp>
        <p:nvSpPr>
          <p:cNvPr id="3" name="Text Placeholder 2">
            <a:extLst>
              <a:ext uri="{FF2B5EF4-FFF2-40B4-BE49-F238E27FC236}">
                <a16:creationId xmlns:a16="http://schemas.microsoft.com/office/drawing/2014/main" id="{046557CC-C359-469D-904E-F4A0C15F82F7}"/>
              </a:ext>
            </a:extLst>
          </p:cNvPr>
          <p:cNvSpPr>
            <a:spLocks noGrp="1"/>
          </p:cNvSpPr>
          <p:nvPr>
            <p:ph type="body" sz="quarter" idx="21"/>
          </p:nvPr>
        </p:nvSpPr>
        <p:spPr/>
        <p:txBody>
          <a:bodyPr/>
          <a:lstStyle/>
          <a:p>
            <a:r>
              <a:rPr lang="en-IN" dirty="0"/>
              <a:t>Porters Generic Strategies</a:t>
            </a:r>
          </a:p>
        </p:txBody>
      </p:sp>
      <p:sp>
        <p:nvSpPr>
          <p:cNvPr id="4" name="Text Placeholder 3">
            <a:extLst>
              <a:ext uri="{FF2B5EF4-FFF2-40B4-BE49-F238E27FC236}">
                <a16:creationId xmlns:a16="http://schemas.microsoft.com/office/drawing/2014/main" id="{C3217EAE-373C-4556-B33C-B68DDCD7413C}"/>
              </a:ext>
            </a:extLst>
          </p:cNvPr>
          <p:cNvSpPr>
            <a:spLocks noGrp="1"/>
          </p:cNvSpPr>
          <p:nvPr>
            <p:ph type="body" idx="1"/>
          </p:nvPr>
        </p:nvSpPr>
        <p:spPr/>
        <p:txBody>
          <a:bodyPr>
            <a:normAutofit/>
          </a:bodyPr>
          <a:lstStyle/>
          <a:p>
            <a:r>
              <a:rPr lang="en-US" b="1" dirty="0"/>
              <a:t>Recap of Generic Strategies</a:t>
            </a:r>
          </a:p>
          <a:p>
            <a:pPr lvl="1"/>
            <a:r>
              <a:rPr lang="en-US" sz="4000" b="1" dirty="0"/>
              <a:t>Benefits</a:t>
            </a:r>
          </a:p>
          <a:p>
            <a:pPr lvl="1"/>
            <a:r>
              <a:rPr lang="en-US" sz="4000" b="1" dirty="0"/>
              <a:t>Impact on Industry 5 Forces</a:t>
            </a:r>
          </a:p>
          <a:p>
            <a:pPr lvl="1"/>
            <a:r>
              <a:rPr lang="en-US" sz="4000" b="1" dirty="0"/>
              <a:t>Shortcomings</a:t>
            </a:r>
          </a:p>
          <a:p>
            <a:r>
              <a:rPr lang="en-US" sz="4000" b="1" dirty="0"/>
              <a:t>Focus Strategies</a:t>
            </a:r>
          </a:p>
          <a:p>
            <a:r>
              <a:rPr lang="en-US" sz="4000" b="1" dirty="0"/>
              <a:t>Strategy as Positioning</a:t>
            </a:r>
          </a:p>
          <a:p>
            <a:r>
              <a:rPr lang="en-US" sz="4000" b="1" dirty="0"/>
              <a:t>Ambidexterity</a:t>
            </a:r>
            <a:endParaRPr lang="en-IN" sz="4000" dirty="0"/>
          </a:p>
        </p:txBody>
      </p:sp>
    </p:spTree>
    <p:extLst>
      <p:ext uri="{BB962C8B-B14F-4D97-AF65-F5344CB8AC3E}">
        <p14:creationId xmlns:p14="http://schemas.microsoft.com/office/powerpoint/2010/main" val="1743494918"/>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ARTICULATE_SLIDE_PAUSE" val="1"/>
  <p:tag name="ARTICULATE_NAV_LEVEL" val="1"/>
  <p:tag name="ARTICULATE_PLAYLIST_ID" val="-1"/>
</p:tagLst>
</file>

<file path=ppt/tags/tag2.xml><?xml version="1.0" encoding="utf-8"?>
<p:tagLst xmlns:a="http://schemas.openxmlformats.org/drawingml/2006/main" xmlns:r="http://schemas.openxmlformats.org/officeDocument/2006/relationships" xmlns:p="http://schemas.openxmlformats.org/presentationml/2006/main">
  <p:tag name="ARTICULATE_SLIDE_PAUSE" val="1"/>
  <p:tag name="ARTICULATE_NAV_LEVEL" val="1"/>
  <p:tag name="ARTICULATE_PLAYLIST_ID" val="-1"/>
</p:tagLst>
</file>

<file path=ppt/tags/tag3.xml><?xml version="1.0" encoding="utf-8"?>
<p:tagLst xmlns:a="http://schemas.openxmlformats.org/drawingml/2006/main" xmlns:r="http://schemas.openxmlformats.org/officeDocument/2006/relationships" xmlns:p="http://schemas.openxmlformats.org/presentationml/2006/main">
  <p:tag name="ARTICULATE_SLIDE_PAUSE" val="1"/>
  <p:tag name="ARTICULATE_NAV_LEVEL" val="1"/>
  <p:tag name="ARTICULATE_PLAYLIST_ID" val="-1"/>
</p:tagLst>
</file>

<file path=ppt/tags/tag4.xml><?xml version="1.0" encoding="utf-8"?>
<p:tagLst xmlns:a="http://schemas.openxmlformats.org/drawingml/2006/main" xmlns:r="http://schemas.openxmlformats.org/officeDocument/2006/relationships" xmlns:p="http://schemas.openxmlformats.org/presentationml/2006/main">
  <p:tag name="ARTICULATE_SLIDE_PAUSE" val="1"/>
  <p:tag name="ARTICULATE_NAV_LEVEL" val="1"/>
  <p:tag name="ARTICULATE_PLAYLIST_ID" val="-1"/>
</p:tagLst>
</file>

<file path=ppt/tags/tag5.xml><?xml version="1.0" encoding="utf-8"?>
<p:tagLst xmlns:a="http://schemas.openxmlformats.org/drawingml/2006/main" xmlns:r="http://schemas.openxmlformats.org/officeDocument/2006/relationships" xmlns:p="http://schemas.openxmlformats.org/presentationml/2006/main">
  <p:tag name="ARTICULATE_SLIDE_PAUSE" val="1"/>
  <p:tag name="ARTICULATE_NAV_LEVEL" val="1"/>
  <p:tag name="ARTICULATE_PLAYLIST_ID" val="-1"/>
</p:tagLst>
</file>

<file path=ppt/tags/tag6.xml><?xml version="1.0" encoding="utf-8"?>
<p:tagLst xmlns:a="http://schemas.openxmlformats.org/drawingml/2006/main" xmlns:r="http://schemas.openxmlformats.org/officeDocument/2006/relationships" xmlns:p="http://schemas.openxmlformats.org/presentationml/2006/main">
  <p:tag name="ARTICULATE_SLIDE_PAUSE" val="1"/>
  <p:tag name="ARTICULATE_NAV_LEVEL" val="1"/>
  <p:tag name="ARTICULATE_PLAYLIST_ID" val="-1"/>
</p:tagLst>
</file>

<file path=ppt/tags/tag7.xml><?xml version="1.0" encoding="utf-8"?>
<p:tagLst xmlns:a="http://schemas.openxmlformats.org/drawingml/2006/main" xmlns:r="http://schemas.openxmlformats.org/officeDocument/2006/relationships" xmlns:p="http://schemas.openxmlformats.org/presentationml/2006/main">
  <p:tag name="ARTICULATE_SLIDE_PAUSE" val="1"/>
  <p:tag name="ARTICULATE_NAV_LEVEL" val="1"/>
  <p:tag name="ARTICULATE_PLAYLIST_ID" val="-1"/>
</p:tagLst>
</file>

<file path=ppt/tags/tag8.xml><?xml version="1.0" encoding="utf-8"?>
<p:tagLst xmlns:a="http://schemas.openxmlformats.org/drawingml/2006/main" xmlns:r="http://schemas.openxmlformats.org/officeDocument/2006/relationships" xmlns:p="http://schemas.openxmlformats.org/presentationml/2006/main">
  <p:tag name="ARTICULATE_SLIDE_PAUSE" val="1"/>
  <p:tag name="ARTICULATE_NAV_LEVEL" val="1"/>
  <p:tag name="ARTICULATE_PLAYLIST_ID" val="-1"/>
</p:tagLst>
</file>

<file path=ppt/tags/tag9.xml><?xml version="1.0" encoding="utf-8"?>
<p:tagLst xmlns:a="http://schemas.openxmlformats.org/drawingml/2006/main" xmlns:r="http://schemas.openxmlformats.org/officeDocument/2006/relationships" xmlns:p="http://schemas.openxmlformats.org/presentationml/2006/main">
  <p:tag name="ARTICULATE_SLIDE_PAUSE" val="1"/>
  <p:tag name="ARTICULATE_NAV_LEVEL" val="1"/>
  <p:tag name="ARTICULATE_PLAYLIST_ID" val="-1"/>
</p:tagLst>
</file>

<file path=ppt/tags/tag10.xml><?xml version="1.0" encoding="utf-8"?>
<p:tagLst xmlns:a="http://schemas.openxmlformats.org/drawingml/2006/main" xmlns:r="http://schemas.openxmlformats.org/officeDocument/2006/relationships" xmlns:p="http://schemas.openxmlformats.org/presentationml/2006/main">
  <p:tag name="ARTICULATE_SLIDE_PAUSE" val="1"/>
  <p:tag name="ARTICULATE_NAV_LEVEL" val="1"/>
  <p:tag name="ARTICULATE_PLAYLIST_ID" val="-1"/>
</p:tagLst>
</file>

<file path=ppt/tags/tag11.xml><?xml version="1.0" encoding="utf-8"?>
<p:tagLst xmlns:a="http://schemas.openxmlformats.org/drawingml/2006/main" xmlns:r="http://schemas.openxmlformats.org/officeDocument/2006/relationships" xmlns:p="http://schemas.openxmlformats.org/presentationml/2006/main">
  <p:tag name="ARTICULATE_SLIDE_PAUSE" val="1"/>
  <p:tag name="ARTICULATE_NAV_LEVEL" val="1"/>
  <p:tag name="ARTICULATE_PLAYLIST_ID" val="-1"/>
</p:tagLst>
</file>

<file path=ppt/tags/tag12.xml><?xml version="1.0" encoding="utf-8"?>
<p:tagLst xmlns:a="http://schemas.openxmlformats.org/drawingml/2006/main" xmlns:r="http://schemas.openxmlformats.org/officeDocument/2006/relationships" xmlns:p="http://schemas.openxmlformats.org/presentationml/2006/main">
  <p:tag name="ARTICULATE_SLIDE_PAUSE" val="1"/>
  <p:tag name="ARTICULATE_NAV_LEVEL" val="1"/>
  <p:tag name="ARTICULATE_PLAYLIST_ID" val="-1"/>
</p:tagLst>
</file>

<file path=ppt/tags/tag13.xml><?xml version="1.0" encoding="utf-8"?>
<p:tagLst xmlns:a="http://schemas.openxmlformats.org/drawingml/2006/main" xmlns:r="http://schemas.openxmlformats.org/officeDocument/2006/relationships" xmlns:p="http://schemas.openxmlformats.org/presentationml/2006/main">
  <p:tag name="ARTICULATE_SLIDE_PAUSE" val="1"/>
  <p:tag name="ARTICULATE_NAV_LEVEL" val="1"/>
  <p:tag name="ARTICULATE_PLAYLIST_ID" val="-1"/>
</p:tagLst>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949</TotalTime>
  <Words>1825</Words>
  <Application>Microsoft Macintosh PowerPoint</Application>
  <PresentationFormat>Custom</PresentationFormat>
  <Paragraphs>332</Paragraphs>
  <Slides>31</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Helvetica Neue</vt:lpstr>
      <vt:lpstr>Helvetica Neue Medium</vt:lpstr>
      <vt:lpstr>Liberation Sans</vt:lpstr>
      <vt:lpstr>Times New Roman</vt:lpstr>
      <vt:lpstr>Wingdings</vt:lpstr>
      <vt:lpstr>21_BasicWhite</vt:lpstr>
      <vt:lpstr>Agenda for today</vt:lpstr>
      <vt:lpstr>The Strategic Management Process</vt:lpstr>
      <vt:lpstr>Business Level Strategies</vt:lpstr>
      <vt:lpstr>Porter’s Generic Strategies</vt:lpstr>
      <vt:lpstr>Value creation</vt:lpstr>
      <vt:lpstr>PowerPoint Presentation</vt:lpstr>
      <vt:lpstr>Porters Generic Strategies</vt:lpstr>
      <vt:lpstr>Benefits of cost leadership</vt:lpstr>
      <vt:lpstr>Five forces and cost leadership</vt:lpstr>
      <vt:lpstr>Risks of cost leadership</vt:lpstr>
      <vt:lpstr>Differentiation: benefits</vt:lpstr>
      <vt:lpstr>The five forces and differentiation</vt:lpstr>
      <vt:lpstr>Risks of differentiation strategy </vt:lpstr>
      <vt:lpstr>PowerPoint Presentation</vt:lpstr>
      <vt:lpstr>PowerPoint Presentation</vt:lpstr>
      <vt:lpstr>PowerPoint Presentation</vt:lpstr>
      <vt:lpstr>Focus strategy</vt:lpstr>
      <vt:lpstr>Requirements of a focus strategy </vt:lpstr>
      <vt:lpstr>Benefits of a focus strategy</vt:lpstr>
      <vt:lpstr>Focussed cost leadership</vt:lpstr>
      <vt:lpstr>Focussed differentiation</vt:lpstr>
      <vt:lpstr>The five forces and a focus strategy</vt:lpstr>
      <vt:lpstr>Problems associated with focus strategy</vt:lpstr>
      <vt:lpstr>What is strategy?</vt:lpstr>
      <vt:lpstr>Positioning</vt:lpstr>
      <vt:lpstr>Operational effectiveness</vt:lpstr>
      <vt:lpstr>Strategic positioning</vt:lpstr>
      <vt:lpstr>Imitation of Strategic Positioning</vt:lpstr>
      <vt:lpstr>Cost Leadership &amp; Differentiation</vt:lpstr>
      <vt:lpstr>Ambidexterity</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Walmart</dc:title>
  <cp:lastModifiedBy>Amit B Chakrabarti</cp:lastModifiedBy>
  <cp:revision>4</cp:revision>
  <cp:lastPrinted>2023-07-31T03:53:30Z</cp:lastPrinted>
  <dcterms:modified xsi:type="dcterms:W3CDTF">2023-07-31T03:53:40Z</dcterms:modified>
</cp:coreProperties>
</file>