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7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296" y="-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E98F049-A777-4C52-8CA9-7AB98F77A99B}" type="doc">
      <dgm:prSet loTypeId="urn:microsoft.com/office/officeart/2005/8/layout/rings+Icon" loCatId="relationship" qsTypeId="urn:microsoft.com/office/officeart/2005/8/quickstyle/simple5" qsCatId="simple" csTypeId="urn:microsoft.com/office/officeart/2005/8/colors/colorful1#1" csCatId="colorful" phldr="1"/>
      <dgm:spPr/>
    </dgm:pt>
    <dgm:pt modelId="{D4E3AF65-407C-4F87-84D5-A2871D79F745}">
      <dgm:prSet phldrT="[Text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US" dirty="0"/>
            <a:t>Services	</a:t>
          </a:r>
        </a:p>
      </dgm:t>
    </dgm:pt>
    <dgm:pt modelId="{AF9CA870-0451-4CB5-96EA-CDA6E1EF03B1}" type="parTrans" cxnId="{DC3F01BF-01FA-4C86-8FC8-E69B94E2A206}">
      <dgm:prSet/>
      <dgm:spPr/>
      <dgm:t>
        <a:bodyPr/>
        <a:lstStyle/>
        <a:p>
          <a:endParaRPr lang="en-US"/>
        </a:p>
      </dgm:t>
    </dgm:pt>
    <dgm:pt modelId="{F729D139-477E-4B57-B117-3F7C91C18815}" type="sibTrans" cxnId="{DC3F01BF-01FA-4C86-8FC8-E69B94E2A206}">
      <dgm:prSet/>
      <dgm:spPr/>
      <dgm:t>
        <a:bodyPr/>
        <a:lstStyle/>
        <a:p>
          <a:endParaRPr lang="en-US"/>
        </a:p>
      </dgm:t>
    </dgm:pt>
    <dgm:pt modelId="{68C512FD-AD20-4738-9BEB-ECA41E5B5D61}">
      <dgm:prSet phldrT="[Text]"/>
      <dgm:spPr/>
      <dgm:t>
        <a:bodyPr/>
        <a:lstStyle/>
        <a:p>
          <a:r>
            <a:rPr lang="en-US" dirty="0"/>
            <a:t>Core</a:t>
          </a:r>
        </a:p>
      </dgm:t>
    </dgm:pt>
    <dgm:pt modelId="{4A00FEA7-AA8F-4147-9E05-C258D3122B91}" type="parTrans" cxnId="{B3B1240E-5744-4F61-BECB-614234BE7A27}">
      <dgm:prSet/>
      <dgm:spPr/>
      <dgm:t>
        <a:bodyPr/>
        <a:lstStyle/>
        <a:p>
          <a:endParaRPr lang="en-US"/>
        </a:p>
      </dgm:t>
    </dgm:pt>
    <dgm:pt modelId="{55A3506C-B110-4A10-B9C2-5093DB0BE140}" type="sibTrans" cxnId="{B3B1240E-5744-4F61-BECB-614234BE7A27}">
      <dgm:prSet/>
      <dgm:spPr/>
      <dgm:t>
        <a:bodyPr/>
        <a:lstStyle/>
        <a:p>
          <a:endParaRPr lang="en-US"/>
        </a:p>
      </dgm:t>
    </dgm:pt>
    <dgm:pt modelId="{CCE135F7-4172-43CF-9310-776A0A4C982C}">
      <dgm:prSet phldrT="[Text]"/>
      <dgm:spPr>
        <a:solidFill>
          <a:schemeClr val="accent6"/>
        </a:solidFill>
      </dgm:spPr>
      <dgm:t>
        <a:bodyPr/>
        <a:lstStyle/>
        <a:p>
          <a:r>
            <a:rPr lang="en-US" dirty="0"/>
            <a:t>Technology</a:t>
          </a:r>
        </a:p>
      </dgm:t>
    </dgm:pt>
    <dgm:pt modelId="{BB66C5A8-CDC2-4767-9A25-B1278B365EC5}" type="parTrans" cxnId="{070AC750-C189-42AB-99D4-BA7D8CB55F80}">
      <dgm:prSet/>
      <dgm:spPr/>
      <dgm:t>
        <a:bodyPr/>
        <a:lstStyle/>
        <a:p>
          <a:endParaRPr lang="en-US"/>
        </a:p>
      </dgm:t>
    </dgm:pt>
    <dgm:pt modelId="{006D1550-AB89-4F9F-96BA-68ACA550ECDA}" type="sibTrans" cxnId="{070AC750-C189-42AB-99D4-BA7D8CB55F80}">
      <dgm:prSet/>
      <dgm:spPr/>
      <dgm:t>
        <a:bodyPr/>
        <a:lstStyle/>
        <a:p>
          <a:endParaRPr lang="en-US"/>
        </a:p>
      </dgm:t>
    </dgm:pt>
    <dgm:pt modelId="{EED0051E-5B85-4FAE-B7EF-08AE66B07565}" type="pres">
      <dgm:prSet presAssocID="{6E98F049-A777-4C52-8CA9-7AB98F77A99B}" presName="Name0" presStyleCnt="0">
        <dgm:presLayoutVars>
          <dgm:chMax val="7"/>
          <dgm:dir/>
          <dgm:resizeHandles val="exact"/>
        </dgm:presLayoutVars>
      </dgm:prSet>
      <dgm:spPr/>
    </dgm:pt>
    <dgm:pt modelId="{78380C70-D9D4-413C-827F-A121DAA75677}" type="pres">
      <dgm:prSet presAssocID="{6E98F049-A777-4C52-8CA9-7AB98F77A99B}" presName="ellipse1" presStyleLbl="venn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1D30AB3-3318-4DD6-B7B1-C58072D59A96}" type="pres">
      <dgm:prSet presAssocID="{6E98F049-A777-4C52-8CA9-7AB98F77A99B}" presName="ellipse2" presStyleLbl="vennNode1" presStyleIdx="1" presStyleCnt="3" custLinFactNeighborX="-9027" custLinFactNeighborY="-193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4F93419-A6D8-4288-87E3-4C240F0C70D5}" type="pres">
      <dgm:prSet presAssocID="{6E98F049-A777-4C52-8CA9-7AB98F77A99B}" presName="ellipse3" presStyleLbl="vennNode1" presStyleIdx="2" presStyleCnt="3" custLinFactNeighborX="-16119" custLinFactNeighborY="-322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5912B82-EA11-4B59-A70C-45E3922046FE}" type="presOf" srcId="{CCE135F7-4172-43CF-9310-776A0A4C982C}" destId="{44F93419-A6D8-4288-87E3-4C240F0C70D5}" srcOrd="0" destOrd="0" presId="urn:microsoft.com/office/officeart/2005/8/layout/rings+Icon"/>
    <dgm:cxn modelId="{DC3F01BF-01FA-4C86-8FC8-E69B94E2A206}" srcId="{6E98F049-A777-4C52-8CA9-7AB98F77A99B}" destId="{D4E3AF65-407C-4F87-84D5-A2871D79F745}" srcOrd="0" destOrd="0" parTransId="{AF9CA870-0451-4CB5-96EA-CDA6E1EF03B1}" sibTransId="{F729D139-477E-4B57-B117-3F7C91C18815}"/>
    <dgm:cxn modelId="{EFBB0362-110E-48CE-B3FD-A37797BDA51D}" type="presOf" srcId="{D4E3AF65-407C-4F87-84D5-A2871D79F745}" destId="{78380C70-D9D4-413C-827F-A121DAA75677}" srcOrd="0" destOrd="0" presId="urn:microsoft.com/office/officeart/2005/8/layout/rings+Icon"/>
    <dgm:cxn modelId="{070AC750-C189-42AB-99D4-BA7D8CB55F80}" srcId="{6E98F049-A777-4C52-8CA9-7AB98F77A99B}" destId="{CCE135F7-4172-43CF-9310-776A0A4C982C}" srcOrd="2" destOrd="0" parTransId="{BB66C5A8-CDC2-4767-9A25-B1278B365EC5}" sibTransId="{006D1550-AB89-4F9F-96BA-68ACA550ECDA}"/>
    <dgm:cxn modelId="{B3B1240E-5744-4F61-BECB-614234BE7A27}" srcId="{6E98F049-A777-4C52-8CA9-7AB98F77A99B}" destId="{68C512FD-AD20-4738-9BEB-ECA41E5B5D61}" srcOrd="1" destOrd="0" parTransId="{4A00FEA7-AA8F-4147-9E05-C258D3122B91}" sibTransId="{55A3506C-B110-4A10-B9C2-5093DB0BE140}"/>
    <dgm:cxn modelId="{40A0C4AD-A6EF-4058-AF7F-644235020562}" type="presOf" srcId="{68C512FD-AD20-4738-9BEB-ECA41E5B5D61}" destId="{C1D30AB3-3318-4DD6-B7B1-C58072D59A96}" srcOrd="0" destOrd="0" presId="urn:microsoft.com/office/officeart/2005/8/layout/rings+Icon"/>
    <dgm:cxn modelId="{E2280716-B6D0-486E-A770-23145B415CBB}" type="presOf" srcId="{6E98F049-A777-4C52-8CA9-7AB98F77A99B}" destId="{EED0051E-5B85-4FAE-B7EF-08AE66B07565}" srcOrd="0" destOrd="0" presId="urn:microsoft.com/office/officeart/2005/8/layout/rings+Icon"/>
    <dgm:cxn modelId="{76D6DB97-D5BA-41DD-B631-2C948AB183A8}" type="presParOf" srcId="{EED0051E-5B85-4FAE-B7EF-08AE66B07565}" destId="{78380C70-D9D4-413C-827F-A121DAA75677}" srcOrd="0" destOrd="0" presId="urn:microsoft.com/office/officeart/2005/8/layout/rings+Icon"/>
    <dgm:cxn modelId="{D146D919-EE50-4280-89C2-43A953E6C2AD}" type="presParOf" srcId="{EED0051E-5B85-4FAE-B7EF-08AE66B07565}" destId="{C1D30AB3-3318-4DD6-B7B1-C58072D59A96}" srcOrd="1" destOrd="0" presId="urn:microsoft.com/office/officeart/2005/8/layout/rings+Icon"/>
    <dgm:cxn modelId="{20E0C247-0C47-44CD-8C88-051DA4591FEC}" type="presParOf" srcId="{EED0051E-5B85-4FAE-B7EF-08AE66B07565}" destId="{44F93419-A6D8-4288-87E3-4C240F0C70D5}" srcOrd="2" destOrd="0" presId="urn:microsoft.com/office/officeart/2005/8/layout/rings+Icon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ings+Icon">
  <dgm:title val="Interconnected Rings"/>
  <dgm:desc val="Use to show overlapping or interconnected ideas or concepts. The first seven lines of Level 1 text correspond with a circle. Unused text does not appear, but remains available if you switch layouts.  "/>
  <dgm:catLst>
    <dgm:cat type="relationship" pri="32000"/>
    <dgm:cat type="officeonline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0"/>
        <dgm:pt modelId="20"/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/>
        <dgm:pt modelId="20"/>
        <dgm:pt modelId="30"/>
        <dgm:pt modelId="40"/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2" destOrd="0"/>
      </dgm:cxnLst>
      <dgm:bg/>
      <dgm:whole/>
    </dgm:dataModel>
  </dgm:clrData>
  <dgm:layoutNode name="Name0">
    <dgm:varLst>
      <dgm:chMax val="7"/>
      <dgm:dir/>
      <dgm:resizeHandles val="exact"/>
    </dgm:varLst>
    <dgm:choose name="Name1">
      <dgm:if name="Name2" axis="ch" ptType="node" func="cnt" op="lt" val="1">
        <dgm:alg type="composite"/>
        <dgm:shape xmlns:r="http://schemas.openxmlformats.org/officeDocument/2006/relationships" r:blip="">
          <dgm:adjLst/>
        </dgm:shape>
        <dgm:presOf/>
        <dgm:constrLst/>
        <dgm:ruleLst/>
      </dgm:if>
      <dgm:if name="Name3" axis="ch" ptType="node" func="cnt" op="equ" val="1">
        <dgm:alg type="composite">
          <dgm:param type="ar" val="1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/>
          <dgm:constr type="h" for="ch" forName="ellipse1" refType="h"/>
        </dgm:constrLst>
      </dgm:if>
      <dgm:if name="Name4" axis="ch" ptType="node" func="cnt" op="equ" val="2">
        <dgm:alg type="composite">
          <dgm:param type="ar" val="0.9086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6602"/>
          <dgm:constr type="h" for="ch" forName="ellipse1" refType="h" fact="0.5999"/>
          <dgm:constr type="l" for="ch" forName="ellipse2" refType="w" fact="0.3398"/>
          <dgm:constr type="t" for="ch" forName="ellipse2" refType="h" fact="0.4001"/>
          <dgm:constr type="w" for="ch" forName="ellipse2" refType="w" fact="0.6602"/>
          <dgm:constr type="h" for="ch" forName="ellipse2" refType="h" fact="0.5999"/>
        </dgm:constrLst>
      </dgm:if>
      <dgm:if name="Name5" axis="ch" ptType="node" func="cnt" op="equ" val="3">
        <dgm:alg type="composite">
          <dgm:param type="ar" val="1.2171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4929"/>
          <dgm:constr type="h" for="ch" forName="ellipse1" refType="h" fact="0.5999"/>
          <dgm:constr type="l" for="ch" forName="ellipse2" refType="w" fact="0.2537"/>
          <dgm:constr type="t" for="ch" forName="ellipse2" refType="h" fact="0.4001"/>
          <dgm:constr type="w" for="ch" forName="ellipse2" refType="w" fact="0.4929"/>
          <dgm:constr type="h" for="ch" forName="ellipse2" refType="h" fact="0.5999"/>
          <dgm:constr type="l" for="ch" forName="ellipse3" refType="w" fact="0.5071"/>
          <dgm:constr type="t" for="ch" forName="ellipse3" refType="h" fact="0"/>
          <dgm:constr type="w" for="ch" forName="ellipse3" refType="w" fact="0.4929"/>
          <dgm:constr type="h" for="ch" forName="ellipse3" refType="h" fact="0.5999"/>
        </dgm:constrLst>
      </dgm:if>
      <dgm:if name="Name6" axis="ch" ptType="node" func="cnt" op="equ" val="4">
        <dgm:alg type="composite">
          <dgm:param type="ar" val="1.5255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3932"/>
          <dgm:constr type="h" for="ch" forName="ellipse1" refType="h" fact="0.5999"/>
          <dgm:constr type="l" for="ch" forName="ellipse2" refType="w" fact="0.2023"/>
          <dgm:constr type="t" for="ch" forName="ellipse2" refType="h" fact="0.4001"/>
          <dgm:constr type="w" for="ch" forName="ellipse2" refType="w" fact="0.3932"/>
          <dgm:constr type="h" for="ch" forName="ellipse2" refType="h" fact="0.5999"/>
          <dgm:constr type="l" for="ch" forName="ellipse3" refType="w" fact="0.4045"/>
          <dgm:constr type="t" for="ch" forName="ellipse3" refType="h" fact="0"/>
          <dgm:constr type="w" for="ch" forName="ellipse3" refType="w" fact="0.3932"/>
          <dgm:constr type="h" for="ch" forName="ellipse3" refType="h" fact="0.5999"/>
          <dgm:constr type="l" for="ch" forName="ellipse4" refType="w" fact="0.6068"/>
          <dgm:constr type="t" for="ch" forName="ellipse4" refType="h" fact="0.4001"/>
          <dgm:constr type="w" for="ch" forName="ellipse4" refType="w" fact="0.3932"/>
          <dgm:constr type="h" for="ch" forName="ellipse4" refType="h" fact="0.5999"/>
        </dgm:constrLst>
      </dgm:if>
      <dgm:if name="Name7" axis="ch" ptType="node" func="cnt" op="equ" val="5">
        <dgm:alg type="composite">
          <dgm:param type="ar" val="1.834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3271"/>
          <dgm:constr type="h" for="ch" forName="ellipse1" refType="h" fact="0.5999"/>
          <dgm:constr type="l" for="ch" forName="ellipse2" refType="w" fact="0.1682"/>
          <dgm:constr type="t" for="ch" forName="ellipse2" refType="h" fact="0.4001"/>
          <dgm:constr type="w" for="ch" forName="ellipse2" refType="w" fact="0.3271"/>
          <dgm:constr type="h" for="ch" forName="ellipse2" refType="h" fact="0.5999"/>
          <dgm:constr type="l" for="ch" forName="ellipse3" refType="w" fact="0.3365"/>
          <dgm:constr type="t" for="ch" forName="ellipse3" refType="h" fact="0"/>
          <dgm:constr type="w" for="ch" forName="ellipse3" refType="w" fact="0.3271"/>
          <dgm:constr type="h" for="ch" forName="ellipse3" refType="h" fact="0.5999"/>
          <dgm:constr type="l" for="ch" forName="ellipse4" refType="w" fact="0.5047"/>
          <dgm:constr type="t" for="ch" forName="ellipse4" refType="h" fact="0.4001"/>
          <dgm:constr type="w" for="ch" forName="ellipse4" refType="w" fact="0.3271"/>
          <dgm:constr type="h" for="ch" forName="ellipse4" refType="h" fact="0.5999"/>
          <dgm:constr type="l" for="ch" forName="ellipse5" refType="w" fact="0.6729"/>
          <dgm:constr type="t" for="ch" forName="ellipse5" refType="h" fact="0"/>
          <dgm:constr type="w" for="ch" forName="ellipse5" refType="w" fact="0.3271"/>
          <dgm:constr type="h" for="ch" forName="ellipse5" refType="h" fact="0.5999"/>
        </dgm:constrLst>
      </dgm:if>
      <dgm:if name="Name8" axis="ch" ptType="node" func="cnt" op="equ" val="6">
        <dgm:alg type="composite">
          <dgm:param type="ar" val="2.1873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278"/>
          <dgm:constr type="h" for="ch" forName="ellipse1" refType="h" fact="0.6081"/>
          <dgm:constr type="l" for="ch" forName="ellipse2" refType="w" fact="0.1444"/>
          <dgm:constr type="t" for="ch" forName="ellipse2" refType="h" fact="0.3919"/>
          <dgm:constr type="w" for="ch" forName="ellipse2" refType="w" fact="0.278"/>
          <dgm:constr type="h" for="ch" forName="ellipse2" refType="h" fact="0.6081"/>
          <dgm:constr type="l" for="ch" forName="ellipse3" refType="w" fact="0.2888"/>
          <dgm:constr type="t" for="ch" forName="ellipse3" refType="h" fact="0"/>
          <dgm:constr type="w" for="ch" forName="ellipse3" refType="w" fact="0.278"/>
          <dgm:constr type="h" for="ch" forName="ellipse3" refType="h" fact="0.6081"/>
          <dgm:constr type="l" for="ch" forName="ellipse4" refType="w" fact="0.4332"/>
          <dgm:constr type="t" for="ch" forName="ellipse4" refType="h" fact="0.3919"/>
          <dgm:constr type="w" for="ch" forName="ellipse4" refType="w" fact="0.278"/>
          <dgm:constr type="h" for="ch" forName="ellipse4" refType="h" fact="0.6081"/>
          <dgm:constr type="l" for="ch" forName="ellipse5" refType="w" fact="0.5776"/>
          <dgm:constr type="t" for="ch" forName="ellipse5" refType="h" fact="0"/>
          <dgm:constr type="w" for="ch" forName="ellipse5" refType="w" fact="0.278"/>
          <dgm:constr type="h" for="ch" forName="ellipse5" refType="h" fact="0.6081"/>
          <dgm:constr type="l" for="ch" forName="ellipse6" refType="w" fact="0.722"/>
          <dgm:constr type="t" for="ch" forName="ellipse6" refType="h" fact="0.3919"/>
          <dgm:constr type="w" for="ch" forName="ellipse6" refType="w" fact="0.278"/>
          <dgm:constr type="h" for="ch" forName="ellipse6" refType="h" fact="0.6081"/>
        </dgm:constrLst>
      </dgm:if>
      <dgm:else name="Name9">
        <dgm:alg type="composite">
          <dgm:param type="ar" val="2.3466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2455"/>
          <dgm:constr type="h" for="ch" forName="ellipse1" refType="h" fact="0.5761"/>
          <dgm:constr type="l" for="ch" forName="ellipse2" refType="w" fact="0.1257"/>
          <dgm:constr type="t" for="ch" forName="ellipse2" refType="h" fact="0.4239"/>
          <dgm:constr type="w" for="ch" forName="ellipse2" refType="w" fact="0.2455"/>
          <dgm:constr type="h" for="ch" forName="ellipse2" refType="h" fact="0.5761"/>
          <dgm:constr type="l" for="ch" forName="ellipse3" refType="w" fact="0.2515"/>
          <dgm:constr type="t" for="ch" forName="ellipse3" refType="h" fact="0"/>
          <dgm:constr type="w" for="ch" forName="ellipse3" refType="w" fact="0.2455"/>
          <dgm:constr type="h" for="ch" forName="ellipse3" refType="h" fact="0.5761"/>
          <dgm:constr type="l" for="ch" forName="ellipse4" refType="w" fact="0.3772"/>
          <dgm:constr type="t" for="ch" forName="ellipse4" refType="h" fact="0.4239"/>
          <dgm:constr type="w" for="ch" forName="ellipse4" refType="w" fact="0.2455"/>
          <dgm:constr type="h" for="ch" forName="ellipse4" refType="h" fact="0.5761"/>
          <dgm:constr type="l" for="ch" forName="ellipse5" refType="w" fact="0.503"/>
          <dgm:constr type="t" for="ch" forName="ellipse5" refType="h" fact="0"/>
          <dgm:constr type="w" for="ch" forName="ellipse5" refType="w" fact="0.2455"/>
          <dgm:constr type="h" for="ch" forName="ellipse5" refType="h" fact="0.5761"/>
          <dgm:constr type="l" for="ch" forName="ellipse6" refType="w" fact="0.6287"/>
          <dgm:constr type="t" for="ch" forName="ellipse6" refType="h" fact="0.4239"/>
          <dgm:constr type="w" for="ch" forName="ellipse6" refType="w" fact="0.2455"/>
          <dgm:constr type="h" for="ch" forName="ellipse6" refType="h" fact="0.5761"/>
          <dgm:constr type="l" for="ch" forName="ellipse7" refType="w" fact="0.7545"/>
          <dgm:constr type="t" for="ch" forName="ellipse7" refType="h" fact="0"/>
          <dgm:constr type="w" for="ch" forName="ellipse7" refType="w" fact="0.2455"/>
          <dgm:constr type="h" for="ch" forName="ellipse7" refType="h" fact="0.5761"/>
        </dgm:constrLst>
      </dgm:else>
    </dgm:choose>
    <dgm:choose name="Name10">
      <dgm:if name="Name11" axis="ch" ptType="node" func="cnt" op="gte" val="1">
        <dgm:layoutNode name="ellipse1" styleLbl="vennNode1">
          <dgm:varLst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choose name="Name12">
            <dgm:if name="Name13" func="var" arg="dir" op="equ" val="norm">
              <dgm:presOf axis="ch desOrSelf" ptType="node node" st="1 1" cnt="1 0"/>
            </dgm:if>
            <dgm:else name="Name14">
              <dgm:choose name="Name15">
                <dgm:if name="Name16" axis="ch" ptType="node" func="cnt" op="equ" val="1">
                  <dgm:presOf axis="ch desOrSelf" ptType="node node" st="1 1" cnt="1 0"/>
                </dgm:if>
                <dgm:if name="Name17" axis="ch" ptType="node" func="cnt" op="equ" val="2">
                  <dgm:presOf axis="ch desOrSelf" ptType="node node" st="2 1" cnt="1 0"/>
                </dgm:if>
                <dgm:if name="Name18" axis="ch" ptType="node" func="cnt" op="equ" val="3">
                  <dgm:presOf axis="ch desOrSelf" ptType="node node" st="3 1" cnt="1 0"/>
                </dgm:if>
                <dgm:if name="Name19" axis="ch" ptType="node" func="cnt" op="equ" val="4">
                  <dgm:presOf axis="ch desOrSelf" ptType="node node" st="4 1" cnt="1 0"/>
                </dgm:if>
                <dgm:if name="Name20" axis="ch" ptType="node" func="cnt" op="equ" val="5">
                  <dgm:presOf axis="ch desOrSelf" ptType="node node" st="5 1" cnt="1 0"/>
                </dgm:if>
                <dgm:if name="Name21" axis="ch" ptType="node" func="cnt" op="equ" val="6">
                  <dgm:presOf axis="ch desOrSelf" ptType="node node" st="6 1" cnt="1 0"/>
                </dgm:if>
                <dgm:if name="Name22" axis="ch" ptType="node" func="cnt" op="gte" val="7">
                  <dgm:presOf axis="ch desOrSelf" ptType="node node" st="7 1" cnt="1 0"/>
                </dgm:if>
                <dgm:else name="Name2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24"/>
    </dgm:choose>
    <dgm:choose name="Name25">
      <dgm:if name="Name26" axis="ch" ptType="node" func="cnt" op="gte" val="2">
        <dgm:layoutNode name="ellipse2" styleLbl="vennNode1">
          <dgm:varLst>
            <dgm:bulletEnabled val="1"/>
          </dgm:varLst>
          <dgm:alg type="tx"/>
          <dgm:choose name="Name27">
            <dgm:if name="Name2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2 1" cnt="1 0"/>
            </dgm:if>
            <dgm:else name="Name29">
              <dgm:shape xmlns:r="http://schemas.openxmlformats.org/officeDocument/2006/relationships" type="ellipse" r:blip="" zOrderOff="-2">
                <dgm:adjLst/>
              </dgm:shape>
              <dgm:choose name="Name30">
                <dgm:if name="Name31" axis="ch" ptType="node" func="cnt" op="equ" val="2">
                  <dgm:presOf axis="ch desOrSelf" ptType="node node" st="1 1" cnt="1 0"/>
                </dgm:if>
                <dgm:if name="Name32" axis="ch" ptType="node" func="cnt" op="equ" val="3">
                  <dgm:presOf axis="ch desOrSelf" ptType="node node" st="2 1" cnt="1 0"/>
                </dgm:if>
                <dgm:if name="Name33" axis="ch" ptType="node" func="cnt" op="equ" val="4">
                  <dgm:presOf axis="ch desOrSelf" ptType="node node" st="3 1" cnt="1 0"/>
                </dgm:if>
                <dgm:if name="Name34" axis="ch" ptType="node" func="cnt" op="equ" val="5">
                  <dgm:presOf axis="ch desOrSelf" ptType="node node" st="4 1" cnt="1 0"/>
                </dgm:if>
                <dgm:if name="Name35" axis="ch" ptType="node" func="cnt" op="equ" val="6">
                  <dgm:presOf axis="ch desOrSelf" ptType="node node" st="5 1" cnt="1 0"/>
                </dgm:if>
                <dgm:if name="Name36" axis="ch" ptType="node" func="cnt" op="gte" val="7">
                  <dgm:presOf axis="ch desOrSelf" ptType="node node" st="6 1" cnt="1 0"/>
                </dgm:if>
                <dgm:else name="Name37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  <dgm:choose name="Name39">
      <dgm:if name="Name40" axis="ch" ptType="node" func="cnt" op="gte" val="3">
        <dgm:layoutNode name="ellipse3" styleLbl="vennNode1">
          <dgm:varLst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choose name="Name41">
            <dgm:if name="Name42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3 1" cnt="1 0"/>
            </dgm:if>
            <dgm:else name="Name43">
              <dgm:shape xmlns:r="http://schemas.openxmlformats.org/officeDocument/2006/relationships" type="ellipse" r:blip="" zOrderOff="-4">
                <dgm:adjLst/>
              </dgm:shape>
              <dgm:choose name="Name44">
                <dgm:if name="Name45" axis="ch" ptType="node" func="cnt" op="equ" val="3">
                  <dgm:presOf axis="ch desOrSelf" ptType="node node" st="1 1" cnt="1 0"/>
                </dgm:if>
                <dgm:if name="Name46" axis="ch" ptType="node" func="cnt" op="equ" val="4">
                  <dgm:presOf axis="ch desOrSelf" ptType="node node" st="2 1" cnt="1 0"/>
                </dgm:if>
                <dgm:if name="Name47" axis="ch" ptType="node" func="cnt" op="equ" val="5">
                  <dgm:presOf axis="ch desOrSelf" ptType="node node" st="3 1" cnt="1 0"/>
                </dgm:if>
                <dgm:if name="Name48" axis="ch" ptType="node" func="cnt" op="equ" val="6">
                  <dgm:presOf axis="ch desOrSelf" ptType="node node" st="4 1" cnt="1 0"/>
                </dgm:if>
                <dgm:if name="Name49" axis="ch" ptType="node" func="cnt" op="gte" val="7">
                  <dgm:presOf axis="ch desOrSelf" ptType="node node" st="5 1" cnt="1 0"/>
                </dgm:if>
                <dgm:else name="Name50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1"/>
    </dgm:choose>
    <dgm:choose name="Name52">
      <dgm:if name="Name53" axis="ch" ptType="node" func="cnt" op="gte" val="4">
        <dgm:layoutNode name="ellipse4" styleLbl="vennNode1">
          <dgm:varLst>
            <dgm:bulletEnabled val="1"/>
          </dgm:varLst>
          <dgm:alg type="tx"/>
          <dgm:choose name="Name54">
            <dgm:if name="Name55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4 1" cnt="1 0"/>
            </dgm:if>
            <dgm:else name="Name56">
              <dgm:shape xmlns:r="http://schemas.openxmlformats.org/officeDocument/2006/relationships" type="ellipse" r:blip="" zOrderOff="-6">
                <dgm:adjLst/>
              </dgm:shape>
              <dgm:choose name="Name57">
                <dgm:if name="Name58" axis="ch" ptType="node" func="cnt" op="equ" val="4">
                  <dgm:presOf axis="ch desOrSelf" ptType="node node" st="1 1" cnt="1 0"/>
                </dgm:if>
                <dgm:if name="Name59" axis="ch" ptType="node" func="cnt" op="equ" val="5">
                  <dgm:presOf axis="ch desOrSelf" ptType="node node" st="2 1" cnt="1 0"/>
                </dgm:if>
                <dgm:if name="Name60" axis="ch" ptType="node" func="cnt" op="equ" val="6">
                  <dgm:presOf axis="ch desOrSelf" ptType="node node" st="3 1" cnt="1 0"/>
                </dgm:if>
                <dgm:if name="Name61" axis="ch" ptType="node" func="cnt" op="gte" val="7">
                  <dgm:presOf axis="ch desOrSelf" ptType="node node" st="4 1" cnt="1 0"/>
                </dgm:if>
                <dgm:else name="Name62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63"/>
    </dgm:choose>
    <dgm:choose name="Name64">
      <dgm:if name="Name65" axis="ch" ptType="node" func="cnt" op="gte" val="5">
        <dgm:layoutNode name="ellipse5" styleLbl="vennNode1">
          <dgm:varLst>
            <dgm:bulletEnabled val="1"/>
          </dgm:varLst>
          <dgm:alg type="tx"/>
          <dgm:choose name="Name66">
            <dgm:if name="Name67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5 1" cnt="1 0"/>
            </dgm:if>
            <dgm:else name="Name68">
              <dgm:shape xmlns:r="http://schemas.openxmlformats.org/officeDocument/2006/relationships" type="ellipse" r:blip="" zOrderOff="-8">
                <dgm:adjLst/>
              </dgm:shape>
              <dgm:choose name="Name69">
                <dgm:if name="Name70" axis="ch" ptType="node" func="cnt" op="equ" val="5">
                  <dgm:presOf axis="ch desOrSelf" ptType="node node" st="1 1" cnt="1 0"/>
                </dgm:if>
                <dgm:if name="Name71" axis="ch" ptType="node" func="cnt" op="equ" val="6">
                  <dgm:presOf axis="ch desOrSelf" ptType="node node" st="2 1" cnt="1 0"/>
                </dgm:if>
                <dgm:if name="Name72" axis="ch" ptType="node" func="cnt" op="gte" val="7">
                  <dgm:presOf axis="ch desOrSelf" ptType="node node" st="3 1" cnt="1 0"/>
                </dgm:if>
                <dgm:else name="Name7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74"/>
    </dgm:choose>
    <dgm:choose name="Name75">
      <dgm:if name="Name76" axis="ch" ptType="node" func="cnt" op="gte" val="6">
        <dgm:layoutNode name="ellipse6" styleLbl="vennNode1">
          <dgm:varLst>
            <dgm:bulletEnabled val="1"/>
          </dgm:varLst>
          <dgm:alg type="tx"/>
          <dgm:choose name="Name77">
            <dgm:if name="Name7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6 1" cnt="1 0"/>
            </dgm:if>
            <dgm:else name="Name79">
              <dgm:shape xmlns:r="http://schemas.openxmlformats.org/officeDocument/2006/relationships" type="ellipse" r:blip="" zOrderOff="-10">
                <dgm:adjLst/>
              </dgm:shape>
              <dgm:choose name="Name80">
                <dgm:if name="Name81" axis="ch" ptType="node" func="cnt" op="equ" val="6">
                  <dgm:presOf axis="ch desOrSelf" ptType="node node" st="1 1" cnt="1 0"/>
                </dgm:if>
                <dgm:if name="Name82" axis="ch" ptType="node" func="cnt" op="gte" val="7">
                  <dgm:presOf axis="ch desOrSelf" ptType="node node" st="2 1" cnt="1 0"/>
                </dgm:if>
                <dgm:else name="Name8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84"/>
    </dgm:choose>
    <dgm:choose name="Name85">
      <dgm:if name="Name86" axis="ch" ptType="node" func="cnt" op="gte" val="7">
        <dgm:layoutNode name="ellipse7" styleLbl="vennNode1">
          <dgm:varLst>
            <dgm:bulletEnabled val="1"/>
          </dgm:varLst>
          <dgm:alg type="tx"/>
          <dgm:choose name="Name87">
            <dgm:if name="Name8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7 1" cnt="1 0"/>
            </dgm:if>
            <dgm:else name="Name89">
              <dgm:shape xmlns:r="http://schemas.openxmlformats.org/officeDocument/2006/relationships" type="ellipse" r:blip="" zOrderOff="-12">
                <dgm:adjLst/>
              </dgm:shape>
              <dgm:presOf axis="ch desOrSelf" ptType="node node" st="1 1" cnt="1 0"/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90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1D8BD707-D9CF-40AE-B4C6-C98DA3205C09}" type="datetimeFigureOut">
              <a:rPr lang="en-US" smtClean="0"/>
              <a:pPr/>
              <a:t>10/6/2019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1D8BD707-D9CF-40AE-B4C6-C98DA3205C09}" type="datetimeFigureOut">
              <a:rPr lang="en-US" smtClean="0"/>
              <a:pPr/>
              <a:t>10/6/2019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1D8BD707-D9CF-40AE-B4C6-C98DA3205C09}" type="datetimeFigureOut">
              <a:rPr lang="en-US" smtClean="0"/>
              <a:pPr/>
              <a:t>10/6/2019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1D8BD707-D9CF-40AE-B4C6-C98DA3205C09}" type="datetimeFigureOut">
              <a:rPr lang="en-US" smtClean="0"/>
              <a:pPr/>
              <a:t>10/6/2019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10/6/2019</a:t>
            </a:fld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oxbusiness.com/markets/ge-ceo-feud-welch-vs-immelt" TargetMode="External"/><Relationship Id="rId2" Type="http://schemas.openxmlformats.org/officeDocument/2006/relationships/hyperlink" Target="https://www.washingtonpost.com/business/2018/10/01/general-electric-replaces-new-chief-executive-announces-massive-billion-charge-amid-struggles/?utm_term=.e6fdbd99cb3a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cnbc.com/2018/10/01/ge-removes-flannery-as-ceo-takes-23-billion-non-cash-charge-for-power-business-problems-and-withdraws-guidance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4314CDE-DB85-4EF7-8CA7-D2FDB866C1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pattFill prst="pct80">
            <a:fgClr>
              <a:schemeClr val="bg2">
                <a:lumMod val="60000"/>
                <a:lumOff val="40000"/>
              </a:schemeClr>
            </a:fgClr>
            <a:bgClr>
              <a:schemeClr val="bg1"/>
            </a:bgClr>
          </a:pattFill>
        </p:spPr>
        <p:txBody>
          <a:bodyPr>
            <a:normAutofit/>
          </a:bodyPr>
          <a:lstStyle/>
          <a:p>
            <a:r>
              <a:rPr lang="en-US" sz="4400" dirty="0"/>
              <a:t>GE’s Two Decades Transformation: Jack Welch Leadership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83662E9C-A3BD-4094-A430-729CB6D1ED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4038600"/>
            <a:ext cx="7929000" cy="1429442"/>
          </a:xfrm>
        </p:spPr>
        <p:txBody>
          <a:bodyPr>
            <a:noAutofit/>
          </a:bodyPr>
          <a:lstStyle/>
          <a:p>
            <a:r>
              <a:rPr lang="en-US" sz="2400" dirty="0"/>
              <a:t>Leadership and Change Management</a:t>
            </a:r>
          </a:p>
          <a:p>
            <a:pPr algn="r"/>
            <a:r>
              <a:rPr lang="en-US" sz="2400" dirty="0"/>
              <a:t>Dr Anubha Dadhich</a:t>
            </a:r>
          </a:p>
          <a:p>
            <a:pPr algn="r"/>
            <a:r>
              <a:rPr lang="en-US" sz="2400" dirty="0"/>
              <a:t>IIM Raipur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22886741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 Transformation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762000" y="2286000"/>
            <a:ext cx="3048000" cy="3505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en-US" sz="2400" dirty="0" smtClean="0"/>
              <a:t>Power Generation,                                                                                          			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Distribution                                                                                                       		</a:t>
            </a:r>
            <a:r>
              <a:rPr lang="en-US" sz="2400" dirty="0" smtClean="0"/>
              <a:t>	</a:t>
            </a:r>
            <a:endParaRPr lang="en-US" sz="24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Use of Electric Power                                                                                  			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Household Appliance</a:t>
            </a:r>
            <a:endParaRPr lang="en-US" sz="2400" dirty="0"/>
          </a:p>
        </p:txBody>
      </p:sp>
      <p:sp>
        <p:nvSpPr>
          <p:cNvPr id="7" name="Rectangle 6"/>
          <p:cNvSpPr/>
          <p:nvPr/>
        </p:nvSpPr>
        <p:spPr>
          <a:xfrm>
            <a:off x="5638800" y="2209800"/>
            <a:ext cx="3048000" cy="3505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en-US" sz="2400" dirty="0" smtClean="0"/>
              <a:t>Automotive Engines</a:t>
            </a:r>
          </a:p>
          <a:p>
            <a:endParaRPr lang="en-US" sz="24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Medical Systems</a:t>
            </a:r>
          </a:p>
          <a:p>
            <a:endParaRPr lang="en-US" sz="24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Diesel Locomotives</a:t>
            </a:r>
            <a:endParaRPr lang="en-US" sz="2400" dirty="0"/>
          </a:p>
        </p:txBody>
      </p:sp>
      <p:sp>
        <p:nvSpPr>
          <p:cNvPr id="10" name="Notched Right Arrow 9"/>
          <p:cNvSpPr/>
          <p:nvPr/>
        </p:nvSpPr>
        <p:spPr>
          <a:xfrm>
            <a:off x="3886200" y="3810000"/>
            <a:ext cx="1600200" cy="304800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DCD2FB8-7CB2-4FC1-A7AD-ABCE7C9E88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 Transformation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xmlns="" id="{C64DB25B-FA3F-494D-B680-73E9B2FBF2E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614119130"/>
              </p:ext>
            </p:extLst>
          </p:nvPr>
        </p:nvGraphicFramePr>
        <p:xfrm>
          <a:off x="614363" y="2222499"/>
          <a:ext cx="7915275" cy="39391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9561">
                  <a:extLst>
                    <a:ext uri="{9D8B030D-6E8A-4147-A177-3AD203B41FA5}">
                      <a16:colId xmlns:a16="http://schemas.microsoft.com/office/drawing/2014/main" xmlns="" val="1842321947"/>
                    </a:ext>
                  </a:extLst>
                </a:gridCol>
                <a:gridCol w="6155714">
                  <a:extLst>
                    <a:ext uri="{9D8B030D-6E8A-4147-A177-3AD203B41FA5}">
                      <a16:colId xmlns:a16="http://schemas.microsoft.com/office/drawing/2014/main" xmlns="" val="41681059"/>
                    </a:ext>
                  </a:extLst>
                </a:gridCol>
              </a:tblGrid>
              <a:tr h="787830">
                <a:tc>
                  <a:txBody>
                    <a:bodyPr/>
                    <a:lstStyle/>
                    <a:p>
                      <a:r>
                        <a:rPr lang="en-US" sz="2000" dirty="0"/>
                        <a:t>Year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195928206"/>
                  </a:ext>
                </a:extLst>
              </a:tr>
              <a:tr h="787830">
                <a:tc>
                  <a:txBody>
                    <a:bodyPr/>
                    <a:lstStyle/>
                    <a:p>
                      <a:r>
                        <a:rPr lang="en-US" sz="2000" dirty="0"/>
                        <a:t>1930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Highly Centralized, Tightly Controlled Management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3895777924"/>
                  </a:ext>
                </a:extLst>
              </a:tr>
              <a:tr h="787830">
                <a:tc>
                  <a:txBody>
                    <a:bodyPr/>
                    <a:lstStyle/>
                    <a:p>
                      <a:r>
                        <a:rPr lang="en-US" sz="2000" dirty="0"/>
                        <a:t>1950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Delegated Responsibility, Decentralization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2737613216"/>
                  </a:ext>
                </a:extLst>
              </a:tr>
              <a:tr h="787830">
                <a:tc>
                  <a:txBody>
                    <a:bodyPr/>
                    <a:lstStyle/>
                    <a:p>
                      <a:r>
                        <a:rPr lang="en-US" sz="2000" dirty="0"/>
                        <a:t>1960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Strengthening of Corporate staff, Strategic Planning System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3104472095"/>
                  </a:ext>
                </a:extLst>
              </a:tr>
              <a:tr h="787830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2489785763"/>
                  </a:ext>
                </a:extLst>
              </a:tr>
            </a:tbl>
          </a:graphicData>
        </a:graphic>
      </p:graphicFrame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39732-80DA-40F5-A234-5152EF92145A}" type="datetime1">
              <a:rPr lang="en-US" smtClean="0"/>
              <a:pPr/>
              <a:t>10/6/2019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BC474DE-07B3-4ACC-BAC8-CFFEB9A0D561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847781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06FF2CE-3715-4A23-B200-FF15F572A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Key Actions and Initiatives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E5A513C-D8BC-4D93-8D2E-847F765200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285999"/>
            <a:ext cx="8229600" cy="3886517"/>
          </a:xfrm>
        </p:spPr>
        <p:txBody>
          <a:bodyPr>
            <a:normAutofit/>
          </a:bodyPr>
          <a:lstStyle/>
          <a:p>
            <a:r>
              <a:rPr lang="en-US" sz="2800" dirty="0"/>
              <a:t>Revitalize and Transform the Highly Diversified Company</a:t>
            </a:r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endParaRPr lang="en-US" sz="2800" dirty="0"/>
          </a:p>
          <a:p>
            <a:r>
              <a:rPr lang="en-US" sz="2800" dirty="0"/>
              <a:t>Role of Top Management in Leading Change</a:t>
            </a:r>
          </a:p>
          <a:p>
            <a:endParaRPr lang="en-US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71171-AC73-4486-B59E-1A2E0290C704}" type="datetime1">
              <a:rPr lang="en-US" smtClean="0"/>
              <a:pPr/>
              <a:t>10/6/2019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BC474DE-07B3-4ACC-BAC8-CFFEB9A0D561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922144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E6B6207-59D1-4648-BE03-9DBC1357E0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/>
              <a:t>GE Transformation: Case 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F5803D1-E12E-4FC5-9C0B-CFC9569B15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971799"/>
            <a:ext cx="8229600" cy="320071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How </a:t>
            </a:r>
            <a:r>
              <a:rPr lang="en-US" sz="2800" dirty="0"/>
              <a:t>Difficult a Challenge did Welch face in </a:t>
            </a:r>
            <a:r>
              <a:rPr lang="en-US" sz="2800" dirty="0" smtClean="0"/>
              <a:t>1981?</a:t>
            </a:r>
          </a:p>
          <a:p>
            <a:pPr marL="0" indent="0">
              <a:buNone/>
            </a:pPr>
            <a:r>
              <a:rPr lang="en-US" sz="2800" dirty="0" smtClean="0"/>
              <a:t> </a:t>
            </a:r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How </a:t>
            </a:r>
            <a:r>
              <a:rPr lang="en-US" sz="2800" dirty="0"/>
              <a:t>effectively did he take charge ?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FC5C3-305F-4B0A-8713-42B8347250F7}" type="datetime1">
              <a:rPr lang="en-US" smtClean="0"/>
              <a:pPr/>
              <a:t>10/6/2019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BC474DE-07B3-4ACC-BAC8-CFFEB9A0D561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529457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05409B2-7C26-466C-9C6A-EBC025136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600" b="0" dirty="0"/>
              <a:t>Two Big Challenges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41758DF-6AE6-43FE-ACDF-66BA895A04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209799"/>
            <a:ext cx="8229600" cy="3962717"/>
          </a:xfrm>
        </p:spPr>
        <p:txBody>
          <a:bodyPr>
            <a:normAutofit/>
          </a:bodyPr>
          <a:lstStyle/>
          <a:p>
            <a:r>
              <a:rPr lang="en-US" sz="2800" dirty="0"/>
              <a:t>Radical Transformational Change– Huge </a:t>
            </a:r>
            <a:r>
              <a:rPr lang="en-US" sz="2800" dirty="0" smtClean="0"/>
              <a:t>Corporation</a:t>
            </a:r>
          </a:p>
          <a:p>
            <a:pPr>
              <a:buNone/>
            </a:pPr>
            <a:endParaRPr lang="en-US" sz="2800" dirty="0"/>
          </a:p>
          <a:p>
            <a:pPr marL="0" indent="0">
              <a:buNone/>
            </a:pPr>
            <a:endParaRPr lang="en-US" sz="2800" dirty="0"/>
          </a:p>
          <a:p>
            <a:r>
              <a:rPr lang="en-US" sz="2800" dirty="0"/>
              <a:t>Adding Value to Highly Diversified Strategic Portfolio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3EE61-BB96-4FC8-B4CB-F372F0CF2B7D}" type="datetime1">
              <a:rPr lang="en-US" smtClean="0"/>
              <a:pPr/>
              <a:t>10/6/2019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BC474DE-07B3-4ACC-BAC8-CFFEB9A0D561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878732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580035F-C9D6-41B6-B682-E376AF5FDC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57399"/>
            <a:ext cx="8229600" cy="4115117"/>
          </a:xfrm>
        </p:spPr>
        <p:txBody>
          <a:bodyPr>
            <a:normAutofit/>
          </a:bodyPr>
          <a:lstStyle/>
          <a:p>
            <a:r>
              <a:rPr lang="en-US" sz="2800" dirty="0"/>
              <a:t>Manger of the </a:t>
            </a:r>
            <a:r>
              <a:rPr lang="en-US" sz="2800" dirty="0" smtClean="0"/>
              <a:t>Century</a:t>
            </a:r>
          </a:p>
          <a:p>
            <a:pPr>
              <a:buNone/>
            </a:pPr>
            <a:endParaRPr lang="en-US" sz="2800" dirty="0"/>
          </a:p>
          <a:p>
            <a:pPr marL="0" indent="0">
              <a:buNone/>
            </a:pPr>
            <a:endParaRPr lang="en-US" sz="2800" dirty="0"/>
          </a:p>
          <a:p>
            <a:r>
              <a:rPr lang="en-US" sz="2800" dirty="0"/>
              <a:t>Market Cap $13 billion (1981) to $330 billion (1999)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E669-21DF-4CCD-995A-94D0D869D5DF}" type="datetime1">
              <a:rPr lang="en-US" smtClean="0"/>
              <a:pPr/>
              <a:t>10/6/2019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BC474DE-07B3-4ACC-BAC8-CFFEB9A0D561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890667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ADF955B-2F34-4BF3-8A72-1357A1BDC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600" b="0" dirty="0"/>
              <a:t>Welch &amp; GE: Step-by step Approach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8F03421-736E-4866-A537-D93836D7CC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04999"/>
            <a:ext cx="8229600" cy="4267517"/>
          </a:xfrm>
        </p:spPr>
        <p:txBody>
          <a:bodyPr>
            <a:normAutofit/>
          </a:bodyPr>
          <a:lstStyle/>
          <a:p>
            <a:r>
              <a:rPr lang="en-US" sz="2800" dirty="0"/>
              <a:t>Be # 1 or # 2– Fix it, Sell it or Close </a:t>
            </a:r>
            <a:r>
              <a:rPr lang="en-US" sz="2800" dirty="0" smtClean="0"/>
              <a:t>it</a:t>
            </a:r>
          </a:p>
          <a:p>
            <a:pPr>
              <a:buNone/>
            </a:pPr>
            <a:endParaRPr lang="en-US" sz="2800" dirty="0"/>
          </a:p>
          <a:p>
            <a:r>
              <a:rPr lang="en-US" sz="2800" dirty="0"/>
              <a:t>A Strategy or just  a slogan</a:t>
            </a:r>
          </a:p>
          <a:p>
            <a:pPr marL="0" indent="0">
              <a:buNone/>
            </a:pPr>
            <a:r>
              <a:rPr lang="en-US" sz="2800" dirty="0" smtClean="0"/>
              <a:t>……………………………………………</a:t>
            </a:r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/>
              <a:t>You can’t set an overall theme or a single strategy for giant corp. like GE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7B740-FDAB-47FB-827C-E0A8E7FC0A54}" type="datetime1">
              <a:rPr lang="en-US" smtClean="0"/>
              <a:pPr/>
              <a:t>10/6/2019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BC474DE-07B3-4ACC-BAC8-CFFEB9A0D561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650698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xmlns="" id="{5940F547-7206-4401-94FB-F8421915D8B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Di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7A1209EF-0023-4366-B0B8-B5DBC0C07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500" y="447188"/>
            <a:ext cx="7928999" cy="970450"/>
          </a:xfrm>
        </p:spPr>
        <p:txBody>
          <a:bodyPr>
            <a:normAutofit fontScale="90000"/>
          </a:bodyPr>
          <a:lstStyle/>
          <a:p>
            <a:pPr algn="l">
              <a:lnSpc>
                <a:spcPct val="90000"/>
              </a:lnSpc>
            </a:pPr>
            <a:r>
              <a:rPr lang="en-US" sz="3400" b="0" dirty="0"/>
              <a:t>Welch’s Three Circles : Do they represent strategy</a:t>
            </a:r>
          </a:p>
        </p:txBody>
      </p:sp>
      <p:graphicFrame>
        <p:nvGraphicFramePr>
          <p:cNvPr id="13" name="Content Placeholder 12">
            <a:extLst>
              <a:ext uri="{FF2B5EF4-FFF2-40B4-BE49-F238E27FC236}">
                <a16:creationId xmlns:a16="http://schemas.microsoft.com/office/drawing/2014/main" xmlns="" id="{378BC5BC-E716-4386-BBE7-790BDFBCCE8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629845472"/>
              </p:ext>
            </p:extLst>
          </p:nvPr>
        </p:nvGraphicFramePr>
        <p:xfrm>
          <a:off x="607067" y="1823667"/>
          <a:ext cx="7915275" cy="3636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9414D-B4F4-40F9-BB9A-BCC87497FDB6}" type="datetime1">
              <a:rPr lang="en-US" smtClean="0"/>
              <a:pPr/>
              <a:t>10/6/2019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BC474DE-07B3-4ACC-BAC8-CFFEB9A0D561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57200" y="5791200"/>
            <a:ext cx="853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Differentiated investment model is Strategic</a:t>
            </a:r>
          </a:p>
        </p:txBody>
      </p:sp>
    </p:spTree>
    <p:extLst>
      <p:ext uri="{BB962C8B-B14F-4D97-AF65-F5344CB8AC3E}">
        <p14:creationId xmlns:p14="http://schemas.microsoft.com/office/powerpoint/2010/main" xmlns="" val="40142183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/>
              <a:t>GE Transformation: Case Discussion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3886517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Is Welch creating/adding value in the early 1980s? </a:t>
            </a:r>
            <a:r>
              <a:rPr lang="en-US" sz="2800" dirty="0" smtClean="0"/>
              <a:t> If </a:t>
            </a:r>
            <a:r>
              <a:rPr lang="en-US" sz="2800" dirty="0"/>
              <a:t>so , </a:t>
            </a:r>
            <a:r>
              <a:rPr lang="en-US" sz="2800" dirty="0" smtClean="0"/>
              <a:t>how?</a:t>
            </a:r>
          </a:p>
          <a:p>
            <a:pPr>
              <a:buNone/>
            </a:pPr>
            <a:endParaRPr lang="en-US" sz="2800" dirty="0" smtClean="0"/>
          </a:p>
          <a:p>
            <a:r>
              <a:rPr lang="en-US" sz="2800" dirty="0" smtClean="0"/>
              <a:t>Long </a:t>
            </a:r>
            <a:r>
              <a:rPr lang="en-US" sz="2800" dirty="0"/>
              <a:t>Term and Short Term Impact of Strategic </a:t>
            </a:r>
            <a:r>
              <a:rPr lang="en-US" sz="2800" dirty="0" smtClean="0"/>
              <a:t>shift</a:t>
            </a:r>
          </a:p>
          <a:p>
            <a:pPr>
              <a:buNone/>
            </a:pPr>
            <a:endParaRPr lang="en-US" sz="2800" dirty="0" smtClean="0"/>
          </a:p>
          <a:p>
            <a:r>
              <a:rPr lang="en-US" sz="2800" dirty="0" smtClean="0"/>
              <a:t>Reducing </a:t>
            </a:r>
            <a:r>
              <a:rPr lang="en-US" sz="2800" dirty="0"/>
              <a:t>Bureaucracy, </a:t>
            </a:r>
            <a:endParaRPr lang="en-US" sz="2800" dirty="0" smtClean="0"/>
          </a:p>
          <a:p>
            <a:pPr>
              <a:buNone/>
            </a:pPr>
            <a:endParaRPr lang="en-US" sz="2800" dirty="0" smtClean="0"/>
          </a:p>
          <a:p>
            <a:r>
              <a:rPr lang="en-US" sz="2800" dirty="0" smtClean="0"/>
              <a:t>Lean </a:t>
            </a:r>
            <a:r>
              <a:rPr lang="en-US" sz="2800" dirty="0"/>
              <a:t>&amp; </a:t>
            </a:r>
            <a:r>
              <a:rPr lang="en-US" sz="2800" dirty="0" smtClean="0"/>
              <a:t>Agile Neutron </a:t>
            </a:r>
            <a:r>
              <a:rPr lang="en-US" sz="2800" dirty="0"/>
              <a:t>Jack</a:t>
            </a:r>
          </a:p>
          <a:p>
            <a:pPr>
              <a:buNone/>
            </a:pPr>
            <a:endParaRPr lang="en-US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FCD28-D875-4BAB-8423-7015F9BFD126}" type="datetime1">
              <a:rPr lang="en-US" smtClean="0"/>
              <a:pPr/>
              <a:t>10/6/2019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3600" dirty="0"/>
              <a:t>Latter 80’s…………Welch acted different leadership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4999"/>
            <a:ext cx="8229600" cy="4267517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800" dirty="0"/>
              <a:t>Fix—Sell– Close Vs Global </a:t>
            </a:r>
            <a:r>
              <a:rPr lang="en-US" sz="2800" dirty="0" smtClean="0"/>
              <a:t>Expansion</a:t>
            </a:r>
          </a:p>
          <a:p>
            <a:pPr>
              <a:buNone/>
            </a:pPr>
            <a:endParaRPr lang="en-US" sz="2800" dirty="0"/>
          </a:p>
          <a:p>
            <a:pPr>
              <a:buNone/>
            </a:pPr>
            <a:r>
              <a:rPr lang="en-US" sz="2800" dirty="0"/>
              <a:t>Destaffing– Delayering Progm Vs Software </a:t>
            </a:r>
            <a:r>
              <a:rPr lang="en-US" sz="2800" dirty="0" smtClean="0"/>
              <a:t>Initiatives</a:t>
            </a:r>
          </a:p>
          <a:p>
            <a:pPr>
              <a:buNone/>
            </a:pPr>
            <a:endParaRPr lang="en-US" sz="2800" dirty="0"/>
          </a:p>
          <a:p>
            <a:pPr>
              <a:buNone/>
            </a:pPr>
            <a:r>
              <a:rPr lang="en-US" sz="2800" dirty="0"/>
              <a:t>Employee layoffs Vs Leadership Development</a:t>
            </a:r>
          </a:p>
          <a:p>
            <a:pPr>
              <a:buNone/>
            </a:pPr>
            <a:r>
              <a:rPr lang="en-US" sz="2800" dirty="0" smtClean="0"/>
              <a:t>………………………………………………………..</a:t>
            </a:r>
          </a:p>
          <a:p>
            <a:pPr>
              <a:buNone/>
            </a:pPr>
            <a:endParaRPr lang="en-US" sz="2800" dirty="0"/>
          </a:p>
          <a:p>
            <a:pPr>
              <a:buNone/>
            </a:pPr>
            <a:r>
              <a:rPr lang="en-US" sz="2800" dirty="0"/>
              <a:t>Soft Issues: Culture Change, People Change,</a:t>
            </a:r>
          </a:p>
          <a:p>
            <a:pPr>
              <a:buNone/>
            </a:pPr>
            <a:r>
              <a:rPr lang="en-US" sz="2800" dirty="0"/>
              <a:t>And Process Development</a:t>
            </a:r>
          </a:p>
          <a:p>
            <a:pPr>
              <a:buNone/>
            </a:pPr>
            <a:endParaRPr lang="en-US" sz="2400" dirty="0"/>
          </a:p>
          <a:p>
            <a:pPr>
              <a:buNone/>
            </a:pPr>
            <a:endParaRPr lang="en-US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F6055-E754-4AC9-85FA-AF224CDFDAF4}" type="datetime1">
              <a:rPr lang="en-US" smtClean="0"/>
              <a:pPr/>
              <a:t>10/6/2019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Welch implemented this radical Change ??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Why workout ? What’s he trying to accomplish?</a:t>
            </a:r>
          </a:p>
          <a:p>
            <a:endParaRPr lang="en-US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68387-CEEA-4260-A140-6679E76EF7C3}" type="datetime1">
              <a:rPr lang="en-US" smtClean="0"/>
              <a:pPr/>
              <a:t>10/6/2019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BC474DE-07B3-4ACC-BAC8-CFFEB9A0D561}" type="slidenum">
              <a:rPr lang="en-US" smtClean="0"/>
              <a:pPr/>
              <a:t>12</a:t>
            </a:fld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GE Transformation: Case Discussion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Why is Neutron jack now focusing on people development ?</a:t>
            </a:r>
          </a:p>
          <a:p>
            <a:r>
              <a:rPr lang="en-US" sz="2400" dirty="0"/>
              <a:t> Why is he defining a new leadership model?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C7B77-773D-4224-AF91-BB269FE0F542}" type="datetime1">
              <a:rPr lang="en-US" smtClean="0"/>
              <a:pPr/>
              <a:t>10/6/2019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GE Transformation: Case Discussion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400" dirty="0"/>
              <a:t>With all this emphasis on the soft stuff , is Welch still adding value ?</a:t>
            </a:r>
          </a:p>
          <a:p>
            <a:pPr>
              <a:buNone/>
            </a:pPr>
            <a:r>
              <a:rPr lang="en-US" sz="2400" dirty="0"/>
              <a:t>How?  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C7086-F129-46A6-AE20-4F3233F29799}" type="datetime1">
              <a:rPr lang="en-US" smtClean="0"/>
              <a:pPr/>
              <a:t>10/6/2019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GE Transformation: Case Discussion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4034" y="2562757"/>
            <a:ext cx="7915931" cy="3636511"/>
          </a:xfrm>
        </p:spPr>
        <p:txBody>
          <a:bodyPr>
            <a:noAutofit/>
          </a:bodyPr>
          <a:lstStyle/>
          <a:p>
            <a:r>
              <a:rPr lang="en-US" sz="2400" dirty="0"/>
              <a:t>Can Welch be adding value to this highly diverse portfolio? </a:t>
            </a:r>
          </a:p>
          <a:p>
            <a:pPr>
              <a:buNone/>
            </a:pPr>
            <a:endParaRPr lang="en-US" sz="2400" dirty="0"/>
          </a:p>
          <a:p>
            <a:r>
              <a:rPr lang="en-US" sz="2400" dirty="0"/>
              <a:t>Is GE’s internal organization a more efficient resource allocator than the market?</a:t>
            </a:r>
          </a:p>
          <a:p>
            <a:endParaRPr lang="en-US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09614-2239-439C-89C4-CE92EC93581E}" type="datetime1">
              <a:rPr lang="en-US" smtClean="0"/>
              <a:pPr/>
              <a:t>10/6/2019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GE Transformation: Case Discussion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What do you think of his notion of stretch targets?</a:t>
            </a:r>
          </a:p>
          <a:p>
            <a:pPr>
              <a:buNone/>
            </a:pPr>
            <a:endParaRPr lang="en-US" sz="2400" dirty="0"/>
          </a:p>
          <a:p>
            <a:r>
              <a:rPr lang="en-US" sz="2400" dirty="0"/>
              <a:t>What is he trying to do with the service business initiative?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FA4FC-F96B-4F05-BD31-2D07FF20CFEA}" type="datetime1">
              <a:rPr lang="en-US" smtClean="0"/>
              <a:pPr/>
              <a:t>10/6/2019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GE Transformation: Case Discussion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How would you characterize Welch’s role in the change process? What kind of leader is he?</a:t>
            </a:r>
          </a:p>
          <a:p>
            <a:pPr>
              <a:buNone/>
            </a:pPr>
            <a:endParaRPr lang="en-US" sz="2400" dirty="0"/>
          </a:p>
          <a:p>
            <a:r>
              <a:rPr lang="en-US" sz="2400" dirty="0"/>
              <a:t>Is the business model and organization form Welch has created sustainable? </a:t>
            </a:r>
          </a:p>
          <a:p>
            <a:pPr>
              <a:buNone/>
            </a:pPr>
            <a:endParaRPr lang="en-US" sz="2400" dirty="0"/>
          </a:p>
          <a:p>
            <a:endParaRPr lang="en-US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68387-CEEA-4260-A140-6679E76EF7C3}" type="datetime1">
              <a:rPr lang="en-US" smtClean="0"/>
              <a:pPr/>
              <a:t>10/6/2019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474DE-07B3-4ACC-BAC8-CFFEB9A0D561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GE Transformation: Case Discussion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Is GE’s success dependent on Welch’s leadership? </a:t>
            </a:r>
          </a:p>
          <a:p>
            <a:endParaRPr lang="en-US" sz="2400" dirty="0"/>
          </a:p>
          <a:p>
            <a:r>
              <a:rPr lang="en-US" sz="2400" dirty="0"/>
              <a:t>Can His successor CEO continue the growth trajectory –or even maintain GE’s current position ?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F4DF4-B90D-410B-A796-F4713DA4947F}" type="datetime1">
              <a:rPr lang="en-US" smtClean="0"/>
              <a:pPr/>
              <a:t>10/6/2019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68387-CEEA-4260-A140-6679E76EF7C3}" type="datetime1">
              <a:rPr lang="en-US" smtClean="0"/>
              <a:pPr/>
              <a:t>10/6/2019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474DE-07B3-4ACC-BAC8-CFFEB9A0D561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0392" y="285722"/>
            <a:ext cx="7612578" cy="640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533400"/>
            <a:ext cx="8229600" cy="4525963"/>
          </a:xfrm>
        </p:spPr>
        <p:txBody>
          <a:bodyPr>
            <a:normAutofit fontScale="85000" lnSpcReduction="20000"/>
          </a:bodyPr>
          <a:lstStyle/>
          <a:p>
            <a:r>
              <a:rPr lang="en-US" dirty="0">
                <a:hlinkClick r:id="rId2"/>
              </a:rPr>
              <a:t>https://www.washingtonpost.com/business/2018/10/01/general-electric-replaces-new-chief-executive-announces-massive-billion-charge-amid-struggles/?utm_term=.e6fdbd99cb3a</a:t>
            </a:r>
            <a:endParaRPr lang="en-US" dirty="0"/>
          </a:p>
          <a:p>
            <a:endParaRPr lang="en-US" dirty="0"/>
          </a:p>
          <a:p>
            <a:r>
              <a:rPr lang="en-US" dirty="0">
                <a:hlinkClick r:id="rId3"/>
              </a:rPr>
              <a:t>https://www.foxbusiness.com/markets/ge-ceo-feud-welch-vs-immelt</a:t>
            </a:r>
            <a:endParaRPr lang="en-US" dirty="0"/>
          </a:p>
          <a:p>
            <a:pPr>
              <a:buNone/>
            </a:pPr>
            <a:endParaRPr lang="en-US" dirty="0"/>
          </a:p>
          <a:p>
            <a:r>
              <a:rPr lang="en-US" dirty="0">
                <a:hlinkClick r:id="rId4"/>
              </a:rPr>
              <a:t>https://www.cnbc.com/2018/10/01/ge-removes-flannery-as-ceo-takes-23-billion-non-cash-charge-for-power-business-problems-and-withdraws-guidance.html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68387-CEEA-4260-A140-6679E76EF7C3}" type="datetime1">
              <a:rPr lang="en-US" smtClean="0"/>
              <a:pPr/>
              <a:t>10/6/2019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474DE-07B3-4ACC-BAC8-CFFEB9A0D561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undry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16</TotalTime>
  <Words>497</Words>
  <Application>Microsoft Office PowerPoint</Application>
  <PresentationFormat>On-screen Show (4:3)</PresentationFormat>
  <Paragraphs>139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Foundry</vt:lpstr>
      <vt:lpstr>GE’s Two Decades Transformation: Jack Welch Leadership</vt:lpstr>
      <vt:lpstr>GE Transformation</vt:lpstr>
      <vt:lpstr>GE Transformation</vt:lpstr>
      <vt:lpstr>Key Actions and Initiatives</vt:lpstr>
      <vt:lpstr>GE Transformation: Case Discussion</vt:lpstr>
      <vt:lpstr>Two Big Challenges</vt:lpstr>
      <vt:lpstr>Slide 7</vt:lpstr>
      <vt:lpstr>Welch &amp; GE: Step-by step Approach</vt:lpstr>
      <vt:lpstr>Welch’s Three Circles : Do they represent strategy</vt:lpstr>
      <vt:lpstr>GE Transformation: Case Discussion</vt:lpstr>
      <vt:lpstr>Latter 80’s…………Welch acted different leadership</vt:lpstr>
      <vt:lpstr>How Welch implemented this radical Change ??</vt:lpstr>
      <vt:lpstr>GE Transformation: Case Discussion</vt:lpstr>
      <vt:lpstr>GE Transformation: Case Discussion</vt:lpstr>
      <vt:lpstr>GE Transformation: Case Discussion</vt:lpstr>
      <vt:lpstr>GE Transformation: Case Discussion</vt:lpstr>
      <vt:lpstr>GE Transformation: Case Discussion</vt:lpstr>
      <vt:lpstr>GE Transformation: Case Discussion</vt:lpstr>
      <vt:lpstr>Slide 19</vt:lpstr>
      <vt:lpstr>Slide 20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GE’s Two Decades Transformation: Jack Welch Leadership</dc:title>
  <dc:creator>Anubha</dc:creator>
  <cp:lastModifiedBy>Anubha</cp:lastModifiedBy>
  <cp:revision>7</cp:revision>
  <dcterms:created xsi:type="dcterms:W3CDTF">2006-08-16T00:00:00Z</dcterms:created>
  <dcterms:modified xsi:type="dcterms:W3CDTF">2019-10-06T09:48:10Z</dcterms:modified>
</cp:coreProperties>
</file>