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71" r:id="rId11"/>
    <p:sldId id="268" r:id="rId12"/>
    <p:sldId id="272" r:id="rId13"/>
    <p:sldId id="269" r:id="rId14"/>
    <p:sldId id="270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E189-B417-4CAC-87E8-E34A7CF1AB0A}" type="datetimeFigureOut">
              <a:rPr lang="en-US" smtClean="0"/>
              <a:pPr/>
              <a:t>29-Sep-19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882C8-D2DC-4FD8-B246-BFDF41FDF6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882C8-D2DC-4FD8-B246-BFDF41FDF6C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41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882C8-D2DC-4FD8-B246-BFDF41FDF6C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06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882C8-D2DC-4FD8-B246-BFDF41FDF6C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02C199-FF79-4163-A396-4A2D6FA1B2D7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009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1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FB220-61C4-4CA3-8C5C-A3FAFD5E63AF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097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471C6-A7CE-4C48-9C07-5CAB327A0E80}" type="datetime1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8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0E2F-F8DB-429E-9BA3-F020D0BBEAFA}" type="datetime1">
              <a:rPr lang="en-US" smtClean="0"/>
              <a:t>29-Sep-19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49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812E-019C-4148-A267-0F33C0CD462D}" type="datetime1">
              <a:rPr lang="en-US" smtClean="0"/>
              <a:t>29-Sep-19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1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E5FD-AE4E-4543-9B76-2B65C8120629}" type="datetime1">
              <a:rPr lang="en-US" smtClean="0"/>
              <a:t>29-Sep-19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1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EE29-4F5F-41B1-A36E-119A51561A89}" type="datetime1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3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9017-411F-4B65-A1E4-2D522ED0CF07}" type="datetime1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0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DA8B5-95E7-4659-80FE-D285915E5D2D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72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9B68-DB54-47A1-9473-ABAB7B84B482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576F757-107C-4B49-A47C-CFB9154A0CF3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522E5D3-2F98-4D62-B4E1-6126EC432D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0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A9681CE-BBA0-49F9-8363-09207D318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BAC690-37C5-465F-99FF-056C244F9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CBA1C3-1E25-4D8B-AA48-5CD560F7B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467" y="863364"/>
            <a:ext cx="6657476" cy="5126124"/>
          </a:xfrm>
          <a:solidFill>
            <a:schemeClr val="accent2"/>
          </a:solidFill>
        </p:spPr>
        <p:txBody>
          <a:bodyPr anchor="ctr">
            <a:normAutofit/>
          </a:bodyPr>
          <a:lstStyle/>
          <a:p>
            <a:pPr algn="r"/>
            <a:r>
              <a:rPr lang="en-US" sz="4800" dirty="0"/>
              <a:t>Factors affecting change &amp; Transformation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CC476-668E-486F-B88D-79C25784BF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2941" y="863364"/>
            <a:ext cx="3082986" cy="5120435"/>
          </a:xfrm>
          <a:solidFill>
            <a:schemeClr val="accent2"/>
          </a:solidFill>
        </p:spPr>
        <p:txBody>
          <a:bodyPr anchor="ctr">
            <a:normAutofit/>
          </a:bodyPr>
          <a:lstStyle/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en-US" sz="1900" b="1" cap="all" spc="250" dirty="0">
                <a:solidFill>
                  <a:schemeClr val="tx1"/>
                </a:solidFill>
                <a:latin typeface="Georgia"/>
              </a:rPr>
              <a:t>Leadership and Change management: session 5</a:t>
            </a: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rgbClr val="646B86"/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rgbClr val="646B86"/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rgbClr val="646B86"/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rgbClr val="646B86"/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rgbClr val="646B86"/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rgbClr val="646B86"/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endParaRPr lang="en-US" sz="1900" b="1" cap="all" spc="250" dirty="0">
              <a:solidFill>
                <a:schemeClr val="accent1">
                  <a:lumMod val="50000"/>
                </a:schemeClr>
              </a:solidFill>
              <a:latin typeface="Georgia"/>
            </a:endParaRPr>
          </a:p>
          <a:p>
            <a:pPr lvl="0" algn="l">
              <a:lnSpc>
                <a:spcPct val="100000"/>
              </a:lnSpc>
              <a:spcBef>
                <a:spcPct val="20000"/>
              </a:spcBef>
              <a:buClr>
                <a:srgbClr val="D16349"/>
              </a:buClr>
              <a:buSzPct val="85000"/>
            </a:pPr>
            <a:r>
              <a:rPr lang="en-US" sz="2000" b="1" dirty="0">
                <a:solidFill>
                  <a:schemeClr val="tx1"/>
                </a:solidFill>
              </a:rPr>
              <a:t>Dr. Anubha Dadhich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IIM Raipur</a:t>
            </a:r>
            <a:endParaRPr lang="en-US" sz="1900" b="1" cap="all" spc="250" dirty="0">
              <a:solidFill>
                <a:schemeClr val="tx1"/>
              </a:solidFill>
              <a:latin typeface="Georgia"/>
            </a:endParaRPr>
          </a:p>
          <a:p>
            <a:pPr algn="l"/>
            <a:endParaRPr lang="en-US" sz="2000" dirty="0">
              <a:solidFill>
                <a:srgbClr val="F2F2F2"/>
              </a:solidFill>
            </a:endParaRPr>
          </a:p>
        </p:txBody>
      </p:sp>
      <p:cxnSp>
        <p:nvCxnSpPr>
          <p:cNvPr id="37" name="Straight Connector 23">
            <a:extLst>
              <a:ext uri="{FF2B5EF4-FFF2-40B4-BE49-F238E27FC236}">
                <a16:creationId xmlns:a16="http://schemas.microsoft.com/office/drawing/2014/main" id="{20129D1B-5EF7-4D54-8EE3-90A400E40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961243" y="2054826"/>
            <a:ext cx="0" cy="2743200"/>
          </a:xfrm>
          <a:prstGeom prst="line">
            <a:avLst/>
          </a:prstGeom>
          <a:ln w="127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76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B575-2105-4810-ACD1-ACD64206428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Critical Elements of  Change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64086-479D-408D-9F18-279A670EE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13004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Two out of  every three transformation process fails .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 need to understand, WHY ???</a:t>
            </a:r>
          </a:p>
          <a:p>
            <a:r>
              <a:rPr lang="en-US" sz="2400" dirty="0">
                <a:solidFill>
                  <a:schemeClr val="tx1"/>
                </a:solidFill>
              </a:rPr>
              <a:t>Overemphasize on soft side of change </a:t>
            </a:r>
          </a:p>
          <a:p>
            <a:r>
              <a:rPr lang="en-US" sz="2400" dirty="0">
                <a:solidFill>
                  <a:schemeClr val="tx1"/>
                </a:solidFill>
              </a:rPr>
              <a:t>Leadership style, Corporate culture, Employees Motivation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Hard Side is equally Important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Need to address first on ground</a:t>
            </a:r>
          </a:p>
          <a:p>
            <a:r>
              <a:rPr lang="en-US" sz="2400" dirty="0">
                <a:solidFill>
                  <a:schemeClr val="tx1"/>
                </a:solidFill>
              </a:rPr>
              <a:t>DICE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01308-24F7-410F-A751-863C109E0BB9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6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7156-AE20-43E5-83DE-79BE6C9ADCC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DICE</a:t>
            </a:r>
            <a:r>
              <a:rPr lang="en-US" dirty="0">
                <a:solidFill>
                  <a:schemeClr val="tx1"/>
                </a:solidFill>
              </a:rPr>
              <a:t> :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F6FDE-56A7-4368-8006-9B15C7EEEA9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Duration</a:t>
            </a:r>
            <a:r>
              <a:rPr lang="en-US" sz="2400" dirty="0">
                <a:solidFill>
                  <a:schemeClr val="tx1"/>
                </a:solidFill>
              </a:rPr>
              <a:t>: Long term or Short term</a:t>
            </a:r>
          </a:p>
          <a:p>
            <a:r>
              <a:rPr lang="en-US" sz="2400" dirty="0">
                <a:solidFill>
                  <a:schemeClr val="tx1"/>
                </a:solidFill>
              </a:rPr>
              <a:t>Misconception – Long term projects fails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Short term get less time to review frequently</a:t>
            </a:r>
          </a:p>
          <a:p>
            <a:r>
              <a:rPr lang="en-US" sz="2400" dirty="0">
                <a:solidFill>
                  <a:schemeClr val="tx1"/>
                </a:solidFill>
              </a:rPr>
              <a:t>Ideally bimonthly review for long term projects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Set your milestones (major actions &amp; achievements) and Impact assessment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Milestone e.g.: “ Consultation with stakeholders is completed” Or Consult Stakeholders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65A80-3411-41C5-8E8E-B14A865D1CAB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1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D1015-201B-448C-B43C-409CB965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3709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Duration (continue….)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CDB1D-F3EE-4291-BAD9-9E84B791A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17785"/>
            <a:ext cx="9872871" cy="447821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Team members and Sponsors must check that project is on track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Problems &amp; Challenges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How present state of achievement going to affect next phase of project</a:t>
            </a:r>
          </a:p>
          <a:p>
            <a:r>
              <a:rPr lang="en-US" sz="2400" dirty="0">
                <a:solidFill>
                  <a:schemeClr val="tx1"/>
                </a:solidFill>
              </a:rPr>
              <a:t>Sponsors and team members – power to address weaknesses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Alter , push-slow, new resources, new objective, new direction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Senior executives– team dynamics, communication, organization’s perception about the initiatives.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6252-FD07-4C7B-9401-6450381E92FB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38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392B-D476-4114-954E-F34B1E1B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11237"/>
          </a:xfrm>
          <a:solidFill>
            <a:schemeClr val="accent2"/>
          </a:solidFill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F0181-BDFC-4333-A870-F0E8B5D33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20837"/>
            <a:ext cx="9872871" cy="46751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Performance Integrity – means extent to which companies can rely on team of managers, supervisors, and staff to execute change project successfully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Senior executive- discourage star performers for change efforts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Misconception – regular work will get suffer</a:t>
            </a:r>
          </a:p>
          <a:p>
            <a:r>
              <a:rPr lang="en-US" sz="2400" dirty="0">
                <a:solidFill>
                  <a:schemeClr val="tx1"/>
                </a:solidFill>
              </a:rPr>
              <a:t>Employee needs to go an Extra mile to balance both</a:t>
            </a:r>
          </a:p>
          <a:p>
            <a:r>
              <a:rPr lang="en-US" sz="2400" dirty="0">
                <a:solidFill>
                  <a:schemeClr val="tx1"/>
                </a:solidFill>
              </a:rPr>
              <a:t>Right Combination of Skills, Knowledge and Social Network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Project time– All days or specific days and duration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Appraisal process of project team– Streamline with KPI</a:t>
            </a:r>
          </a:p>
          <a:p>
            <a:r>
              <a:rPr lang="en-US" sz="2400" dirty="0">
                <a:solidFill>
                  <a:schemeClr val="tx1"/>
                </a:solidFill>
              </a:rPr>
              <a:t>Ensure within team environment/interaction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Good Manager cannot be always a good team lead specially in Change organizations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B3B83-03BB-48B1-AF1E-E600A0EFA695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9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BED24-A1EC-40DF-B068-6F6C598D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859277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Continue…….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2D834-F3A5-4BC2-A5E3-872AB9A2F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607013"/>
            <a:ext cx="9872871" cy="3488987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Good team leaders: problem solving skills, methodical in their approach, result oriented, tolerate ambiguity, Willing to accept responsibilities, highly motivated so don’t crave the limelight.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8804-C6D8-42C1-A7D4-7ADF465B5D0A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9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D75D-4FBE-4229-AB91-1E461BE2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44102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Commitment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4D066-BFFA-4E9D-9B0F-389BBA71F93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Companies must boost the two categories of executives</a:t>
            </a:r>
          </a:p>
          <a:p>
            <a:r>
              <a:rPr lang="en-US" dirty="0">
                <a:solidFill>
                  <a:schemeClr val="tx1"/>
                </a:solidFill>
              </a:rPr>
              <a:t>C1: Most Influential senior executives, not necessarily with titles</a:t>
            </a:r>
          </a:p>
          <a:p>
            <a:r>
              <a:rPr lang="en-US" dirty="0">
                <a:solidFill>
                  <a:schemeClr val="tx1"/>
                </a:solidFill>
              </a:rPr>
              <a:t>C2: Most Enthusiastic executives– new system, new process</a:t>
            </a:r>
          </a:p>
          <a:p>
            <a:r>
              <a:rPr lang="en-US" dirty="0">
                <a:solidFill>
                  <a:schemeClr val="tx1"/>
                </a:solidFill>
              </a:rPr>
              <a:t>Support from top management should be visible at line managers/ staff level</a:t>
            </a:r>
          </a:p>
          <a:p>
            <a:r>
              <a:rPr lang="en-US" dirty="0">
                <a:solidFill>
                  <a:schemeClr val="tx1"/>
                </a:solidFill>
              </a:rPr>
              <a:t>Its all “understood”,  Back initiatives</a:t>
            </a:r>
          </a:p>
          <a:p>
            <a:r>
              <a:rPr lang="en-US" dirty="0">
                <a:solidFill>
                  <a:schemeClr val="tx1"/>
                </a:solidFill>
              </a:rPr>
              <a:t>Organize speeches meetings– Layoffs</a:t>
            </a:r>
          </a:p>
          <a:p>
            <a:r>
              <a:rPr lang="en-US" dirty="0">
                <a:solidFill>
                  <a:schemeClr val="tx1"/>
                </a:solidFill>
              </a:rPr>
              <a:t>Recruit GM for Change Management</a:t>
            </a:r>
          </a:p>
          <a:p>
            <a:r>
              <a:rPr lang="en-US" dirty="0">
                <a:solidFill>
                  <a:schemeClr val="tx1"/>
                </a:solidFill>
              </a:rPr>
              <a:t>Avoid different versions of message</a:t>
            </a:r>
          </a:p>
          <a:p>
            <a:r>
              <a:rPr lang="en-US" dirty="0">
                <a:solidFill>
                  <a:schemeClr val="tx1"/>
                </a:solidFill>
              </a:rPr>
              <a:t>Don’t underestimate their ability to built staff support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61BD3-3B2B-48D8-8AEB-42DC6335FB17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1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F4A9-A543-4868-8DF2-739D410A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46826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Effort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00757-48C5-4DBB-883D-3B4768DD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16258"/>
            <a:ext cx="9872871" cy="437974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Calculate how many work hours per employee per week must do for change process.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Ideally no one’s workload should increase by 10%</a:t>
            </a:r>
          </a:p>
          <a:p>
            <a:r>
              <a:rPr lang="en-US" sz="2400" dirty="0">
                <a:solidFill>
                  <a:schemeClr val="tx1"/>
                </a:solidFill>
              </a:rPr>
              <a:t>Going beyond: Initiative Trouble, resources overstretched, Compromise at normal operations or change program</a:t>
            </a:r>
          </a:p>
          <a:p>
            <a:r>
              <a:rPr lang="en-US" sz="2400" dirty="0">
                <a:solidFill>
                  <a:schemeClr val="tx1"/>
                </a:solidFill>
              </a:rPr>
              <a:t>Morale down, Conflict increases among teams, line staff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FCD8-9191-45C1-9871-199F45623A86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8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5383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How to create a balance  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35804"/>
            <a:ext cx="9872871" cy="416019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Take away some responsibilities – who are key players in transformation process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Review of all the projects in operating plans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Re-prioritize the critical one's for change process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Restructured 120 out of 250 projects sub-projects– to relieve line managers to focus on change projects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Get in temporary workers for routine operations or outsource business process for day-to-day activities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Need to think before kick start the transformation process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B203-29A1-4494-A4C6-F54B48EFA749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DICE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4000" dirty="0">
                <a:solidFill>
                  <a:schemeClr val="tx1"/>
                </a:solidFill>
              </a:rPr>
              <a:t>DICE SCORE = D + 2I +C1 + C2 + E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Scoring: 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7 and 14 = Win Zone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&gt;14 but &lt; 17 = Worry Zone</a:t>
            </a:r>
          </a:p>
          <a:p>
            <a:pPr>
              <a:buNone/>
            </a:pPr>
            <a:r>
              <a:rPr lang="en-US" sz="3600" dirty="0">
                <a:solidFill>
                  <a:schemeClr val="tx1"/>
                </a:solidFill>
              </a:rPr>
              <a:t>17 and above = Woe Zone</a:t>
            </a:r>
          </a:p>
          <a:p>
            <a:pPr>
              <a:buNone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6D425-33C1-46CD-838A-C02B3CF0CA26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07915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Merits of DICE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227634"/>
            <a:ext cx="9872871" cy="386836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It allows companies to tap into the Insight &amp; Experience of the Employees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Track Projects --- Early Warning Indicators</a:t>
            </a:r>
          </a:p>
          <a:p>
            <a:r>
              <a:rPr lang="en-US" sz="2400" dirty="0">
                <a:solidFill>
                  <a:schemeClr val="tx1"/>
                </a:solidFill>
              </a:rPr>
              <a:t>Win Zone, Woe Zone or Worry Zone</a:t>
            </a:r>
          </a:p>
          <a:p>
            <a:r>
              <a:rPr lang="en-US" sz="2400" dirty="0">
                <a:solidFill>
                  <a:schemeClr val="tx1"/>
                </a:solidFill>
              </a:rPr>
              <a:t>Manage Portfolio of Projects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Force Conversations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Companies Conduct Workshops to review Floundering Projects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DAB0E-9CC9-423A-9DDB-BE6674E6F17F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Change Vs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Incremental Change is different from transformation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Change is – Companies need to realign some aspects of their strategy, organization or culture, while retaining the others.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………………………………………………………………………………….</a:t>
            </a:r>
          </a:p>
          <a:p>
            <a:r>
              <a:rPr lang="en-US" sz="2400" dirty="0">
                <a:solidFill>
                  <a:schemeClr val="tx1"/>
                </a:solidFill>
              </a:rPr>
              <a:t>Transformation is the systematic and simultaneous attack across many fronts that fundamentally alters the basic rhythm and character of a company. </a:t>
            </a:r>
          </a:p>
          <a:p>
            <a:pPr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5383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Transformational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422186"/>
            <a:ext cx="9872871" cy="297666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Transformational Change is a journey through valley of death</a:t>
            </a:r>
          </a:p>
          <a:p>
            <a:r>
              <a:rPr lang="en-US" sz="2400" dirty="0">
                <a:solidFill>
                  <a:schemeClr val="tx1"/>
                </a:solidFill>
              </a:rPr>
              <a:t>Organization experience very different kind of emotions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From Complacence, Denial &amp; Resistance, Anger &amp; Depression,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To Exploration, Enthusiasm and Commitment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Leadership is very different at each phase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2858-316F-4B3C-BF76-5FE861EB07B6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4526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From Caterpillar to Butterfly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53702"/>
            <a:ext cx="9872871" cy="444229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                                                                                               Excitement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Complacence                                                  Identification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Denial  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Emotional                                                                                                                                 Time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Energy                            Finger Pointing                                              Curiosity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                 Outburst</a:t>
            </a: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                                                              Depression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2E96-3562-48BB-84E5-39791FE28632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16200000" flipH="1">
            <a:off x="705255" y="3866744"/>
            <a:ext cx="4124528" cy="29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762655" y="3842426"/>
            <a:ext cx="7003915" cy="48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945" y="632298"/>
            <a:ext cx="10123575" cy="9144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Leadership Roles in Different Transformation Process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94944" y="1683560"/>
          <a:ext cx="10130448" cy="434758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76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6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6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9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Leadership Role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r>
                        <a:rPr lang="en-US" dirty="0"/>
                        <a:t>Denial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Focus on the Past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Confront with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Rationalization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Provide Illustrations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1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Withdrawal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 consequences of “business as usual 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196">
                <a:tc>
                  <a:txBody>
                    <a:bodyPr/>
                    <a:lstStyle/>
                    <a:p>
                      <a:r>
                        <a:rPr lang="en-US" dirty="0"/>
                        <a:t>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Anger, blame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Listen to what is said and what is not said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Downing of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mourning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Company does not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Show personal commitment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Cut losses when unavoidable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84179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Continue…………..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43000" y="1586149"/>
          <a:ext cx="9872664" cy="3799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9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0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0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Leadership Role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Exploration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 preparation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Guide priorities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Incoherent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Educate to improve the quality of analysis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Confusion &amp; Chaos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short term goals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Cooperation &amp; Coordination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Long term goals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Frustration about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Celebrate</a:t>
                      </a:r>
                      <a:r>
                        <a:rPr lang="en-US" baseline="0" dirty="0"/>
                        <a:t> Success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Looking for new 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Focus on Team Building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Step back- let the next tier of leadership emerge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8B6B-3FA3-4BB8-AE38-4267CBD594FB}" type="datetime1">
              <a:rPr lang="en-US" smtClean="0"/>
              <a:t>29-Sep-19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2E5D3-2F98-4D62-B4E1-6126EC432DC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865</Words>
  <Application>Microsoft Office PowerPoint</Application>
  <PresentationFormat>Widescreen</PresentationFormat>
  <Paragraphs>174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Corbel</vt:lpstr>
      <vt:lpstr>Georgia</vt:lpstr>
      <vt:lpstr>Basis</vt:lpstr>
      <vt:lpstr>Factors affecting change &amp; Transformation Process</vt:lpstr>
      <vt:lpstr>Critical Elements of  Change Management</vt:lpstr>
      <vt:lpstr>DICE : FRAMEWORK</vt:lpstr>
      <vt:lpstr>Duration (continue….)</vt:lpstr>
      <vt:lpstr>Integrity</vt:lpstr>
      <vt:lpstr>Continue…….</vt:lpstr>
      <vt:lpstr>Commitment</vt:lpstr>
      <vt:lpstr>Effort</vt:lpstr>
      <vt:lpstr>How to create a balance  ??</vt:lpstr>
      <vt:lpstr>DICE Formula</vt:lpstr>
      <vt:lpstr>Merits of DICE Framework</vt:lpstr>
      <vt:lpstr>Change Vs Transformation</vt:lpstr>
      <vt:lpstr>Transformational Change</vt:lpstr>
      <vt:lpstr>From Caterpillar to Butterfly</vt:lpstr>
      <vt:lpstr>Leadership Roles in Different Transformation Process</vt:lpstr>
      <vt:lpstr>Continue…………..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affecting change</dc:title>
  <dc:creator>Anubha Dadhich</dc:creator>
  <cp:lastModifiedBy>Anubha</cp:lastModifiedBy>
  <cp:revision>58</cp:revision>
  <dcterms:created xsi:type="dcterms:W3CDTF">2019-06-09T04:54:31Z</dcterms:created>
  <dcterms:modified xsi:type="dcterms:W3CDTF">2019-09-29T12:20:00Z</dcterms:modified>
</cp:coreProperties>
</file>