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77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2B840-37A4-4189-875E-5E4CEB4E2DB1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A45C5-9F70-4CEF-9AB4-8C4AFD5ECB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882C8-D2DC-4FD8-B246-BFDF41FDF6C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6605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029200"/>
            <a:ext cx="6400800" cy="1600200"/>
          </a:xfrm>
        </p:spPr>
        <p:txBody>
          <a:bodyPr/>
          <a:lstStyle/>
          <a:p>
            <a:r>
              <a:rPr lang="en-US" dirty="0" smtClean="0"/>
              <a:t>Anubha Dadhich</a:t>
            </a:r>
          </a:p>
          <a:p>
            <a:r>
              <a:rPr lang="en-US" dirty="0" smtClean="0"/>
              <a:t>IIM Raipur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/>
              <a:t>Leadership and Change Management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affecting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Multiple Factors</a:t>
            </a:r>
          </a:p>
          <a:p>
            <a:endParaRPr lang="en-US" dirty="0" smtClean="0"/>
          </a:p>
          <a:p>
            <a:r>
              <a:rPr lang="en-US" dirty="0" smtClean="0"/>
              <a:t>DICE </a:t>
            </a:r>
          </a:p>
          <a:p>
            <a:endParaRPr lang="en-US" dirty="0" smtClean="0"/>
          </a:p>
          <a:p>
            <a:r>
              <a:rPr lang="en-US" dirty="0" smtClean="0"/>
              <a:t>Change Vs Transformation</a:t>
            </a:r>
          </a:p>
          <a:p>
            <a:endParaRPr lang="en-US" dirty="0" smtClean="0"/>
          </a:p>
          <a:p>
            <a:r>
              <a:rPr lang="en-US" dirty="0" smtClean="0"/>
              <a:t>Role of leaders in Transformation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behavioral context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03FCD-8734-4E7C-BB03-AF4B925A9B62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47800"/>
            <a:ext cx="7328298" cy="4250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r>
              <a:rPr lang="en-US" sz="3600" dirty="0"/>
              <a:t>Behavioral Context: Pragmatic Model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26DA-27D3-47C6-B968-763F94F86B97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752600"/>
            <a:ext cx="6125897" cy="4522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0DB575-2105-4810-ACD1-ACD64206428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Critical Elements of  Change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1E64086-479D-408D-9F18-279A670EE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965960"/>
            <a:ext cx="7404653" cy="413004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Two out of  every three transformation process fails .</a:t>
            </a:r>
          </a:p>
          <a:p>
            <a:r>
              <a:rPr lang="en-US" sz="2400" dirty="0">
                <a:solidFill>
                  <a:schemeClr val="tx1"/>
                </a:solidFill>
              </a:rPr>
              <a:t>We need to understand, WHY ???</a:t>
            </a:r>
          </a:p>
          <a:p>
            <a:r>
              <a:rPr lang="en-US" sz="2400" dirty="0">
                <a:solidFill>
                  <a:schemeClr val="tx1"/>
                </a:solidFill>
              </a:rPr>
              <a:t>Overemphasize on soft side of change </a:t>
            </a:r>
          </a:p>
          <a:p>
            <a:r>
              <a:rPr lang="en-US" sz="2400" dirty="0">
                <a:solidFill>
                  <a:schemeClr val="tx1"/>
                </a:solidFill>
              </a:rPr>
              <a:t>Leadership style, Corporate culture, Employees Motivation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Hard Side is equally Important</a:t>
            </a:r>
          </a:p>
          <a:p>
            <a:r>
              <a:rPr lang="en-US" sz="2400" dirty="0">
                <a:solidFill>
                  <a:schemeClr val="tx1"/>
                </a:solidFill>
              </a:rPr>
              <a:t>Need to address first on ground</a:t>
            </a:r>
          </a:p>
          <a:p>
            <a:r>
              <a:rPr lang="en-US" sz="2400" dirty="0">
                <a:solidFill>
                  <a:schemeClr val="tx1"/>
                </a:solidFill>
              </a:rPr>
              <a:t>DICE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01308-24F7-410F-A751-863C109E0BB9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7163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617156-AE20-43E5-83DE-79BE6C9ADCC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DICE</a:t>
            </a:r>
            <a:r>
              <a:rPr lang="en-US" dirty="0">
                <a:solidFill>
                  <a:schemeClr val="tx1"/>
                </a:solidFill>
              </a:rPr>
              <a:t> :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40F6FDE-56A7-4368-8006-9B15C7EEE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05000"/>
            <a:ext cx="7772400" cy="4114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Duration</a:t>
            </a:r>
            <a:r>
              <a:rPr lang="en-US" sz="2400" dirty="0">
                <a:solidFill>
                  <a:schemeClr val="tx1"/>
                </a:solidFill>
              </a:rPr>
              <a:t>: Long term or Short term</a:t>
            </a:r>
          </a:p>
          <a:p>
            <a:r>
              <a:rPr lang="en-US" sz="2400" dirty="0">
                <a:solidFill>
                  <a:schemeClr val="tx1"/>
                </a:solidFill>
              </a:rPr>
              <a:t>Misconception – Long term projects fails</a:t>
            </a:r>
          </a:p>
          <a:p>
            <a:r>
              <a:rPr lang="en-US" sz="2400" dirty="0">
                <a:solidFill>
                  <a:schemeClr val="tx1"/>
                </a:solidFill>
              </a:rPr>
              <a:t>Short term get less time to review frequently</a:t>
            </a:r>
          </a:p>
          <a:p>
            <a:r>
              <a:rPr lang="en-US" sz="2400" dirty="0">
                <a:solidFill>
                  <a:schemeClr val="tx1"/>
                </a:solidFill>
              </a:rPr>
              <a:t>Ideally bimonthly review for long term projects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Set your milestones (major actions &amp; achievements) and Impact assessment</a:t>
            </a:r>
          </a:p>
          <a:p>
            <a:r>
              <a:rPr lang="en-US" sz="2400" dirty="0">
                <a:solidFill>
                  <a:schemeClr val="tx1"/>
                </a:solidFill>
              </a:rPr>
              <a:t>Milestone e.g.: “ Consultation with stakeholders is completed” Or Consult Stakeholders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5A80-3411-41C5-8E8E-B14A865D1CAB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6412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AD1015-201B-448C-B43C-409CB9652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937098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Duration (continue….)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2CDB1D-F3EE-4291-BAD9-9E84B791A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617786"/>
            <a:ext cx="7404653" cy="447821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Team members and Sponsors must check that project is on track</a:t>
            </a:r>
          </a:p>
          <a:p>
            <a:r>
              <a:rPr lang="en-US" sz="2400" dirty="0">
                <a:solidFill>
                  <a:schemeClr val="tx1"/>
                </a:solidFill>
              </a:rPr>
              <a:t>Problems &amp; Challenges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How present state of achievement going to affect next phase of project</a:t>
            </a:r>
          </a:p>
          <a:p>
            <a:r>
              <a:rPr lang="en-US" sz="2400" dirty="0">
                <a:solidFill>
                  <a:schemeClr val="tx1"/>
                </a:solidFill>
              </a:rPr>
              <a:t>Sponsors and team members – power to address weaknesses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Alter , push-slow, new resources, new objective, new direction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Senior executives– team dynamics, communication, organization’s perception about the initiatives.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6252-FD07-4C7B-9401-6450381E92FB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5938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9B392B-D476-4114-954E-F34B1E1B7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1"/>
            <a:ext cx="7406640" cy="811237"/>
          </a:xfrm>
          <a:solidFill>
            <a:schemeClr val="accent1"/>
          </a:solidFill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Integrity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5FF0181-BDFC-4333-A870-F0E8B5D33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420837"/>
            <a:ext cx="7404653" cy="46751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Performance Integrity – means extent to which companies can rely on team of managers, supervisors, and staff to execute change project successfully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Senior executive- discourage star performers for change efforts</a:t>
            </a:r>
          </a:p>
          <a:p>
            <a:r>
              <a:rPr lang="en-US" sz="2400" dirty="0">
                <a:solidFill>
                  <a:schemeClr val="tx1"/>
                </a:solidFill>
              </a:rPr>
              <a:t>Misconception – regular work will get suffer</a:t>
            </a:r>
          </a:p>
          <a:p>
            <a:r>
              <a:rPr lang="en-US" sz="2400" dirty="0">
                <a:solidFill>
                  <a:schemeClr val="tx1"/>
                </a:solidFill>
              </a:rPr>
              <a:t>Employee needs to go an Extra mile to balance both</a:t>
            </a:r>
          </a:p>
          <a:p>
            <a:r>
              <a:rPr lang="en-US" sz="2400" dirty="0">
                <a:solidFill>
                  <a:schemeClr val="tx1"/>
                </a:solidFill>
              </a:rPr>
              <a:t>Right Combination of Skills, Knowledge and Social Network</a:t>
            </a:r>
          </a:p>
          <a:p>
            <a:r>
              <a:rPr lang="en-US" sz="2400" dirty="0">
                <a:solidFill>
                  <a:schemeClr val="tx1"/>
                </a:solidFill>
              </a:rPr>
              <a:t>Project time– All days or specific days and duration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Appraisal process of project team– Streamline with KPI</a:t>
            </a:r>
          </a:p>
          <a:p>
            <a:r>
              <a:rPr lang="en-US" sz="2400" dirty="0">
                <a:solidFill>
                  <a:schemeClr val="tx1"/>
                </a:solidFill>
              </a:rPr>
              <a:t>Ensure within team environment/interaction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Good Manager cannot be always a good team lead specially in Change organizations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B3B83-03BB-48B1-AF1E-E600A0EFA695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2793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1BED24-A1EC-40DF-B068-6F6C598D7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859277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Continue…….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662D834-F3A5-4BC2-A5E3-872AB9A2F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2607014"/>
            <a:ext cx="7404653" cy="348898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Good team leaders: problem solving skills, methodical in their approach, result oriented, tolerate ambiguity, Willing to accept responsibilities, highly motivated so don’t crave the limelight.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8804-C6D8-42C1-A7D4-7ADF465B5D0A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5896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E9D75D-4FBE-4229-AB91-1E461BE20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044102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Commitment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D4D066-BFFA-4E9D-9B0F-389BBA71F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05000"/>
            <a:ext cx="7467600" cy="4495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Companies must boost the two categories of executives</a:t>
            </a:r>
          </a:p>
          <a:p>
            <a:r>
              <a:rPr lang="en-US" dirty="0">
                <a:solidFill>
                  <a:schemeClr val="tx1"/>
                </a:solidFill>
              </a:rPr>
              <a:t>C1: Most Influential senior executives, not necessarily with titles</a:t>
            </a:r>
          </a:p>
          <a:p>
            <a:r>
              <a:rPr lang="en-US" dirty="0">
                <a:solidFill>
                  <a:schemeClr val="tx1"/>
                </a:solidFill>
              </a:rPr>
              <a:t>C2: Most Enthusiastic executives– new system, new process</a:t>
            </a:r>
          </a:p>
          <a:p>
            <a:r>
              <a:rPr lang="en-US" dirty="0">
                <a:solidFill>
                  <a:schemeClr val="tx1"/>
                </a:solidFill>
              </a:rPr>
              <a:t>Support from top management should be visible at line managers/ staff level</a:t>
            </a:r>
          </a:p>
          <a:p>
            <a:r>
              <a:rPr lang="en-US" dirty="0">
                <a:solidFill>
                  <a:schemeClr val="tx1"/>
                </a:solidFill>
              </a:rPr>
              <a:t>Its all “understood”,  Back initiatives</a:t>
            </a:r>
          </a:p>
          <a:p>
            <a:r>
              <a:rPr lang="en-US" dirty="0">
                <a:solidFill>
                  <a:schemeClr val="tx1"/>
                </a:solidFill>
              </a:rPr>
              <a:t>Organize speeches meetings– Layoffs</a:t>
            </a:r>
          </a:p>
          <a:p>
            <a:r>
              <a:rPr lang="en-US" dirty="0">
                <a:solidFill>
                  <a:schemeClr val="tx1"/>
                </a:solidFill>
              </a:rPr>
              <a:t>Recruit GM for Change Management</a:t>
            </a:r>
          </a:p>
          <a:p>
            <a:r>
              <a:rPr lang="en-US" dirty="0">
                <a:solidFill>
                  <a:schemeClr val="tx1"/>
                </a:solidFill>
              </a:rPr>
              <a:t>Avoid different versions of message</a:t>
            </a:r>
          </a:p>
          <a:p>
            <a:r>
              <a:rPr lang="en-US" dirty="0">
                <a:solidFill>
                  <a:schemeClr val="tx1"/>
                </a:solidFill>
              </a:rPr>
              <a:t>Don’t underestimate their ability to built staff support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1BD3-3B2B-48D8-8AEB-42DC6335FB17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22913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3FF4A9-A543-4868-8DF2-739D410A8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946826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Effort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1500757-48C5-4DBB-883D-3B4768DD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716258"/>
            <a:ext cx="7404653" cy="437974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Calculate how many work hours per employee per week must do for change process.</a:t>
            </a:r>
          </a:p>
          <a:p>
            <a:r>
              <a:rPr lang="en-US" sz="2400" dirty="0">
                <a:solidFill>
                  <a:schemeClr val="tx1"/>
                </a:solidFill>
              </a:rPr>
              <a:t>Ideally no one’s workload should increase by 10%</a:t>
            </a:r>
          </a:p>
          <a:p>
            <a:r>
              <a:rPr lang="en-US" sz="2400" dirty="0">
                <a:solidFill>
                  <a:schemeClr val="tx1"/>
                </a:solidFill>
              </a:rPr>
              <a:t>Going beyond: Initiative Trouble, resources overstretched, Compromise at normal operations or change program</a:t>
            </a:r>
          </a:p>
          <a:p>
            <a:r>
              <a:rPr lang="en-US" sz="2400" dirty="0">
                <a:solidFill>
                  <a:schemeClr val="tx1"/>
                </a:solidFill>
              </a:rPr>
              <a:t>Morale down, Conflict increases among teams, line staff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FCD8-9191-45C1-9871-199F45623A86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5885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05383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How to create a balance  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1" y="1935804"/>
            <a:ext cx="7404653" cy="416019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Take away some responsibilities – who are key players in transformation process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Review of all the projects in operating plans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Re-prioritize the critical one's for change process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Restructured 120 out of 250 projects sub-projects– to relieve line managers to focus on change projects </a:t>
            </a:r>
          </a:p>
          <a:p>
            <a:r>
              <a:rPr lang="en-US" sz="2400" dirty="0">
                <a:solidFill>
                  <a:schemeClr val="tx1"/>
                </a:solidFill>
              </a:rPr>
              <a:t>Get in temporary workers for routine operations or outsource business process for day-to-day activities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Need to think before kick start the transformation process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B203-29A1-4494-A4C6-F54B48EFA749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DICE 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772400" cy="4572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4000" dirty="0">
                <a:solidFill>
                  <a:schemeClr val="tx1"/>
                </a:solidFill>
              </a:rPr>
              <a:t>DICE SCORE = D + 2I +C1 + C2 + E</a:t>
            </a:r>
          </a:p>
          <a:p>
            <a:pPr>
              <a:buNone/>
            </a:pPr>
            <a:r>
              <a:rPr lang="en-US" sz="3600" dirty="0">
                <a:solidFill>
                  <a:schemeClr val="tx1"/>
                </a:solidFill>
              </a:rPr>
              <a:t>Scoring: </a:t>
            </a:r>
          </a:p>
          <a:p>
            <a:pPr>
              <a:buNone/>
            </a:pPr>
            <a:r>
              <a:rPr lang="en-US" sz="3600" dirty="0">
                <a:solidFill>
                  <a:schemeClr val="tx1"/>
                </a:solidFill>
              </a:rPr>
              <a:t>7 and 14 = Win Zone</a:t>
            </a:r>
          </a:p>
          <a:p>
            <a:pPr>
              <a:buNone/>
            </a:pPr>
            <a:r>
              <a:rPr lang="en-US" sz="3600" dirty="0">
                <a:solidFill>
                  <a:schemeClr val="tx1"/>
                </a:solidFill>
              </a:rPr>
              <a:t>&gt;14 but &lt; 17 = Worry Zone</a:t>
            </a:r>
          </a:p>
          <a:p>
            <a:pPr>
              <a:buNone/>
            </a:pPr>
            <a:r>
              <a:rPr lang="en-US" sz="3600" dirty="0">
                <a:solidFill>
                  <a:schemeClr val="tx1"/>
                </a:solidFill>
              </a:rPr>
              <a:t>17 and above = Woe Zone</a:t>
            </a:r>
          </a:p>
          <a:p>
            <a:pPr>
              <a:buNone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D425-33C1-46CD-838A-C02B3CF0CA26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1"/>
            <a:ext cx="7406640" cy="907915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Merits of DICE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1" y="2227634"/>
            <a:ext cx="7404653" cy="386836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It allows companies to tap into the Insight &amp; Experience of the Employees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Track Projects --- Early Warning Indicators</a:t>
            </a:r>
          </a:p>
          <a:p>
            <a:r>
              <a:rPr lang="en-US" sz="2400" dirty="0">
                <a:solidFill>
                  <a:schemeClr val="tx1"/>
                </a:solidFill>
              </a:rPr>
              <a:t>Win Zone, Woe Zone or Worry Zone</a:t>
            </a:r>
          </a:p>
          <a:p>
            <a:r>
              <a:rPr lang="en-US" sz="2400" dirty="0">
                <a:solidFill>
                  <a:schemeClr val="tx1"/>
                </a:solidFill>
              </a:rPr>
              <a:t>Manage Portfolio of Projects</a:t>
            </a:r>
          </a:p>
          <a:p>
            <a:r>
              <a:rPr lang="en-US" sz="2400" dirty="0">
                <a:solidFill>
                  <a:schemeClr val="tx1"/>
                </a:solidFill>
              </a:rPr>
              <a:t>Force Conversations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Companies Conduct Workshops to review Floundering Projects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AB0E-9CC9-423A-9DDB-BE6674E6F17F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Change Vs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772400" cy="4572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Incremental Change is different from transformation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Change is – Companies need to realign some aspects of their strategy, organization or culture, while retaining the others.</a:t>
            </a:r>
          </a:p>
          <a:p>
            <a:r>
              <a:rPr lang="en-US" sz="2400" dirty="0">
                <a:solidFill>
                  <a:schemeClr val="tx1"/>
                </a:solidFill>
              </a:rPr>
              <a:t>………………………………………………………………………………….</a:t>
            </a:r>
          </a:p>
          <a:p>
            <a:r>
              <a:rPr lang="en-US" sz="2400" dirty="0">
                <a:solidFill>
                  <a:schemeClr val="tx1"/>
                </a:solidFill>
              </a:rPr>
              <a:t>Transformation is the systematic and simultaneous attack across many fronts that fundamentally alters the basic rhythm and character of a company. </a:t>
            </a:r>
          </a:p>
          <a:p>
            <a:pPr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B6B-3FA3-4BB8-AE38-4267CBD594FB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05383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Transformational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1" y="2422187"/>
            <a:ext cx="7404653" cy="297666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Transformational Change is a journey through valley of death</a:t>
            </a:r>
          </a:p>
          <a:p>
            <a:r>
              <a:rPr lang="en-US" sz="2400" dirty="0">
                <a:solidFill>
                  <a:schemeClr val="tx1"/>
                </a:solidFill>
              </a:rPr>
              <a:t>Organization experience very different kind of emotions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From Complacence, Denial &amp; Resistance, Anger &amp; Depression, </a:t>
            </a:r>
          </a:p>
          <a:p>
            <a:r>
              <a:rPr lang="en-US" sz="2400" dirty="0">
                <a:solidFill>
                  <a:schemeClr val="tx1"/>
                </a:solidFill>
              </a:rPr>
              <a:t>To Exploration, Enthusiasm and Commitment</a:t>
            </a:r>
          </a:p>
          <a:p>
            <a:r>
              <a:rPr lang="en-US" sz="2400" dirty="0">
                <a:solidFill>
                  <a:schemeClr val="tx1"/>
                </a:solidFill>
              </a:rPr>
              <a:t>Leadership is very different at each phase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2858-316F-4B3C-BF76-5FE861EB07B6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645268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From Caterpillar to Butterfly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1" y="1653702"/>
            <a:ext cx="7404653" cy="444229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endParaRPr lang="en-US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                                                                                                                         Excitement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                         Complacence                                                  Identification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                          Denial  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Emotional                                                                                                                                 Time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Energy                            Finger Pointing                                              Curiosity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                                           Outburst</a:t>
            </a:r>
          </a:p>
          <a:p>
            <a:pPr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                                                                              Depression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2E96-3562-48BB-84E5-39791FE28632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17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16200000" flipH="1">
            <a:off x="13375" y="3870393"/>
            <a:ext cx="4124528" cy="21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071992" y="3842426"/>
            <a:ext cx="5252936" cy="486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209" y="632298"/>
            <a:ext cx="7592681" cy="914400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Leadership Roles in Different Transformation Process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71208" y="1683560"/>
          <a:ext cx="7597836" cy="434758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326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326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326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8793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Phase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Symptoms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Leadership Role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6653">
                <a:tc>
                  <a:txBody>
                    <a:bodyPr/>
                    <a:lstStyle/>
                    <a:p>
                      <a:r>
                        <a:rPr lang="en-US" dirty="0"/>
                        <a:t>Denial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Focus on the Past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Confront with Information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665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Rationalization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Provide Illustrations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81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Withdrawal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Project consequences of “business as usual “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88196">
                <a:tc>
                  <a:txBody>
                    <a:bodyPr/>
                    <a:lstStyle/>
                    <a:p>
                      <a:r>
                        <a:rPr lang="en-US" dirty="0"/>
                        <a:t>Resistance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Anger, blame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Listen to what is said and what is not said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66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Downing of Tools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Shared mourning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66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Company does not care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Show personal commitment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66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Cut losses when unavoidable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B6B-3FA3-4BB8-AE38-4267CBD594FB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684179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Continue…………..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57250" y="1586149"/>
          <a:ext cx="7404498" cy="4069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681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681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6816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Phase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Symptoms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Leadership Role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Exploration</a:t>
                      </a:r>
                    </a:p>
                    <a:p>
                      <a:endParaRPr lang="en-US" dirty="0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Over preparation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Guide priorities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Incoherent energy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Educate to improve the quality of analysis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Confusion &amp; Chaos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Set short term goals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Commitment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Cooperation &amp; Coordination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Set Long term goals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Frustration about speed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Celebrate</a:t>
                      </a:r>
                      <a:r>
                        <a:rPr lang="en-US" baseline="0" dirty="0"/>
                        <a:t> Success</a:t>
                      </a:r>
                      <a:endParaRPr lang="en-US" dirty="0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Looking for new Challenges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Focus on Team Building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Step back- let the next tier of leadership emerge</a:t>
                      </a:r>
                    </a:p>
                  </a:txBody>
                  <a:tcPr marL="68580" marR="6858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B6B-3FA3-4BB8-AE38-4267CBD594FB}" type="datetime1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321</TotalTime>
  <Words>876</Words>
  <Application>Microsoft Office PowerPoint</Application>
  <PresentationFormat>On-screen Show (4:3)</PresentationFormat>
  <Paragraphs>179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Equity</vt:lpstr>
      <vt:lpstr>Leadership and Change Management</vt:lpstr>
      <vt:lpstr>Factors affecting Change</vt:lpstr>
      <vt:lpstr>Internal behavioral context </vt:lpstr>
      <vt:lpstr>Behavioral Context: Pragmatic Model</vt:lpstr>
      <vt:lpstr>Critical Elements of  Change Management</vt:lpstr>
      <vt:lpstr>DICE : FRAMEWORK</vt:lpstr>
      <vt:lpstr>Duration (continue….)</vt:lpstr>
      <vt:lpstr>Integrity</vt:lpstr>
      <vt:lpstr>Continue…….</vt:lpstr>
      <vt:lpstr>Commitment</vt:lpstr>
      <vt:lpstr>Effort</vt:lpstr>
      <vt:lpstr>How to create a balance  ??</vt:lpstr>
      <vt:lpstr>DICE Formula</vt:lpstr>
      <vt:lpstr>Merits of DICE Framework</vt:lpstr>
      <vt:lpstr>Change Vs Transformation</vt:lpstr>
      <vt:lpstr>Transformational Change</vt:lpstr>
      <vt:lpstr>From Caterpillar to Butterfly</vt:lpstr>
      <vt:lpstr>Leadership Roles in Different Transformation Process</vt:lpstr>
      <vt:lpstr>Continue…………..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Anubha</dc:creator>
  <cp:lastModifiedBy>Anubha</cp:lastModifiedBy>
  <cp:revision>10</cp:revision>
  <dcterms:created xsi:type="dcterms:W3CDTF">2006-08-16T00:00:00Z</dcterms:created>
  <dcterms:modified xsi:type="dcterms:W3CDTF">2019-09-22T14:54:35Z</dcterms:modified>
</cp:coreProperties>
</file>