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8"/>
  </p:notesMasterIdLst>
  <p:sldIdLst>
    <p:sldId id="256" r:id="rId2"/>
    <p:sldId id="259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5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62B46-A64E-4818-BC21-53A2E2ED286A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1E078-10B5-4617-A38D-902CEEC3007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B14EA-E39B-4E5B-8569-BEF779457A9F}" type="datetime1">
              <a:rPr lang="en-US" smtClean="0"/>
              <a:t>9/15/2019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FC96F-870E-4C71-84FC-4C0BF11EDE13}" type="datetime1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91EBB-E0E4-4098-AE0C-5800C848D152}" type="datetime1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6771D-EDEC-4C90-9ED9-0708C6275A95}" type="datetime1">
              <a:rPr lang="en-US" smtClean="0"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B62D-64C6-41F5-BD36-51A1E116FC77}" type="datetime1">
              <a:rPr lang="en-US" smtClean="0"/>
              <a:t>9/15/2019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8605D-433B-43C7-AB13-2AEA17FD8C4B}" type="datetime1">
              <a:rPr lang="en-US" smtClean="0"/>
              <a:t>9/15/2019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745A-91C2-480A-A137-497124655FE9}" type="datetime1">
              <a:rPr lang="en-US" smtClean="0"/>
              <a:t>9/15/2019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B574A-3FF2-4168-909D-6A23682EE177}" type="datetime1">
              <a:rPr lang="en-US" smtClean="0"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80C97-2057-4721-86F8-8131AD516AD7}" type="datetime1">
              <a:rPr lang="en-US" smtClean="0"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91714-3213-4150-B81F-24ED0CA9B609}" type="datetime1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7FA65-AFB3-466F-9B78-0A12EE70CAC0}" type="datetime1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A9020A1-380B-4C17-86D0-C5A3ED777DE9}" type="datetime1">
              <a:rPr lang="en-US" smtClean="0"/>
              <a:t>9/15/2019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352800"/>
          </a:xfrm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sz="4400" b="0" dirty="0" smtClean="0">
                <a:solidFill>
                  <a:schemeClr val="tx1"/>
                </a:solidFill>
                <a:effectLst/>
              </a:rPr>
              <a:t>Leadership and Change </a:t>
            </a:r>
            <a:r>
              <a:rPr lang="en-US" sz="4400" b="0" dirty="0" smtClean="0">
                <a:solidFill>
                  <a:schemeClr val="tx1"/>
                </a:solidFill>
                <a:effectLst/>
              </a:rPr>
              <a:t>Management: </a:t>
            </a:r>
            <a:r>
              <a:rPr lang="en-US" sz="4000" b="0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4000" b="0" dirty="0" smtClean="0">
                <a:solidFill>
                  <a:schemeClr val="tx1"/>
                </a:solidFill>
                <a:effectLst/>
              </a:rPr>
            </a:br>
            <a:r>
              <a:rPr lang="en-US" sz="4000" b="0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4000" b="0" dirty="0" smtClean="0">
                <a:solidFill>
                  <a:schemeClr val="tx1"/>
                </a:solidFill>
                <a:effectLst/>
              </a:rPr>
            </a:b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b="0" dirty="0" smtClean="0">
                <a:solidFill>
                  <a:schemeClr val="tx1"/>
                </a:solidFill>
                <a:effectLst/>
              </a:rPr>
              <a:t>Organizational Climate, Transformation and Change </a:t>
            </a:r>
            <a:br>
              <a:rPr lang="en-US" sz="4000" b="0" dirty="0" smtClean="0">
                <a:solidFill>
                  <a:schemeClr val="tx1"/>
                </a:solidFill>
                <a:effectLst/>
              </a:rPr>
            </a:br>
            <a:r>
              <a:rPr lang="en-US" sz="4000" b="0" dirty="0" smtClean="0">
                <a:effectLst/>
              </a:rPr>
              <a:t> </a:t>
            </a:r>
            <a:endParaRPr lang="en-US" sz="4000" b="0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800600"/>
            <a:ext cx="7854696" cy="1752600"/>
          </a:xfrm>
        </p:spPr>
        <p:txBody>
          <a:bodyPr/>
          <a:lstStyle/>
          <a:p>
            <a:r>
              <a:rPr lang="en-US" dirty="0" smtClean="0"/>
              <a:t>Dr. Anubha Dadhich</a:t>
            </a:r>
          </a:p>
          <a:p>
            <a:r>
              <a:rPr lang="en-US" dirty="0" smtClean="0"/>
              <a:t>IIM Raipur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7F3693-400A-481A-B444-A74E46177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/>
          </a:bodyPr>
          <a:lstStyle/>
          <a:p>
            <a:r>
              <a:rPr lang="en-US" sz="3200" dirty="0"/>
              <a:t>Session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6739DC-0FBF-428C-B72C-C9489BF56D2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1676400"/>
            <a:ext cx="8229600" cy="438912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Wingdings" pitchFamily="2" charset="2"/>
              <a:buChar char="v"/>
            </a:pPr>
            <a:r>
              <a:rPr lang="en-US" sz="2800" dirty="0"/>
              <a:t>Cognitive Differences: Whole brain Concept</a:t>
            </a:r>
          </a:p>
          <a:p>
            <a:pPr marL="514350" indent="-514350">
              <a:buNone/>
            </a:pPr>
            <a:endParaRPr lang="en-US" sz="2800" dirty="0"/>
          </a:p>
          <a:p>
            <a:pPr marL="514350" indent="-514350">
              <a:buFont typeface="Wingdings" pitchFamily="2" charset="2"/>
              <a:buChar char="v"/>
            </a:pPr>
            <a:r>
              <a:rPr lang="en-US" sz="2800" dirty="0"/>
              <a:t>MBTI</a:t>
            </a:r>
          </a:p>
          <a:p>
            <a:pPr marL="514350" indent="-514350">
              <a:buNone/>
            </a:pPr>
            <a:endParaRPr lang="en-US" sz="2800" dirty="0"/>
          </a:p>
          <a:p>
            <a:pPr marL="514350" indent="-514350">
              <a:buFont typeface="Wingdings" pitchFamily="2" charset="2"/>
              <a:buChar char="v"/>
            </a:pPr>
            <a:r>
              <a:rPr lang="en-US" sz="2800" dirty="0"/>
              <a:t>Leadership and Change</a:t>
            </a:r>
          </a:p>
          <a:p>
            <a:pPr marL="514350" indent="-514350">
              <a:buNone/>
            </a:pPr>
            <a:endParaRPr lang="en-US" sz="2800" dirty="0"/>
          </a:p>
          <a:p>
            <a:pPr marL="514350" indent="-514350">
              <a:buFont typeface="Wingdings" pitchFamily="2" charset="2"/>
              <a:buChar char="v"/>
            </a:pPr>
            <a:r>
              <a:rPr lang="en-US" sz="2800" dirty="0"/>
              <a:t>Organizational Climate &amp; Change</a:t>
            </a:r>
          </a:p>
          <a:p>
            <a:pPr marL="514350" indent="-514350">
              <a:buNone/>
            </a:pPr>
            <a:endParaRPr lang="en-US" sz="2800" dirty="0"/>
          </a:p>
          <a:p>
            <a:pPr marL="514350" indent="-514350">
              <a:buFont typeface="Wingdings" pitchFamily="2" charset="2"/>
              <a:buChar char="v"/>
            </a:pPr>
            <a:r>
              <a:rPr lang="en-US" sz="2800" dirty="0"/>
              <a:t>Transformation Journey</a:t>
            </a:r>
          </a:p>
          <a:p>
            <a:pPr marL="514350" indent="-514350">
              <a:buNone/>
            </a:pPr>
            <a:endParaRPr lang="en-US" sz="2800" dirty="0"/>
          </a:p>
          <a:p>
            <a:pPr marL="514350" indent="-514350">
              <a:buFont typeface="Wingdings" pitchFamily="2" charset="2"/>
              <a:buChar char="v"/>
            </a:pPr>
            <a:r>
              <a:rPr lang="en-US" sz="2800" dirty="0" smtClean="0"/>
              <a:t>Behavioral Context: Pragmatic Model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667D-0122-4265-92FC-D4A88F0D91FB}" type="datetime1">
              <a:rPr lang="en-US" smtClean="0"/>
              <a:t>9/15/2019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4DBD-F6D7-47DD-B874-9905FAA5FD6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065320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2954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Cognitive </a:t>
            </a:r>
            <a:r>
              <a:rPr lang="en-US" sz="3100" dirty="0"/>
              <a:t>Differences: Whole </a:t>
            </a:r>
            <a:r>
              <a:rPr lang="en-US" sz="3100" dirty="0" smtClean="0"/>
              <a:t>Brain </a:t>
            </a:r>
            <a:r>
              <a:rPr lang="en-US" sz="3100" dirty="0"/>
              <a:t>Concept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026" name="AutoShape 2" descr="Image result for 4 quadrants of brain"/>
          <p:cNvSpPr>
            <a:spLocks noChangeAspect="1" noChangeArrowheads="1"/>
          </p:cNvSpPr>
          <p:nvPr/>
        </p:nvSpPr>
        <p:spPr bwMode="auto">
          <a:xfrm>
            <a:off x="116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Image result for 4 quadrants of brain"/>
          <p:cNvSpPr>
            <a:spLocks noChangeAspect="1" noChangeArrowheads="1"/>
          </p:cNvSpPr>
          <p:nvPr/>
        </p:nvSpPr>
        <p:spPr bwMode="auto">
          <a:xfrm>
            <a:off x="116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90800" y="1838427"/>
            <a:ext cx="4953000" cy="4863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7D926-F7C8-4998-8957-6DCAF9AF6DA3}" type="datetime1">
              <a:rPr lang="en-US" smtClean="0"/>
              <a:t>9/15/2019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4DBD-F6D7-47DD-B874-9905FAA5FD6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r>
              <a:rPr lang="en-US" sz="3600" dirty="0"/>
              <a:t>Problem Solving: MBTI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880748"/>
            <a:ext cx="6705600" cy="4977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951E5-D75B-4799-839D-BF0103F4EB23}" type="datetime1">
              <a:rPr lang="en-US" smtClean="0"/>
              <a:t>9/15/2019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4DBD-F6D7-47DD-B874-9905FAA5FD6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/>
          </a:bodyPr>
          <a:lstStyle/>
          <a:p>
            <a:r>
              <a:rPr lang="en-US" sz="3600" dirty="0"/>
              <a:t>Leadership and Change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E2E6-3A63-4389-8C6A-247C564737A4}" type="datetime1">
              <a:rPr lang="en-US" smtClean="0"/>
              <a:t>9/15/2019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4DBD-F6D7-47DD-B874-9905FAA5FD66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2" descr="Photographer: Saul Martinez/Bloomber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9467" y="1732536"/>
            <a:ext cx="4572000" cy="4064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6244988" y="3662623"/>
            <a:ext cx="2189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Ron Johnson 2012-13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Kodak Failed : Do not adopt Smartphone technology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69D1-C693-4F57-B406-5B254A78CBB3}" type="datetime1">
              <a:rPr lang="en-US" smtClean="0"/>
              <a:t>9/15/2019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4DBD-F6D7-47DD-B874-9905FAA5FD6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First prototype of a digital camera was created in 1975 by Steve Sasson, an engineer working for … Kodak.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Invested in technology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r>
              <a:rPr lang="en-US" dirty="0"/>
              <a:t>Failed to realize new business models demand for digital as compare to printing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2895600"/>
            <a:ext cx="1498693" cy="1811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r>
              <a:rPr lang="en-US" sz="4000" dirty="0"/>
              <a:t>Blockbuster Vs Netflix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CCFB-2B1D-4E71-B656-3838BF34EC70}" type="datetime1">
              <a:rPr lang="en-US" smtClean="0"/>
              <a:t>9/15/2019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4DBD-F6D7-47DD-B874-9905FAA5FD6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Blockbuster was bringing in $6 billion in revenue (2004) and Netflix was trailing behind as a scrappy start-up. 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Just six years later, Netflix was a $2.2 billion company and Blockbuster was bankrupt. 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Today, Netflix is worth more than $28 billion and Blockbuster is ancient history.</a:t>
            </a:r>
          </a:p>
          <a:p>
            <a:pPr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r>
              <a:rPr lang="en-US" sz="3600" dirty="0"/>
              <a:t>Are we ready to embrace change ??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53032-892E-4AF4-81EA-A75BC11AAF56}" type="datetime1">
              <a:rPr lang="en-US" smtClean="0"/>
              <a:t>9/15/2019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4DBD-F6D7-47DD-B874-9905FAA5FD6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/>
              <a:t>Identify the problem you are providing solutions to your customers in current context.</a:t>
            </a:r>
          </a:p>
          <a:p>
            <a:pPr>
              <a:buNone/>
            </a:pP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dirty="0"/>
              <a:t>Need to identify opportunity in disruption</a:t>
            </a:r>
          </a:p>
          <a:p>
            <a:pPr>
              <a:buNone/>
            </a:pP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dirty="0"/>
              <a:t>Are we ready to harness this or how to prepare yourself to maximize growth and development of business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/>
              <a:t>Leaders </a:t>
            </a:r>
            <a:r>
              <a:rPr lang="en-US" sz="3600" dirty="0" smtClean="0"/>
              <a:t>Who </a:t>
            </a:r>
            <a:r>
              <a:rPr lang="en-US" sz="3600" dirty="0" smtClean="0"/>
              <a:t>C</a:t>
            </a:r>
            <a:r>
              <a:rPr lang="en-US" sz="3600" dirty="0" smtClean="0"/>
              <a:t>hange </a:t>
            </a:r>
            <a:r>
              <a:rPr lang="en-US" sz="3600" dirty="0"/>
              <a:t>the </a:t>
            </a:r>
            <a:r>
              <a:rPr lang="en-US" sz="3600" dirty="0" smtClean="0"/>
              <a:t>Business</a:t>
            </a:r>
            <a:endParaRPr lang="en-US" sz="3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21CCB-2AE1-4A9B-B33E-9633C8A64DA3}" type="datetime1">
              <a:rPr lang="en-US" smtClean="0"/>
              <a:t>9/15/2019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4DBD-F6D7-47DD-B874-9905FAA5FD66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259080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3881336" y="1692613"/>
            <a:ext cx="4800600" cy="661481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ahnschrift" pitchFamily="34" charset="0"/>
              </a:rPr>
              <a:t>No Traditional Hierarchy, Everyone’s ideas are valued</a:t>
            </a:r>
          </a:p>
        </p:txBody>
      </p:sp>
      <p:sp>
        <p:nvSpPr>
          <p:cNvPr id="9" name="Rectangle 8"/>
          <p:cNvSpPr/>
          <p:nvPr/>
        </p:nvSpPr>
        <p:spPr>
          <a:xfrm>
            <a:off x="3878904" y="2516222"/>
            <a:ext cx="4800600" cy="661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Removing Barriers, Glass walls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900791" y="3274979"/>
            <a:ext cx="4800600" cy="661481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Clear Vision: create a more open and connected world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15383" y="4053192"/>
            <a:ext cx="4800600" cy="661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Fearless: Courage to act and back owns decision with intelligence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37270" y="4850861"/>
            <a:ext cx="4800600" cy="661481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Communication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51861" y="5638801"/>
            <a:ext cx="4800600" cy="661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Extra Perks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/>
              <a:t>General Electric: Transformation: 3 Circles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353FF-89D7-4DBD-B96B-EE72950B6D00}" type="datetime1">
              <a:rPr lang="en-US" smtClean="0"/>
              <a:t>9/15/2019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4DBD-F6D7-47DD-B874-9905FAA5FD6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Allocation of resources maintaining balance with competitiveness</a:t>
            </a:r>
          </a:p>
          <a:p>
            <a:pPr>
              <a:buNone/>
            </a:pPr>
            <a:endParaRPr lang="en-US" dirty="0"/>
          </a:p>
          <a:p>
            <a:pPr marL="514350" indent="-514350">
              <a:buAutoNum type="arabicParenR"/>
            </a:pPr>
            <a:r>
              <a:rPr lang="en-US" dirty="0"/>
              <a:t>Core Business– Re-investing in productivity and quality</a:t>
            </a:r>
          </a:p>
          <a:p>
            <a:pPr marL="514350" indent="-514350">
              <a:buAutoNum type="arabicParenR"/>
            </a:pPr>
            <a:r>
              <a:rPr lang="en-US" dirty="0"/>
              <a:t>Technology based business– Invest more on R&amp;D to keep them on leading edge</a:t>
            </a:r>
          </a:p>
          <a:p>
            <a:pPr marL="514350" indent="-514350">
              <a:buAutoNum type="arabicParenR"/>
            </a:pPr>
            <a:r>
              <a:rPr lang="en-US" dirty="0"/>
              <a:t>In Service- Invest in People </a:t>
            </a:r>
          </a:p>
          <a:p>
            <a:pPr marL="514350" indent="-514350">
              <a:buAutoNum type="arabicParenR"/>
            </a:pPr>
            <a:endParaRPr lang="en-US" dirty="0"/>
          </a:p>
          <a:p>
            <a:pPr marL="514350" indent="-514350">
              <a:buNone/>
            </a:pPr>
            <a:r>
              <a:rPr lang="en-US" dirty="0"/>
              <a:t>Differentiated investment model is clearly strategic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6929" y="3655979"/>
            <a:ext cx="1864063" cy="2485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/>
          </a:bodyPr>
          <a:lstStyle/>
          <a:p>
            <a:r>
              <a:rPr lang="en-US" sz="3600" dirty="0"/>
              <a:t>Organization Climate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7EC04-D5DF-4FD6-847B-E2FF247F429A}" type="datetime1">
              <a:rPr lang="en-US" smtClean="0"/>
              <a:t>9/15/2019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4DBD-F6D7-47DD-B874-9905FAA5FD6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/>
              <a:t>Success depends on people’s ability to change.</a:t>
            </a:r>
          </a:p>
          <a:p>
            <a:pPr>
              <a:buNone/>
            </a:pPr>
            <a:endParaRPr lang="en-US" sz="2400" dirty="0"/>
          </a:p>
          <a:p>
            <a:pPr>
              <a:buFont typeface="Wingdings" pitchFamily="2" charset="2"/>
              <a:buChar char="Ø"/>
            </a:pPr>
            <a:r>
              <a:rPr lang="en-US" sz="2400" dirty="0"/>
              <a:t>You cannot renew a business without changing behavior</a:t>
            </a:r>
          </a:p>
          <a:p>
            <a:pPr>
              <a:buNone/>
            </a:pPr>
            <a:endParaRPr lang="en-US" sz="2400" dirty="0"/>
          </a:p>
          <a:p>
            <a:pPr>
              <a:buFont typeface="Wingdings" pitchFamily="2" charset="2"/>
              <a:buChar char="Ø"/>
            </a:pPr>
            <a:r>
              <a:rPr lang="en-US" sz="2400" dirty="0"/>
              <a:t>No company can achieve radical improvement in business performance without revitalizing people</a:t>
            </a:r>
          </a:p>
          <a:p>
            <a:pPr>
              <a:buNone/>
            </a:pPr>
            <a:endParaRPr lang="en-US" sz="2400" dirty="0"/>
          </a:p>
          <a:p>
            <a:pPr>
              <a:buFont typeface="Wingdings" pitchFamily="2" charset="2"/>
              <a:buChar char="Ø"/>
            </a:pPr>
            <a:r>
              <a:rPr lang="en-US" sz="2400" dirty="0"/>
              <a:t>what does "revitalizing people' really mean ? </a:t>
            </a:r>
          </a:p>
          <a:p>
            <a:pPr>
              <a:buNone/>
            </a:pPr>
            <a:endParaRPr lang="en-US" sz="2400" dirty="0"/>
          </a:p>
          <a:p>
            <a:pPr>
              <a:buFont typeface="Wingdings" pitchFamily="2" charset="2"/>
              <a:buChar char="Ø"/>
            </a:pPr>
            <a:r>
              <a:rPr lang="en-US" sz="2400" dirty="0"/>
              <a:t>Is it an attitudinal change ? Or Mindset Change?</a:t>
            </a:r>
          </a:p>
          <a:p>
            <a:pPr>
              <a:buNone/>
            </a:pPr>
            <a:endParaRPr lang="en-US" sz="2400" dirty="0"/>
          </a:p>
          <a:p>
            <a:pPr>
              <a:buFont typeface="Wingdings" pitchFamily="2" charset="2"/>
              <a:buChar char="Ø"/>
            </a:pPr>
            <a:r>
              <a:rPr lang="en-US" sz="2400" dirty="0"/>
              <a:t>Large-scale culture change programme with this objective.</a:t>
            </a:r>
          </a:p>
          <a:p>
            <a:endParaRPr lang="en-US" sz="2400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r>
              <a:rPr lang="en-US" sz="3600" dirty="0"/>
              <a:t>Organizational Change and Transformation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02A06-1BCC-4E4D-ABCB-AB71AAB0CBFB}" type="datetime1">
              <a:rPr lang="en-US" smtClean="0"/>
              <a:t>9/15/2019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4DBD-F6D7-47DD-B874-9905FAA5FD66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45527" y="1981200"/>
            <a:ext cx="8503920" cy="436104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/>
              <a:t> How to change ?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dirty="0"/>
              <a:t>What to change—in particular, what to change first. 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dirty="0"/>
              <a:t>If Transformation process– not chosen wisely– Negative effect on performance of business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dirty="0"/>
              <a:t>Example: JC Penney and  Kodak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r>
              <a:rPr lang="en-US" sz="3600" dirty="0"/>
              <a:t>Continue…….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F15D-0610-460E-BBCE-B14C32A26E4E}" type="datetime1">
              <a:rPr lang="en-US" smtClean="0"/>
              <a:t>9/15/2019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4DBD-F6D7-47DD-B874-9905FAA5FD6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/>
              <a:t>How likely is that? </a:t>
            </a:r>
          </a:p>
          <a:p>
            <a:pPr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Can you change people's attitudes?</a:t>
            </a:r>
          </a:p>
          <a:p>
            <a:pPr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Can you really teach old dogs new tricks? </a:t>
            </a:r>
          </a:p>
          <a:p>
            <a:pPr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The answer is unambiguous.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behavioral context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03FCD-8734-4E7C-BB03-AF4B925A9B62}" type="datetime1">
              <a:rPr lang="en-US" smtClean="0"/>
              <a:t>9/15/2019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4DBD-F6D7-47DD-B874-9905FAA5FD6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7904" y="990600"/>
            <a:ext cx="8408194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/>
          </a:bodyPr>
          <a:lstStyle/>
          <a:p>
            <a:r>
              <a:rPr lang="en-US" sz="3600" dirty="0"/>
              <a:t>Behavioral Context: Pragmatic Model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226DA-27D3-47C6-B968-763F94F86B97}" type="datetime1">
              <a:rPr lang="en-US" smtClean="0"/>
              <a:t>9/15/2019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4DBD-F6D7-47DD-B874-9905FAA5FD66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752600"/>
            <a:ext cx="6125897" cy="4522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age result for ques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1905000"/>
            <a:ext cx="3200400" cy="32004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499C-2DAA-4F86-8363-159B5F5560A9}" type="datetime1">
              <a:rPr lang="en-US" smtClean="0"/>
              <a:t>9/15/2019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105</TotalTime>
  <Words>356</Words>
  <Application>Microsoft Office PowerPoint</Application>
  <PresentationFormat>On-screen Show (4:3)</PresentationFormat>
  <Paragraphs>113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Flow</vt:lpstr>
      <vt:lpstr>Leadership and Change Management:    Organizational Climate, Transformation and Change   </vt:lpstr>
      <vt:lpstr>Session plan</vt:lpstr>
      <vt:lpstr>  Cognitive Differences: Whole Brain Concept </vt:lpstr>
      <vt:lpstr>Problem Solving: MBTI</vt:lpstr>
      <vt:lpstr>Leadership and Change</vt:lpstr>
      <vt:lpstr>Kodak Failed : Do not adopt Smartphone technology</vt:lpstr>
      <vt:lpstr>Blockbuster Vs Netflix</vt:lpstr>
      <vt:lpstr>Are we ready to embrace change ??</vt:lpstr>
      <vt:lpstr>Leaders Who Change the Business</vt:lpstr>
      <vt:lpstr>General Electric: Transformation: 3 Circles</vt:lpstr>
      <vt:lpstr>Organization Climate</vt:lpstr>
      <vt:lpstr>Organizational Change and Transformation</vt:lpstr>
      <vt:lpstr>Continue…….</vt:lpstr>
      <vt:lpstr>Internal behavioral context </vt:lpstr>
      <vt:lpstr>Behavioral Context: Pragmatic Model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and Change Management </dc:title>
  <dc:creator>Anubha</dc:creator>
  <cp:lastModifiedBy>Anubha</cp:lastModifiedBy>
  <cp:revision>20</cp:revision>
  <dcterms:created xsi:type="dcterms:W3CDTF">2006-08-16T00:00:00Z</dcterms:created>
  <dcterms:modified xsi:type="dcterms:W3CDTF">2019-09-15T13:24:21Z</dcterms:modified>
</cp:coreProperties>
</file>