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1" r:id="rId5"/>
    <p:sldId id="262" r:id="rId6"/>
    <p:sldId id="276" r:id="rId7"/>
    <p:sldId id="277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80029-1E35-44BA-8115-3BBADEB444C5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9F138-5BA7-47C5-B723-AEE788B41FC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1FEE9-C8EA-4F4C-AE22-76DA5A6ADFD2}" type="datetime1">
              <a:rPr lang="en-US" smtClean="0"/>
              <a:t>9/8/2019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AA9D-00E3-4A0D-AD8D-CC5B684A5A92}" type="datetime1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BD724-6692-4A80-879D-C652ED177B04}" type="datetime1">
              <a:rPr lang="en-US" smtClean="0"/>
              <a:t>9/8/2019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C692EEE-C3D9-406A-ACB1-5AD4A3D8AE5F}" type="datetime1">
              <a:rPr lang="en-US" smtClean="0"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6E9E3-ED62-4B04-A5C6-341071875529}" type="datetime1">
              <a:rPr lang="en-US" smtClean="0"/>
              <a:t>9/8/2019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891E6-3C58-42F6-B130-55959846CDE6}" type="datetime1">
              <a:rPr lang="en-US" smtClean="0"/>
              <a:t>9/8/2019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8FA1-B981-4D23-9EBC-C895DB074430}" type="datetime1">
              <a:rPr lang="en-US" smtClean="0"/>
              <a:t>9/8/2019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99BD6-B82E-44CE-8957-E42D3A08FEE1}" type="datetime1">
              <a:rPr lang="en-US" smtClean="0"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2398A42-9C87-4088-BC2A-E2699AD60E84}" type="datetime1">
              <a:rPr lang="en-US" smtClean="0"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4DE6-3E87-4751-963A-B91748EC31DA}" type="datetime1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1B7E-4301-48ED-99B5-DD17CB43656E}" type="datetime1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E4FF7BA-235B-4CF1-BE94-48E5D1449B56}" type="datetime1">
              <a:rPr lang="en-US" smtClean="0"/>
              <a:t>9/8/2019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95800"/>
            <a:ext cx="6400800" cy="1752600"/>
          </a:xfrm>
        </p:spPr>
        <p:txBody>
          <a:bodyPr/>
          <a:lstStyle/>
          <a:p>
            <a:r>
              <a:rPr lang="en-US" dirty="0" smtClean="0"/>
              <a:t>Dr Anubha Dadhich</a:t>
            </a:r>
          </a:p>
          <a:p>
            <a:r>
              <a:rPr lang="en-US" dirty="0" smtClean="0"/>
              <a:t>Iim Raipur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Leadership and Change Management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828800"/>
            <a:ext cx="7665720" cy="4114800"/>
          </a:xfrm>
        </p:spPr>
        <p:txBody>
          <a:bodyPr/>
          <a:lstStyle/>
          <a:p>
            <a:r>
              <a:rPr lang="en-US" sz="2400" dirty="0" smtClean="0"/>
              <a:t>Leadership and </a:t>
            </a:r>
            <a:r>
              <a:rPr lang="en-US" sz="2400" dirty="0" smtClean="0"/>
              <a:t>Management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Framework for leading </a:t>
            </a:r>
            <a:r>
              <a:rPr lang="en-US" sz="2400" dirty="0" smtClean="0"/>
              <a:t>change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Trait, Behaviors &amp; </a:t>
            </a:r>
            <a:r>
              <a:rPr lang="en-US" sz="2400" dirty="0" smtClean="0"/>
              <a:t>Relationship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Reflection and Leadership Development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B960-CDE4-43D6-9258-95688D83E30C}" type="datetime1">
              <a:rPr lang="en-US" smtClean="0"/>
              <a:t>9/8/2019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a Leader?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3889248"/>
          </a:xfrm>
        </p:spPr>
        <p:txBody>
          <a:bodyPr/>
          <a:lstStyle/>
          <a:p>
            <a:r>
              <a:rPr lang="en-US" dirty="0" smtClean="0"/>
              <a:t>Born or Trained</a:t>
            </a:r>
          </a:p>
          <a:p>
            <a:r>
              <a:rPr lang="en-US" dirty="0" smtClean="0"/>
              <a:t>Guide</a:t>
            </a:r>
          </a:p>
          <a:p>
            <a:r>
              <a:rPr lang="en-US" sz="2400" dirty="0" smtClean="0"/>
              <a:t>Mentor</a:t>
            </a:r>
            <a:endParaRPr lang="en-US" sz="2400" dirty="0" smtClean="0"/>
          </a:p>
          <a:p>
            <a:r>
              <a:rPr lang="en-US" sz="2400" dirty="0" smtClean="0"/>
              <a:t>Coach</a:t>
            </a:r>
          </a:p>
          <a:p>
            <a:r>
              <a:rPr lang="en-US" sz="2400" dirty="0" smtClean="0"/>
              <a:t>Follower</a:t>
            </a:r>
          </a:p>
          <a:p>
            <a:r>
              <a:rPr lang="en-US" sz="2400" dirty="0" smtClean="0"/>
              <a:t>Power-Making money</a:t>
            </a:r>
          </a:p>
          <a:p>
            <a:r>
              <a:rPr lang="en-US" sz="2400" dirty="0" smtClean="0"/>
              <a:t>Initiative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2F89-1A3B-4F75-A645-D9954FE1A6F0}" type="datetime1">
              <a:rPr lang="en-US" smtClean="0"/>
              <a:t>9/8/2019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8EC4FD-2FAD-4A47-8BC1-605E42EF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Leadership Qualities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FE3517-31BD-45AA-A032-AD5F1FA8C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Visionary</a:t>
            </a:r>
          </a:p>
          <a:p>
            <a:r>
              <a:rPr lang="en-US" sz="2800" dirty="0"/>
              <a:t>Educator</a:t>
            </a:r>
          </a:p>
          <a:p>
            <a:r>
              <a:rPr lang="en-US" sz="2800" dirty="0"/>
              <a:t>Innovator</a:t>
            </a:r>
          </a:p>
          <a:p>
            <a:r>
              <a:rPr lang="en-US" sz="2800" dirty="0"/>
              <a:t>Motivator</a:t>
            </a:r>
          </a:p>
          <a:p>
            <a:r>
              <a:rPr lang="en-US" sz="2800" dirty="0"/>
              <a:t>Communicator</a:t>
            </a:r>
          </a:p>
          <a:p>
            <a:r>
              <a:rPr lang="en-US" sz="2800" dirty="0"/>
              <a:t>Facilitator</a:t>
            </a:r>
          </a:p>
          <a:p>
            <a:r>
              <a:rPr lang="en-US" sz="2800" dirty="0"/>
              <a:t>Advisor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115C4-75EB-4C04-8550-A9C5B41F6592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614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127CC3-FF3C-4FAE-B2A4-4DC84AE22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effectLst/>
              </a:rPr>
              <a:t>Concept of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2E2A38-0123-4E89-AA39-CB159669B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Figure out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What you Believe in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Ability to Act on beliefs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Add Value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A0F5-83E4-47BD-85B4-AA4D8175E1D3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8293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AA9D-00E3-4A0D-AD8D-CC5B684A5A92}" type="datetime1">
              <a:rPr lang="en-US" smtClean="0"/>
              <a:t>9/8/2019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   DuPont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October 2008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CEO: Charles O. Holliday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Leaders who have rise to the challenge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Doing the right thing rather than easiest thing</a:t>
            </a:r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24600" y="304800"/>
            <a:ext cx="229870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/>
              <a:t>Continue…….</a:t>
            </a:r>
            <a:endParaRPr lang="en-US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BAA9D-00E3-4A0D-AD8D-CC5B684A5A92}" type="datetime1">
              <a:rPr lang="en-US" smtClean="0"/>
              <a:t>9/8/2019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Nature of leadership is </a:t>
            </a:r>
            <a:r>
              <a:rPr lang="en-US" sz="2400" dirty="0" smtClean="0"/>
              <a:t>complex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People have high hopes with </a:t>
            </a:r>
            <a:r>
              <a:rPr lang="en-US" sz="2400" dirty="0" smtClean="0"/>
              <a:t>leaders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Example: Robert Nardelli, CEO Home </a:t>
            </a:r>
            <a:r>
              <a:rPr lang="en-US" sz="2400" dirty="0" smtClean="0"/>
              <a:t>Depot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F0BB0BE-07CD-48A5-887D-1536E3379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4038600"/>
            <a:ext cx="2143125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E1D4F9-D9AB-4312-B29B-292403EB5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effectLst/>
              </a:rPr>
              <a:t>Why people fail to act as a Leader?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523868-3067-4AFD-AE11-2311EF8BF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1981200"/>
            <a:ext cx="7498080" cy="4267200"/>
          </a:xfrm>
        </p:spPr>
        <p:txBody>
          <a:bodyPr>
            <a:normAutofit/>
          </a:bodyPr>
          <a:lstStyle/>
          <a:p>
            <a:r>
              <a:rPr lang="en-US" sz="2800" dirty="0"/>
              <a:t>Question &amp; Answer</a:t>
            </a:r>
          </a:p>
          <a:p>
            <a:pPr>
              <a:buNone/>
            </a:pPr>
            <a:endParaRPr lang="en-US" sz="2800" dirty="0"/>
          </a:p>
          <a:p>
            <a:r>
              <a:rPr lang="en-US" sz="2800" dirty="0"/>
              <a:t>Isolation</a:t>
            </a:r>
          </a:p>
          <a:p>
            <a:pPr>
              <a:buNone/>
            </a:pPr>
            <a:endParaRPr lang="en-US" sz="2800" dirty="0"/>
          </a:p>
          <a:p>
            <a:r>
              <a:rPr lang="en-US" sz="2800" dirty="0"/>
              <a:t>Ability to learn</a:t>
            </a:r>
          </a:p>
          <a:p>
            <a:pPr>
              <a:buNone/>
            </a:pPr>
            <a:endParaRPr lang="en-US" sz="2800" dirty="0"/>
          </a:p>
          <a:p>
            <a:r>
              <a:rPr lang="en-US" sz="2800" dirty="0"/>
              <a:t>Vulnerability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F8713-E55F-4769-B9E9-B0B970222A4D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4947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9F1F9D-EBEE-4B20-BB73-BF29E0B96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6477000" cy="990600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effectLst/>
              </a:rPr>
              <a:t>Leadership</a:t>
            </a:r>
            <a:r>
              <a:rPr lang="en-US" sz="2800" dirty="0"/>
              <a:t>: Not limited to age and experienced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730CA9-1C43-4BEE-8395-6B8B09A3F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Facebook owner - Mark Zuckerberg 23 </a:t>
            </a:r>
            <a:r>
              <a:rPr lang="en-US" sz="2400" dirty="0" smtClean="0"/>
              <a:t>years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 smtClean="0"/>
              <a:t>Google </a:t>
            </a:r>
            <a:r>
              <a:rPr lang="en-US" sz="2400" dirty="0"/>
              <a:t>C0-founder’s – Larry Page and Sergey Brin 35 &amp; 34 </a:t>
            </a:r>
            <a:r>
              <a:rPr lang="en-US" sz="2400" dirty="0" smtClean="0"/>
              <a:t>yrs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 smtClean="0"/>
              <a:t>YouTube </a:t>
            </a:r>
            <a:r>
              <a:rPr lang="en-US" sz="2400" dirty="0"/>
              <a:t>Founder- Chad Hurley and Steve Chen </a:t>
            </a:r>
            <a:r>
              <a:rPr lang="en-US" sz="2400" dirty="0" smtClean="0"/>
              <a:t>33yrs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Leader’s success and performance if measured by the no. of people follow him or </a:t>
            </a:r>
            <a:r>
              <a:rPr lang="en-US" sz="2400" dirty="0" smtClean="0"/>
              <a:t>her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How they inspire them , engage them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731-6F67-4691-A5AE-66347E1434DB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9927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AA2D7E-9E14-45C2-9EDD-73D9ABE20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ffectLst/>
              </a:rPr>
              <a:t>How to define Leadership ?</a:t>
            </a:r>
            <a:endParaRPr lang="en-US" sz="3200" dirty="0"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12BD7F-327F-45B3-98E5-FAAD0A1E0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362200"/>
            <a:ext cx="7162800" cy="3124200"/>
          </a:xfrm>
        </p:spPr>
        <p:txBody>
          <a:bodyPr>
            <a:normAutofit/>
          </a:bodyPr>
          <a:lstStyle/>
          <a:p>
            <a:r>
              <a:rPr lang="en-US" sz="2800" dirty="0"/>
              <a:t>Leadership is an influence relationship among leaders and followers who intend real changes and outcomes that reflects their shared purpose</a:t>
            </a:r>
            <a:r>
              <a:rPr lang="en-US" sz="2800" dirty="0" smtClean="0"/>
              <a:t>.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498A-20AF-4574-B42F-7D208034FAE8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2640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F39F56-D4A8-4F04-833A-79E4CD4F2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effectLst/>
              </a:rPr>
              <a:t>What leadership involves ?</a:t>
            </a:r>
          </a:p>
        </p:txBody>
      </p:sp>
      <p:sp>
        <p:nvSpPr>
          <p:cNvPr id="11" name="Oval 10"/>
          <p:cNvSpPr/>
          <p:nvPr/>
        </p:nvSpPr>
        <p:spPr>
          <a:xfrm>
            <a:off x="2514600" y="2286000"/>
            <a:ext cx="14478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Followers</a:t>
            </a:r>
          </a:p>
        </p:txBody>
      </p:sp>
      <p:sp>
        <p:nvSpPr>
          <p:cNvPr id="12" name="Oval 11"/>
          <p:cNvSpPr/>
          <p:nvPr/>
        </p:nvSpPr>
        <p:spPr>
          <a:xfrm>
            <a:off x="3657600" y="1828800"/>
            <a:ext cx="14478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Influence</a:t>
            </a:r>
          </a:p>
        </p:txBody>
      </p:sp>
      <p:sp>
        <p:nvSpPr>
          <p:cNvPr id="13" name="Oval 12"/>
          <p:cNvSpPr/>
          <p:nvPr/>
        </p:nvSpPr>
        <p:spPr>
          <a:xfrm>
            <a:off x="2590800" y="3581400"/>
            <a:ext cx="14478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Shared Purpose</a:t>
            </a:r>
          </a:p>
        </p:txBody>
      </p:sp>
      <p:sp>
        <p:nvSpPr>
          <p:cNvPr id="14" name="Oval 13"/>
          <p:cNvSpPr/>
          <p:nvPr/>
        </p:nvSpPr>
        <p:spPr>
          <a:xfrm>
            <a:off x="4876800" y="2286000"/>
            <a:ext cx="14478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Intention</a:t>
            </a:r>
          </a:p>
        </p:txBody>
      </p:sp>
      <p:sp>
        <p:nvSpPr>
          <p:cNvPr id="15" name="Oval 14"/>
          <p:cNvSpPr/>
          <p:nvPr/>
        </p:nvSpPr>
        <p:spPr>
          <a:xfrm>
            <a:off x="3657600" y="4267200"/>
            <a:ext cx="14478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Change</a:t>
            </a:r>
          </a:p>
        </p:txBody>
      </p:sp>
      <p:sp>
        <p:nvSpPr>
          <p:cNvPr id="16" name="Oval 15"/>
          <p:cNvSpPr/>
          <p:nvPr/>
        </p:nvSpPr>
        <p:spPr>
          <a:xfrm>
            <a:off x="4800600" y="3657600"/>
            <a:ext cx="14478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Persona responsibility &amp; Integrity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73D0-FDAB-4667-98B1-9FF821D9BECC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4225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AD8F4F-B1B4-4A6D-98A4-4D98F1A7B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ffectLst/>
              </a:rPr>
              <a:t>Clarity of Goals/Path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F847B0-C8ED-4E2E-BC4F-5C199B7A5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Vision– Add Value based on distinctive  competencies</a:t>
            </a:r>
          </a:p>
          <a:p>
            <a:r>
              <a:rPr lang="en-US" sz="2400" dirty="0"/>
              <a:t>6-7 Priorities</a:t>
            </a:r>
          </a:p>
          <a:p>
            <a:r>
              <a:rPr lang="en-US" sz="2400" dirty="0" smtClean="0"/>
              <a:t>Alignment</a:t>
            </a:r>
          </a:p>
          <a:p>
            <a:pPr>
              <a:buNone/>
            </a:pPr>
            <a:endParaRPr lang="en-US" sz="2400" dirty="0"/>
          </a:p>
          <a:p>
            <a:pPr marL="82296" indent="0">
              <a:buNone/>
            </a:pPr>
            <a:endParaRPr lang="en-US" sz="2400" dirty="0"/>
          </a:p>
          <a:p>
            <a:r>
              <a:rPr lang="en-US" sz="2400" dirty="0"/>
              <a:t>Understanding your self </a:t>
            </a:r>
          </a:p>
          <a:p>
            <a:r>
              <a:rPr lang="en-US" sz="2400" dirty="0"/>
              <a:t>By asking why </a:t>
            </a:r>
            <a:r>
              <a:rPr lang="en-US" sz="2400" dirty="0"/>
              <a:t>why</a:t>
            </a:r>
            <a:r>
              <a:rPr lang="en-US" sz="2400" dirty="0"/>
              <a:t> </a:t>
            </a:r>
            <a:r>
              <a:rPr lang="en-US" sz="2400" dirty="0" smtClean="0"/>
              <a:t>why</a:t>
            </a:r>
            <a:r>
              <a:rPr lang="en-US" sz="2400" dirty="0" smtClean="0"/>
              <a:t>….</a:t>
            </a:r>
            <a:endParaRPr lang="en-US" sz="2400" dirty="0"/>
          </a:p>
          <a:p>
            <a:r>
              <a:rPr lang="en-US" sz="2400" dirty="0"/>
              <a:t>Leadership is a team sport</a:t>
            </a:r>
          </a:p>
          <a:p>
            <a:r>
              <a:rPr lang="en-US" sz="2400" dirty="0"/>
              <a:t>Mentoring Coaching 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ED690-BBA3-4A7D-9936-F284EF97FD2E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5237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effectLst/>
              </a:rPr>
              <a:t>Old Vs New Paradigm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1676400"/>
          <a:ext cx="7334250" cy="4489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671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313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Old Paradigm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New Paradigm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13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Stability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Change and Crisis management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13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Control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Empowerment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13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Competition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Collaboration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13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Uniformity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Diversity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13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Self-centered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Higher ethical purpose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13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Hero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Humble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4F33-B0AE-421C-BD50-A403DA889B12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effectLst/>
              </a:rPr>
              <a:t>Leadership- Embrace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Xerox</a:t>
            </a:r>
          </a:p>
          <a:p>
            <a:r>
              <a:rPr lang="en-US" sz="2800" dirty="0"/>
              <a:t>IBM</a:t>
            </a:r>
          </a:p>
          <a:p>
            <a:r>
              <a:rPr lang="en-US" sz="2800" dirty="0"/>
              <a:t>Merck</a:t>
            </a:r>
          </a:p>
          <a:p>
            <a:r>
              <a:rPr lang="en-US" sz="2800" dirty="0"/>
              <a:t>Texas Instruments</a:t>
            </a:r>
          </a:p>
          <a:p>
            <a:r>
              <a:rPr lang="en-US" sz="2800" dirty="0"/>
              <a:t>Nordstorm</a:t>
            </a:r>
          </a:p>
          <a:p>
            <a:r>
              <a:rPr lang="en-US" sz="2800" dirty="0" smtClean="0"/>
              <a:t>Disney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/>
              <a:t>These companies have tremendous fall at one time yet recovered and grown stronger.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8D5A-CBE8-44B5-B1B1-2DA562EB8E7D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98080" cy="563562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effectLst/>
              </a:rPr>
              <a:t>Management and Leadership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0" y="1219200"/>
          <a:ext cx="7499349" cy="5059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7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818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997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047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Management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Leadership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0925">
                <a:tc>
                  <a:txBody>
                    <a:bodyPr/>
                    <a:lstStyle/>
                    <a:p>
                      <a:r>
                        <a:rPr lang="en-US" sz="1600" dirty="0"/>
                        <a:t>Direction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Planning &amp; Budgeting, Keep eye on bottom line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Creating Vision and Strategy, Keep</a:t>
                      </a:r>
                      <a:r>
                        <a:rPr lang="en-US" sz="1600" baseline="0" dirty="0"/>
                        <a:t> eye on horizon</a:t>
                      </a:r>
                      <a:endParaRPr lang="en-US" sz="16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0925">
                <a:tc>
                  <a:txBody>
                    <a:bodyPr/>
                    <a:lstStyle/>
                    <a:p>
                      <a:r>
                        <a:rPr lang="en-US" sz="1600" dirty="0"/>
                        <a:t>Alignment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Organizing, Staffing, Directing &amp; Controlling, creating Boundaries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Creating shared culture and values, helping others grow, reducing boundaries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80829">
                <a:tc>
                  <a:txBody>
                    <a:bodyPr/>
                    <a:lstStyle/>
                    <a:p>
                      <a:r>
                        <a:rPr lang="en-US" sz="1600" dirty="0"/>
                        <a:t>Relationship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Focusing on object- Producing/selling goods and services. Acting as a Boss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Focusing on people-Inspiring and motivating followers, Acing as a coach/mentor/facilitator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0925">
                <a:tc>
                  <a:txBody>
                    <a:bodyPr/>
                    <a:lstStyle/>
                    <a:p>
                      <a:r>
                        <a:rPr lang="en-US" sz="1600" dirty="0"/>
                        <a:t>Personal Qualities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Emotional distance, Expert mind, Conformity, Insight into</a:t>
                      </a:r>
                      <a:r>
                        <a:rPr lang="en-US" sz="1600" baseline="0" dirty="0"/>
                        <a:t> organization</a:t>
                      </a:r>
                      <a:endParaRPr lang="en-US" sz="16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Emotional connections, Open mind, Listening, Courage, Insight into self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0478">
                <a:tc>
                  <a:txBody>
                    <a:bodyPr/>
                    <a:lstStyle/>
                    <a:p>
                      <a:r>
                        <a:rPr lang="en-US" sz="1600" dirty="0"/>
                        <a:t>Outcomes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Maintains stability, creates culture of efficiency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Creates Change and Culture of integrity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4660-8612-419C-8380-63633561BC2B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498080" cy="411162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effectLst/>
              </a:rPr>
              <a:t>Leadership Evolution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43000" y="1371600"/>
          <a:ext cx="7239000" cy="464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007177">
                <a:tc>
                  <a:txBody>
                    <a:bodyPr/>
                    <a:lstStyle/>
                    <a:p>
                      <a:r>
                        <a:rPr lang="en-US" dirty="0"/>
                        <a:t>Era 2</a:t>
                      </a:r>
                    </a:p>
                    <a:p>
                      <a:r>
                        <a:rPr lang="en-US" dirty="0"/>
                        <a:t>Rational Management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/>
                        <a:t>Behavior Theories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/>
                        <a:t>Contingency Theories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dirty="0"/>
                        <a:t>Organization: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dirty="0"/>
                        <a:t>Functional</a:t>
                      </a:r>
                      <a:r>
                        <a:rPr lang="en-US" baseline="0" dirty="0"/>
                        <a:t>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Era 3</a:t>
                      </a:r>
                    </a:p>
                    <a:p>
                      <a:r>
                        <a:rPr lang="en-US" dirty="0"/>
                        <a:t>Team or Lateral Leadership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/>
                        <a:t>Influence theories</a:t>
                      </a:r>
                    </a:p>
                    <a:p>
                      <a:r>
                        <a:rPr lang="en-US" dirty="0"/>
                        <a:t>Organization:</a:t>
                      </a:r>
                    </a:p>
                    <a:p>
                      <a:r>
                        <a:rPr lang="en-US" dirty="0"/>
                        <a:t>Cross-functional Teams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41023">
                <a:tc>
                  <a:txBody>
                    <a:bodyPr/>
                    <a:lstStyle/>
                    <a:p>
                      <a:r>
                        <a:rPr lang="en-US" dirty="0"/>
                        <a:t>Era 1</a:t>
                      </a:r>
                    </a:p>
                    <a:p>
                      <a:r>
                        <a:rPr lang="en-US" dirty="0"/>
                        <a:t>Great</a:t>
                      </a:r>
                      <a:r>
                        <a:rPr lang="en-US" baseline="0" dirty="0"/>
                        <a:t> Person Leadership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/>
                        <a:t>Great Man Theories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/>
                        <a:t>Trait Theories</a:t>
                      </a:r>
                    </a:p>
                    <a:p>
                      <a:r>
                        <a:rPr lang="en-US" baseline="0" dirty="0"/>
                        <a:t>Organization:</a:t>
                      </a:r>
                    </a:p>
                    <a:p>
                      <a:r>
                        <a:rPr lang="en-US" baseline="0" dirty="0"/>
                        <a:t>Administrative Principles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Era 4</a:t>
                      </a:r>
                    </a:p>
                    <a:p>
                      <a:r>
                        <a:rPr lang="en-US" dirty="0"/>
                        <a:t>Learning Leadership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/>
                        <a:t>Relational Theories</a:t>
                      </a:r>
                    </a:p>
                    <a:p>
                      <a:r>
                        <a:rPr lang="en-US" dirty="0"/>
                        <a:t>Organization:</a:t>
                      </a:r>
                    </a:p>
                    <a:p>
                      <a:r>
                        <a:rPr lang="en-US" dirty="0"/>
                        <a:t>High performance culture</a:t>
                      </a:r>
                    </a:p>
                    <a:p>
                      <a:r>
                        <a:rPr lang="en-US" dirty="0"/>
                        <a:t>Shared Vision</a:t>
                      </a:r>
                    </a:p>
                    <a:p>
                      <a:r>
                        <a:rPr lang="en-US" dirty="0"/>
                        <a:t>Facilitate Change</a:t>
                      </a:r>
                    </a:p>
                    <a:p>
                      <a:r>
                        <a:rPr lang="en-US" dirty="0"/>
                        <a:t>Adaptation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Up Arrow 6"/>
          <p:cNvSpPr/>
          <p:nvPr/>
        </p:nvSpPr>
        <p:spPr>
          <a:xfrm>
            <a:off x="4267200" y="3581400"/>
            <a:ext cx="304800" cy="762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572000" y="3048000"/>
            <a:ext cx="762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7924800" y="3276600"/>
            <a:ext cx="304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DA1FF-A3E4-407D-892A-7C84B1327642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EA62E2-E86C-4D4F-A420-E16F7C5A5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		“</a:t>
            </a:r>
            <a:r>
              <a:rPr lang="en-US" dirty="0"/>
              <a:t>Management is doing things right</a:t>
            </a:r>
          </a:p>
          <a:p>
            <a:pPr marL="82296" indent="0">
              <a:buNone/>
            </a:pPr>
            <a:r>
              <a:rPr lang="en-US" dirty="0" smtClean="0"/>
              <a:t>		Leadership </a:t>
            </a:r>
            <a:r>
              <a:rPr lang="en-US" dirty="0"/>
              <a:t>is doing the right things”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AE1C3DA-A8CB-4F5F-B595-A6A9C9954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971801"/>
            <a:ext cx="6767341" cy="29718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8A24-5D5B-418E-8A10-EEC77BE7EC44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7899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4F10BA-F395-4470-ACC0-AE9F4B416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endParaRPr lang="en-US" sz="8000" smtClean="0">
              <a:latin typeface="Agency FB" panose="020B0503020202020204" pitchFamily="34" charset="0"/>
            </a:endParaRPr>
          </a:p>
          <a:p>
            <a:pPr marL="82296" indent="0" algn="ctr">
              <a:buNone/>
            </a:pPr>
            <a:endParaRPr lang="en-US" sz="8000" dirty="0">
              <a:latin typeface="Agency FB" panose="020B0503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3AC15-2598-4B4A-9758-4ADBA238489D}" type="datetime1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076" name="Picture 4" descr="Image result for Ques A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524000"/>
            <a:ext cx="6248400" cy="4895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459640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140</TotalTime>
  <Words>485</Words>
  <Application>Microsoft Office PowerPoint</Application>
  <PresentationFormat>On-screen Show (4:3)</PresentationFormat>
  <Paragraphs>189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Civic</vt:lpstr>
      <vt:lpstr>Leadership and Change Management</vt:lpstr>
      <vt:lpstr>Session Plan</vt:lpstr>
      <vt:lpstr>Who is a Leader?</vt:lpstr>
      <vt:lpstr>Leadership Qualities</vt:lpstr>
      <vt:lpstr>Concept of Leadership</vt:lpstr>
      <vt:lpstr>Slide 6</vt:lpstr>
      <vt:lpstr>Continue…….</vt:lpstr>
      <vt:lpstr>Why people fail to act as a Leader?</vt:lpstr>
      <vt:lpstr>Leadership: Not limited to age and experienced </vt:lpstr>
      <vt:lpstr>How to define Leadership ?</vt:lpstr>
      <vt:lpstr>What leadership involves ?</vt:lpstr>
      <vt:lpstr>Clarity of Goals/Path</vt:lpstr>
      <vt:lpstr>Old Vs New Paradigm</vt:lpstr>
      <vt:lpstr>Leadership- Embrace Change</vt:lpstr>
      <vt:lpstr>Management and Leadership</vt:lpstr>
      <vt:lpstr>Leadership Evolution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and Change Management</dc:title>
  <dc:creator>Anubha</dc:creator>
  <cp:lastModifiedBy>Anubha</cp:lastModifiedBy>
  <cp:revision>18</cp:revision>
  <dcterms:created xsi:type="dcterms:W3CDTF">2006-08-16T00:00:00Z</dcterms:created>
  <dcterms:modified xsi:type="dcterms:W3CDTF">2019-09-08T13:25:03Z</dcterms:modified>
</cp:coreProperties>
</file>