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3" r:id="rId1"/>
  </p:sldMasterIdLst>
  <p:notesMasterIdLst>
    <p:notesMasterId r:id="rId26"/>
  </p:notesMasterIdLst>
  <p:sldIdLst>
    <p:sldId id="256" r:id="rId2"/>
    <p:sldId id="271" r:id="rId3"/>
    <p:sldId id="272" r:id="rId4"/>
    <p:sldId id="261" r:id="rId5"/>
    <p:sldId id="262" r:id="rId6"/>
    <p:sldId id="263" r:id="rId7"/>
    <p:sldId id="264" r:id="rId8"/>
    <p:sldId id="266" r:id="rId9"/>
    <p:sldId id="265" r:id="rId10"/>
    <p:sldId id="267" r:id="rId11"/>
    <p:sldId id="268" r:id="rId12"/>
    <p:sldId id="269" r:id="rId13"/>
    <p:sldId id="274" r:id="rId14"/>
    <p:sldId id="273" r:id="rId15"/>
    <p:sldId id="270" r:id="rId16"/>
    <p:sldId id="281" r:id="rId17"/>
    <p:sldId id="287" r:id="rId18"/>
    <p:sldId id="284" r:id="rId19"/>
    <p:sldId id="285" r:id="rId20"/>
    <p:sldId id="275" r:id="rId21"/>
    <p:sldId id="276" r:id="rId22"/>
    <p:sldId id="282" r:id="rId23"/>
    <p:sldId id="288" r:id="rId24"/>
    <p:sldId id="277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93" autoAdjust="0"/>
    <p:restoredTop sz="94629"/>
  </p:normalViewPr>
  <p:slideViewPr>
    <p:cSldViewPr snapToGrid="0">
      <p:cViewPr varScale="1">
        <p:scale>
          <a:sx n="59" d="100"/>
          <a:sy n="59" d="100"/>
        </p:scale>
        <p:origin x="1012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CB7B4D-2121-4010-9C25-EFEF95BC3E66}" type="datetimeFigureOut">
              <a:rPr lang="en-IN" smtClean="0"/>
              <a:t>08-02-2025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3B1C58-010F-4840-A570-FE4258C4ACE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73003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3B1C58-010F-4840-A570-FE4258C4ACE4}" type="slidenum">
              <a:rPr lang="en-IN" smtClean="0"/>
              <a:t>20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678611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dirty="0"/>
              <a:t>This equation is useful for estimating beta.  The ratio of covariance to variance measures a stock’s contribution to portfolio risk.    Beta (β) =  </a:t>
            </a:r>
            <a:r>
              <a:rPr lang="en-US" dirty="0" err="1"/>
              <a:t>σ</a:t>
            </a:r>
            <a:r>
              <a:rPr lang="en-US" baseline="-25000" dirty="0" err="1"/>
              <a:t>im</a:t>
            </a:r>
            <a:r>
              <a:rPr lang="en-US" dirty="0"/>
              <a:t>/(σ</a:t>
            </a:r>
            <a:r>
              <a:rPr lang="en-US" baseline="-25000" dirty="0"/>
              <a:t>m</a:t>
            </a:r>
            <a:r>
              <a:rPr lang="en-US" baseline="30000" dirty="0"/>
              <a:t>2</a:t>
            </a:r>
            <a:r>
              <a:rPr lang="en-US" dirty="0"/>
              <a:t>)</a:t>
            </a:r>
          </a:p>
          <a:p>
            <a:pPr>
              <a:spcBef>
                <a:spcPct val="0"/>
              </a:spcBef>
            </a:pPr>
            <a:endParaRPr lang="en-US" dirty="0"/>
          </a:p>
          <a:p>
            <a:pPr>
              <a:spcBef>
                <a:spcPct val="0"/>
              </a:spcBef>
            </a:pPr>
            <a:r>
              <a:rPr lang="en-US" dirty="0"/>
              <a:t>Beta (β) =  </a:t>
            </a:r>
            <a:r>
              <a:rPr lang="en-US" dirty="0" err="1"/>
              <a:t>σ</a:t>
            </a:r>
            <a:r>
              <a:rPr lang="en-US" baseline="-25000" dirty="0" err="1"/>
              <a:t>im</a:t>
            </a:r>
            <a:r>
              <a:rPr lang="en-US" dirty="0"/>
              <a:t>/(σ</a:t>
            </a:r>
            <a:r>
              <a:rPr lang="en-US" baseline="-25000" dirty="0"/>
              <a:t>m</a:t>
            </a:r>
            <a:r>
              <a:rPr lang="en-US" baseline="30000" dirty="0"/>
              <a:t>2</a:t>
            </a:r>
            <a:r>
              <a:rPr lang="en-US" dirty="0"/>
              <a:t>)</a:t>
            </a:r>
          </a:p>
          <a:p>
            <a:pPr>
              <a:spcBef>
                <a:spcPct val="0"/>
              </a:spcBef>
            </a:pPr>
            <a:r>
              <a:rPr lang="en-US" dirty="0"/>
              <a:t>                                </a:t>
            </a:r>
            <a:r>
              <a:rPr lang="en-US" dirty="0" err="1"/>
              <a:t>σ</a:t>
            </a:r>
            <a:r>
              <a:rPr lang="en-US" baseline="-25000" dirty="0" err="1"/>
              <a:t>im</a:t>
            </a:r>
            <a:r>
              <a:rPr lang="en-US" baseline="-25000" dirty="0"/>
              <a:t> </a:t>
            </a:r>
            <a:r>
              <a:rPr lang="en-US" dirty="0"/>
              <a:t> =  covariance with the market</a:t>
            </a:r>
          </a:p>
          <a:p>
            <a:pPr>
              <a:spcBef>
                <a:spcPct val="0"/>
              </a:spcBef>
            </a:pPr>
            <a:r>
              <a:rPr lang="en-US" dirty="0"/>
              <a:t>                                σ</a:t>
            </a:r>
            <a:r>
              <a:rPr lang="en-US" baseline="-25000" dirty="0"/>
              <a:t>m</a:t>
            </a:r>
            <a:r>
              <a:rPr lang="en-US" baseline="30000" dirty="0"/>
              <a:t>2</a:t>
            </a:r>
            <a:r>
              <a:rPr lang="en-US" dirty="0"/>
              <a:t> =  variance of the market</a:t>
            </a:r>
          </a:p>
          <a:p>
            <a:pPr>
              <a:spcBef>
                <a:spcPct val="0"/>
              </a:spcBef>
            </a:pPr>
            <a:r>
              <a:rPr lang="en-US" dirty="0"/>
              <a:t> </a:t>
            </a:r>
          </a:p>
          <a:p>
            <a:pPr>
              <a:spcBef>
                <a:spcPct val="0"/>
              </a:spcBef>
            </a:pPr>
            <a:r>
              <a:rPr lang="en-US" dirty="0"/>
              <a:t>Explain that the covariance of the market with itself is the same as the variance of the market. Thus, the beta of the market is always 1.0. </a:t>
            </a:r>
          </a:p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6656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48DF20E-5701-4C82-9A5E-C2214ACF5F3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1843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70888" y="1295401"/>
            <a:ext cx="8650224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63895" y="1524000"/>
            <a:ext cx="8664211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x-none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63895" y="3299013"/>
            <a:ext cx="8664212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06447" y="6275669"/>
            <a:ext cx="2844800" cy="365125"/>
          </a:xfrm>
          <a:prstGeom prst="rect">
            <a:avLst/>
          </a:prstGeom>
        </p:spPr>
        <p:txBody>
          <a:bodyPr/>
          <a:lstStyle/>
          <a:p>
            <a:fld id="{8FDEFD21-FCF4-41B7-8CF9-2390161E1778}" type="datetimeFigureOut">
              <a:rPr lang="en-IN" smtClean="0"/>
              <a:t>08-02-2025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2611" y="6275669"/>
            <a:ext cx="6454588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30541" y="6275669"/>
            <a:ext cx="1320800" cy="365125"/>
          </a:xfrm>
          <a:prstGeom prst="rect">
            <a:avLst/>
          </a:prstGeom>
        </p:spPr>
        <p:txBody>
          <a:bodyPr/>
          <a:lstStyle/>
          <a:p>
            <a:fld id="{8806FC21-F9B9-4D3D-AD6E-3B580E8357D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06447" y="6275669"/>
            <a:ext cx="2844800" cy="365125"/>
          </a:xfrm>
          <a:prstGeom prst="rect">
            <a:avLst/>
          </a:prstGeom>
        </p:spPr>
        <p:txBody>
          <a:bodyPr/>
          <a:lstStyle/>
          <a:p>
            <a:fld id="{8FDEFD21-FCF4-41B7-8CF9-2390161E1778}" type="datetimeFigureOut">
              <a:rPr lang="en-IN" smtClean="0"/>
              <a:t>08-02-2025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2611" y="6275669"/>
            <a:ext cx="6454588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30541" y="6275669"/>
            <a:ext cx="1320800" cy="365125"/>
          </a:xfrm>
          <a:prstGeom prst="rect">
            <a:avLst/>
          </a:prstGeom>
        </p:spPr>
        <p:txBody>
          <a:bodyPr/>
          <a:lstStyle/>
          <a:p>
            <a:fld id="{8806FC21-F9B9-4D3D-AD6E-3B580E8357D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4718" y="3352802"/>
            <a:ext cx="11222567" cy="1470025"/>
          </a:xfrm>
        </p:spPr>
        <p:txBody>
          <a:bodyPr/>
          <a:lstStyle/>
          <a:p>
            <a:r>
              <a:rPr lang="x-none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4718" y="4771030"/>
            <a:ext cx="11222567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06447" y="6275669"/>
            <a:ext cx="2844800" cy="365125"/>
          </a:xfrm>
          <a:prstGeom prst="rect">
            <a:avLst/>
          </a:prstGeom>
        </p:spPr>
        <p:txBody>
          <a:bodyPr/>
          <a:lstStyle/>
          <a:p>
            <a:fld id="{8FDEFD21-FCF4-41B7-8CF9-2390161E1778}" type="datetimeFigureOut">
              <a:rPr lang="en-IN" smtClean="0"/>
              <a:t>08-02-2025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2611" y="6275669"/>
            <a:ext cx="6454588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30541" y="6275669"/>
            <a:ext cx="1320800" cy="365125"/>
          </a:xfrm>
          <a:prstGeom prst="rect">
            <a:avLst/>
          </a:prstGeom>
        </p:spPr>
        <p:txBody>
          <a:bodyPr/>
          <a:lstStyle/>
          <a:p>
            <a:fld id="{8806FC21-F9B9-4D3D-AD6E-3B580E8357D3}" type="slidenum">
              <a:rPr lang="en-IN" smtClean="0"/>
              <a:t>‹#›</a:t>
            </a:fld>
            <a:endParaRPr lang="en-IN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494640" y="363538"/>
            <a:ext cx="1120272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2367" y="2403145"/>
            <a:ext cx="10742084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x-none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2367" y="3736006"/>
            <a:ext cx="10742084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06447" y="6275669"/>
            <a:ext cx="2844800" cy="365125"/>
          </a:xfrm>
          <a:prstGeom prst="rect">
            <a:avLst/>
          </a:prstGeom>
        </p:spPr>
        <p:txBody>
          <a:bodyPr/>
          <a:lstStyle/>
          <a:p>
            <a:fld id="{8FDEFD21-FCF4-41B7-8CF9-2390161E1778}" type="datetimeFigureOut">
              <a:rPr lang="en-IN" smtClean="0"/>
              <a:t>08-02-2025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2611" y="6275669"/>
            <a:ext cx="6454588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30541" y="6275669"/>
            <a:ext cx="1320800" cy="365125"/>
          </a:xfrm>
          <a:prstGeom prst="rect">
            <a:avLst/>
          </a:prstGeom>
        </p:spPr>
        <p:txBody>
          <a:bodyPr/>
          <a:lstStyle/>
          <a:p>
            <a:fld id="{8806FC21-F9B9-4D3D-AD6E-3B580E8357D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2367" y="107576"/>
            <a:ext cx="10723035" cy="1336956"/>
          </a:xfrm>
        </p:spPr>
        <p:txBody>
          <a:bodyPr/>
          <a:lstStyle/>
          <a:p>
            <a:r>
              <a:rPr lang="x-none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2367" y="1600201"/>
            <a:ext cx="512064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4761" y="1600201"/>
            <a:ext cx="512064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06447" y="6275669"/>
            <a:ext cx="2844800" cy="365125"/>
          </a:xfrm>
          <a:prstGeom prst="rect">
            <a:avLst/>
          </a:prstGeom>
        </p:spPr>
        <p:txBody>
          <a:bodyPr/>
          <a:lstStyle/>
          <a:p>
            <a:fld id="{8FDEFD21-FCF4-41B7-8CF9-2390161E1778}" type="datetimeFigureOut">
              <a:rPr lang="en-IN" smtClean="0"/>
              <a:t>08-02-2025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2611" y="6275669"/>
            <a:ext cx="6454588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530541" y="6275669"/>
            <a:ext cx="1320800" cy="365125"/>
          </a:xfrm>
          <a:prstGeom prst="rect">
            <a:avLst/>
          </a:prstGeom>
        </p:spPr>
        <p:txBody>
          <a:bodyPr/>
          <a:lstStyle/>
          <a:p>
            <a:fld id="{8806FC21-F9B9-4D3D-AD6E-3B580E8357D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2365" y="107576"/>
            <a:ext cx="10723035" cy="1336956"/>
          </a:xfrm>
        </p:spPr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2365" y="1453225"/>
            <a:ext cx="512064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2365" y="2347416"/>
            <a:ext cx="512064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4760" y="1453225"/>
            <a:ext cx="512064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4760" y="2347416"/>
            <a:ext cx="512064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506447" y="6275669"/>
            <a:ext cx="2844800" cy="365125"/>
          </a:xfrm>
          <a:prstGeom prst="rect">
            <a:avLst/>
          </a:prstGeom>
        </p:spPr>
        <p:txBody>
          <a:bodyPr/>
          <a:lstStyle/>
          <a:p>
            <a:fld id="{8FDEFD21-FCF4-41B7-8CF9-2390161E1778}" type="datetimeFigureOut">
              <a:rPr lang="en-IN" smtClean="0"/>
              <a:t>08-02-2025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52611" y="6275669"/>
            <a:ext cx="6454588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530541" y="6275669"/>
            <a:ext cx="1320800" cy="365125"/>
          </a:xfrm>
          <a:prstGeom prst="rect">
            <a:avLst/>
          </a:prstGeom>
        </p:spPr>
        <p:txBody>
          <a:bodyPr/>
          <a:lstStyle/>
          <a:p>
            <a:fld id="{8806FC21-F9B9-4D3D-AD6E-3B580E8357D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506447" y="6275669"/>
            <a:ext cx="2844800" cy="365125"/>
          </a:xfrm>
          <a:prstGeom prst="rect">
            <a:avLst/>
          </a:prstGeom>
        </p:spPr>
        <p:txBody>
          <a:bodyPr/>
          <a:lstStyle/>
          <a:p>
            <a:fld id="{8FDEFD21-FCF4-41B7-8CF9-2390161E1778}" type="datetimeFigureOut">
              <a:rPr lang="en-IN" smtClean="0"/>
              <a:t>08-02-2025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52611" y="6275669"/>
            <a:ext cx="6454588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530541" y="6275669"/>
            <a:ext cx="1320800" cy="365125"/>
          </a:xfrm>
          <a:prstGeom prst="rect">
            <a:avLst/>
          </a:prstGeom>
        </p:spPr>
        <p:txBody>
          <a:bodyPr/>
          <a:lstStyle/>
          <a:p>
            <a:fld id="{8806FC21-F9B9-4D3D-AD6E-3B580E8357D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506447" y="6275669"/>
            <a:ext cx="2844800" cy="365125"/>
          </a:xfrm>
          <a:prstGeom prst="rect">
            <a:avLst/>
          </a:prstGeom>
        </p:spPr>
        <p:txBody>
          <a:bodyPr/>
          <a:lstStyle/>
          <a:p>
            <a:fld id="{8FDEFD21-FCF4-41B7-8CF9-2390161E1778}" type="datetimeFigureOut">
              <a:rPr lang="en-IN" smtClean="0"/>
              <a:t>08-02-2025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52611" y="6275669"/>
            <a:ext cx="6454588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530541" y="6275669"/>
            <a:ext cx="1320800" cy="365125"/>
          </a:xfrm>
          <a:prstGeom prst="rect">
            <a:avLst/>
          </a:prstGeom>
        </p:spPr>
        <p:txBody>
          <a:bodyPr/>
          <a:lstStyle/>
          <a:p>
            <a:fld id="{8806FC21-F9B9-4D3D-AD6E-3B580E8357D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199" y="611872"/>
            <a:ext cx="512064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x-none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765" y="368300"/>
            <a:ext cx="512064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1199" y="1787856"/>
            <a:ext cx="512064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06447" y="6275669"/>
            <a:ext cx="2844800" cy="365125"/>
          </a:xfrm>
          <a:prstGeom prst="rect">
            <a:avLst/>
          </a:prstGeom>
        </p:spPr>
        <p:txBody>
          <a:bodyPr/>
          <a:lstStyle/>
          <a:p>
            <a:fld id="{8FDEFD21-FCF4-41B7-8CF9-2390161E1778}" type="datetimeFigureOut">
              <a:rPr lang="en-IN" smtClean="0"/>
              <a:t>08-02-2025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2611" y="6275669"/>
            <a:ext cx="6454588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530541" y="6275669"/>
            <a:ext cx="1320800" cy="365125"/>
          </a:xfrm>
          <a:prstGeom prst="rect">
            <a:avLst/>
          </a:prstGeom>
        </p:spPr>
        <p:txBody>
          <a:bodyPr/>
          <a:lstStyle/>
          <a:p>
            <a:fld id="{8806FC21-F9B9-4D3D-AD6E-3B580E8357D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198" y="611872"/>
            <a:ext cx="5439393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x-none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1198" y="1787856"/>
            <a:ext cx="5439393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06447" y="6275669"/>
            <a:ext cx="2844800" cy="365125"/>
          </a:xfrm>
          <a:prstGeom prst="rect">
            <a:avLst/>
          </a:prstGeom>
        </p:spPr>
        <p:txBody>
          <a:bodyPr/>
          <a:lstStyle/>
          <a:p>
            <a:fld id="{8FDEFD21-FCF4-41B7-8CF9-2390161E1778}" type="datetimeFigureOut">
              <a:rPr lang="en-IN" smtClean="0"/>
              <a:t>08-02-2025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2611" y="6275669"/>
            <a:ext cx="6454588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530541" y="6275669"/>
            <a:ext cx="1320800" cy="365125"/>
          </a:xfrm>
          <a:prstGeom prst="rect">
            <a:avLst/>
          </a:prstGeom>
        </p:spPr>
        <p:txBody>
          <a:bodyPr/>
          <a:lstStyle/>
          <a:p>
            <a:fld id="{8806FC21-F9B9-4D3D-AD6E-3B580E8357D3}" type="slidenum">
              <a:rPr lang="en-IN" smtClean="0"/>
              <a:t>‹#›</a:t>
            </a:fld>
            <a:endParaRPr lang="en-IN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6787489" y="359393"/>
            <a:ext cx="48768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06447" y="6275669"/>
            <a:ext cx="2844800" cy="365125"/>
          </a:xfrm>
          <a:prstGeom prst="rect">
            <a:avLst/>
          </a:prstGeom>
        </p:spPr>
        <p:txBody>
          <a:bodyPr/>
          <a:lstStyle/>
          <a:p>
            <a:fld id="{8FDEFD21-FCF4-41B7-8CF9-2390161E1778}" type="datetimeFigureOut">
              <a:rPr lang="en-IN" smtClean="0"/>
              <a:t>08-02-2025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2611" y="6275669"/>
            <a:ext cx="6454588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30541" y="6275669"/>
            <a:ext cx="1320800" cy="365125"/>
          </a:xfrm>
          <a:prstGeom prst="rect">
            <a:avLst/>
          </a:prstGeom>
        </p:spPr>
        <p:txBody>
          <a:bodyPr/>
          <a:lstStyle/>
          <a:p>
            <a:fld id="{8806FC21-F9B9-4D3D-AD6E-3B580E8357D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26389" y="368301"/>
            <a:ext cx="2032000" cy="5575300"/>
          </a:xfrm>
        </p:spPr>
        <p:txBody>
          <a:bodyPr vert="eaVert"/>
          <a:lstStyle/>
          <a:p>
            <a:r>
              <a:rPr lang="x-none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2365" y="368301"/>
            <a:ext cx="8919635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06447" y="6275669"/>
            <a:ext cx="2844800" cy="365125"/>
          </a:xfrm>
          <a:prstGeom prst="rect">
            <a:avLst/>
          </a:prstGeom>
        </p:spPr>
        <p:txBody>
          <a:bodyPr/>
          <a:lstStyle/>
          <a:p>
            <a:fld id="{8FDEFD21-FCF4-41B7-8CF9-2390161E1778}" type="datetimeFigureOut">
              <a:rPr lang="en-IN" smtClean="0"/>
              <a:t>08-02-2025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2611" y="6275669"/>
            <a:ext cx="6454588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30541" y="6275669"/>
            <a:ext cx="1320800" cy="365125"/>
          </a:xfrm>
          <a:prstGeom prst="rect">
            <a:avLst/>
          </a:prstGeom>
        </p:spPr>
        <p:txBody>
          <a:bodyPr/>
          <a:lstStyle/>
          <a:p>
            <a:fld id="{8806FC21-F9B9-4D3D-AD6E-3B580E8357D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1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6753" y="107576"/>
            <a:ext cx="11823088" cy="89417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x-none" dirty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6753" y="1109087"/>
            <a:ext cx="11823088" cy="54917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0" y="6654518"/>
            <a:ext cx="12191999" cy="2034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9377ED-326D-DE45-9F3A-397086C13448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  <p:sldLayoutId id="2147483805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6.wdp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wmf"/><Relationship Id="rId4" Type="http://schemas.openxmlformats.org/officeDocument/2006/relationships/oleObject" Target="../embeddings/oleObject2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9">
            <a:extLst>
              <a:ext uri="{FF2B5EF4-FFF2-40B4-BE49-F238E27FC236}">
                <a16:creationId xmlns:a16="http://schemas.microsoft.com/office/drawing/2014/main" id="{448A6F93-54E3-457B-848B-965C351652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8387CE-A87A-45B7-8A56-5561ACD2C8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05170" y="1679929"/>
            <a:ext cx="7319175" cy="1087242"/>
          </a:xfrm>
        </p:spPr>
        <p:txBody>
          <a:bodyPr>
            <a:normAutofit/>
          </a:bodyPr>
          <a:lstStyle/>
          <a:p>
            <a:r>
              <a:rPr lang="en-IN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Risk Return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1B45EC-3292-4C1E-9E71-933F657156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21143" y="3123970"/>
            <a:ext cx="4438284" cy="1628998"/>
          </a:xfrm>
        </p:spPr>
        <p:txBody>
          <a:bodyPr>
            <a:normAutofit/>
          </a:bodyPr>
          <a:lstStyle/>
          <a:p>
            <a:pPr algn="ctr"/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13">
            <a:extLst>
              <a:ext uri="{FF2B5EF4-FFF2-40B4-BE49-F238E27FC236}">
                <a16:creationId xmlns:a16="http://schemas.microsoft.com/office/drawing/2014/main" id="{51F59CD9-29E6-4943-8931-5BC7201334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8" name="TextBox 7"/>
          <p:cNvSpPr txBox="1"/>
          <p:nvPr/>
        </p:nvSpPr>
        <p:spPr>
          <a:xfrm>
            <a:off x="0" y="6211669"/>
            <a:ext cx="122945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IN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IN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Prof. M S Jawed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7721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The Value of an Investment of Rs.100 in 1978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-10586" r="-1058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5434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The Value of an Investment of Rs.100 in 1978, Real Returns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-18967" r="-18967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103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i="1" dirty="0"/>
              <a:t>Probability Distributions for Martin Products and U.S. Water </a:t>
            </a:r>
            <a:endParaRPr lang="en-US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-14748" b="-1474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832230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i="1" dirty="0"/>
              <a:t>Calculation of Expected Rates of Return: Payoff Matrix </a:t>
            </a:r>
            <a:endParaRPr lang="en-US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-7908" b="-790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669055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7612" b="761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056681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Continuous Prob. </a:t>
            </a:r>
            <a:r>
              <a:rPr lang="en-US"/>
              <a:t>Dist.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17109" b="1710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29070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Variance with Discrete Probability estimates of return </a:t>
            </a:r>
            <a:r>
              <a:rPr lang="en-US" sz="3200" dirty="0" err="1"/>
              <a:t>vs</a:t>
            </a:r>
            <a:r>
              <a:rPr lang="en-US" sz="3200" dirty="0"/>
              <a:t> Multiple Historical Data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22245" y="1895047"/>
            <a:ext cx="6840448" cy="112642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44372" y="3944592"/>
            <a:ext cx="6130435" cy="1593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188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Higher Return or Lower Variance ?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-73005" b="-73005"/>
          <a:stretch>
            <a:fillRect/>
          </a:stretch>
        </p:blipFill>
        <p:spPr>
          <a:xfrm>
            <a:off x="1979181" y="1395662"/>
            <a:ext cx="7890536" cy="3321482"/>
          </a:xfrm>
        </p:spPr>
      </p:pic>
    </p:spTree>
    <p:extLst>
      <p:ext uri="{BB962C8B-B14F-4D97-AF65-F5344CB8AC3E}">
        <p14:creationId xmlns:p14="http://schemas.microsoft.com/office/powerpoint/2010/main" val="679932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45789" r="-45789"/>
          <a:stretch>
            <a:fillRect/>
          </a:stretch>
        </p:blipFill>
        <p:spPr>
          <a:xfrm>
            <a:off x="-3449583" y="37916"/>
            <a:ext cx="18972705" cy="6810678"/>
          </a:xfrm>
        </p:spPr>
      </p:pic>
    </p:spTree>
    <p:extLst>
      <p:ext uri="{BB962C8B-B14F-4D97-AF65-F5344CB8AC3E}">
        <p14:creationId xmlns:p14="http://schemas.microsoft.com/office/powerpoint/2010/main" val="17071130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45964" r="-45964"/>
          <a:stretch>
            <a:fillRect/>
          </a:stretch>
        </p:blipFill>
        <p:spPr>
          <a:xfrm>
            <a:off x="-3755571" y="0"/>
            <a:ext cx="20074750" cy="6858000"/>
          </a:xfrm>
        </p:spPr>
      </p:pic>
    </p:spTree>
    <p:extLst>
      <p:ext uri="{BB962C8B-B14F-4D97-AF65-F5344CB8AC3E}">
        <p14:creationId xmlns:p14="http://schemas.microsoft.com/office/powerpoint/2010/main" val="17008417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43799" r="-43799"/>
          <a:stretch>
            <a:fillRect/>
          </a:stretch>
        </p:blipFill>
        <p:spPr>
          <a:xfrm>
            <a:off x="-3544349" y="0"/>
            <a:ext cx="19408638" cy="6858000"/>
          </a:xfrm>
        </p:spPr>
      </p:pic>
    </p:spTree>
    <p:extLst>
      <p:ext uri="{BB962C8B-B14F-4D97-AF65-F5344CB8AC3E}">
        <p14:creationId xmlns:p14="http://schemas.microsoft.com/office/powerpoint/2010/main" val="14892294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/>
              <a:t>Calculating Portfolio Risk &amp; Return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4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8460416"/>
              </p:ext>
            </p:extLst>
          </p:nvPr>
        </p:nvGraphicFramePr>
        <p:xfrm>
          <a:off x="1472746" y="1843088"/>
          <a:ext cx="8812495" cy="7876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565400" imgH="228600" progId="Equation.3">
                  <p:embed/>
                </p:oleObj>
              </mc:Choice>
              <mc:Fallback>
                <p:oleObj name="Equation" r:id="rId2" imgW="25654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2746" y="1843088"/>
                        <a:ext cx="8812495" cy="787626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3690211"/>
              </p:ext>
            </p:extLst>
          </p:nvPr>
        </p:nvGraphicFramePr>
        <p:xfrm>
          <a:off x="1572744" y="3664857"/>
          <a:ext cx="9820970" cy="749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997000" imgH="228600" progId="Equation.3">
                  <p:embed/>
                </p:oleObj>
              </mc:Choice>
              <mc:Fallback>
                <p:oleObj name="Equation" r:id="rId4" imgW="29970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2744" y="3664857"/>
                        <a:ext cx="9820970" cy="749538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180878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753" y="107576"/>
            <a:ext cx="11823088" cy="726995"/>
          </a:xfrm>
        </p:spPr>
        <p:txBody>
          <a:bodyPr/>
          <a:lstStyle/>
          <a:p>
            <a:r>
              <a:rPr lang="en-US" sz="4000" b="1" dirty="0"/>
              <a:t>Variance of a Two-stock Portfolio</a:t>
            </a: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/>
          <a:srcRect l="-4395" r="-4395"/>
          <a:stretch/>
        </p:blipFill>
        <p:spPr bwMode="auto"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339653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50262" r="-50262"/>
          <a:stretch>
            <a:fillRect/>
          </a:stretch>
        </p:blipFill>
        <p:spPr>
          <a:xfrm>
            <a:off x="-4871109" y="0"/>
            <a:ext cx="22081147" cy="6881109"/>
          </a:xfrm>
        </p:spPr>
      </p:pic>
    </p:spTree>
    <p:extLst>
      <p:ext uri="{BB962C8B-B14F-4D97-AF65-F5344CB8AC3E}">
        <p14:creationId xmlns:p14="http://schemas.microsoft.com/office/powerpoint/2010/main" val="37103397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Lets Solve a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20000"/>
              </a:lnSpc>
            </a:pPr>
            <a:r>
              <a:rPr lang="en-US" sz="3600" dirty="0">
                <a:solidFill>
                  <a:schemeClr val="tx1"/>
                </a:solidFill>
              </a:rPr>
              <a:t>Invest 58% of portfolio in </a:t>
            </a:r>
            <a:r>
              <a:rPr lang="en-US" sz="3600" dirty="0" err="1">
                <a:solidFill>
                  <a:schemeClr val="tx1"/>
                </a:solidFill>
              </a:rPr>
              <a:t>Bharti</a:t>
            </a:r>
            <a:r>
              <a:rPr lang="en-US" sz="3600" dirty="0">
                <a:solidFill>
                  <a:schemeClr val="tx1"/>
                </a:solidFill>
              </a:rPr>
              <a:t> and 42% in Tata Motors.  Expected return on </a:t>
            </a:r>
            <a:r>
              <a:rPr lang="en-US" sz="3600" dirty="0" err="1">
                <a:solidFill>
                  <a:schemeClr val="tx1"/>
                </a:solidFill>
              </a:rPr>
              <a:t>Bharti</a:t>
            </a:r>
            <a:r>
              <a:rPr lang="en-US" sz="3600" dirty="0">
                <a:solidFill>
                  <a:schemeClr val="tx1"/>
                </a:solidFill>
              </a:rPr>
              <a:t> stock is 13% and 19% on Tata Motors. Standard deviation of annualized daily returns are 30% and 40%, respectively. Assume correlation coefficient of 1.0 and calculate portfolio return and variance.</a:t>
            </a:r>
          </a:p>
          <a:p>
            <a:pPr>
              <a:lnSpc>
                <a:spcPct val="120000"/>
              </a:lnSpc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2589106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math equations and numbers&#10;&#10;AI-generated content may be incorrect.">
            <a:extLst>
              <a:ext uri="{FF2B5EF4-FFF2-40B4-BE49-F238E27FC236}">
                <a16:creationId xmlns:a16="http://schemas.microsoft.com/office/drawing/2014/main" id="{B7F58E09-C144-9BE4-127B-0EF01B4979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486" y="2895600"/>
            <a:ext cx="9677400" cy="2921123"/>
          </a:xfrm>
        </p:spPr>
      </p:pic>
      <p:pic>
        <p:nvPicPr>
          <p:cNvPr id="7" name="Picture 6" descr="A math equations on a white background&#10;&#10;AI-generated content may be incorrect.">
            <a:extLst>
              <a:ext uri="{FF2B5EF4-FFF2-40B4-BE49-F238E27FC236}">
                <a16:creationId xmlns:a16="http://schemas.microsoft.com/office/drawing/2014/main" id="{A1117E26-359C-16D1-9CAC-3C9D03DD09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286" y="1618772"/>
            <a:ext cx="9677400" cy="1189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6391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Arial" charset="0"/>
                <a:cs typeface="Arial" charset="0"/>
              </a:rPr>
              <a:t>Diversification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52285" y="1109087"/>
            <a:ext cx="10967555" cy="549176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3200" dirty="0">
                <a:solidFill>
                  <a:schemeClr val="tx1"/>
                </a:solidFill>
                <a:latin typeface="Arial" charset="0"/>
                <a:cs typeface="Arial" charset="0"/>
              </a:rPr>
              <a:t>When we examine the risks associated with individual assets, we find that there are two types of risks: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3200" dirty="0">
                <a:solidFill>
                  <a:schemeClr val="tx1"/>
                </a:solidFill>
                <a:latin typeface="Arial" charset="0"/>
                <a:cs typeface="Arial" charset="0"/>
              </a:rPr>
              <a:t>Systematic risk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3200" dirty="0">
                <a:solidFill>
                  <a:schemeClr val="tx1"/>
                </a:solidFill>
                <a:latin typeface="Arial" charset="0"/>
                <a:cs typeface="Arial" charset="0"/>
              </a:rPr>
              <a:t>And Unsystematic risk </a:t>
            </a:r>
          </a:p>
          <a:p>
            <a:pPr eaLnBrk="1" hangingPunct="1">
              <a:lnSpc>
                <a:spcPct val="90000"/>
              </a:lnSpc>
            </a:pPr>
            <a:r>
              <a:rPr lang="en-US" sz="3200" dirty="0">
                <a:solidFill>
                  <a:schemeClr val="tx1"/>
                </a:solidFill>
                <a:latin typeface="Arial" charset="0"/>
                <a:cs typeface="Arial" charset="0"/>
              </a:rPr>
              <a:t>Systematic risk affects almost all assets in the economy to a degree</a:t>
            </a:r>
          </a:p>
          <a:p>
            <a:pPr eaLnBrk="1" hangingPunct="1">
              <a:lnSpc>
                <a:spcPct val="90000"/>
              </a:lnSpc>
            </a:pPr>
            <a:r>
              <a:rPr lang="en-US" sz="3200" dirty="0">
                <a:solidFill>
                  <a:schemeClr val="tx1"/>
                </a:solidFill>
                <a:latin typeface="Arial" charset="0"/>
                <a:cs typeface="Arial" charset="0"/>
              </a:rPr>
              <a:t>Unsystematic risk affects at most a small number of assets </a:t>
            </a:r>
          </a:p>
        </p:txBody>
      </p:sp>
    </p:spTree>
    <p:extLst>
      <p:ext uri="{BB962C8B-B14F-4D97-AF65-F5344CB8AC3E}">
        <p14:creationId xmlns:p14="http://schemas.microsoft.com/office/powerpoint/2010/main" val="11375511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chemeClr val="tx1"/>
                </a:solidFill>
                <a:latin typeface="Arial" charset="0"/>
                <a:cs typeface="Arial" charset="0"/>
              </a:rPr>
              <a:t>Diversification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3200" dirty="0">
                <a:solidFill>
                  <a:schemeClr val="tx1"/>
                </a:solidFill>
                <a:latin typeface="Arial" charset="0"/>
                <a:cs typeface="Arial" charset="0"/>
              </a:rPr>
              <a:t>The principle of diversification states that highly diversified portfolios will have virtually no unsystematic risk </a:t>
            </a:r>
          </a:p>
          <a:p>
            <a:pPr eaLnBrk="1" hangingPunct="1"/>
            <a:r>
              <a:rPr lang="en-US" sz="3200" dirty="0">
                <a:solidFill>
                  <a:schemeClr val="tx1"/>
                </a:solidFill>
                <a:latin typeface="Arial" charset="0"/>
                <a:cs typeface="Arial" charset="0"/>
              </a:rPr>
              <a:t>This has an important implication</a:t>
            </a:r>
          </a:p>
          <a:p>
            <a:pPr lvl="1" eaLnBrk="1" hangingPunct="1"/>
            <a:r>
              <a:rPr lang="en-US" sz="3200" dirty="0">
                <a:solidFill>
                  <a:schemeClr val="tx1"/>
                </a:solidFill>
                <a:latin typeface="Arial" charset="0"/>
                <a:cs typeface="Arial" charset="0"/>
              </a:rPr>
              <a:t>To a diversified investor only </a:t>
            </a:r>
            <a:r>
              <a:rPr lang="en-US" sz="3200" b="1" dirty="0">
                <a:solidFill>
                  <a:schemeClr val="tx1"/>
                </a:solidFill>
                <a:latin typeface="Arial" charset="0"/>
                <a:cs typeface="Arial" charset="0"/>
              </a:rPr>
              <a:t>systematic risk </a:t>
            </a:r>
            <a:r>
              <a:rPr lang="en-US" sz="3200" dirty="0">
                <a:solidFill>
                  <a:schemeClr val="tx1"/>
                </a:solidFill>
                <a:latin typeface="Arial" charset="0"/>
                <a:cs typeface="Arial" charset="0"/>
              </a:rPr>
              <a:t>matters </a:t>
            </a:r>
          </a:p>
          <a:p>
            <a:pPr lvl="1" eaLnBrk="1" hangingPunct="1"/>
            <a:r>
              <a:rPr lang="en-US" sz="3200" dirty="0">
                <a:solidFill>
                  <a:schemeClr val="tx1"/>
                </a:solidFill>
                <a:latin typeface="Arial" charset="0"/>
                <a:cs typeface="Arial" charset="0"/>
              </a:rPr>
              <a:t>So, in deciding whether to buy an individual asset a diversified investor will be concerned with only the asset’s systematic risk </a:t>
            </a:r>
          </a:p>
        </p:txBody>
      </p:sp>
    </p:spTree>
    <p:extLst>
      <p:ext uri="{BB962C8B-B14F-4D97-AF65-F5344CB8AC3E}">
        <p14:creationId xmlns:p14="http://schemas.microsoft.com/office/powerpoint/2010/main" val="25346650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Markowitz Model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rcRect l="-14418" r="-1441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170089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Capital Market Line</a:t>
            </a:r>
            <a:endParaRPr lang="en-US" sz="4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21375" r="-2137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218314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How Individual Securities Affect Portfolio Risk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Beta Formula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lvl="1"/>
            <a:r>
              <a:rPr lang="en-US" dirty="0"/>
              <a:t>        : covariance with market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        : variance of market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237" name="Object 21"/>
              <p:cNvSpPr txBox="1"/>
              <p:nvPr/>
            </p:nvSpPr>
            <p:spPr bwMode="auto">
              <a:xfrm>
                <a:off x="3995057" y="1730829"/>
                <a:ext cx="2688772" cy="1393371"/>
              </a:xfrm>
              <a:prstGeom prst="rect">
                <a:avLst/>
              </a:prstGeom>
              <a:noFill/>
              <a:ln w="2857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IN" sz="28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β</m:t>
                          </m:r>
                        </m:e>
                        <m:sub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IN" sz="2800" b="0" i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COV</m:t>
                              </m:r>
                            </m:e>
                            <m:sub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𝑖𝑚</m:t>
                              </m:r>
                            </m:sub>
                          </m:sSub>
                        </m:num>
                        <m:den>
                          <m:sSubSup>
                            <m:sSubSup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IN" sz="28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</m:e>
                            <m:sub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  <m:sup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en-IN" sz="2800" dirty="0"/>
              </a:p>
            </p:txBody>
          </p:sp>
        </mc:Choice>
        <mc:Fallback>
          <p:sp>
            <p:nvSpPr>
              <p:cNvPr id="9237" name="Object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95057" y="1730829"/>
                <a:ext cx="2688772" cy="139337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238" name="Object 22"/>
              <p:cNvSpPr txBox="1"/>
              <p:nvPr/>
            </p:nvSpPr>
            <p:spPr bwMode="auto">
              <a:xfrm>
                <a:off x="5410190" y="3552086"/>
                <a:ext cx="1076325" cy="1068388"/>
              </a:xfrm>
              <a:prstGeom prst="rect">
                <a:avLst/>
              </a:prstGeom>
              <a:noFill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IN" sz="28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COV</m:t>
                          </m:r>
                        </m:e>
                        <m:sub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𝑖𝑚</m:t>
                          </m:r>
                        </m:sub>
                      </m:sSub>
                    </m:oMath>
                  </m:oMathPara>
                </a14:m>
                <a:endParaRPr lang="en-IN" sz="2800" dirty="0"/>
              </a:p>
            </p:txBody>
          </p:sp>
        </mc:Choice>
        <mc:Fallback>
          <p:sp>
            <p:nvSpPr>
              <p:cNvPr id="9238" name="Object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10190" y="3552086"/>
                <a:ext cx="1076325" cy="10683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239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4284943"/>
              </p:ext>
            </p:extLst>
          </p:nvPr>
        </p:nvGraphicFramePr>
        <p:xfrm>
          <a:off x="5495915" y="4903035"/>
          <a:ext cx="990600" cy="881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03040" imgH="241200" progId="Equation.3">
                  <p:embed/>
                </p:oleObj>
              </mc:Choice>
              <mc:Fallback>
                <p:oleObj name="Equation" r:id="rId5" imgW="20304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95915" y="4903035"/>
                        <a:ext cx="990600" cy="881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370543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14" descr="A white background with black text&#10;&#10;AI-generated content may be incorrect.">
            <a:extLst>
              <a:ext uri="{FF2B5EF4-FFF2-40B4-BE49-F238E27FC236}">
                <a16:creationId xmlns:a16="http://schemas.microsoft.com/office/drawing/2014/main" id="{A4AC3C86-8E40-9B2A-0CCF-EA975B988E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059" y="1500139"/>
            <a:ext cx="10016399" cy="1944145"/>
          </a:xfrm>
        </p:spPr>
      </p:pic>
      <p:pic>
        <p:nvPicPr>
          <p:cNvPr id="17" name="Picture 16" descr="A white background with black text&#10;&#10;AI-generated content may be incorrect.">
            <a:extLst>
              <a:ext uri="{FF2B5EF4-FFF2-40B4-BE49-F238E27FC236}">
                <a16:creationId xmlns:a16="http://schemas.microsoft.com/office/drawing/2014/main" id="{A406922B-D58B-3714-5421-12A116CF95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029" y="3548743"/>
            <a:ext cx="6534740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3633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Security Market Line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22803" r="-2280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223745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Capital">
      <a:dk1>
        <a:srgbClr val="000000"/>
      </a:dk1>
      <a:lt1>
        <a:srgbClr val="FFFFFF"/>
      </a:lt1>
      <a:dk2>
        <a:srgbClr val="6F6D5D"/>
      </a:dk2>
      <a:lt2>
        <a:srgbClr val="7C8F97"/>
      </a:lt2>
      <a:accent1>
        <a:srgbClr val="4B5A60"/>
      </a:accent1>
      <a:accent2>
        <a:srgbClr val="9C5238"/>
      </a:accent2>
      <a:accent3>
        <a:srgbClr val="504539"/>
      </a:accent3>
      <a:accent4>
        <a:srgbClr val="C1AD79"/>
      </a:accent4>
      <a:accent5>
        <a:srgbClr val="667559"/>
      </a:accent5>
      <a:accent6>
        <a:srgbClr val="BAD6AD"/>
      </a:accent6>
      <a:hlink>
        <a:srgbClr val="524A82"/>
      </a:hlink>
      <a:folHlink>
        <a:srgbClr val="8F9954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20070</TotalTime>
  <Words>359</Words>
  <Application>Microsoft Office PowerPoint</Application>
  <PresentationFormat>Widescreen</PresentationFormat>
  <Paragraphs>55</Paragraphs>
  <Slides>24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Arial</vt:lpstr>
      <vt:lpstr>Calibri</vt:lpstr>
      <vt:lpstr>Cambria Math</vt:lpstr>
      <vt:lpstr>News Gothic MT</vt:lpstr>
      <vt:lpstr>Times New Roman</vt:lpstr>
      <vt:lpstr>Wingdings 2</vt:lpstr>
      <vt:lpstr>Breeze</vt:lpstr>
      <vt:lpstr>Equation</vt:lpstr>
      <vt:lpstr>Risk Return</vt:lpstr>
      <vt:lpstr>The Value of an Investment of Rs.100 in 1978</vt:lpstr>
      <vt:lpstr>The Value of an Investment of Rs.100 in 1978, Real Returns</vt:lpstr>
      <vt:lpstr>Probability Distributions for Martin Products and U.S. Water </vt:lpstr>
      <vt:lpstr>Calculation of Expected Rates of Return: Payoff Matrix </vt:lpstr>
      <vt:lpstr>PowerPoint Presentation</vt:lpstr>
      <vt:lpstr>Continuous Prob. Dist.</vt:lpstr>
      <vt:lpstr>Variance with Discrete Probability estimates of return vs Multiple Historical Data</vt:lpstr>
      <vt:lpstr>Higher Return or Lower Variance ?</vt:lpstr>
      <vt:lpstr>PowerPoint Presentation</vt:lpstr>
      <vt:lpstr>PowerPoint Presentation</vt:lpstr>
      <vt:lpstr>PowerPoint Presentation</vt:lpstr>
      <vt:lpstr>Calculating Portfolio Risk &amp; Return</vt:lpstr>
      <vt:lpstr>Variance of a Two-stock Portfolio</vt:lpstr>
      <vt:lpstr>PowerPoint Presentation</vt:lpstr>
      <vt:lpstr>Lets Solve a problem</vt:lpstr>
      <vt:lpstr>PowerPoint Presentation</vt:lpstr>
      <vt:lpstr>Diversification</vt:lpstr>
      <vt:lpstr>Diversification</vt:lpstr>
      <vt:lpstr>Markowitz Model </vt:lpstr>
      <vt:lpstr>Capital Market Line</vt:lpstr>
      <vt:lpstr>How Individual Securities Affect Portfolio Risk</vt:lpstr>
      <vt:lpstr>PowerPoint Presentation</vt:lpstr>
      <vt:lpstr>Security Market Line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Corporate Finance</dc:title>
  <dc:creator>Kaveri Krishnan</dc:creator>
  <cp:lastModifiedBy>Praveena Musunuru</cp:lastModifiedBy>
  <cp:revision>85</cp:revision>
  <dcterms:created xsi:type="dcterms:W3CDTF">2018-10-15T10:28:22Z</dcterms:created>
  <dcterms:modified xsi:type="dcterms:W3CDTF">2025-02-09T04:42:37Z</dcterms:modified>
</cp:coreProperties>
</file>