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7086600" cy="9144000"/>
  <p:notesSz cx="70866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222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788" y="0"/>
            <a:ext cx="307022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2987E-835E-4214-9595-5DF85B9B4AF5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1143000"/>
            <a:ext cx="2390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400550"/>
            <a:ext cx="567055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307022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788" y="8685213"/>
            <a:ext cx="307022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63938-57C4-4E93-A629-974F6A83F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90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1495" y="2834640"/>
            <a:ext cx="602361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62990" y="5120640"/>
            <a:ext cx="496062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dirty="0"/>
              <a:t>© The </a:t>
            </a:r>
            <a:r>
              <a:rPr spc="-5" dirty="0"/>
              <a:t>Institute </a:t>
            </a:r>
            <a:r>
              <a:rPr dirty="0"/>
              <a:t>of </a:t>
            </a:r>
            <a:r>
              <a:rPr spc="-5" dirty="0"/>
              <a:t>Chartered Accountants </a:t>
            </a:r>
            <a:r>
              <a:rPr dirty="0"/>
              <a:t>of</a:t>
            </a:r>
            <a:r>
              <a:rPr spc="-80" dirty="0"/>
              <a:t> </a:t>
            </a:r>
            <a:r>
              <a:rPr spc="-5" dirty="0"/>
              <a:t>India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EDD22-B83D-4A22-B767-C1DDB0097500}" type="datetime1">
              <a:rPr lang="en-US" smtClean="0"/>
              <a:t>9/29/2019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dirty="0"/>
              <a:t>© The </a:t>
            </a:r>
            <a:r>
              <a:rPr spc="-5" dirty="0"/>
              <a:t>Institute </a:t>
            </a:r>
            <a:r>
              <a:rPr dirty="0"/>
              <a:t>of </a:t>
            </a:r>
            <a:r>
              <a:rPr spc="-5" dirty="0"/>
              <a:t>Chartered Accountants </a:t>
            </a:r>
            <a:r>
              <a:rPr dirty="0"/>
              <a:t>of</a:t>
            </a:r>
            <a:r>
              <a:rPr spc="-80" dirty="0"/>
              <a:t> </a:t>
            </a:r>
            <a:r>
              <a:rPr spc="-5" dirty="0"/>
              <a:t>India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2E03A-2F27-4852-9D0F-62A27335C9D8}" type="datetime1">
              <a:rPr lang="en-US" smtClean="0"/>
              <a:t>9/29/2019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54330" y="2103120"/>
            <a:ext cx="3082671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649599" y="2103120"/>
            <a:ext cx="3082671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dirty="0"/>
              <a:t>© The </a:t>
            </a:r>
            <a:r>
              <a:rPr spc="-5" dirty="0"/>
              <a:t>Institute </a:t>
            </a:r>
            <a:r>
              <a:rPr dirty="0"/>
              <a:t>of </a:t>
            </a:r>
            <a:r>
              <a:rPr spc="-5" dirty="0"/>
              <a:t>Chartered Accountants </a:t>
            </a:r>
            <a:r>
              <a:rPr dirty="0"/>
              <a:t>of</a:t>
            </a:r>
            <a:r>
              <a:rPr spc="-80" dirty="0"/>
              <a:t> </a:t>
            </a:r>
            <a:r>
              <a:rPr spc="-5" dirty="0"/>
              <a:t>India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5429A-6980-4E92-B01E-475DAA4460D0}" type="datetime1">
              <a:rPr lang="en-US" smtClean="0"/>
              <a:t>9/29/2019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dirty="0"/>
              <a:t>© The </a:t>
            </a:r>
            <a:r>
              <a:rPr spc="-5" dirty="0"/>
              <a:t>Institute </a:t>
            </a:r>
            <a:r>
              <a:rPr dirty="0"/>
              <a:t>of </a:t>
            </a:r>
            <a:r>
              <a:rPr spc="-5" dirty="0"/>
              <a:t>Chartered Accountants </a:t>
            </a:r>
            <a:r>
              <a:rPr dirty="0"/>
              <a:t>of</a:t>
            </a:r>
            <a:r>
              <a:rPr spc="-80" dirty="0"/>
              <a:t> </a:t>
            </a:r>
            <a:r>
              <a:rPr spc="-5" dirty="0"/>
              <a:t>India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B22EE-3319-4DB5-A8E3-FF7D4C8B7BE2}" type="datetime1">
              <a:rPr lang="en-US" smtClean="0"/>
              <a:t>9/29/2019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dirty="0"/>
              <a:t>© The </a:t>
            </a:r>
            <a:r>
              <a:rPr spc="-5" dirty="0"/>
              <a:t>Institute </a:t>
            </a:r>
            <a:r>
              <a:rPr dirty="0"/>
              <a:t>of </a:t>
            </a:r>
            <a:r>
              <a:rPr spc="-5" dirty="0"/>
              <a:t>Chartered Accountants </a:t>
            </a:r>
            <a:r>
              <a:rPr dirty="0"/>
              <a:t>of</a:t>
            </a:r>
            <a:r>
              <a:rPr spc="-80" dirty="0"/>
              <a:t> </a:t>
            </a:r>
            <a:r>
              <a:rPr spc="-5" dirty="0"/>
              <a:t>India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29778-7F4F-41FA-A332-A24717A07036}" type="datetime1">
              <a:rPr lang="en-US" smtClean="0"/>
              <a:t>9/29/2019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9050" y="685800"/>
            <a:ext cx="2451099" cy="2920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4330" y="365760"/>
            <a:ext cx="637794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4330" y="2103120"/>
            <a:ext cx="637794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01700" y="8673223"/>
            <a:ext cx="2754629" cy="166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dirty="0"/>
              <a:t>© The </a:t>
            </a:r>
            <a:r>
              <a:rPr spc="-5" dirty="0"/>
              <a:t>Institute </a:t>
            </a:r>
            <a:r>
              <a:rPr dirty="0"/>
              <a:t>of </a:t>
            </a:r>
            <a:r>
              <a:rPr spc="-5" dirty="0"/>
              <a:t>Chartered Accountants </a:t>
            </a:r>
            <a:r>
              <a:rPr dirty="0"/>
              <a:t>of</a:t>
            </a:r>
            <a:r>
              <a:rPr spc="-80" dirty="0"/>
              <a:t> </a:t>
            </a:r>
            <a:r>
              <a:rPr spc="-5" dirty="0"/>
              <a:t>India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54330" y="8503920"/>
            <a:ext cx="1629918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C4753-C6DB-4048-A2F6-0C259113B14B}" type="datetime1">
              <a:rPr lang="en-US" smtClean="0"/>
              <a:t>9/29/2019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02352" y="8503920"/>
            <a:ext cx="1629918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19450" y="3609818"/>
            <a:ext cx="2774950" cy="692150"/>
          </a:xfrm>
          <a:custGeom>
            <a:avLst/>
            <a:gdLst/>
            <a:ahLst/>
            <a:cxnLst/>
            <a:rect l="l" t="t" r="r" b="b"/>
            <a:pathLst>
              <a:path w="2774950" h="692150">
                <a:moveTo>
                  <a:pt x="2659595" y="0"/>
                </a:moveTo>
                <a:lnTo>
                  <a:pt x="115354" y="0"/>
                </a:lnTo>
                <a:lnTo>
                  <a:pt x="70455" y="9064"/>
                </a:lnTo>
                <a:lnTo>
                  <a:pt x="33788" y="33783"/>
                </a:lnTo>
                <a:lnTo>
                  <a:pt x="9065" y="70449"/>
                </a:lnTo>
                <a:lnTo>
                  <a:pt x="0" y="115354"/>
                </a:lnTo>
                <a:lnTo>
                  <a:pt x="0" y="576783"/>
                </a:lnTo>
                <a:lnTo>
                  <a:pt x="9065" y="621689"/>
                </a:lnTo>
                <a:lnTo>
                  <a:pt x="33788" y="658360"/>
                </a:lnTo>
                <a:lnTo>
                  <a:pt x="70455" y="683083"/>
                </a:lnTo>
                <a:lnTo>
                  <a:pt x="115354" y="692150"/>
                </a:lnTo>
                <a:lnTo>
                  <a:pt x="2659595" y="692150"/>
                </a:lnTo>
                <a:lnTo>
                  <a:pt x="2704494" y="683083"/>
                </a:lnTo>
                <a:lnTo>
                  <a:pt x="2741161" y="658360"/>
                </a:lnTo>
                <a:lnTo>
                  <a:pt x="2765884" y="621689"/>
                </a:lnTo>
                <a:lnTo>
                  <a:pt x="2774950" y="576783"/>
                </a:lnTo>
                <a:lnTo>
                  <a:pt x="2774950" y="115354"/>
                </a:lnTo>
                <a:lnTo>
                  <a:pt x="2765884" y="70449"/>
                </a:lnTo>
                <a:lnTo>
                  <a:pt x="2741161" y="33783"/>
                </a:lnTo>
                <a:lnTo>
                  <a:pt x="2704494" y="9064"/>
                </a:lnTo>
                <a:lnTo>
                  <a:pt x="2659595" y="0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14687" y="3605056"/>
            <a:ext cx="2784475" cy="701675"/>
          </a:xfrm>
          <a:custGeom>
            <a:avLst/>
            <a:gdLst/>
            <a:ahLst/>
            <a:cxnLst/>
            <a:rect l="l" t="t" r="r" b="b"/>
            <a:pathLst>
              <a:path w="2784475" h="701675">
                <a:moveTo>
                  <a:pt x="2664358" y="0"/>
                </a:moveTo>
                <a:lnTo>
                  <a:pt x="120116" y="0"/>
                </a:lnTo>
                <a:lnTo>
                  <a:pt x="73364" y="9438"/>
                </a:lnTo>
                <a:lnTo>
                  <a:pt x="35183" y="35179"/>
                </a:lnTo>
                <a:lnTo>
                  <a:pt x="9440" y="73359"/>
                </a:lnTo>
                <a:lnTo>
                  <a:pt x="0" y="120116"/>
                </a:lnTo>
                <a:lnTo>
                  <a:pt x="0" y="581545"/>
                </a:lnTo>
                <a:lnTo>
                  <a:pt x="9440" y="628305"/>
                </a:lnTo>
                <a:lnTo>
                  <a:pt x="35183" y="666489"/>
                </a:lnTo>
                <a:lnTo>
                  <a:pt x="73364" y="692234"/>
                </a:lnTo>
                <a:lnTo>
                  <a:pt x="120116" y="701675"/>
                </a:lnTo>
                <a:lnTo>
                  <a:pt x="2664358" y="701675"/>
                </a:lnTo>
                <a:lnTo>
                  <a:pt x="2711110" y="692234"/>
                </a:lnTo>
                <a:lnTo>
                  <a:pt x="120116" y="692150"/>
                </a:lnTo>
                <a:lnTo>
                  <a:pt x="97824" y="689904"/>
                </a:lnTo>
                <a:lnTo>
                  <a:pt x="58292" y="673263"/>
                </a:lnTo>
                <a:lnTo>
                  <a:pt x="28411" y="643380"/>
                </a:lnTo>
                <a:lnTo>
                  <a:pt x="11770" y="603839"/>
                </a:lnTo>
                <a:lnTo>
                  <a:pt x="9525" y="581545"/>
                </a:lnTo>
                <a:lnTo>
                  <a:pt x="9525" y="120116"/>
                </a:lnTo>
                <a:lnTo>
                  <a:pt x="18213" y="77065"/>
                </a:lnTo>
                <a:lnTo>
                  <a:pt x="41922" y="41910"/>
                </a:lnTo>
                <a:lnTo>
                  <a:pt x="77071" y="18211"/>
                </a:lnTo>
                <a:lnTo>
                  <a:pt x="120116" y="9525"/>
                </a:lnTo>
                <a:lnTo>
                  <a:pt x="2711238" y="9525"/>
                </a:lnTo>
                <a:lnTo>
                  <a:pt x="2711110" y="9438"/>
                </a:lnTo>
                <a:lnTo>
                  <a:pt x="2664358" y="0"/>
                </a:lnTo>
                <a:close/>
              </a:path>
              <a:path w="2784475" h="701675">
                <a:moveTo>
                  <a:pt x="2711238" y="9525"/>
                </a:moveTo>
                <a:lnTo>
                  <a:pt x="2664358" y="9525"/>
                </a:lnTo>
                <a:lnTo>
                  <a:pt x="2686650" y="11770"/>
                </a:lnTo>
                <a:lnTo>
                  <a:pt x="2707403" y="18211"/>
                </a:lnTo>
                <a:lnTo>
                  <a:pt x="2742552" y="41910"/>
                </a:lnTo>
                <a:lnTo>
                  <a:pt x="2766261" y="77065"/>
                </a:lnTo>
                <a:lnTo>
                  <a:pt x="2774950" y="120116"/>
                </a:lnTo>
                <a:lnTo>
                  <a:pt x="2774950" y="581545"/>
                </a:lnTo>
                <a:lnTo>
                  <a:pt x="2766261" y="624597"/>
                </a:lnTo>
                <a:lnTo>
                  <a:pt x="2742552" y="659752"/>
                </a:lnTo>
                <a:lnTo>
                  <a:pt x="2707403" y="683461"/>
                </a:lnTo>
                <a:lnTo>
                  <a:pt x="2664358" y="692150"/>
                </a:lnTo>
                <a:lnTo>
                  <a:pt x="2711235" y="692150"/>
                </a:lnTo>
                <a:lnTo>
                  <a:pt x="2749291" y="666489"/>
                </a:lnTo>
                <a:lnTo>
                  <a:pt x="2775034" y="628305"/>
                </a:lnTo>
                <a:lnTo>
                  <a:pt x="2784475" y="581545"/>
                </a:lnTo>
                <a:lnTo>
                  <a:pt x="2784475" y="120116"/>
                </a:lnTo>
                <a:lnTo>
                  <a:pt x="2775034" y="73359"/>
                </a:lnTo>
                <a:lnTo>
                  <a:pt x="2749291" y="35179"/>
                </a:lnTo>
                <a:lnTo>
                  <a:pt x="2711238" y="9525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154957"/>
            <a:ext cx="7086600" cy="23266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95650" y="3710139"/>
            <a:ext cx="2598420" cy="401955"/>
          </a:xfrm>
          <a:custGeom>
            <a:avLst/>
            <a:gdLst/>
            <a:ahLst/>
            <a:cxnLst/>
            <a:rect l="l" t="t" r="r" b="b"/>
            <a:pathLst>
              <a:path w="2598420" h="401954">
                <a:moveTo>
                  <a:pt x="0" y="0"/>
                </a:moveTo>
                <a:lnTo>
                  <a:pt x="2598420" y="0"/>
                </a:lnTo>
                <a:lnTo>
                  <a:pt x="2598420" y="401954"/>
                </a:lnTo>
                <a:lnTo>
                  <a:pt x="0" y="401954"/>
                </a:lnTo>
                <a:lnTo>
                  <a:pt x="0" y="0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90887" y="4112093"/>
            <a:ext cx="2607945" cy="0"/>
          </a:xfrm>
          <a:custGeom>
            <a:avLst/>
            <a:gdLst/>
            <a:ahLst/>
            <a:cxnLst/>
            <a:rect l="l" t="t" r="r" b="b"/>
            <a:pathLst>
              <a:path w="2607945">
                <a:moveTo>
                  <a:pt x="0" y="0"/>
                </a:moveTo>
                <a:lnTo>
                  <a:pt x="2607945" y="0"/>
                </a:lnTo>
              </a:path>
            </a:pathLst>
          </a:custGeom>
          <a:ln w="8889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95650" y="3715218"/>
            <a:ext cx="0" cy="392430"/>
          </a:xfrm>
          <a:custGeom>
            <a:avLst/>
            <a:gdLst/>
            <a:ahLst/>
            <a:cxnLst/>
            <a:rect l="l" t="t" r="r" b="b"/>
            <a:pathLst>
              <a:path h="392429">
                <a:moveTo>
                  <a:pt x="0" y="0"/>
                </a:moveTo>
                <a:lnTo>
                  <a:pt x="0" y="392430"/>
                </a:lnTo>
              </a:path>
            </a:pathLst>
          </a:custGeom>
          <a:ln w="9525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90887" y="3705058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10159"/>
                </a:moveTo>
                <a:lnTo>
                  <a:pt x="4762" y="10159"/>
                </a:lnTo>
                <a:lnTo>
                  <a:pt x="4762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94070" y="3715218"/>
            <a:ext cx="0" cy="392430"/>
          </a:xfrm>
          <a:custGeom>
            <a:avLst/>
            <a:gdLst/>
            <a:ahLst/>
            <a:cxnLst/>
            <a:rect l="l" t="t" r="r" b="b"/>
            <a:pathLst>
              <a:path h="392429">
                <a:moveTo>
                  <a:pt x="0" y="0"/>
                </a:moveTo>
                <a:lnTo>
                  <a:pt x="0" y="392430"/>
                </a:lnTo>
              </a:path>
            </a:pathLst>
          </a:custGeom>
          <a:ln w="9525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00412" y="3712678"/>
            <a:ext cx="2598420" cy="0"/>
          </a:xfrm>
          <a:custGeom>
            <a:avLst/>
            <a:gdLst/>
            <a:ahLst/>
            <a:cxnLst/>
            <a:rect l="l" t="t" r="r" b="b"/>
            <a:pathLst>
              <a:path w="2598420">
                <a:moveTo>
                  <a:pt x="0" y="0"/>
                </a:moveTo>
                <a:lnTo>
                  <a:pt x="2598420" y="0"/>
                </a:lnTo>
              </a:path>
            </a:pathLst>
          </a:custGeom>
          <a:ln w="5079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95650" y="3710138"/>
            <a:ext cx="5080" cy="5080"/>
          </a:xfrm>
          <a:custGeom>
            <a:avLst/>
            <a:gdLst/>
            <a:ahLst/>
            <a:cxnLst/>
            <a:rect l="l" t="t" r="r" b="b"/>
            <a:pathLst>
              <a:path w="5079" h="5079">
                <a:moveTo>
                  <a:pt x="0" y="5080"/>
                </a:moveTo>
                <a:lnTo>
                  <a:pt x="4762" y="5080"/>
                </a:lnTo>
                <a:lnTo>
                  <a:pt x="4762" y="0"/>
                </a:lnTo>
                <a:lnTo>
                  <a:pt x="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95650" y="3705058"/>
            <a:ext cx="2603182" cy="3564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89575" y="2446693"/>
            <a:ext cx="633729" cy="536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-12700" y="1979168"/>
            <a:ext cx="6426200" cy="105600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R="269240" algn="ctr">
              <a:lnSpc>
                <a:spcPct val="100000"/>
              </a:lnSpc>
              <a:spcBef>
                <a:spcPts val="555"/>
              </a:spcBef>
            </a:pPr>
            <a:r>
              <a:rPr sz="3000" b="1" dirty="0">
                <a:solidFill>
                  <a:srgbClr val="00A650"/>
                </a:solidFill>
                <a:latin typeface="Segoe UI Black"/>
                <a:cs typeface="Segoe UI Black"/>
              </a:rPr>
              <a:t>R</a:t>
            </a:r>
            <a:r>
              <a:rPr sz="2400" b="1" dirty="0">
                <a:solidFill>
                  <a:srgbClr val="00A650"/>
                </a:solidFill>
                <a:latin typeface="Segoe UI Black"/>
                <a:cs typeface="Segoe UI Black"/>
              </a:rPr>
              <a:t>ISK </a:t>
            </a:r>
            <a:r>
              <a:rPr sz="30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A</a:t>
            </a:r>
            <a:r>
              <a:rPr sz="24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NALYSIS </a:t>
            </a:r>
            <a:r>
              <a:rPr sz="2400" b="1" dirty="0">
                <a:solidFill>
                  <a:srgbClr val="00A650"/>
                </a:solidFill>
                <a:latin typeface="Segoe UI Black"/>
                <a:cs typeface="Segoe UI Black"/>
              </a:rPr>
              <a:t>IN</a:t>
            </a:r>
            <a:r>
              <a:rPr sz="2400" b="1" spc="229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30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C</a:t>
            </a:r>
            <a:r>
              <a:rPr sz="24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APITAL</a:t>
            </a:r>
            <a:endParaRPr sz="2400" dirty="0">
              <a:latin typeface="Segoe UI Black"/>
              <a:cs typeface="Segoe UI Black"/>
            </a:endParaRPr>
          </a:p>
          <a:p>
            <a:pPr algn="ctr">
              <a:lnSpc>
                <a:spcPct val="100000"/>
              </a:lnSpc>
              <a:spcBef>
                <a:spcPts val="455"/>
              </a:spcBef>
              <a:tabLst>
                <a:tab pos="895985" algn="l"/>
                <a:tab pos="6400165" algn="l"/>
              </a:tabLst>
            </a:pPr>
            <a:r>
              <a:rPr sz="3000" b="1" u="heavy" dirty="0">
                <a:solidFill>
                  <a:srgbClr val="00A650"/>
                </a:solidFill>
                <a:uFill>
                  <a:solidFill>
                    <a:srgbClr val="000000"/>
                  </a:solidFill>
                </a:uFill>
                <a:latin typeface="Segoe UI Black"/>
                <a:cs typeface="Segoe UI Black"/>
              </a:rPr>
              <a:t> 	</a:t>
            </a:r>
            <a:r>
              <a:rPr sz="3000" b="1" u="heavy" spc="-5" dirty="0">
                <a:solidFill>
                  <a:srgbClr val="00A650"/>
                </a:solidFill>
                <a:uFill>
                  <a:solidFill>
                    <a:srgbClr val="000000"/>
                  </a:solidFill>
                </a:uFill>
                <a:latin typeface="Segoe UI Black"/>
                <a:cs typeface="Segoe UI Black"/>
              </a:rPr>
              <a:t>B</a:t>
            </a:r>
            <a:r>
              <a:rPr sz="2400" b="1" u="heavy" spc="-5" dirty="0">
                <a:solidFill>
                  <a:srgbClr val="00A650"/>
                </a:solidFill>
                <a:uFill>
                  <a:solidFill>
                    <a:srgbClr val="000000"/>
                  </a:solidFill>
                </a:uFill>
                <a:latin typeface="Segoe UI Black"/>
                <a:cs typeface="Segoe UI Black"/>
              </a:rPr>
              <a:t>UDGETING</a:t>
            </a:r>
            <a:r>
              <a:rPr lang="en-US" sz="2400" b="1" u="heavy" spc="-5" dirty="0">
                <a:solidFill>
                  <a:srgbClr val="00A650"/>
                </a:solidFill>
                <a:uFill>
                  <a:solidFill>
                    <a:srgbClr val="000000"/>
                  </a:solidFill>
                </a:uFill>
                <a:latin typeface="Segoe UI Black"/>
                <a:cs typeface="Segoe UI Black"/>
              </a:rPr>
              <a:t>	</a:t>
            </a:r>
            <a:endParaRPr sz="2400" dirty="0">
              <a:latin typeface="Segoe UI Black"/>
              <a:cs typeface="Segoe UI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1700" y="3768344"/>
            <a:ext cx="5281930" cy="2396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37460">
              <a:lnSpc>
                <a:spcPct val="100000"/>
              </a:lnSpc>
              <a:spcBef>
                <a:spcPts val="95"/>
              </a:spcBef>
            </a:pP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LEARNING</a:t>
            </a:r>
            <a:r>
              <a:rPr sz="1600" b="1" spc="25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OUTCOMES</a:t>
            </a:r>
            <a:endParaRPr sz="1600">
              <a:latin typeface="Segoe UI Black"/>
              <a:cs typeface="Segoe UI Black"/>
            </a:endParaRPr>
          </a:p>
          <a:p>
            <a:pPr marL="377825" marR="5080" indent="-365760">
              <a:lnSpc>
                <a:spcPct val="111400"/>
              </a:lnSpc>
              <a:spcBef>
                <a:spcPts val="1305"/>
              </a:spcBef>
              <a:buClr>
                <a:srgbClr val="00A650"/>
              </a:buClr>
              <a:buSzPct val="114285"/>
              <a:buFont typeface="Wingdings"/>
              <a:buChar char=""/>
              <a:tabLst>
                <a:tab pos="377825" algn="l"/>
                <a:tab pos="378460" algn="l"/>
                <a:tab pos="1104900" algn="l"/>
                <a:tab pos="1499870" algn="l"/>
                <a:tab pos="2275205" algn="l"/>
                <a:tab pos="2572385" algn="l"/>
                <a:tab pos="2981960" algn="l"/>
                <a:tab pos="3418204" algn="l"/>
                <a:tab pos="4458335" algn="l"/>
                <a:tab pos="4739005" algn="l"/>
              </a:tabLst>
            </a:pPr>
            <a:r>
              <a:rPr sz="1400" spc="20" dirty="0">
                <a:latin typeface="Segoe UI"/>
                <a:cs typeface="Segoe UI"/>
              </a:rPr>
              <a:t>D</a:t>
            </a:r>
            <a:r>
              <a:rPr sz="1400" spc="15" dirty="0">
                <a:latin typeface="Segoe UI"/>
                <a:cs typeface="Segoe UI"/>
              </a:rPr>
              <a:t>is</a:t>
            </a:r>
            <a:r>
              <a:rPr sz="1400" spc="20" dirty="0">
                <a:latin typeface="Segoe UI"/>
                <a:cs typeface="Segoe UI"/>
              </a:rPr>
              <a:t>c</a:t>
            </a:r>
            <a:r>
              <a:rPr sz="1400" spc="5" dirty="0">
                <a:latin typeface="Segoe UI"/>
                <a:cs typeface="Segoe UI"/>
              </a:rPr>
              <a:t>u</a:t>
            </a:r>
            <a:r>
              <a:rPr sz="1400" spc="15" dirty="0">
                <a:latin typeface="Segoe UI"/>
                <a:cs typeface="Segoe UI"/>
              </a:rPr>
              <a:t>s</a:t>
            </a:r>
            <a:r>
              <a:rPr sz="1400" dirty="0">
                <a:latin typeface="Segoe UI"/>
                <a:cs typeface="Segoe UI"/>
              </a:rPr>
              <a:t>s	</a:t>
            </a:r>
            <a:r>
              <a:rPr sz="1400" spc="25" dirty="0">
                <a:latin typeface="Segoe UI"/>
                <a:cs typeface="Segoe UI"/>
              </a:rPr>
              <a:t>t</a:t>
            </a:r>
            <a:r>
              <a:rPr sz="1400" spc="5" dirty="0">
                <a:latin typeface="Segoe UI"/>
                <a:cs typeface="Segoe UI"/>
              </a:rPr>
              <a:t>h</a:t>
            </a:r>
            <a:r>
              <a:rPr sz="1400" dirty="0">
                <a:latin typeface="Segoe UI"/>
                <a:cs typeface="Segoe UI"/>
              </a:rPr>
              <a:t>e	</a:t>
            </a:r>
            <a:r>
              <a:rPr sz="1400" spc="10" dirty="0">
                <a:latin typeface="Segoe UI"/>
                <a:cs typeface="Segoe UI"/>
              </a:rPr>
              <a:t>c</a:t>
            </a:r>
            <a:r>
              <a:rPr sz="1400" spc="15" dirty="0">
                <a:latin typeface="Segoe UI"/>
                <a:cs typeface="Segoe UI"/>
              </a:rPr>
              <a:t>o</a:t>
            </a:r>
            <a:r>
              <a:rPr sz="1400" spc="20" dirty="0">
                <a:latin typeface="Segoe UI"/>
                <a:cs typeface="Segoe UI"/>
              </a:rPr>
              <a:t>n</a:t>
            </a:r>
            <a:r>
              <a:rPr sz="1400" spc="10" dirty="0">
                <a:latin typeface="Segoe UI"/>
                <a:cs typeface="Segoe UI"/>
              </a:rPr>
              <a:t>c</a:t>
            </a:r>
            <a:r>
              <a:rPr sz="1400" spc="20" dirty="0">
                <a:latin typeface="Segoe UI"/>
                <a:cs typeface="Segoe UI"/>
              </a:rPr>
              <a:t>e</a:t>
            </a:r>
            <a:r>
              <a:rPr sz="1400" spc="10" dirty="0">
                <a:latin typeface="Segoe UI"/>
                <a:cs typeface="Segoe UI"/>
              </a:rPr>
              <a:t>p</a:t>
            </a:r>
            <a:r>
              <a:rPr sz="1400" dirty="0">
                <a:latin typeface="Segoe UI"/>
                <a:cs typeface="Segoe UI"/>
              </a:rPr>
              <a:t>t	</a:t>
            </a:r>
            <a:r>
              <a:rPr sz="1400" spc="15" dirty="0">
                <a:latin typeface="Segoe UI"/>
                <a:cs typeface="Segoe UI"/>
              </a:rPr>
              <a:t>o</a:t>
            </a:r>
            <a:r>
              <a:rPr sz="1400" dirty="0">
                <a:latin typeface="Segoe UI"/>
                <a:cs typeface="Segoe UI"/>
              </a:rPr>
              <a:t>f	</a:t>
            </a:r>
            <a:r>
              <a:rPr sz="1400" spc="25" dirty="0">
                <a:latin typeface="Segoe UI"/>
                <a:cs typeface="Segoe UI"/>
              </a:rPr>
              <a:t>r</a:t>
            </a:r>
            <a:r>
              <a:rPr sz="1400" spc="5" dirty="0">
                <a:latin typeface="Segoe UI"/>
                <a:cs typeface="Segoe UI"/>
              </a:rPr>
              <a:t>i</a:t>
            </a:r>
            <a:r>
              <a:rPr sz="1400" spc="25" dirty="0">
                <a:latin typeface="Segoe UI"/>
                <a:cs typeface="Segoe UI"/>
              </a:rPr>
              <a:t>s</a:t>
            </a:r>
            <a:r>
              <a:rPr sz="1400" dirty="0">
                <a:latin typeface="Segoe UI"/>
                <a:cs typeface="Segoe UI"/>
              </a:rPr>
              <a:t>k	</a:t>
            </a:r>
            <a:r>
              <a:rPr sz="1400" spc="25" dirty="0">
                <a:latin typeface="Segoe UI"/>
                <a:cs typeface="Segoe UI"/>
              </a:rPr>
              <a:t>a</a:t>
            </a:r>
            <a:r>
              <a:rPr sz="1400" spc="20" dirty="0">
                <a:latin typeface="Segoe UI"/>
                <a:cs typeface="Segoe UI"/>
              </a:rPr>
              <a:t>n</a:t>
            </a:r>
            <a:r>
              <a:rPr sz="1400" dirty="0">
                <a:latin typeface="Segoe UI"/>
                <a:cs typeface="Segoe UI"/>
              </a:rPr>
              <a:t>d	</a:t>
            </a:r>
            <a:r>
              <a:rPr sz="1400" spc="20" dirty="0">
                <a:latin typeface="Segoe UI"/>
                <a:cs typeface="Segoe UI"/>
              </a:rPr>
              <a:t>unc</a:t>
            </a:r>
            <a:r>
              <a:rPr sz="1400" spc="5" dirty="0">
                <a:latin typeface="Segoe UI"/>
                <a:cs typeface="Segoe UI"/>
              </a:rPr>
              <a:t>e</a:t>
            </a:r>
            <a:r>
              <a:rPr sz="1400" spc="15" dirty="0">
                <a:latin typeface="Segoe UI"/>
                <a:cs typeface="Segoe UI"/>
              </a:rPr>
              <a:t>rt</a:t>
            </a:r>
            <a:r>
              <a:rPr sz="1400" spc="25" dirty="0">
                <a:latin typeface="Segoe UI"/>
                <a:cs typeface="Segoe UI"/>
              </a:rPr>
              <a:t>a</a:t>
            </a:r>
            <a:r>
              <a:rPr sz="1400" spc="15" dirty="0">
                <a:latin typeface="Segoe UI"/>
                <a:cs typeface="Segoe UI"/>
              </a:rPr>
              <a:t>i</a:t>
            </a:r>
            <a:r>
              <a:rPr sz="1400" spc="5" dirty="0">
                <a:latin typeface="Segoe UI"/>
                <a:cs typeface="Segoe UI"/>
              </a:rPr>
              <a:t>n</a:t>
            </a:r>
            <a:r>
              <a:rPr sz="1400" spc="15" dirty="0">
                <a:latin typeface="Segoe UI"/>
                <a:cs typeface="Segoe UI"/>
              </a:rPr>
              <a:t>t</a:t>
            </a:r>
            <a:r>
              <a:rPr sz="1400" dirty="0">
                <a:latin typeface="Segoe UI"/>
                <a:cs typeface="Segoe UI"/>
              </a:rPr>
              <a:t>y	</a:t>
            </a:r>
            <a:r>
              <a:rPr sz="1400" spc="5" dirty="0">
                <a:latin typeface="Segoe UI"/>
                <a:cs typeface="Segoe UI"/>
              </a:rPr>
              <a:t>i</a:t>
            </a:r>
            <a:r>
              <a:rPr sz="1400" dirty="0">
                <a:latin typeface="Segoe UI"/>
                <a:cs typeface="Segoe UI"/>
              </a:rPr>
              <a:t>n	</a:t>
            </a:r>
            <a:r>
              <a:rPr sz="1400" spc="10" dirty="0">
                <a:latin typeface="Segoe UI"/>
                <a:cs typeface="Segoe UI"/>
              </a:rPr>
              <a:t>c</a:t>
            </a:r>
            <a:r>
              <a:rPr sz="1400" spc="15" dirty="0">
                <a:latin typeface="Segoe UI"/>
                <a:cs typeface="Segoe UI"/>
              </a:rPr>
              <a:t>a</a:t>
            </a:r>
            <a:r>
              <a:rPr sz="1400" spc="25" dirty="0">
                <a:latin typeface="Segoe UI"/>
                <a:cs typeface="Segoe UI"/>
              </a:rPr>
              <a:t>p</a:t>
            </a:r>
            <a:r>
              <a:rPr sz="1400" spc="5" dirty="0">
                <a:latin typeface="Segoe UI"/>
                <a:cs typeface="Segoe UI"/>
              </a:rPr>
              <a:t>i</a:t>
            </a:r>
            <a:r>
              <a:rPr sz="1400" spc="15" dirty="0">
                <a:latin typeface="Segoe UI"/>
                <a:cs typeface="Segoe UI"/>
              </a:rPr>
              <a:t>t</a:t>
            </a:r>
            <a:r>
              <a:rPr sz="1400" spc="25" dirty="0">
                <a:latin typeface="Segoe UI"/>
                <a:cs typeface="Segoe UI"/>
              </a:rPr>
              <a:t>a</a:t>
            </a:r>
            <a:r>
              <a:rPr sz="1400" dirty="0">
                <a:latin typeface="Segoe UI"/>
                <a:cs typeface="Segoe UI"/>
              </a:rPr>
              <a:t>l  </a:t>
            </a:r>
            <a:r>
              <a:rPr sz="1400" spc="15" dirty="0">
                <a:latin typeface="Segoe UI"/>
                <a:cs typeface="Segoe UI"/>
              </a:rPr>
              <a:t>budgeting.</a:t>
            </a:r>
            <a:endParaRPr sz="1400">
              <a:latin typeface="Segoe UI"/>
              <a:cs typeface="Segoe UI"/>
            </a:endParaRPr>
          </a:p>
          <a:p>
            <a:pPr marL="378460" indent="-365760">
              <a:lnSpc>
                <a:spcPct val="100000"/>
              </a:lnSpc>
              <a:spcBef>
                <a:spcPts val="780"/>
              </a:spcBef>
              <a:buClr>
                <a:srgbClr val="00A650"/>
              </a:buClr>
              <a:buSzPct val="114285"/>
              <a:buFont typeface="Wingdings"/>
              <a:buChar char=""/>
              <a:tabLst>
                <a:tab pos="377825" algn="l"/>
                <a:tab pos="378460" algn="l"/>
              </a:tabLst>
            </a:pPr>
            <a:r>
              <a:rPr sz="1400" spc="10" dirty="0">
                <a:latin typeface="Segoe UI"/>
                <a:cs typeface="Segoe UI"/>
              </a:rPr>
              <a:t>Discuss the sources </a:t>
            </a:r>
            <a:r>
              <a:rPr sz="1400" spc="5" dirty="0">
                <a:latin typeface="Segoe UI"/>
                <a:cs typeface="Segoe UI"/>
              </a:rPr>
              <a:t>of</a:t>
            </a:r>
            <a:r>
              <a:rPr sz="1400" spc="114" dirty="0">
                <a:latin typeface="Segoe UI"/>
                <a:cs typeface="Segoe UI"/>
              </a:rPr>
              <a:t> </a:t>
            </a:r>
            <a:r>
              <a:rPr sz="1400" spc="10" dirty="0">
                <a:latin typeface="Segoe UI"/>
                <a:cs typeface="Segoe UI"/>
              </a:rPr>
              <a:t>risks</a:t>
            </a:r>
            <a:endParaRPr sz="1400">
              <a:latin typeface="Segoe UI"/>
              <a:cs typeface="Segoe UI"/>
            </a:endParaRPr>
          </a:p>
          <a:p>
            <a:pPr marL="378460" indent="-365760">
              <a:lnSpc>
                <a:spcPct val="100000"/>
              </a:lnSpc>
              <a:spcBef>
                <a:spcPts val="780"/>
              </a:spcBef>
              <a:buClr>
                <a:srgbClr val="00A650"/>
              </a:buClr>
              <a:buSzPct val="114285"/>
              <a:buFont typeface="Wingdings"/>
              <a:buChar char=""/>
              <a:tabLst>
                <a:tab pos="377825" algn="l"/>
                <a:tab pos="378460" algn="l"/>
              </a:tabLst>
            </a:pPr>
            <a:r>
              <a:rPr sz="1400" spc="15" dirty="0">
                <a:latin typeface="Segoe UI"/>
                <a:cs typeface="Segoe UI"/>
              </a:rPr>
              <a:t>Understand </a:t>
            </a:r>
            <a:r>
              <a:rPr sz="1400" spc="10" dirty="0">
                <a:latin typeface="Segoe UI"/>
                <a:cs typeface="Segoe UI"/>
              </a:rPr>
              <a:t>reasons for </a:t>
            </a:r>
            <a:r>
              <a:rPr sz="1400" spc="15" dirty="0">
                <a:latin typeface="Segoe UI"/>
                <a:cs typeface="Segoe UI"/>
              </a:rPr>
              <a:t>adjusting risk </a:t>
            </a:r>
            <a:r>
              <a:rPr sz="1400" spc="5" dirty="0">
                <a:latin typeface="Segoe UI"/>
                <a:cs typeface="Segoe UI"/>
              </a:rPr>
              <a:t>in </a:t>
            </a:r>
            <a:r>
              <a:rPr sz="1400" spc="15" dirty="0">
                <a:latin typeface="Segoe UI"/>
                <a:cs typeface="Segoe UI"/>
              </a:rPr>
              <a:t>capital</a:t>
            </a:r>
            <a:r>
              <a:rPr sz="1400" spc="155" dirty="0">
                <a:latin typeface="Segoe UI"/>
                <a:cs typeface="Segoe UI"/>
              </a:rPr>
              <a:t> </a:t>
            </a:r>
            <a:r>
              <a:rPr sz="1400" spc="15" dirty="0">
                <a:latin typeface="Segoe UI"/>
                <a:cs typeface="Segoe UI"/>
              </a:rPr>
              <a:t>budgeting</a:t>
            </a:r>
            <a:endParaRPr sz="1400">
              <a:latin typeface="Segoe UI"/>
              <a:cs typeface="Segoe UI"/>
            </a:endParaRPr>
          </a:p>
          <a:p>
            <a:pPr marL="378460" indent="-365760">
              <a:lnSpc>
                <a:spcPct val="100000"/>
              </a:lnSpc>
              <a:spcBef>
                <a:spcPts val="780"/>
              </a:spcBef>
              <a:buClr>
                <a:srgbClr val="00A650"/>
              </a:buClr>
              <a:buSzPct val="114285"/>
              <a:buFont typeface="Wingdings"/>
              <a:buChar char=""/>
              <a:tabLst>
                <a:tab pos="377825" algn="l"/>
                <a:tab pos="378460" algn="l"/>
              </a:tabLst>
            </a:pPr>
            <a:r>
              <a:rPr sz="1400" spc="15" dirty="0">
                <a:latin typeface="Segoe UI"/>
                <a:cs typeface="Segoe UI"/>
              </a:rPr>
              <a:t>Understand </a:t>
            </a:r>
            <a:r>
              <a:rPr sz="1400" spc="10" dirty="0">
                <a:latin typeface="Segoe UI"/>
                <a:cs typeface="Segoe UI"/>
              </a:rPr>
              <a:t>various techniques used </a:t>
            </a:r>
            <a:r>
              <a:rPr sz="1400" dirty="0">
                <a:latin typeface="Segoe UI"/>
                <a:cs typeface="Segoe UI"/>
              </a:rPr>
              <a:t>in </a:t>
            </a:r>
            <a:r>
              <a:rPr sz="1400" spc="10" dirty="0">
                <a:latin typeface="Segoe UI"/>
                <a:cs typeface="Segoe UI"/>
              </a:rPr>
              <a:t>Risk</a:t>
            </a:r>
            <a:r>
              <a:rPr sz="1400" spc="210" dirty="0">
                <a:latin typeface="Segoe UI"/>
                <a:cs typeface="Segoe UI"/>
              </a:rPr>
              <a:t> </a:t>
            </a:r>
            <a:r>
              <a:rPr sz="1400" spc="15" dirty="0">
                <a:latin typeface="Segoe UI"/>
                <a:cs typeface="Segoe UI"/>
              </a:rPr>
              <a:t>Analysis.</a:t>
            </a:r>
            <a:endParaRPr sz="1400">
              <a:latin typeface="Segoe UI"/>
              <a:cs typeface="Segoe UI"/>
            </a:endParaRPr>
          </a:p>
          <a:p>
            <a:pPr marL="377825" marR="6350" indent="-365760">
              <a:lnSpc>
                <a:spcPct val="110700"/>
              </a:lnSpc>
              <a:spcBef>
                <a:spcPts val="600"/>
              </a:spcBef>
              <a:buClr>
                <a:srgbClr val="00A650"/>
              </a:buClr>
              <a:buSzPct val="114285"/>
              <a:buFont typeface="Wingdings"/>
              <a:buChar char=""/>
              <a:tabLst>
                <a:tab pos="377825" algn="l"/>
                <a:tab pos="378460" algn="l"/>
              </a:tabLst>
            </a:pPr>
            <a:r>
              <a:rPr sz="1400" spc="10" dirty="0">
                <a:latin typeface="Segoe UI"/>
                <a:cs typeface="Segoe UI"/>
              </a:rPr>
              <a:t>Discuss </a:t>
            </a:r>
            <a:r>
              <a:rPr sz="1400" spc="15" dirty="0">
                <a:latin typeface="Segoe UI"/>
                <a:cs typeface="Segoe UI"/>
              </a:rPr>
              <a:t>concepts, advantages </a:t>
            </a:r>
            <a:r>
              <a:rPr sz="1400" spc="10" dirty="0">
                <a:latin typeface="Segoe UI"/>
                <a:cs typeface="Segoe UI"/>
              </a:rPr>
              <a:t>and </a:t>
            </a:r>
            <a:r>
              <a:rPr sz="1400" spc="15" dirty="0">
                <a:latin typeface="Segoe UI"/>
                <a:cs typeface="Segoe UI"/>
              </a:rPr>
              <a:t>limitations </a:t>
            </a:r>
            <a:r>
              <a:rPr sz="1400" spc="5" dirty="0">
                <a:latin typeface="Segoe UI"/>
                <a:cs typeface="Segoe UI"/>
              </a:rPr>
              <a:t>of  </a:t>
            </a:r>
            <a:r>
              <a:rPr sz="1400" spc="10" dirty="0">
                <a:latin typeface="Segoe UI"/>
                <a:cs typeface="Segoe UI"/>
              </a:rPr>
              <a:t>various  </a:t>
            </a:r>
            <a:r>
              <a:rPr sz="1400" spc="15" dirty="0">
                <a:latin typeface="Segoe UI"/>
                <a:cs typeface="Segoe UI"/>
              </a:rPr>
              <a:t>techniques </a:t>
            </a:r>
            <a:r>
              <a:rPr sz="1400" spc="10" dirty="0">
                <a:latin typeface="Segoe UI"/>
                <a:cs typeface="Segoe UI"/>
              </a:rPr>
              <a:t>of </a:t>
            </a:r>
            <a:r>
              <a:rPr sz="1400" spc="15" dirty="0">
                <a:latin typeface="Segoe UI"/>
                <a:cs typeface="Segoe UI"/>
              </a:rPr>
              <a:t>risk </a:t>
            </a:r>
            <a:r>
              <a:rPr sz="1400" spc="10" dirty="0">
                <a:latin typeface="Segoe UI"/>
                <a:cs typeface="Segoe UI"/>
              </a:rPr>
              <a:t>analysis </a:t>
            </a:r>
            <a:r>
              <a:rPr sz="1400" dirty="0">
                <a:latin typeface="Segoe UI"/>
                <a:cs typeface="Segoe UI"/>
              </a:rPr>
              <a:t>in </a:t>
            </a:r>
            <a:r>
              <a:rPr sz="1400" spc="15" dirty="0">
                <a:latin typeface="Segoe UI"/>
                <a:cs typeface="Segoe UI"/>
              </a:rPr>
              <a:t>capital</a:t>
            </a:r>
            <a:r>
              <a:rPr sz="1400" spc="155" dirty="0">
                <a:latin typeface="Segoe UI"/>
                <a:cs typeface="Segoe UI"/>
              </a:rPr>
              <a:t> </a:t>
            </a:r>
            <a:r>
              <a:rPr sz="1400" spc="15" dirty="0">
                <a:latin typeface="Segoe UI"/>
                <a:cs typeface="Segoe UI"/>
              </a:rPr>
              <a:t>budgeting.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61136" y="761491"/>
            <a:ext cx="9518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15" dirty="0">
                <a:solidFill>
                  <a:srgbClr val="FFFFFF"/>
                </a:solidFill>
                <a:latin typeface="Segoe UI"/>
                <a:cs typeface="Segoe UI"/>
              </a:rPr>
              <a:t>C</a:t>
            </a:r>
            <a:r>
              <a:rPr sz="1600" b="1" spc="20" dirty="0">
                <a:solidFill>
                  <a:srgbClr val="FFFFFF"/>
                </a:solidFill>
                <a:latin typeface="Segoe UI"/>
                <a:cs typeface="Segoe UI"/>
              </a:rPr>
              <a:t>H</a:t>
            </a:r>
            <a:r>
              <a:rPr sz="1600" b="1" spc="25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600" b="1" spc="10" dirty="0">
                <a:solidFill>
                  <a:srgbClr val="FFFFFF"/>
                </a:solidFill>
                <a:latin typeface="Segoe UI"/>
                <a:cs typeface="Segoe UI"/>
              </a:rPr>
              <a:t>P</a:t>
            </a:r>
            <a:r>
              <a:rPr sz="1600" b="1" spc="15" dirty="0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sz="1600" b="1" spc="2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600" b="1" spc="-5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98267" y="627380"/>
            <a:ext cx="2667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endParaRPr sz="33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01700" y="4241775"/>
            <a:ext cx="5284470" cy="176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marR="5080">
              <a:lnSpc>
                <a:spcPct val="112500"/>
              </a:lnSpc>
              <a:spcBef>
                <a:spcPts val="100"/>
              </a:spcBef>
              <a:tabLst>
                <a:tab pos="2597150" algn="l"/>
                <a:tab pos="3098800" algn="l"/>
                <a:tab pos="3784600" algn="l"/>
                <a:tab pos="5031105" algn="l"/>
              </a:tabLst>
            </a:pP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I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N</a:t>
            </a:r>
            <a:r>
              <a:rPr sz="1600" b="1" spc="20" dirty="0">
                <a:solidFill>
                  <a:srgbClr val="00A650"/>
                </a:solidFill>
                <a:latin typeface="Segoe UI Black"/>
                <a:cs typeface="Segoe UI Black"/>
              </a:rPr>
              <a:t>TRO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D</a:t>
            </a: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U</a:t>
            </a:r>
            <a:r>
              <a:rPr sz="1600" b="1" spc="5" dirty="0">
                <a:solidFill>
                  <a:srgbClr val="00A650"/>
                </a:solidFill>
                <a:latin typeface="Segoe UI Black"/>
                <a:cs typeface="Segoe UI Black"/>
              </a:rPr>
              <a:t>C</a:t>
            </a:r>
            <a:r>
              <a:rPr sz="1600" b="1" spc="20" dirty="0">
                <a:solidFill>
                  <a:srgbClr val="00A650"/>
                </a:solidFill>
                <a:latin typeface="Segoe UI Black"/>
                <a:cs typeface="Segoe UI Black"/>
              </a:rPr>
              <a:t>T</a:t>
            </a: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IO</a:t>
            </a:r>
            <a:r>
              <a:rPr sz="16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N</a:t>
            </a:r>
            <a:r>
              <a:rPr sz="1600" b="1" dirty="0">
                <a:solidFill>
                  <a:srgbClr val="00A650"/>
                </a:solidFill>
                <a:latin typeface="Segoe UI Black"/>
                <a:cs typeface="Segoe UI Black"/>
              </a:rPr>
              <a:t>	</a:t>
            </a:r>
            <a:r>
              <a:rPr sz="1600" b="1" spc="20" dirty="0">
                <a:solidFill>
                  <a:srgbClr val="00A650"/>
                </a:solidFill>
                <a:latin typeface="Segoe UI Black"/>
                <a:cs typeface="Segoe UI Black"/>
              </a:rPr>
              <a:t>T</a:t>
            </a:r>
            <a:r>
              <a:rPr sz="16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O</a:t>
            </a:r>
            <a:r>
              <a:rPr sz="1600" b="1" dirty="0">
                <a:solidFill>
                  <a:srgbClr val="00A650"/>
                </a:solidFill>
                <a:latin typeface="Segoe UI Black"/>
                <a:cs typeface="Segoe UI Black"/>
              </a:rPr>
              <a:t>	</a:t>
            </a:r>
            <a:r>
              <a:rPr sz="1600" b="1" spc="20" dirty="0">
                <a:solidFill>
                  <a:srgbClr val="00A650"/>
                </a:solidFill>
                <a:latin typeface="Segoe UI Black"/>
                <a:cs typeface="Segoe UI Black"/>
              </a:rPr>
              <a:t>R</a:t>
            </a: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I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S</a:t>
            </a:r>
            <a:r>
              <a:rPr sz="16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K</a:t>
            </a:r>
            <a:r>
              <a:rPr sz="1600" b="1" dirty="0">
                <a:solidFill>
                  <a:srgbClr val="00A650"/>
                </a:solidFill>
                <a:latin typeface="Segoe UI Black"/>
                <a:cs typeface="Segoe UI Black"/>
              </a:rPr>
              <a:t>	</a:t>
            </a:r>
            <a:r>
              <a:rPr sz="1600" b="1" spc="20" dirty="0">
                <a:solidFill>
                  <a:srgbClr val="00A650"/>
                </a:solidFill>
                <a:latin typeface="Segoe UI Black"/>
                <a:cs typeface="Segoe UI Black"/>
              </a:rPr>
              <a:t>A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N</a:t>
            </a:r>
            <a:r>
              <a:rPr sz="1600" b="1" spc="20" dirty="0">
                <a:solidFill>
                  <a:srgbClr val="00A650"/>
                </a:solidFill>
                <a:latin typeface="Segoe UI Black"/>
                <a:cs typeface="Segoe UI Black"/>
              </a:rPr>
              <a:t>A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L</a:t>
            </a: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Y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S</a:t>
            </a: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I</a:t>
            </a:r>
            <a:r>
              <a:rPr sz="16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S</a:t>
            </a:r>
            <a:r>
              <a:rPr sz="1600" b="1" dirty="0">
                <a:solidFill>
                  <a:srgbClr val="00A650"/>
                </a:solidFill>
                <a:latin typeface="Segoe UI Black"/>
                <a:cs typeface="Segoe UI Black"/>
              </a:rPr>
              <a:t>	</a:t>
            </a: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IN  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CAPITAL</a:t>
            </a:r>
            <a:r>
              <a:rPr sz="1600" b="1" spc="3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BUDGETING</a:t>
            </a:r>
            <a:endParaRPr sz="1600" dirty="0">
              <a:latin typeface="Segoe UI Black"/>
              <a:cs typeface="Segoe UI Black"/>
            </a:endParaRPr>
          </a:p>
          <a:p>
            <a:pPr marL="12700" marR="5080" algn="just">
              <a:lnSpc>
                <a:spcPct val="110700"/>
              </a:lnSpc>
              <a:spcBef>
                <a:spcPts val="610"/>
              </a:spcBef>
            </a:pPr>
            <a:r>
              <a:rPr sz="1100" spc="15" dirty="0">
                <a:latin typeface="Segoe UI"/>
                <a:cs typeface="Segoe UI"/>
              </a:rPr>
              <a:t>While discussing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capital budgeting techniques </a:t>
            </a:r>
            <a:r>
              <a:rPr sz="1100" spc="10" dirty="0">
                <a:latin typeface="Segoe UI"/>
                <a:cs typeface="Segoe UI"/>
              </a:rPr>
              <a:t>in chapter 7, we </a:t>
            </a:r>
            <a:r>
              <a:rPr sz="1100" spc="5" dirty="0">
                <a:latin typeface="Segoe UI"/>
                <a:cs typeface="Segoe UI"/>
              </a:rPr>
              <a:t>have </a:t>
            </a:r>
            <a:r>
              <a:rPr sz="1100" spc="15" dirty="0">
                <a:latin typeface="Segoe UI"/>
                <a:cs typeface="Segoe UI"/>
              </a:rPr>
              <a:t>assumed  </a:t>
            </a:r>
            <a:r>
              <a:rPr sz="1100" spc="10" dirty="0">
                <a:latin typeface="Segoe UI"/>
                <a:cs typeface="Segoe UI"/>
              </a:rPr>
              <a:t>that the investment </a:t>
            </a:r>
            <a:r>
              <a:rPr sz="1100" spc="15" dirty="0">
                <a:latin typeface="Segoe UI"/>
                <a:cs typeface="Segoe UI"/>
              </a:rPr>
              <a:t>proposals </a:t>
            </a:r>
            <a:r>
              <a:rPr sz="1100" spc="10" dirty="0">
                <a:latin typeface="Segoe UI"/>
                <a:cs typeface="Segoe UI"/>
              </a:rPr>
              <a:t>do not </a:t>
            </a:r>
            <a:r>
              <a:rPr sz="1100" spc="15" dirty="0">
                <a:latin typeface="Segoe UI"/>
                <a:cs typeface="Segoe UI"/>
              </a:rPr>
              <a:t>involve </a:t>
            </a:r>
            <a:r>
              <a:rPr sz="1100" spc="10" dirty="0">
                <a:latin typeface="Segoe UI"/>
                <a:cs typeface="Segoe UI"/>
              </a:rPr>
              <a:t>any risk and cash flows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the 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spc="10" dirty="0">
                <a:latin typeface="Segoe UI"/>
                <a:cs typeface="Segoe UI"/>
              </a:rPr>
              <a:t>are </a:t>
            </a:r>
            <a:r>
              <a:rPr sz="1100" spc="15" dirty="0">
                <a:latin typeface="Segoe UI"/>
                <a:cs typeface="Segoe UI"/>
              </a:rPr>
              <a:t>known </a:t>
            </a:r>
            <a:r>
              <a:rPr sz="1100" spc="10" dirty="0">
                <a:latin typeface="Segoe UI"/>
                <a:cs typeface="Segoe UI"/>
              </a:rPr>
              <a:t>with </a:t>
            </a:r>
            <a:r>
              <a:rPr sz="1100" spc="15" dirty="0">
                <a:latin typeface="Segoe UI"/>
                <a:cs typeface="Segoe UI"/>
              </a:rPr>
              <a:t>certainty. </a:t>
            </a:r>
            <a:r>
              <a:rPr sz="1100" spc="10" dirty="0">
                <a:latin typeface="Segoe UI"/>
                <a:cs typeface="Segoe UI"/>
              </a:rPr>
              <a:t>This </a:t>
            </a:r>
            <a:r>
              <a:rPr sz="1100" spc="15" dirty="0">
                <a:latin typeface="Segoe UI"/>
                <a:cs typeface="Segoe UI"/>
              </a:rPr>
              <a:t>assumption </a:t>
            </a:r>
            <a:r>
              <a:rPr sz="1100" spc="5" dirty="0">
                <a:latin typeface="Segoe UI"/>
                <a:cs typeface="Segoe UI"/>
              </a:rPr>
              <a:t>was </a:t>
            </a:r>
            <a:r>
              <a:rPr sz="1100" spc="15" dirty="0">
                <a:latin typeface="Segoe UI"/>
                <a:cs typeface="Segoe UI"/>
              </a:rPr>
              <a:t>taken </a:t>
            </a:r>
            <a:r>
              <a:rPr sz="1100" spc="10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simplify the  understanding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capital budgeting techniques. However,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practice, </a:t>
            </a:r>
            <a:r>
              <a:rPr sz="1100" spc="10" dirty="0">
                <a:latin typeface="Segoe UI"/>
                <a:cs typeface="Segoe UI"/>
              </a:rPr>
              <a:t>this  </a:t>
            </a:r>
            <a:r>
              <a:rPr sz="1100" spc="15" dirty="0">
                <a:latin typeface="Segoe UI"/>
                <a:cs typeface="Segoe UI"/>
              </a:rPr>
              <a:t>assumption </a:t>
            </a:r>
            <a:r>
              <a:rPr sz="1100" spc="10" dirty="0">
                <a:latin typeface="Segoe UI"/>
                <a:cs typeface="Segoe UI"/>
              </a:rPr>
              <a:t>is not correct. Infact, </a:t>
            </a:r>
            <a:r>
              <a:rPr sz="1100" b="1" spc="15" dirty="0">
                <a:latin typeface="Segoe UI"/>
                <a:cs typeface="Segoe UI"/>
              </a:rPr>
              <a:t>investment projects are exposed </a:t>
            </a:r>
            <a:r>
              <a:rPr sz="1100" b="1" spc="10" dirty="0">
                <a:latin typeface="Segoe UI"/>
                <a:cs typeface="Segoe UI"/>
              </a:rPr>
              <a:t>to various  </a:t>
            </a:r>
            <a:r>
              <a:rPr sz="1100" b="1" spc="15" dirty="0">
                <a:latin typeface="Segoe UI"/>
                <a:cs typeface="Segoe UI"/>
              </a:rPr>
              <a:t>degrees </a:t>
            </a:r>
            <a:r>
              <a:rPr sz="1100" b="1" spc="10" dirty="0">
                <a:latin typeface="Segoe UI"/>
                <a:cs typeface="Segoe UI"/>
              </a:rPr>
              <a:t>of </a:t>
            </a:r>
            <a:r>
              <a:rPr sz="1100" b="1" spc="15" dirty="0">
                <a:latin typeface="Segoe UI"/>
                <a:cs typeface="Segoe UI"/>
              </a:rPr>
              <a:t>risk. </a:t>
            </a:r>
            <a:r>
              <a:rPr sz="1100" spc="10" dirty="0">
                <a:latin typeface="Segoe UI"/>
                <a:cs typeface="Segoe UI"/>
              </a:rPr>
              <a:t>There can be </a:t>
            </a:r>
            <a:r>
              <a:rPr sz="1100" spc="15" dirty="0">
                <a:latin typeface="Segoe UI"/>
                <a:cs typeface="Segoe UI"/>
              </a:rPr>
              <a:t>three </a:t>
            </a:r>
            <a:r>
              <a:rPr sz="1100" spc="10" dirty="0">
                <a:latin typeface="Segoe UI"/>
                <a:cs typeface="Segoe UI"/>
              </a:rPr>
              <a:t>types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decision</a:t>
            </a:r>
            <a:r>
              <a:rPr sz="1100" spc="25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making: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6785955"/>
            <a:ext cx="2108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Segoe UI"/>
                <a:cs typeface="Segoe UI"/>
              </a:rPr>
              <a:t>(</a:t>
            </a:r>
            <a:r>
              <a:rPr sz="1100" spc="-5" dirty="0">
                <a:latin typeface="Segoe UI"/>
                <a:cs typeface="Segoe UI"/>
              </a:rPr>
              <a:t>iii)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559" y="5981722"/>
            <a:ext cx="5285105" cy="118427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78460" indent="-366395">
              <a:lnSpc>
                <a:spcPct val="100000"/>
              </a:lnSpc>
              <a:spcBef>
                <a:spcPts val="840"/>
              </a:spcBef>
              <a:buAutoNum type="romanLcParenBoth"/>
              <a:tabLst>
                <a:tab pos="377825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Decision making under </a:t>
            </a:r>
            <a:r>
              <a:rPr sz="1100" b="1" spc="-5" dirty="0">
                <a:latin typeface="Segoe UI"/>
                <a:cs typeface="Segoe UI"/>
              </a:rPr>
              <a:t>certainty</a:t>
            </a:r>
            <a:r>
              <a:rPr sz="1100" spc="-5" dirty="0">
                <a:latin typeface="Segoe UI"/>
                <a:cs typeface="Segoe UI"/>
              </a:rPr>
              <a:t>: </a:t>
            </a:r>
            <a:r>
              <a:rPr sz="1100" dirty="0">
                <a:latin typeface="Segoe UI"/>
                <a:cs typeface="Segoe UI"/>
              </a:rPr>
              <a:t>When </a:t>
            </a:r>
            <a:r>
              <a:rPr sz="1100" spc="-5" dirty="0">
                <a:latin typeface="Segoe UI"/>
                <a:cs typeface="Segoe UI"/>
              </a:rPr>
              <a:t>cash flows </a:t>
            </a:r>
            <a:r>
              <a:rPr sz="1100" dirty="0">
                <a:latin typeface="Segoe UI"/>
                <a:cs typeface="Segoe UI"/>
              </a:rPr>
              <a:t>are</a:t>
            </a:r>
            <a:r>
              <a:rPr sz="1100" spc="-5" dirty="0">
                <a:latin typeface="Segoe UI"/>
                <a:cs typeface="Segoe UI"/>
              </a:rPr>
              <a:t> certain</a:t>
            </a:r>
            <a:endParaRPr sz="1100">
              <a:latin typeface="Segoe UI"/>
              <a:cs typeface="Segoe UI"/>
            </a:endParaRPr>
          </a:p>
          <a:p>
            <a:pPr marL="378460" marR="7620" indent="-366395">
              <a:lnSpc>
                <a:spcPct val="110900"/>
              </a:lnSpc>
              <a:spcBef>
                <a:spcPts val="605"/>
              </a:spcBef>
              <a:buAutoNum type="romanLcParenBoth"/>
              <a:tabLst>
                <a:tab pos="378460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Decision making involving </a:t>
            </a:r>
            <a:r>
              <a:rPr sz="1100" b="1" spc="-5" dirty="0">
                <a:latin typeface="Segoe UI"/>
                <a:cs typeface="Segoe UI"/>
              </a:rPr>
              <a:t>risk</a:t>
            </a:r>
            <a:r>
              <a:rPr sz="1100" spc="-5" dirty="0">
                <a:latin typeface="Segoe UI"/>
                <a:cs typeface="Segoe UI"/>
              </a:rPr>
              <a:t>: </a:t>
            </a:r>
            <a:r>
              <a:rPr sz="1100" dirty="0">
                <a:latin typeface="Segoe UI"/>
                <a:cs typeface="Segoe UI"/>
              </a:rPr>
              <a:t>When </a:t>
            </a:r>
            <a:r>
              <a:rPr sz="1100" spc="-5" dirty="0">
                <a:latin typeface="Segoe UI"/>
                <a:cs typeface="Segoe UI"/>
              </a:rPr>
              <a:t>cash flows involve risk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probability  can be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assigned.</a:t>
            </a:r>
            <a:endParaRPr sz="1100">
              <a:latin typeface="Segoe UI"/>
              <a:cs typeface="Segoe UI"/>
            </a:endParaRPr>
          </a:p>
          <a:p>
            <a:pPr marL="378460" marR="5080">
              <a:lnSpc>
                <a:spcPct val="110900"/>
              </a:lnSpc>
              <a:spcBef>
                <a:spcPts val="600"/>
              </a:spcBef>
            </a:pPr>
            <a:r>
              <a:rPr sz="1100" spc="-5" dirty="0">
                <a:latin typeface="Segoe UI"/>
                <a:cs typeface="Segoe UI"/>
              </a:rPr>
              <a:t>Decision making under </a:t>
            </a:r>
            <a:r>
              <a:rPr sz="1100" b="1" spc="-5" dirty="0">
                <a:latin typeface="Segoe UI"/>
                <a:cs typeface="Segoe UI"/>
              </a:rPr>
              <a:t>uncertainty</a:t>
            </a:r>
            <a:r>
              <a:rPr sz="1100" spc="-5" dirty="0">
                <a:latin typeface="Segoe UI"/>
                <a:cs typeface="Segoe UI"/>
              </a:rPr>
              <a:t>: </a:t>
            </a:r>
            <a:r>
              <a:rPr sz="1100" dirty="0">
                <a:latin typeface="Segoe UI"/>
                <a:cs typeface="Segoe UI"/>
              </a:rPr>
              <a:t>When </a:t>
            </a:r>
            <a:r>
              <a:rPr sz="1100" spc="-5" dirty="0">
                <a:latin typeface="Segoe UI"/>
                <a:cs typeface="Segoe UI"/>
              </a:rPr>
              <a:t>the cash flows </a:t>
            </a:r>
            <a:r>
              <a:rPr sz="1100" dirty="0">
                <a:latin typeface="Segoe UI"/>
                <a:cs typeface="Segoe UI"/>
              </a:rPr>
              <a:t>are </a:t>
            </a:r>
            <a:r>
              <a:rPr sz="1100" spc="-5" dirty="0">
                <a:latin typeface="Segoe UI"/>
                <a:cs typeface="Segoe UI"/>
              </a:rPr>
              <a:t>uncertain and  probability cannot be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assigned.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700" y="7135920"/>
            <a:ext cx="5283835" cy="131318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94"/>
              </a:spcBef>
            </a:pP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Risk and</a:t>
            </a:r>
            <a:r>
              <a:rPr sz="1200" b="1" spc="8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Uncertainty</a:t>
            </a:r>
            <a:endParaRPr sz="1200" dirty="0">
              <a:latin typeface="Segoe UI"/>
              <a:cs typeface="Segoe UI"/>
            </a:endParaRPr>
          </a:p>
          <a:p>
            <a:pPr marL="12700" marR="5080" algn="just">
              <a:lnSpc>
                <a:spcPct val="110700"/>
              </a:lnSpc>
              <a:spcBef>
                <a:spcPts val="595"/>
              </a:spcBef>
            </a:pP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variability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terms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actual </a:t>
            </a:r>
            <a:r>
              <a:rPr sz="1100" spc="10" dirty="0">
                <a:latin typeface="Segoe UI"/>
                <a:cs typeface="Segoe UI"/>
              </a:rPr>
              <a:t>returns </a:t>
            </a:r>
            <a:r>
              <a:rPr sz="1100" spc="15" dirty="0">
                <a:latin typeface="Segoe UI"/>
                <a:cs typeface="Segoe UI"/>
              </a:rPr>
              <a:t>comparing </a:t>
            </a:r>
            <a:r>
              <a:rPr sz="1100" spc="10" dirty="0">
                <a:latin typeface="Segoe UI"/>
                <a:cs typeface="Segoe UI"/>
              </a:rPr>
              <a:t>with the </a:t>
            </a:r>
            <a:r>
              <a:rPr sz="1100" spc="15" dirty="0">
                <a:latin typeface="Segoe UI"/>
                <a:cs typeface="Segoe UI"/>
              </a:rPr>
              <a:t>estimated  returns. Most common techniques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measurement </a:t>
            </a:r>
            <a:r>
              <a:rPr sz="1100" spc="10" dirty="0">
                <a:latin typeface="Segoe UI"/>
                <a:cs typeface="Segoe UI"/>
              </a:rPr>
              <a:t>are </a:t>
            </a:r>
            <a:r>
              <a:rPr sz="1100" spc="15" dirty="0">
                <a:latin typeface="Segoe UI"/>
                <a:cs typeface="Segoe UI"/>
              </a:rPr>
              <a:t>Standard Deviation  and Coefficient </a:t>
            </a:r>
            <a:r>
              <a:rPr sz="1100" spc="5" dirty="0">
                <a:latin typeface="Segoe UI"/>
                <a:cs typeface="Segoe UI"/>
              </a:rPr>
              <a:t>of</a:t>
            </a:r>
            <a:r>
              <a:rPr sz="1100" spc="31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variations. There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thin </a:t>
            </a:r>
            <a:r>
              <a:rPr sz="1100" spc="15" dirty="0">
                <a:latin typeface="Segoe UI"/>
                <a:cs typeface="Segoe UI"/>
              </a:rPr>
              <a:t>difference between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5" dirty="0">
                <a:latin typeface="Segoe UI"/>
                <a:cs typeface="Segoe UI"/>
              </a:rPr>
              <a:t>and  </a:t>
            </a:r>
            <a:r>
              <a:rPr sz="1100" spc="15" dirty="0">
                <a:latin typeface="Segoe UI"/>
                <a:cs typeface="Segoe UI"/>
              </a:rPr>
              <a:t>uncertainty. </a:t>
            </a:r>
            <a:r>
              <a:rPr sz="1100" spc="5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case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risk, </a:t>
            </a:r>
            <a:r>
              <a:rPr sz="1100" spc="15" dirty="0">
                <a:latin typeface="Segoe UI"/>
                <a:cs typeface="Segoe UI"/>
              </a:rPr>
              <a:t>probability distribution </a:t>
            </a:r>
            <a:r>
              <a:rPr sz="1100" spc="10" dirty="0">
                <a:latin typeface="Segoe UI"/>
                <a:cs typeface="Segoe UI"/>
              </a:rPr>
              <a:t>of cash </a:t>
            </a:r>
            <a:r>
              <a:rPr sz="1100" spc="15" dirty="0">
                <a:latin typeface="Segoe UI"/>
                <a:cs typeface="Segoe UI"/>
              </a:rPr>
              <a:t>flow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known. When  </a:t>
            </a:r>
            <a:r>
              <a:rPr sz="1100" spc="10" dirty="0">
                <a:latin typeface="Segoe UI"/>
                <a:cs typeface="Segoe UI"/>
              </a:rPr>
              <a:t>no</a:t>
            </a:r>
            <a:r>
              <a:rPr sz="1100" spc="17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information</a:t>
            </a:r>
            <a:r>
              <a:rPr sz="1100" spc="18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is</a:t>
            </a:r>
            <a:r>
              <a:rPr sz="1100" spc="18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known</a:t>
            </a:r>
            <a:r>
              <a:rPr sz="1100" spc="185" dirty="0">
                <a:latin typeface="Segoe UI"/>
                <a:cs typeface="Segoe UI"/>
              </a:rPr>
              <a:t> </a:t>
            </a:r>
            <a:r>
              <a:rPr sz="1100" spc="5" dirty="0">
                <a:latin typeface="Segoe UI"/>
                <a:cs typeface="Segoe UI"/>
              </a:rPr>
              <a:t>to</a:t>
            </a:r>
            <a:r>
              <a:rPr sz="1100" spc="18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formulate</a:t>
            </a:r>
            <a:r>
              <a:rPr sz="1100" spc="18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probability</a:t>
            </a:r>
            <a:r>
              <a:rPr sz="1100" spc="18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distribution</a:t>
            </a:r>
            <a:r>
              <a:rPr sz="1100" spc="17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of</a:t>
            </a:r>
            <a:r>
              <a:rPr sz="1100" spc="18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cash</a:t>
            </a:r>
            <a:r>
              <a:rPr sz="1100" spc="16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flows,</a:t>
            </a:r>
            <a:r>
              <a:rPr sz="1100" spc="18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the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14659" y="1909499"/>
            <a:ext cx="2880995" cy="440055"/>
          </a:xfrm>
          <a:custGeom>
            <a:avLst/>
            <a:gdLst/>
            <a:ahLst/>
            <a:cxnLst/>
            <a:rect l="l" t="t" r="r" b="b"/>
            <a:pathLst>
              <a:path w="2880995" h="440055">
                <a:moveTo>
                  <a:pt x="2836748" y="0"/>
                </a:moveTo>
                <a:lnTo>
                  <a:pt x="43992" y="0"/>
                </a:lnTo>
                <a:lnTo>
                  <a:pt x="26869" y="3457"/>
                </a:lnTo>
                <a:lnTo>
                  <a:pt x="12885" y="12885"/>
                </a:lnTo>
                <a:lnTo>
                  <a:pt x="3457" y="26869"/>
                </a:lnTo>
                <a:lnTo>
                  <a:pt x="0" y="43992"/>
                </a:lnTo>
                <a:lnTo>
                  <a:pt x="0" y="395935"/>
                </a:lnTo>
                <a:lnTo>
                  <a:pt x="3457" y="413063"/>
                </a:lnTo>
                <a:lnTo>
                  <a:pt x="12885" y="427047"/>
                </a:lnTo>
                <a:lnTo>
                  <a:pt x="26869" y="436472"/>
                </a:lnTo>
                <a:lnTo>
                  <a:pt x="43992" y="439928"/>
                </a:lnTo>
                <a:lnTo>
                  <a:pt x="2836748" y="439928"/>
                </a:lnTo>
                <a:lnTo>
                  <a:pt x="2853871" y="436472"/>
                </a:lnTo>
                <a:lnTo>
                  <a:pt x="2867855" y="427047"/>
                </a:lnTo>
                <a:lnTo>
                  <a:pt x="2877283" y="413063"/>
                </a:lnTo>
                <a:lnTo>
                  <a:pt x="2880741" y="395935"/>
                </a:lnTo>
                <a:lnTo>
                  <a:pt x="2880741" y="43992"/>
                </a:lnTo>
                <a:lnTo>
                  <a:pt x="2877283" y="26869"/>
                </a:lnTo>
                <a:lnTo>
                  <a:pt x="2867855" y="12885"/>
                </a:lnTo>
                <a:lnTo>
                  <a:pt x="2853871" y="3457"/>
                </a:lnTo>
                <a:lnTo>
                  <a:pt x="2836748" y="0"/>
                </a:lnTo>
                <a:close/>
              </a:path>
            </a:pathLst>
          </a:custGeom>
          <a:solidFill>
            <a:srgbClr val="EBF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14659" y="1909499"/>
            <a:ext cx="2880995" cy="440055"/>
          </a:xfrm>
          <a:custGeom>
            <a:avLst/>
            <a:gdLst/>
            <a:ahLst/>
            <a:cxnLst/>
            <a:rect l="l" t="t" r="r" b="b"/>
            <a:pathLst>
              <a:path w="2880995" h="440055">
                <a:moveTo>
                  <a:pt x="0" y="43992"/>
                </a:moveTo>
                <a:lnTo>
                  <a:pt x="3457" y="26869"/>
                </a:lnTo>
                <a:lnTo>
                  <a:pt x="12885" y="12885"/>
                </a:lnTo>
                <a:lnTo>
                  <a:pt x="26869" y="3457"/>
                </a:lnTo>
                <a:lnTo>
                  <a:pt x="43992" y="0"/>
                </a:lnTo>
                <a:lnTo>
                  <a:pt x="2836748" y="0"/>
                </a:lnTo>
                <a:lnTo>
                  <a:pt x="2853871" y="3457"/>
                </a:lnTo>
                <a:lnTo>
                  <a:pt x="2867855" y="12885"/>
                </a:lnTo>
                <a:lnTo>
                  <a:pt x="2877283" y="26869"/>
                </a:lnTo>
                <a:lnTo>
                  <a:pt x="2880741" y="43992"/>
                </a:lnTo>
                <a:lnTo>
                  <a:pt x="2880741" y="395935"/>
                </a:lnTo>
                <a:lnTo>
                  <a:pt x="2877283" y="413063"/>
                </a:lnTo>
                <a:lnTo>
                  <a:pt x="2867855" y="427047"/>
                </a:lnTo>
                <a:lnTo>
                  <a:pt x="2853871" y="436472"/>
                </a:lnTo>
                <a:lnTo>
                  <a:pt x="2836748" y="439928"/>
                </a:lnTo>
                <a:lnTo>
                  <a:pt x="43992" y="439928"/>
                </a:lnTo>
                <a:lnTo>
                  <a:pt x="26869" y="436472"/>
                </a:lnTo>
                <a:lnTo>
                  <a:pt x="12885" y="427047"/>
                </a:lnTo>
                <a:lnTo>
                  <a:pt x="3457" y="413063"/>
                </a:lnTo>
                <a:lnTo>
                  <a:pt x="0" y="395935"/>
                </a:lnTo>
                <a:lnTo>
                  <a:pt x="0" y="43992"/>
                </a:lnTo>
                <a:close/>
              </a:path>
            </a:pathLst>
          </a:custGeom>
          <a:ln w="25399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496016" y="1942003"/>
            <a:ext cx="2319655" cy="36004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838200" marR="5080" indent="-826135">
              <a:lnSpc>
                <a:spcPts val="1310"/>
              </a:lnSpc>
              <a:spcBef>
                <a:spcPts val="155"/>
              </a:spcBef>
            </a:pPr>
            <a:r>
              <a:rPr sz="1100" spc="-5" dirty="0">
                <a:latin typeface="Segoe UI"/>
                <a:cs typeface="Segoe UI"/>
              </a:rPr>
              <a:t>Techniques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Risk Analysis in Capital  Budgeting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15998" y="2349433"/>
            <a:ext cx="1839595" cy="262255"/>
          </a:xfrm>
          <a:custGeom>
            <a:avLst/>
            <a:gdLst/>
            <a:ahLst/>
            <a:cxnLst/>
            <a:rect l="l" t="t" r="r" b="b"/>
            <a:pathLst>
              <a:path w="1839595" h="262255">
                <a:moveTo>
                  <a:pt x="1839506" y="0"/>
                </a:moveTo>
                <a:lnTo>
                  <a:pt x="1839506" y="130860"/>
                </a:lnTo>
                <a:lnTo>
                  <a:pt x="0" y="130860"/>
                </a:lnTo>
                <a:lnTo>
                  <a:pt x="0" y="261734"/>
                </a:lnTo>
              </a:path>
            </a:pathLst>
          </a:custGeom>
          <a:ln w="25400">
            <a:solidFill>
              <a:srgbClr val="7B94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4303" y="2611104"/>
            <a:ext cx="1763395" cy="1238885"/>
          </a:xfrm>
          <a:custGeom>
            <a:avLst/>
            <a:gdLst/>
            <a:ahLst/>
            <a:cxnLst/>
            <a:rect l="l" t="t" r="r" b="b"/>
            <a:pathLst>
              <a:path w="1763395" h="1238885">
                <a:moveTo>
                  <a:pt x="1639544" y="0"/>
                </a:moveTo>
                <a:lnTo>
                  <a:pt x="123850" y="0"/>
                </a:lnTo>
                <a:lnTo>
                  <a:pt x="75641" y="9732"/>
                </a:lnTo>
                <a:lnTo>
                  <a:pt x="36274" y="36274"/>
                </a:lnTo>
                <a:lnTo>
                  <a:pt x="9732" y="75641"/>
                </a:lnTo>
                <a:lnTo>
                  <a:pt x="0" y="123850"/>
                </a:lnTo>
                <a:lnTo>
                  <a:pt x="0" y="1114691"/>
                </a:lnTo>
                <a:lnTo>
                  <a:pt x="9732" y="1162902"/>
                </a:lnTo>
                <a:lnTo>
                  <a:pt x="36274" y="1202274"/>
                </a:lnTo>
                <a:lnTo>
                  <a:pt x="75641" y="1228820"/>
                </a:lnTo>
                <a:lnTo>
                  <a:pt x="123850" y="1238554"/>
                </a:lnTo>
                <a:lnTo>
                  <a:pt x="1639544" y="1238554"/>
                </a:lnTo>
                <a:lnTo>
                  <a:pt x="1687753" y="1228820"/>
                </a:lnTo>
                <a:lnTo>
                  <a:pt x="1727120" y="1202274"/>
                </a:lnTo>
                <a:lnTo>
                  <a:pt x="1753662" y="1162902"/>
                </a:lnTo>
                <a:lnTo>
                  <a:pt x="1763395" y="1114691"/>
                </a:lnTo>
                <a:lnTo>
                  <a:pt x="1763395" y="123850"/>
                </a:lnTo>
                <a:lnTo>
                  <a:pt x="1753662" y="75641"/>
                </a:lnTo>
                <a:lnTo>
                  <a:pt x="1727120" y="36274"/>
                </a:lnTo>
                <a:lnTo>
                  <a:pt x="1687753" y="9732"/>
                </a:lnTo>
                <a:lnTo>
                  <a:pt x="1639544" y="0"/>
                </a:lnTo>
                <a:close/>
              </a:path>
            </a:pathLst>
          </a:custGeom>
          <a:solidFill>
            <a:srgbClr val="EBF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34303" y="2611104"/>
            <a:ext cx="1763395" cy="1238885"/>
          </a:xfrm>
          <a:custGeom>
            <a:avLst/>
            <a:gdLst/>
            <a:ahLst/>
            <a:cxnLst/>
            <a:rect l="l" t="t" r="r" b="b"/>
            <a:pathLst>
              <a:path w="1763395" h="1238885">
                <a:moveTo>
                  <a:pt x="0" y="123850"/>
                </a:moveTo>
                <a:lnTo>
                  <a:pt x="9732" y="75641"/>
                </a:lnTo>
                <a:lnTo>
                  <a:pt x="36274" y="36274"/>
                </a:lnTo>
                <a:lnTo>
                  <a:pt x="75641" y="9732"/>
                </a:lnTo>
                <a:lnTo>
                  <a:pt x="123850" y="0"/>
                </a:lnTo>
                <a:lnTo>
                  <a:pt x="1639544" y="0"/>
                </a:lnTo>
                <a:lnTo>
                  <a:pt x="1687753" y="9732"/>
                </a:lnTo>
                <a:lnTo>
                  <a:pt x="1727120" y="36274"/>
                </a:lnTo>
                <a:lnTo>
                  <a:pt x="1753662" y="75641"/>
                </a:lnTo>
                <a:lnTo>
                  <a:pt x="1763395" y="123850"/>
                </a:lnTo>
                <a:lnTo>
                  <a:pt x="1763395" y="1114691"/>
                </a:lnTo>
                <a:lnTo>
                  <a:pt x="1753662" y="1162902"/>
                </a:lnTo>
                <a:lnTo>
                  <a:pt x="1727120" y="1202274"/>
                </a:lnTo>
                <a:lnTo>
                  <a:pt x="1687753" y="1228820"/>
                </a:lnTo>
                <a:lnTo>
                  <a:pt x="1639544" y="1238554"/>
                </a:lnTo>
                <a:lnTo>
                  <a:pt x="123850" y="1238554"/>
                </a:lnTo>
                <a:lnTo>
                  <a:pt x="75641" y="1228820"/>
                </a:lnTo>
                <a:lnTo>
                  <a:pt x="36274" y="1202274"/>
                </a:lnTo>
                <a:lnTo>
                  <a:pt x="9732" y="1162902"/>
                </a:lnTo>
                <a:lnTo>
                  <a:pt x="0" y="1114691"/>
                </a:lnTo>
                <a:lnTo>
                  <a:pt x="0" y="123850"/>
                </a:lnTo>
                <a:close/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9593" y="2631307"/>
            <a:ext cx="1514475" cy="112141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600"/>
              </a:spcBef>
            </a:pPr>
            <a:r>
              <a:rPr sz="1100" spc="-5" dirty="0">
                <a:latin typeface="Segoe UI"/>
                <a:cs typeface="Segoe UI"/>
              </a:rPr>
              <a:t>Statistical</a:t>
            </a:r>
            <a:r>
              <a:rPr sz="1100" spc="-3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Techniques</a:t>
            </a:r>
            <a:endParaRPr sz="1100">
              <a:latin typeface="Segoe UI"/>
              <a:cs typeface="Segoe UI"/>
            </a:endParaRPr>
          </a:p>
          <a:p>
            <a:pPr marL="155575" indent="-143510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156210" algn="l"/>
              </a:tabLst>
            </a:pPr>
            <a:r>
              <a:rPr sz="1100" spc="-5" dirty="0">
                <a:latin typeface="Segoe UI"/>
                <a:cs typeface="Segoe UI"/>
              </a:rPr>
              <a:t>Probability</a:t>
            </a:r>
            <a:endParaRPr sz="1100">
              <a:latin typeface="Segoe UI"/>
              <a:cs typeface="Segoe UI"/>
            </a:endParaRPr>
          </a:p>
          <a:p>
            <a:pPr marL="165100" marR="55880" indent="-152400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156210" algn="l"/>
              </a:tabLst>
            </a:pPr>
            <a:r>
              <a:rPr sz="1100" spc="-5" dirty="0">
                <a:latin typeface="Segoe UI"/>
                <a:cs typeface="Segoe UI"/>
              </a:rPr>
              <a:t>Variance </a:t>
            </a:r>
            <a:r>
              <a:rPr sz="1100" dirty="0">
                <a:latin typeface="Segoe UI"/>
                <a:cs typeface="Segoe UI"/>
              </a:rPr>
              <a:t>or</a:t>
            </a:r>
            <a:r>
              <a:rPr sz="1100" spc="-6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Standard  </a:t>
            </a:r>
            <a:r>
              <a:rPr sz="1100" spc="-5" dirty="0">
                <a:latin typeface="Segoe UI"/>
                <a:cs typeface="Segoe UI"/>
              </a:rPr>
              <a:t>Deviation</a:t>
            </a:r>
            <a:endParaRPr sz="1100">
              <a:latin typeface="Segoe UI"/>
              <a:cs typeface="Segoe UI"/>
            </a:endParaRPr>
          </a:p>
          <a:p>
            <a:pPr marL="155575" indent="-143510">
              <a:lnSpc>
                <a:spcPct val="100000"/>
              </a:lnSpc>
              <a:spcBef>
                <a:spcPts val="515"/>
              </a:spcBef>
              <a:buAutoNum type="arabicPeriod"/>
              <a:tabLst>
                <a:tab pos="156210" algn="l"/>
              </a:tabLst>
            </a:pPr>
            <a:r>
              <a:rPr sz="1100" spc="-5" dirty="0">
                <a:latin typeface="Segoe UI"/>
                <a:cs typeface="Segoe UI"/>
              </a:rPr>
              <a:t>Coefficient </a:t>
            </a:r>
            <a:r>
              <a:rPr sz="1100" dirty="0">
                <a:latin typeface="Segoe UI"/>
                <a:cs typeface="Segoe UI"/>
              </a:rPr>
              <a:t>of</a:t>
            </a:r>
            <a:r>
              <a:rPr sz="1100" spc="-4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Varition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55031" y="2349433"/>
            <a:ext cx="141605" cy="262255"/>
          </a:xfrm>
          <a:custGeom>
            <a:avLst/>
            <a:gdLst/>
            <a:ahLst/>
            <a:cxnLst/>
            <a:rect l="l" t="t" r="r" b="b"/>
            <a:pathLst>
              <a:path w="141604" h="262255">
                <a:moveTo>
                  <a:pt x="0" y="0"/>
                </a:moveTo>
                <a:lnTo>
                  <a:pt x="0" y="130860"/>
                </a:lnTo>
                <a:lnTo>
                  <a:pt x="141401" y="130860"/>
                </a:lnTo>
                <a:lnTo>
                  <a:pt x="141401" y="261734"/>
                </a:lnTo>
              </a:path>
            </a:pathLst>
          </a:custGeom>
          <a:ln w="25400">
            <a:solidFill>
              <a:srgbClr val="7B94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71742" y="2611103"/>
            <a:ext cx="1649730" cy="1238885"/>
          </a:xfrm>
          <a:custGeom>
            <a:avLst/>
            <a:gdLst/>
            <a:ahLst/>
            <a:cxnLst/>
            <a:rect l="l" t="t" r="r" b="b"/>
            <a:pathLst>
              <a:path w="1649729" h="1238885">
                <a:moveTo>
                  <a:pt x="1525447" y="0"/>
                </a:moveTo>
                <a:lnTo>
                  <a:pt x="123850" y="0"/>
                </a:lnTo>
                <a:lnTo>
                  <a:pt x="75641" y="9732"/>
                </a:lnTo>
                <a:lnTo>
                  <a:pt x="36274" y="36274"/>
                </a:lnTo>
                <a:lnTo>
                  <a:pt x="9732" y="75641"/>
                </a:lnTo>
                <a:lnTo>
                  <a:pt x="0" y="123850"/>
                </a:lnTo>
                <a:lnTo>
                  <a:pt x="0" y="1114691"/>
                </a:lnTo>
                <a:lnTo>
                  <a:pt x="9732" y="1162902"/>
                </a:lnTo>
                <a:lnTo>
                  <a:pt x="36274" y="1202274"/>
                </a:lnTo>
                <a:lnTo>
                  <a:pt x="75641" y="1228820"/>
                </a:lnTo>
                <a:lnTo>
                  <a:pt x="123850" y="1238554"/>
                </a:lnTo>
                <a:lnTo>
                  <a:pt x="1525447" y="1238554"/>
                </a:lnTo>
                <a:lnTo>
                  <a:pt x="1573658" y="1228820"/>
                </a:lnTo>
                <a:lnTo>
                  <a:pt x="1613030" y="1202274"/>
                </a:lnTo>
                <a:lnTo>
                  <a:pt x="1639576" y="1162902"/>
                </a:lnTo>
                <a:lnTo>
                  <a:pt x="1649310" y="1114691"/>
                </a:lnTo>
                <a:lnTo>
                  <a:pt x="1649310" y="123850"/>
                </a:lnTo>
                <a:lnTo>
                  <a:pt x="1639576" y="75641"/>
                </a:lnTo>
                <a:lnTo>
                  <a:pt x="1613030" y="36274"/>
                </a:lnTo>
                <a:lnTo>
                  <a:pt x="1573658" y="9732"/>
                </a:lnTo>
                <a:lnTo>
                  <a:pt x="1525447" y="0"/>
                </a:lnTo>
                <a:close/>
              </a:path>
            </a:pathLst>
          </a:custGeom>
          <a:solidFill>
            <a:srgbClr val="EBF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71742" y="2611103"/>
            <a:ext cx="1649730" cy="1238885"/>
          </a:xfrm>
          <a:custGeom>
            <a:avLst/>
            <a:gdLst/>
            <a:ahLst/>
            <a:cxnLst/>
            <a:rect l="l" t="t" r="r" b="b"/>
            <a:pathLst>
              <a:path w="1649729" h="1238885">
                <a:moveTo>
                  <a:pt x="0" y="123850"/>
                </a:moveTo>
                <a:lnTo>
                  <a:pt x="9732" y="75641"/>
                </a:lnTo>
                <a:lnTo>
                  <a:pt x="36274" y="36274"/>
                </a:lnTo>
                <a:lnTo>
                  <a:pt x="75641" y="9732"/>
                </a:lnTo>
                <a:lnTo>
                  <a:pt x="123850" y="0"/>
                </a:lnTo>
                <a:lnTo>
                  <a:pt x="1525447" y="0"/>
                </a:lnTo>
                <a:lnTo>
                  <a:pt x="1573658" y="9732"/>
                </a:lnTo>
                <a:lnTo>
                  <a:pt x="1613030" y="36274"/>
                </a:lnTo>
                <a:lnTo>
                  <a:pt x="1639576" y="75641"/>
                </a:lnTo>
                <a:lnTo>
                  <a:pt x="1649310" y="123850"/>
                </a:lnTo>
                <a:lnTo>
                  <a:pt x="1649310" y="1114691"/>
                </a:lnTo>
                <a:lnTo>
                  <a:pt x="1639576" y="1162902"/>
                </a:lnTo>
                <a:lnTo>
                  <a:pt x="1613030" y="1202274"/>
                </a:lnTo>
                <a:lnTo>
                  <a:pt x="1573658" y="1228820"/>
                </a:lnTo>
                <a:lnTo>
                  <a:pt x="1525447" y="1238554"/>
                </a:lnTo>
                <a:lnTo>
                  <a:pt x="123850" y="1238554"/>
                </a:lnTo>
                <a:lnTo>
                  <a:pt x="75641" y="1228820"/>
                </a:lnTo>
                <a:lnTo>
                  <a:pt x="36274" y="1202274"/>
                </a:lnTo>
                <a:lnTo>
                  <a:pt x="9732" y="1162902"/>
                </a:lnTo>
                <a:lnTo>
                  <a:pt x="0" y="1114691"/>
                </a:lnTo>
                <a:lnTo>
                  <a:pt x="0" y="123850"/>
                </a:lnTo>
                <a:close/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037235" y="2727194"/>
            <a:ext cx="1461135" cy="99250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410209" marR="286385" indent="-59690">
              <a:lnSpc>
                <a:spcPts val="1310"/>
              </a:lnSpc>
              <a:spcBef>
                <a:spcPts val="155"/>
              </a:spcBef>
            </a:pPr>
            <a:r>
              <a:rPr sz="1100" dirty="0">
                <a:latin typeface="Segoe UI"/>
                <a:cs typeface="Segoe UI"/>
              </a:rPr>
              <a:t>Co</a:t>
            </a:r>
            <a:r>
              <a:rPr sz="1100" spc="-5" dirty="0">
                <a:latin typeface="Segoe UI"/>
                <a:cs typeface="Segoe UI"/>
              </a:rPr>
              <a:t>nventi</a:t>
            </a:r>
            <a:r>
              <a:rPr sz="1100" dirty="0">
                <a:latin typeface="Segoe UI"/>
                <a:cs typeface="Segoe UI"/>
              </a:rPr>
              <a:t>o</a:t>
            </a:r>
            <a:r>
              <a:rPr sz="1100" spc="-5" dirty="0">
                <a:latin typeface="Segoe UI"/>
                <a:cs typeface="Segoe UI"/>
              </a:rPr>
              <a:t>n</a:t>
            </a:r>
            <a:r>
              <a:rPr sz="1100" dirty="0">
                <a:latin typeface="Segoe UI"/>
                <a:cs typeface="Segoe UI"/>
              </a:rPr>
              <a:t>al  </a:t>
            </a:r>
            <a:r>
              <a:rPr sz="1100" spc="-5" dirty="0">
                <a:latin typeface="Segoe UI"/>
                <a:cs typeface="Segoe UI"/>
              </a:rPr>
              <a:t>Techniques</a:t>
            </a:r>
            <a:endParaRPr sz="1100">
              <a:latin typeface="Segoe UI"/>
              <a:cs typeface="Segoe UI"/>
            </a:endParaRPr>
          </a:p>
          <a:p>
            <a:pPr marL="126364" marR="464184" indent="-114300">
              <a:lnSpc>
                <a:spcPct val="100000"/>
              </a:lnSpc>
              <a:spcBef>
                <a:spcPts val="470"/>
              </a:spcBef>
              <a:buAutoNum type="arabicPeriod"/>
              <a:tabLst>
                <a:tab pos="156210" algn="l"/>
              </a:tabLst>
            </a:pPr>
            <a:r>
              <a:rPr sz="1100" spc="-5" dirty="0">
                <a:latin typeface="Segoe UI"/>
                <a:cs typeface="Segoe UI"/>
              </a:rPr>
              <a:t>Ris</a:t>
            </a:r>
            <a:r>
              <a:rPr sz="1100" dirty="0">
                <a:latin typeface="Segoe UI"/>
                <a:cs typeface="Segoe UI"/>
              </a:rPr>
              <a:t>k-a</a:t>
            </a:r>
            <a:r>
              <a:rPr sz="1100" spc="-5" dirty="0">
                <a:latin typeface="Segoe UI"/>
                <a:cs typeface="Segoe UI"/>
              </a:rPr>
              <a:t>djuste</a:t>
            </a:r>
            <a:r>
              <a:rPr sz="1100" dirty="0">
                <a:latin typeface="Segoe UI"/>
                <a:cs typeface="Segoe UI"/>
              </a:rPr>
              <a:t>d  </a:t>
            </a:r>
            <a:r>
              <a:rPr sz="1100" spc="-5" dirty="0">
                <a:latin typeface="Segoe UI"/>
                <a:cs typeface="Segoe UI"/>
              </a:rPr>
              <a:t>discount</a:t>
            </a:r>
            <a:r>
              <a:rPr sz="1100" spc="-3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rate</a:t>
            </a:r>
            <a:endParaRPr sz="1100">
              <a:latin typeface="Segoe UI"/>
              <a:cs typeface="Segoe UI"/>
            </a:endParaRPr>
          </a:p>
          <a:p>
            <a:pPr marL="155575" indent="-143510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156210" algn="l"/>
              </a:tabLst>
            </a:pPr>
            <a:r>
              <a:rPr sz="1100" spc="-5" dirty="0">
                <a:latin typeface="Segoe UI"/>
                <a:cs typeface="Segoe UI"/>
              </a:rPr>
              <a:t>Certainty</a:t>
            </a:r>
            <a:r>
              <a:rPr sz="1100" spc="-4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equivalents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655031" y="2349433"/>
            <a:ext cx="1891030" cy="262255"/>
          </a:xfrm>
          <a:custGeom>
            <a:avLst/>
            <a:gdLst/>
            <a:ahLst/>
            <a:cxnLst/>
            <a:rect l="l" t="t" r="r" b="b"/>
            <a:pathLst>
              <a:path w="1891029" h="262255">
                <a:moveTo>
                  <a:pt x="0" y="0"/>
                </a:moveTo>
                <a:lnTo>
                  <a:pt x="0" y="130860"/>
                </a:lnTo>
                <a:lnTo>
                  <a:pt x="1890496" y="130860"/>
                </a:lnTo>
                <a:lnTo>
                  <a:pt x="1890496" y="261734"/>
                </a:lnTo>
              </a:path>
            </a:pathLst>
          </a:custGeom>
          <a:ln w="25400">
            <a:solidFill>
              <a:srgbClr val="7B94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95089" y="2611103"/>
            <a:ext cx="1300480" cy="1238885"/>
          </a:xfrm>
          <a:custGeom>
            <a:avLst/>
            <a:gdLst/>
            <a:ahLst/>
            <a:cxnLst/>
            <a:rect l="l" t="t" r="r" b="b"/>
            <a:pathLst>
              <a:path w="1300479" h="1238885">
                <a:moveTo>
                  <a:pt x="1176058" y="0"/>
                </a:moveTo>
                <a:lnTo>
                  <a:pt x="123850" y="0"/>
                </a:lnTo>
                <a:lnTo>
                  <a:pt x="75641" y="9732"/>
                </a:lnTo>
                <a:lnTo>
                  <a:pt x="36274" y="36274"/>
                </a:lnTo>
                <a:lnTo>
                  <a:pt x="9732" y="75641"/>
                </a:lnTo>
                <a:lnTo>
                  <a:pt x="0" y="123850"/>
                </a:lnTo>
                <a:lnTo>
                  <a:pt x="0" y="1114691"/>
                </a:lnTo>
                <a:lnTo>
                  <a:pt x="9732" y="1162902"/>
                </a:lnTo>
                <a:lnTo>
                  <a:pt x="36274" y="1202274"/>
                </a:lnTo>
                <a:lnTo>
                  <a:pt x="75641" y="1228820"/>
                </a:lnTo>
                <a:lnTo>
                  <a:pt x="123850" y="1238554"/>
                </a:lnTo>
                <a:lnTo>
                  <a:pt x="1176058" y="1238554"/>
                </a:lnTo>
                <a:lnTo>
                  <a:pt x="1224266" y="1228820"/>
                </a:lnTo>
                <a:lnTo>
                  <a:pt x="1263634" y="1202274"/>
                </a:lnTo>
                <a:lnTo>
                  <a:pt x="1290175" y="1162902"/>
                </a:lnTo>
                <a:lnTo>
                  <a:pt x="1299908" y="1114691"/>
                </a:lnTo>
                <a:lnTo>
                  <a:pt x="1299908" y="123850"/>
                </a:lnTo>
                <a:lnTo>
                  <a:pt x="1290175" y="75641"/>
                </a:lnTo>
                <a:lnTo>
                  <a:pt x="1263634" y="36274"/>
                </a:lnTo>
                <a:lnTo>
                  <a:pt x="1224266" y="9732"/>
                </a:lnTo>
                <a:lnTo>
                  <a:pt x="1176058" y="0"/>
                </a:lnTo>
                <a:close/>
              </a:path>
            </a:pathLst>
          </a:custGeom>
          <a:solidFill>
            <a:srgbClr val="EBF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95089" y="2611103"/>
            <a:ext cx="1300480" cy="1238885"/>
          </a:xfrm>
          <a:custGeom>
            <a:avLst/>
            <a:gdLst/>
            <a:ahLst/>
            <a:cxnLst/>
            <a:rect l="l" t="t" r="r" b="b"/>
            <a:pathLst>
              <a:path w="1300479" h="1238885">
                <a:moveTo>
                  <a:pt x="0" y="123850"/>
                </a:moveTo>
                <a:lnTo>
                  <a:pt x="9732" y="75641"/>
                </a:lnTo>
                <a:lnTo>
                  <a:pt x="36274" y="36274"/>
                </a:lnTo>
                <a:lnTo>
                  <a:pt x="75641" y="9732"/>
                </a:lnTo>
                <a:lnTo>
                  <a:pt x="123850" y="0"/>
                </a:lnTo>
                <a:lnTo>
                  <a:pt x="1176058" y="0"/>
                </a:lnTo>
                <a:lnTo>
                  <a:pt x="1224266" y="9732"/>
                </a:lnTo>
                <a:lnTo>
                  <a:pt x="1263634" y="36274"/>
                </a:lnTo>
                <a:lnTo>
                  <a:pt x="1290175" y="75641"/>
                </a:lnTo>
                <a:lnTo>
                  <a:pt x="1299908" y="123850"/>
                </a:lnTo>
                <a:lnTo>
                  <a:pt x="1299908" y="1114691"/>
                </a:lnTo>
                <a:lnTo>
                  <a:pt x="1290175" y="1162902"/>
                </a:lnTo>
                <a:lnTo>
                  <a:pt x="1263634" y="1202274"/>
                </a:lnTo>
                <a:lnTo>
                  <a:pt x="1224266" y="1228820"/>
                </a:lnTo>
                <a:lnTo>
                  <a:pt x="1176058" y="1238554"/>
                </a:lnTo>
                <a:lnTo>
                  <a:pt x="123850" y="1238554"/>
                </a:lnTo>
                <a:lnTo>
                  <a:pt x="75641" y="1228820"/>
                </a:lnTo>
                <a:lnTo>
                  <a:pt x="36274" y="1202274"/>
                </a:lnTo>
                <a:lnTo>
                  <a:pt x="9732" y="1162902"/>
                </a:lnTo>
                <a:lnTo>
                  <a:pt x="0" y="1114691"/>
                </a:lnTo>
                <a:lnTo>
                  <a:pt x="0" y="123850"/>
                </a:lnTo>
                <a:close/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960641" y="2663819"/>
            <a:ext cx="1129030" cy="105600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600"/>
              </a:spcBef>
            </a:pPr>
            <a:r>
              <a:rPr sz="1100" spc="-5" dirty="0">
                <a:latin typeface="Segoe UI"/>
                <a:cs typeface="Segoe UI"/>
              </a:rPr>
              <a:t>Other</a:t>
            </a:r>
            <a:r>
              <a:rPr sz="1100" spc="-5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techniques</a:t>
            </a:r>
            <a:endParaRPr sz="1100">
              <a:latin typeface="Segoe UI"/>
              <a:cs typeface="Segoe UI"/>
            </a:endParaRPr>
          </a:p>
          <a:p>
            <a:pPr marL="126364" marR="348615" indent="-114300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156210" algn="l"/>
              </a:tabLst>
            </a:pPr>
            <a:r>
              <a:rPr sz="1100" dirty="0">
                <a:latin typeface="Segoe UI"/>
                <a:cs typeface="Segoe UI"/>
              </a:rPr>
              <a:t>S</a:t>
            </a:r>
            <a:r>
              <a:rPr sz="1100" spc="-5" dirty="0">
                <a:latin typeface="Segoe UI"/>
                <a:cs typeface="Segoe UI"/>
              </a:rPr>
              <a:t>ensitivit</a:t>
            </a:r>
            <a:r>
              <a:rPr sz="1100" dirty="0">
                <a:latin typeface="Segoe UI"/>
                <a:cs typeface="Segoe UI"/>
              </a:rPr>
              <a:t>y  </a:t>
            </a:r>
            <a:r>
              <a:rPr sz="1100" spc="-5" dirty="0">
                <a:latin typeface="Segoe UI"/>
                <a:cs typeface="Segoe UI"/>
              </a:rPr>
              <a:t>Analysis</a:t>
            </a:r>
            <a:endParaRPr sz="1100">
              <a:latin typeface="Segoe UI"/>
              <a:cs typeface="Segoe UI"/>
            </a:endParaRPr>
          </a:p>
          <a:p>
            <a:pPr marL="126364" marR="438150" indent="-114300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156210" algn="l"/>
              </a:tabLst>
            </a:pPr>
            <a:r>
              <a:rPr sz="1100" dirty="0">
                <a:latin typeface="Segoe UI"/>
                <a:cs typeface="Segoe UI"/>
              </a:rPr>
              <a:t>S</a:t>
            </a:r>
            <a:r>
              <a:rPr sz="1100" spc="-10" dirty="0">
                <a:latin typeface="Segoe UI"/>
                <a:cs typeface="Segoe UI"/>
              </a:rPr>
              <a:t>c</a:t>
            </a:r>
            <a:r>
              <a:rPr sz="1100" spc="-5" dirty="0">
                <a:latin typeface="Segoe UI"/>
                <a:cs typeface="Segoe UI"/>
              </a:rPr>
              <a:t>en</a:t>
            </a:r>
            <a:r>
              <a:rPr sz="1100" dirty="0">
                <a:latin typeface="Segoe UI"/>
                <a:cs typeface="Segoe UI"/>
              </a:rPr>
              <a:t>ar</a:t>
            </a:r>
            <a:r>
              <a:rPr sz="1100" spc="-5" dirty="0">
                <a:latin typeface="Segoe UI"/>
                <a:cs typeface="Segoe UI"/>
              </a:rPr>
              <a:t>i</a:t>
            </a:r>
            <a:r>
              <a:rPr sz="1100" dirty="0">
                <a:latin typeface="Segoe UI"/>
                <a:cs typeface="Segoe UI"/>
              </a:rPr>
              <a:t>o  </a:t>
            </a:r>
            <a:r>
              <a:rPr sz="1100" spc="-5" dirty="0">
                <a:latin typeface="Segoe UI"/>
                <a:cs typeface="Segoe UI"/>
              </a:rPr>
              <a:t>Analysis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14400" y="4221479"/>
            <a:ext cx="310515" cy="264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406" y="1498600"/>
            <a:ext cx="2268220" cy="342900"/>
          </a:xfrm>
          <a:custGeom>
            <a:avLst/>
            <a:gdLst/>
            <a:ahLst/>
            <a:cxnLst/>
            <a:rect l="l" t="t" r="r" b="b"/>
            <a:pathLst>
              <a:path w="2268220" h="342900">
                <a:moveTo>
                  <a:pt x="2123871" y="0"/>
                </a:moveTo>
                <a:lnTo>
                  <a:pt x="144208" y="0"/>
                </a:lnTo>
                <a:lnTo>
                  <a:pt x="60883" y="2336"/>
                </a:lnTo>
                <a:lnTo>
                  <a:pt x="18415" y="17881"/>
                </a:lnTo>
                <a:lnTo>
                  <a:pt x="2400" y="59093"/>
                </a:lnTo>
                <a:lnTo>
                  <a:pt x="0" y="139954"/>
                </a:lnTo>
                <a:lnTo>
                  <a:pt x="0" y="202946"/>
                </a:lnTo>
                <a:lnTo>
                  <a:pt x="2400" y="283806"/>
                </a:lnTo>
                <a:lnTo>
                  <a:pt x="18415" y="325018"/>
                </a:lnTo>
                <a:lnTo>
                  <a:pt x="60883" y="340563"/>
                </a:lnTo>
                <a:lnTo>
                  <a:pt x="144208" y="342900"/>
                </a:lnTo>
                <a:lnTo>
                  <a:pt x="2123871" y="342900"/>
                </a:lnTo>
                <a:lnTo>
                  <a:pt x="2207196" y="340563"/>
                </a:lnTo>
                <a:lnTo>
                  <a:pt x="2250452" y="325018"/>
                </a:lnTo>
                <a:lnTo>
                  <a:pt x="2265680" y="283806"/>
                </a:lnTo>
                <a:lnTo>
                  <a:pt x="2268080" y="202946"/>
                </a:lnTo>
                <a:lnTo>
                  <a:pt x="2268080" y="139954"/>
                </a:lnTo>
                <a:lnTo>
                  <a:pt x="2265680" y="59093"/>
                </a:lnTo>
                <a:lnTo>
                  <a:pt x="2250452" y="17881"/>
                </a:lnTo>
                <a:lnTo>
                  <a:pt x="2207196" y="2336"/>
                </a:lnTo>
                <a:lnTo>
                  <a:pt x="2123871" y="0"/>
                </a:lnTo>
                <a:close/>
              </a:path>
            </a:pathLst>
          </a:custGeom>
          <a:solidFill>
            <a:srgbClr val="CCE2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08050" y="1492250"/>
            <a:ext cx="2280920" cy="355600"/>
          </a:xfrm>
          <a:custGeom>
            <a:avLst/>
            <a:gdLst/>
            <a:ahLst/>
            <a:cxnLst/>
            <a:rect l="l" t="t" r="r" b="b"/>
            <a:pathLst>
              <a:path w="2280920" h="355600">
                <a:moveTo>
                  <a:pt x="150558" y="0"/>
                </a:moveTo>
                <a:lnTo>
                  <a:pt x="67056" y="2336"/>
                </a:lnTo>
                <a:lnTo>
                  <a:pt x="20891" y="18897"/>
                </a:lnTo>
                <a:lnTo>
                  <a:pt x="2832" y="63144"/>
                </a:lnTo>
                <a:lnTo>
                  <a:pt x="0" y="146113"/>
                </a:lnTo>
                <a:lnTo>
                  <a:pt x="0" y="209486"/>
                </a:lnTo>
                <a:lnTo>
                  <a:pt x="2400" y="290347"/>
                </a:lnTo>
                <a:lnTo>
                  <a:pt x="19519" y="335368"/>
                </a:lnTo>
                <a:lnTo>
                  <a:pt x="65116" y="352894"/>
                </a:lnTo>
                <a:lnTo>
                  <a:pt x="150380" y="355600"/>
                </a:lnTo>
                <a:lnTo>
                  <a:pt x="2130399" y="355600"/>
                </a:lnTo>
                <a:lnTo>
                  <a:pt x="2213724" y="353263"/>
                </a:lnTo>
                <a:lnTo>
                  <a:pt x="2215728" y="352882"/>
                </a:lnTo>
                <a:lnTo>
                  <a:pt x="2243520" y="342900"/>
                </a:lnTo>
                <a:lnTo>
                  <a:pt x="150622" y="342900"/>
                </a:lnTo>
                <a:lnTo>
                  <a:pt x="68440" y="340601"/>
                </a:lnTo>
                <a:lnTo>
                  <a:pt x="29654" y="326390"/>
                </a:lnTo>
                <a:lnTo>
                  <a:pt x="15062" y="288874"/>
                </a:lnTo>
                <a:lnTo>
                  <a:pt x="12708" y="209486"/>
                </a:lnTo>
                <a:lnTo>
                  <a:pt x="12708" y="146113"/>
                </a:lnTo>
                <a:lnTo>
                  <a:pt x="15062" y="66725"/>
                </a:lnTo>
                <a:lnTo>
                  <a:pt x="29654" y="29209"/>
                </a:lnTo>
                <a:lnTo>
                  <a:pt x="68453" y="15011"/>
                </a:lnTo>
                <a:lnTo>
                  <a:pt x="150736" y="12700"/>
                </a:lnTo>
                <a:lnTo>
                  <a:pt x="150558" y="12700"/>
                </a:lnTo>
                <a:lnTo>
                  <a:pt x="150558" y="0"/>
                </a:lnTo>
                <a:close/>
              </a:path>
              <a:path w="2280920" h="355600">
                <a:moveTo>
                  <a:pt x="2130399" y="0"/>
                </a:moveTo>
                <a:lnTo>
                  <a:pt x="150558" y="0"/>
                </a:lnTo>
                <a:lnTo>
                  <a:pt x="150558" y="6350"/>
                </a:lnTo>
                <a:lnTo>
                  <a:pt x="150736" y="12700"/>
                </a:lnTo>
                <a:lnTo>
                  <a:pt x="2130158" y="12700"/>
                </a:lnTo>
                <a:lnTo>
                  <a:pt x="2212352" y="15011"/>
                </a:lnTo>
                <a:lnTo>
                  <a:pt x="2251887" y="29209"/>
                </a:lnTo>
                <a:lnTo>
                  <a:pt x="2265718" y="66675"/>
                </a:lnTo>
                <a:lnTo>
                  <a:pt x="2268072" y="146113"/>
                </a:lnTo>
                <a:lnTo>
                  <a:pt x="2268072" y="209486"/>
                </a:lnTo>
                <a:lnTo>
                  <a:pt x="2265718" y="288937"/>
                </a:lnTo>
                <a:lnTo>
                  <a:pt x="2251887" y="326390"/>
                </a:lnTo>
                <a:lnTo>
                  <a:pt x="2212352" y="340601"/>
                </a:lnTo>
                <a:lnTo>
                  <a:pt x="2130171" y="342900"/>
                </a:lnTo>
                <a:lnTo>
                  <a:pt x="2243520" y="342900"/>
                </a:lnTo>
                <a:lnTo>
                  <a:pt x="2277986" y="292354"/>
                </a:lnTo>
                <a:lnTo>
                  <a:pt x="2280780" y="209486"/>
                </a:lnTo>
                <a:lnTo>
                  <a:pt x="2280780" y="146113"/>
                </a:lnTo>
                <a:lnTo>
                  <a:pt x="2278379" y="65252"/>
                </a:lnTo>
                <a:lnTo>
                  <a:pt x="2262124" y="20269"/>
                </a:lnTo>
                <a:lnTo>
                  <a:pt x="2215692" y="2705"/>
                </a:lnTo>
                <a:lnTo>
                  <a:pt x="2213724" y="2336"/>
                </a:lnTo>
                <a:lnTo>
                  <a:pt x="2130399" y="0"/>
                </a:lnTo>
                <a:close/>
              </a:path>
              <a:path w="2280920" h="355600">
                <a:moveTo>
                  <a:pt x="150558" y="6350"/>
                </a:moveTo>
                <a:lnTo>
                  <a:pt x="150558" y="12700"/>
                </a:lnTo>
                <a:lnTo>
                  <a:pt x="150736" y="12700"/>
                </a:lnTo>
                <a:lnTo>
                  <a:pt x="150558" y="635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132454" y="1498091"/>
            <a:ext cx="476249" cy="294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4400" y="1498091"/>
            <a:ext cx="50190" cy="482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4400" y="1793760"/>
            <a:ext cx="47409" cy="472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14400" y="1498091"/>
            <a:ext cx="2395728" cy="342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82835" y="1546809"/>
            <a:ext cx="127292" cy="2457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80740" y="1546809"/>
            <a:ext cx="108089" cy="2457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4994" y="1614398"/>
            <a:ext cx="2027555" cy="147320"/>
          </a:xfrm>
          <a:custGeom>
            <a:avLst/>
            <a:gdLst/>
            <a:ahLst/>
            <a:cxnLst/>
            <a:rect l="l" t="t" r="r" b="b"/>
            <a:pathLst>
              <a:path w="2027555" h="147319">
                <a:moveTo>
                  <a:pt x="74002" y="0"/>
                </a:moveTo>
                <a:lnTo>
                  <a:pt x="35267" y="9550"/>
                </a:lnTo>
                <a:lnTo>
                  <a:pt x="5186" y="45684"/>
                </a:lnTo>
                <a:lnTo>
                  <a:pt x="0" y="76606"/>
                </a:lnTo>
                <a:lnTo>
                  <a:pt x="514" y="86738"/>
                </a:lnTo>
                <a:lnTo>
                  <a:pt x="18305" y="127620"/>
                </a:lnTo>
                <a:lnTo>
                  <a:pt x="58808" y="146231"/>
                </a:lnTo>
                <a:lnTo>
                  <a:pt x="69202" y="146773"/>
                </a:lnTo>
                <a:lnTo>
                  <a:pt x="79832" y="146378"/>
                </a:lnTo>
                <a:lnTo>
                  <a:pt x="89815" y="145191"/>
                </a:lnTo>
                <a:lnTo>
                  <a:pt x="99154" y="143210"/>
                </a:lnTo>
                <a:lnTo>
                  <a:pt x="107848" y="140436"/>
                </a:lnTo>
                <a:lnTo>
                  <a:pt x="107848" y="110248"/>
                </a:lnTo>
                <a:lnTo>
                  <a:pt x="78041" y="110248"/>
                </a:lnTo>
                <a:lnTo>
                  <a:pt x="70452" y="109634"/>
                </a:lnTo>
                <a:lnTo>
                  <a:pt x="43572" y="81598"/>
                </a:lnTo>
                <a:lnTo>
                  <a:pt x="42976" y="73532"/>
                </a:lnTo>
                <a:lnTo>
                  <a:pt x="43572" y="65415"/>
                </a:lnTo>
                <a:lnTo>
                  <a:pt x="70773" y="37047"/>
                </a:lnTo>
                <a:lnTo>
                  <a:pt x="78613" y="36423"/>
                </a:lnTo>
                <a:lnTo>
                  <a:pt x="107848" y="36423"/>
                </a:lnTo>
                <a:lnTo>
                  <a:pt x="107848" y="4444"/>
                </a:lnTo>
                <a:lnTo>
                  <a:pt x="99597" y="2502"/>
                </a:lnTo>
                <a:lnTo>
                  <a:pt x="91206" y="1112"/>
                </a:lnTo>
                <a:lnTo>
                  <a:pt x="82675" y="278"/>
                </a:lnTo>
                <a:lnTo>
                  <a:pt x="74002" y="0"/>
                </a:lnTo>
                <a:close/>
              </a:path>
              <a:path w="2027555" h="147319">
                <a:moveTo>
                  <a:pt x="107848" y="102336"/>
                </a:moveTo>
                <a:lnTo>
                  <a:pt x="100342" y="105796"/>
                </a:lnTo>
                <a:lnTo>
                  <a:pt x="92873" y="108269"/>
                </a:lnTo>
                <a:lnTo>
                  <a:pt x="85440" y="109753"/>
                </a:lnTo>
                <a:lnTo>
                  <a:pt x="78041" y="110248"/>
                </a:lnTo>
                <a:lnTo>
                  <a:pt x="107848" y="110248"/>
                </a:lnTo>
                <a:lnTo>
                  <a:pt x="107848" y="102336"/>
                </a:lnTo>
                <a:close/>
              </a:path>
              <a:path w="2027555" h="147319">
                <a:moveTo>
                  <a:pt x="107848" y="36423"/>
                </a:moveTo>
                <a:lnTo>
                  <a:pt x="83934" y="36423"/>
                </a:lnTo>
                <a:lnTo>
                  <a:pt x="89204" y="37083"/>
                </a:lnTo>
                <a:lnTo>
                  <a:pt x="99606" y="39712"/>
                </a:lnTo>
                <a:lnTo>
                  <a:pt x="104089" y="41567"/>
                </a:lnTo>
                <a:lnTo>
                  <a:pt x="107848" y="43941"/>
                </a:lnTo>
                <a:lnTo>
                  <a:pt x="107848" y="36423"/>
                </a:lnTo>
                <a:close/>
              </a:path>
              <a:path w="2027555" h="147319">
                <a:moveTo>
                  <a:pt x="171589" y="2374"/>
                </a:moveTo>
                <a:lnTo>
                  <a:pt x="130975" y="2374"/>
                </a:lnTo>
                <a:lnTo>
                  <a:pt x="130975" y="144297"/>
                </a:lnTo>
                <a:lnTo>
                  <a:pt x="171589" y="144297"/>
                </a:lnTo>
                <a:lnTo>
                  <a:pt x="171589" y="91351"/>
                </a:lnTo>
                <a:lnTo>
                  <a:pt x="258838" y="91351"/>
                </a:lnTo>
                <a:lnTo>
                  <a:pt x="258838" y="54927"/>
                </a:lnTo>
                <a:lnTo>
                  <a:pt x="171589" y="54927"/>
                </a:lnTo>
                <a:lnTo>
                  <a:pt x="171589" y="2374"/>
                </a:lnTo>
                <a:close/>
              </a:path>
              <a:path w="2027555" h="147319">
                <a:moveTo>
                  <a:pt x="258838" y="91351"/>
                </a:moveTo>
                <a:lnTo>
                  <a:pt x="218224" y="91351"/>
                </a:lnTo>
                <a:lnTo>
                  <a:pt x="218224" y="144297"/>
                </a:lnTo>
                <a:lnTo>
                  <a:pt x="258838" y="144297"/>
                </a:lnTo>
                <a:lnTo>
                  <a:pt x="258838" y="91351"/>
                </a:lnTo>
                <a:close/>
              </a:path>
              <a:path w="2027555" h="147319">
                <a:moveTo>
                  <a:pt x="258838" y="2374"/>
                </a:moveTo>
                <a:lnTo>
                  <a:pt x="218224" y="2374"/>
                </a:lnTo>
                <a:lnTo>
                  <a:pt x="218224" y="54927"/>
                </a:lnTo>
                <a:lnTo>
                  <a:pt x="258838" y="54927"/>
                </a:lnTo>
                <a:lnTo>
                  <a:pt x="258838" y="2374"/>
                </a:lnTo>
                <a:close/>
              </a:path>
              <a:path w="2027555" h="147319">
                <a:moveTo>
                  <a:pt x="372846" y="2374"/>
                </a:moveTo>
                <a:lnTo>
                  <a:pt x="322453" y="2374"/>
                </a:lnTo>
                <a:lnTo>
                  <a:pt x="275996" y="144297"/>
                </a:lnTo>
                <a:lnTo>
                  <a:pt x="319913" y="144297"/>
                </a:lnTo>
                <a:lnTo>
                  <a:pt x="326301" y="118173"/>
                </a:lnTo>
                <a:lnTo>
                  <a:pt x="408513" y="118173"/>
                </a:lnTo>
                <a:lnTo>
                  <a:pt x="399152" y="87782"/>
                </a:lnTo>
                <a:lnTo>
                  <a:pt x="333260" y="87782"/>
                </a:lnTo>
                <a:lnTo>
                  <a:pt x="337815" y="69389"/>
                </a:lnTo>
                <a:lnTo>
                  <a:pt x="345960" y="33248"/>
                </a:lnTo>
                <a:lnTo>
                  <a:pt x="382355" y="33248"/>
                </a:lnTo>
                <a:lnTo>
                  <a:pt x="372846" y="2374"/>
                </a:lnTo>
                <a:close/>
              </a:path>
              <a:path w="2027555" h="147319">
                <a:moveTo>
                  <a:pt x="408513" y="118173"/>
                </a:moveTo>
                <a:lnTo>
                  <a:pt x="366547" y="118173"/>
                </a:lnTo>
                <a:lnTo>
                  <a:pt x="372465" y="144297"/>
                </a:lnTo>
                <a:lnTo>
                  <a:pt x="416560" y="144297"/>
                </a:lnTo>
                <a:lnTo>
                  <a:pt x="408513" y="118173"/>
                </a:lnTo>
                <a:close/>
              </a:path>
              <a:path w="2027555" h="147319">
                <a:moveTo>
                  <a:pt x="382355" y="33248"/>
                </a:moveTo>
                <a:lnTo>
                  <a:pt x="346900" y="33248"/>
                </a:lnTo>
                <a:lnTo>
                  <a:pt x="347395" y="38201"/>
                </a:lnTo>
                <a:lnTo>
                  <a:pt x="348310" y="43510"/>
                </a:lnTo>
                <a:lnTo>
                  <a:pt x="349618" y="49187"/>
                </a:lnTo>
                <a:lnTo>
                  <a:pt x="359029" y="87782"/>
                </a:lnTo>
                <a:lnTo>
                  <a:pt x="399152" y="87782"/>
                </a:lnTo>
                <a:lnTo>
                  <a:pt x="382355" y="33248"/>
                </a:lnTo>
                <a:close/>
              </a:path>
              <a:path w="2027555" h="147319">
                <a:moveTo>
                  <a:pt x="491058" y="2374"/>
                </a:moveTo>
                <a:lnTo>
                  <a:pt x="435775" y="2374"/>
                </a:lnTo>
                <a:lnTo>
                  <a:pt x="435775" y="144297"/>
                </a:lnTo>
                <a:lnTo>
                  <a:pt x="476389" y="144297"/>
                </a:lnTo>
                <a:lnTo>
                  <a:pt x="476389" y="98666"/>
                </a:lnTo>
                <a:lnTo>
                  <a:pt x="488797" y="98666"/>
                </a:lnTo>
                <a:lnTo>
                  <a:pt x="530464" y="85026"/>
                </a:lnTo>
                <a:lnTo>
                  <a:pt x="542403" y="68084"/>
                </a:lnTo>
                <a:lnTo>
                  <a:pt x="476389" y="68084"/>
                </a:lnTo>
                <a:lnTo>
                  <a:pt x="476389" y="33058"/>
                </a:lnTo>
                <a:lnTo>
                  <a:pt x="543881" y="33058"/>
                </a:lnTo>
                <a:lnTo>
                  <a:pt x="542661" y="28298"/>
                </a:lnTo>
                <a:lnTo>
                  <a:pt x="504345" y="3086"/>
                </a:lnTo>
                <a:lnTo>
                  <a:pt x="491058" y="2374"/>
                </a:lnTo>
                <a:close/>
              </a:path>
              <a:path w="2027555" h="147319">
                <a:moveTo>
                  <a:pt x="543881" y="33058"/>
                </a:moveTo>
                <a:lnTo>
                  <a:pt x="490308" y="33058"/>
                </a:lnTo>
                <a:lnTo>
                  <a:pt x="495007" y="34543"/>
                </a:lnTo>
                <a:lnTo>
                  <a:pt x="501396" y="40474"/>
                </a:lnTo>
                <a:lnTo>
                  <a:pt x="502996" y="44869"/>
                </a:lnTo>
                <a:lnTo>
                  <a:pt x="502996" y="62280"/>
                </a:lnTo>
                <a:lnTo>
                  <a:pt x="497166" y="68084"/>
                </a:lnTo>
                <a:lnTo>
                  <a:pt x="542403" y="68084"/>
                </a:lnTo>
                <a:lnTo>
                  <a:pt x="544209" y="62922"/>
                </a:lnTo>
                <a:lnTo>
                  <a:pt x="545522" y="56259"/>
                </a:lnTo>
                <a:lnTo>
                  <a:pt x="545960" y="49187"/>
                </a:lnTo>
                <a:lnTo>
                  <a:pt x="545135" y="37949"/>
                </a:lnTo>
                <a:lnTo>
                  <a:pt x="543881" y="33058"/>
                </a:lnTo>
                <a:close/>
              </a:path>
              <a:path w="2027555" h="147319">
                <a:moveTo>
                  <a:pt x="631952" y="35826"/>
                </a:moveTo>
                <a:lnTo>
                  <a:pt x="591146" y="35826"/>
                </a:lnTo>
                <a:lnTo>
                  <a:pt x="591146" y="144297"/>
                </a:lnTo>
                <a:lnTo>
                  <a:pt x="631952" y="144297"/>
                </a:lnTo>
                <a:lnTo>
                  <a:pt x="631952" y="35826"/>
                </a:lnTo>
                <a:close/>
              </a:path>
              <a:path w="2027555" h="147319">
                <a:moveTo>
                  <a:pt x="670128" y="2374"/>
                </a:moveTo>
                <a:lnTo>
                  <a:pt x="553440" y="2374"/>
                </a:lnTo>
                <a:lnTo>
                  <a:pt x="553440" y="35826"/>
                </a:lnTo>
                <a:lnTo>
                  <a:pt x="670128" y="35826"/>
                </a:lnTo>
                <a:lnTo>
                  <a:pt x="670128" y="2374"/>
                </a:lnTo>
                <a:close/>
              </a:path>
              <a:path w="2027555" h="147319">
                <a:moveTo>
                  <a:pt x="774242" y="2374"/>
                </a:moveTo>
                <a:lnTo>
                  <a:pt x="690283" y="2374"/>
                </a:lnTo>
                <a:lnTo>
                  <a:pt x="690283" y="144297"/>
                </a:lnTo>
                <a:lnTo>
                  <a:pt x="777341" y="144297"/>
                </a:lnTo>
                <a:lnTo>
                  <a:pt x="777341" y="110845"/>
                </a:lnTo>
                <a:lnTo>
                  <a:pt x="730897" y="110845"/>
                </a:lnTo>
                <a:lnTo>
                  <a:pt x="730897" y="89966"/>
                </a:lnTo>
                <a:lnTo>
                  <a:pt x="771613" y="89966"/>
                </a:lnTo>
                <a:lnTo>
                  <a:pt x="771613" y="56514"/>
                </a:lnTo>
                <a:lnTo>
                  <a:pt x="730897" y="56514"/>
                </a:lnTo>
                <a:lnTo>
                  <a:pt x="730897" y="35826"/>
                </a:lnTo>
                <a:lnTo>
                  <a:pt x="774242" y="35826"/>
                </a:lnTo>
                <a:lnTo>
                  <a:pt x="774242" y="2374"/>
                </a:lnTo>
                <a:close/>
              </a:path>
              <a:path w="2027555" h="147319">
                <a:moveTo>
                  <a:pt x="852449" y="2374"/>
                </a:moveTo>
                <a:lnTo>
                  <a:pt x="798487" y="2374"/>
                </a:lnTo>
                <a:lnTo>
                  <a:pt x="798487" y="144297"/>
                </a:lnTo>
                <a:lnTo>
                  <a:pt x="839101" y="144297"/>
                </a:lnTo>
                <a:lnTo>
                  <a:pt x="839101" y="94411"/>
                </a:lnTo>
                <a:lnTo>
                  <a:pt x="894884" y="94411"/>
                </a:lnTo>
                <a:lnTo>
                  <a:pt x="894562" y="93827"/>
                </a:lnTo>
                <a:lnTo>
                  <a:pt x="886968" y="85509"/>
                </a:lnTo>
                <a:lnTo>
                  <a:pt x="882230" y="82511"/>
                </a:lnTo>
                <a:lnTo>
                  <a:pt x="876515" y="80657"/>
                </a:lnTo>
                <a:lnTo>
                  <a:pt x="876515" y="80263"/>
                </a:lnTo>
                <a:lnTo>
                  <a:pt x="900856" y="64427"/>
                </a:lnTo>
                <a:lnTo>
                  <a:pt x="839101" y="64427"/>
                </a:lnTo>
                <a:lnTo>
                  <a:pt x="839101" y="31965"/>
                </a:lnTo>
                <a:lnTo>
                  <a:pt x="906806" y="31965"/>
                </a:lnTo>
                <a:lnTo>
                  <a:pt x="904360" y="24306"/>
                </a:lnTo>
                <a:lnTo>
                  <a:pt x="865677" y="2984"/>
                </a:lnTo>
                <a:lnTo>
                  <a:pt x="852449" y="2374"/>
                </a:lnTo>
                <a:close/>
              </a:path>
              <a:path w="2027555" h="147319">
                <a:moveTo>
                  <a:pt x="894884" y="94411"/>
                </a:moveTo>
                <a:lnTo>
                  <a:pt x="844334" y="94411"/>
                </a:lnTo>
                <a:lnTo>
                  <a:pt x="847699" y="96126"/>
                </a:lnTo>
                <a:lnTo>
                  <a:pt x="853909" y="102996"/>
                </a:lnTo>
                <a:lnTo>
                  <a:pt x="856437" y="107708"/>
                </a:lnTo>
                <a:lnTo>
                  <a:pt x="858380" y="113715"/>
                </a:lnTo>
                <a:lnTo>
                  <a:pt x="868438" y="144297"/>
                </a:lnTo>
                <a:lnTo>
                  <a:pt x="914222" y="144297"/>
                </a:lnTo>
                <a:lnTo>
                  <a:pt x="897953" y="99987"/>
                </a:lnTo>
                <a:lnTo>
                  <a:pt x="894884" y="94411"/>
                </a:lnTo>
                <a:close/>
              </a:path>
              <a:path w="2027555" h="147319">
                <a:moveTo>
                  <a:pt x="906806" y="31965"/>
                </a:moveTo>
                <a:lnTo>
                  <a:pt x="853363" y="31965"/>
                </a:lnTo>
                <a:lnTo>
                  <a:pt x="857681" y="33350"/>
                </a:lnTo>
                <a:lnTo>
                  <a:pt x="863206" y="38887"/>
                </a:lnTo>
                <a:lnTo>
                  <a:pt x="864577" y="42659"/>
                </a:lnTo>
                <a:lnTo>
                  <a:pt x="864577" y="52285"/>
                </a:lnTo>
                <a:lnTo>
                  <a:pt x="862914" y="56349"/>
                </a:lnTo>
                <a:lnTo>
                  <a:pt x="856272" y="62814"/>
                </a:lnTo>
                <a:lnTo>
                  <a:pt x="851890" y="64427"/>
                </a:lnTo>
                <a:lnTo>
                  <a:pt x="900856" y="64427"/>
                </a:lnTo>
                <a:lnTo>
                  <a:pt x="903317" y="60664"/>
                </a:lnTo>
                <a:lnTo>
                  <a:pt x="905770" y="54824"/>
                </a:lnTo>
                <a:lnTo>
                  <a:pt x="907241" y="48391"/>
                </a:lnTo>
                <a:lnTo>
                  <a:pt x="907732" y="41363"/>
                </a:lnTo>
                <a:lnTo>
                  <a:pt x="906889" y="32227"/>
                </a:lnTo>
                <a:lnTo>
                  <a:pt x="906806" y="31965"/>
                </a:lnTo>
                <a:close/>
              </a:path>
              <a:path w="2027555" h="147319">
                <a:moveTo>
                  <a:pt x="1050658" y="0"/>
                </a:moveTo>
                <a:lnTo>
                  <a:pt x="1007287" y="14665"/>
                </a:lnTo>
                <a:lnTo>
                  <a:pt x="983645" y="54629"/>
                </a:lnTo>
                <a:lnTo>
                  <a:pt x="981456" y="75209"/>
                </a:lnTo>
                <a:lnTo>
                  <a:pt x="981996" y="85284"/>
                </a:lnTo>
                <a:lnTo>
                  <a:pt x="1000490" y="126828"/>
                </a:lnTo>
                <a:lnTo>
                  <a:pt x="1039598" y="146207"/>
                </a:lnTo>
                <a:lnTo>
                  <a:pt x="1048880" y="146773"/>
                </a:lnTo>
                <a:lnTo>
                  <a:pt x="1058371" y="146188"/>
                </a:lnTo>
                <a:lnTo>
                  <a:pt x="1098000" y="126182"/>
                </a:lnTo>
                <a:lnTo>
                  <a:pt x="1108893" y="110248"/>
                </a:lnTo>
                <a:lnTo>
                  <a:pt x="1041920" y="110248"/>
                </a:lnTo>
                <a:lnTo>
                  <a:pt x="1035824" y="107022"/>
                </a:lnTo>
                <a:lnTo>
                  <a:pt x="1024653" y="72936"/>
                </a:lnTo>
                <a:lnTo>
                  <a:pt x="1025012" y="65831"/>
                </a:lnTo>
                <a:lnTo>
                  <a:pt x="1042200" y="36423"/>
                </a:lnTo>
                <a:lnTo>
                  <a:pt x="1109557" y="36423"/>
                </a:lnTo>
                <a:lnTo>
                  <a:pt x="1108913" y="34886"/>
                </a:lnTo>
                <a:lnTo>
                  <a:pt x="1077409" y="5095"/>
                </a:lnTo>
                <a:lnTo>
                  <a:pt x="1060088" y="566"/>
                </a:lnTo>
                <a:lnTo>
                  <a:pt x="1050658" y="0"/>
                </a:lnTo>
                <a:close/>
              </a:path>
              <a:path w="2027555" h="147319">
                <a:moveTo>
                  <a:pt x="1109557" y="36423"/>
                </a:moveTo>
                <a:lnTo>
                  <a:pt x="1057681" y="36423"/>
                </a:lnTo>
                <a:lnTo>
                  <a:pt x="1063510" y="39789"/>
                </a:lnTo>
                <a:lnTo>
                  <a:pt x="1067777" y="46507"/>
                </a:lnTo>
                <a:lnTo>
                  <a:pt x="1074145" y="81714"/>
                </a:lnTo>
                <a:lnTo>
                  <a:pt x="1073137" y="88010"/>
                </a:lnTo>
                <a:lnTo>
                  <a:pt x="1068997" y="98831"/>
                </a:lnTo>
                <a:lnTo>
                  <a:pt x="1066076" y="102996"/>
                </a:lnTo>
                <a:lnTo>
                  <a:pt x="1058557" y="108800"/>
                </a:lnTo>
                <a:lnTo>
                  <a:pt x="1054328" y="110248"/>
                </a:lnTo>
                <a:lnTo>
                  <a:pt x="1108893" y="110248"/>
                </a:lnTo>
                <a:lnTo>
                  <a:pt x="1112307" y="102468"/>
                </a:lnTo>
                <a:lnTo>
                  <a:pt x="1115042" y="93186"/>
                </a:lnTo>
                <a:lnTo>
                  <a:pt x="1116684" y="83342"/>
                </a:lnTo>
                <a:lnTo>
                  <a:pt x="1117231" y="72936"/>
                </a:lnTo>
                <a:lnTo>
                  <a:pt x="1116710" y="62577"/>
                </a:lnTo>
                <a:lnTo>
                  <a:pt x="1115148" y="52782"/>
                </a:lnTo>
                <a:lnTo>
                  <a:pt x="1112548" y="43552"/>
                </a:lnTo>
                <a:lnTo>
                  <a:pt x="1109557" y="36423"/>
                </a:lnTo>
                <a:close/>
              </a:path>
              <a:path w="2027555" h="147319">
                <a:moveTo>
                  <a:pt x="1171257" y="2374"/>
                </a:moveTo>
                <a:lnTo>
                  <a:pt x="1127544" y="2374"/>
                </a:lnTo>
                <a:lnTo>
                  <a:pt x="1171079" y="144297"/>
                </a:lnTo>
                <a:lnTo>
                  <a:pt x="1216672" y="144297"/>
                </a:lnTo>
                <a:lnTo>
                  <a:pt x="1228695" y="105600"/>
                </a:lnTo>
                <a:lnTo>
                  <a:pt x="1194574" y="105600"/>
                </a:lnTo>
                <a:lnTo>
                  <a:pt x="1194396" y="102107"/>
                </a:lnTo>
                <a:lnTo>
                  <a:pt x="1193482" y="96824"/>
                </a:lnTo>
                <a:lnTo>
                  <a:pt x="1191856" y="89763"/>
                </a:lnTo>
                <a:lnTo>
                  <a:pt x="1171257" y="2374"/>
                </a:lnTo>
                <a:close/>
              </a:path>
              <a:path w="2027555" h="147319">
                <a:moveTo>
                  <a:pt x="1260767" y="2374"/>
                </a:moveTo>
                <a:lnTo>
                  <a:pt x="1218463" y="2374"/>
                </a:lnTo>
                <a:lnTo>
                  <a:pt x="1198435" y="89166"/>
                </a:lnTo>
                <a:lnTo>
                  <a:pt x="1196873" y="95707"/>
                </a:lnTo>
                <a:lnTo>
                  <a:pt x="1195895" y="101180"/>
                </a:lnTo>
                <a:lnTo>
                  <a:pt x="1195514" y="105600"/>
                </a:lnTo>
                <a:lnTo>
                  <a:pt x="1228695" y="105600"/>
                </a:lnTo>
                <a:lnTo>
                  <a:pt x="1260767" y="2374"/>
                </a:lnTo>
                <a:close/>
              </a:path>
              <a:path w="2027555" h="147319">
                <a:moveTo>
                  <a:pt x="1362506" y="2374"/>
                </a:moveTo>
                <a:lnTo>
                  <a:pt x="1278547" y="2374"/>
                </a:lnTo>
                <a:lnTo>
                  <a:pt x="1278547" y="144297"/>
                </a:lnTo>
                <a:lnTo>
                  <a:pt x="1365605" y="144297"/>
                </a:lnTo>
                <a:lnTo>
                  <a:pt x="1365605" y="110845"/>
                </a:lnTo>
                <a:lnTo>
                  <a:pt x="1319161" y="110845"/>
                </a:lnTo>
                <a:lnTo>
                  <a:pt x="1319161" y="89966"/>
                </a:lnTo>
                <a:lnTo>
                  <a:pt x="1359877" y="89966"/>
                </a:lnTo>
                <a:lnTo>
                  <a:pt x="1359877" y="56514"/>
                </a:lnTo>
                <a:lnTo>
                  <a:pt x="1319161" y="56514"/>
                </a:lnTo>
                <a:lnTo>
                  <a:pt x="1319161" y="35826"/>
                </a:lnTo>
                <a:lnTo>
                  <a:pt x="1362506" y="35826"/>
                </a:lnTo>
                <a:lnTo>
                  <a:pt x="1362506" y="2374"/>
                </a:lnTo>
                <a:close/>
              </a:path>
              <a:path w="2027555" h="147319">
                <a:moveTo>
                  <a:pt x="1440713" y="2374"/>
                </a:moveTo>
                <a:lnTo>
                  <a:pt x="1386751" y="2374"/>
                </a:lnTo>
                <a:lnTo>
                  <a:pt x="1386751" y="144297"/>
                </a:lnTo>
                <a:lnTo>
                  <a:pt x="1427365" y="144297"/>
                </a:lnTo>
                <a:lnTo>
                  <a:pt x="1427365" y="94411"/>
                </a:lnTo>
                <a:lnTo>
                  <a:pt x="1483148" y="94411"/>
                </a:lnTo>
                <a:lnTo>
                  <a:pt x="1482826" y="93827"/>
                </a:lnTo>
                <a:lnTo>
                  <a:pt x="1475232" y="85509"/>
                </a:lnTo>
                <a:lnTo>
                  <a:pt x="1470494" y="82511"/>
                </a:lnTo>
                <a:lnTo>
                  <a:pt x="1464779" y="80657"/>
                </a:lnTo>
                <a:lnTo>
                  <a:pt x="1464779" y="80263"/>
                </a:lnTo>
                <a:lnTo>
                  <a:pt x="1489120" y="64427"/>
                </a:lnTo>
                <a:lnTo>
                  <a:pt x="1427365" y="64427"/>
                </a:lnTo>
                <a:lnTo>
                  <a:pt x="1427365" y="31965"/>
                </a:lnTo>
                <a:lnTo>
                  <a:pt x="1495070" y="31965"/>
                </a:lnTo>
                <a:lnTo>
                  <a:pt x="1492624" y="24306"/>
                </a:lnTo>
                <a:lnTo>
                  <a:pt x="1453941" y="2984"/>
                </a:lnTo>
                <a:lnTo>
                  <a:pt x="1440713" y="2374"/>
                </a:lnTo>
                <a:close/>
              </a:path>
              <a:path w="2027555" h="147319">
                <a:moveTo>
                  <a:pt x="1483148" y="94411"/>
                </a:moveTo>
                <a:lnTo>
                  <a:pt x="1432598" y="94411"/>
                </a:lnTo>
                <a:lnTo>
                  <a:pt x="1435963" y="96126"/>
                </a:lnTo>
                <a:lnTo>
                  <a:pt x="1442173" y="102996"/>
                </a:lnTo>
                <a:lnTo>
                  <a:pt x="1444701" y="107708"/>
                </a:lnTo>
                <a:lnTo>
                  <a:pt x="1446644" y="113715"/>
                </a:lnTo>
                <a:lnTo>
                  <a:pt x="1456702" y="144297"/>
                </a:lnTo>
                <a:lnTo>
                  <a:pt x="1502486" y="144297"/>
                </a:lnTo>
                <a:lnTo>
                  <a:pt x="1486217" y="99987"/>
                </a:lnTo>
                <a:lnTo>
                  <a:pt x="1483148" y="94411"/>
                </a:lnTo>
                <a:close/>
              </a:path>
              <a:path w="2027555" h="147319">
                <a:moveTo>
                  <a:pt x="1495070" y="31965"/>
                </a:moveTo>
                <a:lnTo>
                  <a:pt x="1441627" y="31965"/>
                </a:lnTo>
                <a:lnTo>
                  <a:pt x="1445945" y="33350"/>
                </a:lnTo>
                <a:lnTo>
                  <a:pt x="1451470" y="38887"/>
                </a:lnTo>
                <a:lnTo>
                  <a:pt x="1452841" y="42659"/>
                </a:lnTo>
                <a:lnTo>
                  <a:pt x="1452841" y="52285"/>
                </a:lnTo>
                <a:lnTo>
                  <a:pt x="1451178" y="56349"/>
                </a:lnTo>
                <a:lnTo>
                  <a:pt x="1444536" y="62814"/>
                </a:lnTo>
                <a:lnTo>
                  <a:pt x="1440154" y="64427"/>
                </a:lnTo>
                <a:lnTo>
                  <a:pt x="1489120" y="64427"/>
                </a:lnTo>
                <a:lnTo>
                  <a:pt x="1491581" y="60664"/>
                </a:lnTo>
                <a:lnTo>
                  <a:pt x="1494034" y="54824"/>
                </a:lnTo>
                <a:lnTo>
                  <a:pt x="1495505" y="48391"/>
                </a:lnTo>
                <a:lnTo>
                  <a:pt x="1495996" y="41363"/>
                </a:lnTo>
                <a:lnTo>
                  <a:pt x="1495153" y="32227"/>
                </a:lnTo>
                <a:lnTo>
                  <a:pt x="1495070" y="31965"/>
                </a:lnTo>
                <a:close/>
              </a:path>
              <a:path w="2027555" h="147319">
                <a:moveTo>
                  <a:pt x="1553781" y="2374"/>
                </a:moveTo>
                <a:lnTo>
                  <a:pt x="1510068" y="2374"/>
                </a:lnTo>
                <a:lnTo>
                  <a:pt x="1553603" y="144297"/>
                </a:lnTo>
                <a:lnTo>
                  <a:pt x="1599196" y="144297"/>
                </a:lnTo>
                <a:lnTo>
                  <a:pt x="1611219" y="105600"/>
                </a:lnTo>
                <a:lnTo>
                  <a:pt x="1577098" y="105600"/>
                </a:lnTo>
                <a:lnTo>
                  <a:pt x="1576920" y="102107"/>
                </a:lnTo>
                <a:lnTo>
                  <a:pt x="1576006" y="96824"/>
                </a:lnTo>
                <a:lnTo>
                  <a:pt x="1574380" y="89763"/>
                </a:lnTo>
                <a:lnTo>
                  <a:pt x="1553781" y="2374"/>
                </a:lnTo>
                <a:close/>
              </a:path>
              <a:path w="2027555" h="147319">
                <a:moveTo>
                  <a:pt x="1643291" y="2374"/>
                </a:moveTo>
                <a:lnTo>
                  <a:pt x="1600987" y="2374"/>
                </a:lnTo>
                <a:lnTo>
                  <a:pt x="1580959" y="89166"/>
                </a:lnTo>
                <a:lnTo>
                  <a:pt x="1579397" y="95707"/>
                </a:lnTo>
                <a:lnTo>
                  <a:pt x="1578419" y="101180"/>
                </a:lnTo>
                <a:lnTo>
                  <a:pt x="1578038" y="105600"/>
                </a:lnTo>
                <a:lnTo>
                  <a:pt x="1611219" y="105600"/>
                </a:lnTo>
                <a:lnTo>
                  <a:pt x="1643291" y="2374"/>
                </a:lnTo>
                <a:close/>
              </a:path>
              <a:path w="2027555" h="147319">
                <a:moveTo>
                  <a:pt x="1700161" y="2374"/>
                </a:moveTo>
                <a:lnTo>
                  <a:pt x="1659547" y="2374"/>
                </a:lnTo>
                <a:lnTo>
                  <a:pt x="1659547" y="144297"/>
                </a:lnTo>
                <a:lnTo>
                  <a:pt x="1700161" y="144297"/>
                </a:lnTo>
                <a:lnTo>
                  <a:pt x="1700161" y="2374"/>
                </a:lnTo>
                <a:close/>
              </a:path>
              <a:path w="2027555" h="147319">
                <a:moveTo>
                  <a:pt x="1813610" y="2374"/>
                </a:moveTo>
                <a:lnTo>
                  <a:pt x="1729651" y="2374"/>
                </a:lnTo>
                <a:lnTo>
                  <a:pt x="1729651" y="144297"/>
                </a:lnTo>
                <a:lnTo>
                  <a:pt x="1816709" y="144297"/>
                </a:lnTo>
                <a:lnTo>
                  <a:pt x="1816709" y="110845"/>
                </a:lnTo>
                <a:lnTo>
                  <a:pt x="1770265" y="110845"/>
                </a:lnTo>
                <a:lnTo>
                  <a:pt x="1770265" y="89966"/>
                </a:lnTo>
                <a:lnTo>
                  <a:pt x="1810981" y="89966"/>
                </a:lnTo>
                <a:lnTo>
                  <a:pt x="1810981" y="56514"/>
                </a:lnTo>
                <a:lnTo>
                  <a:pt x="1770265" y="56514"/>
                </a:lnTo>
                <a:lnTo>
                  <a:pt x="1770265" y="35826"/>
                </a:lnTo>
                <a:lnTo>
                  <a:pt x="1813610" y="35826"/>
                </a:lnTo>
                <a:lnTo>
                  <a:pt x="1813610" y="2374"/>
                </a:lnTo>
                <a:close/>
              </a:path>
              <a:path w="2027555" h="147319">
                <a:moveTo>
                  <a:pt x="1872564" y="2374"/>
                </a:moveTo>
                <a:lnTo>
                  <a:pt x="1827999" y="2374"/>
                </a:lnTo>
                <a:lnTo>
                  <a:pt x="1860156" y="144297"/>
                </a:lnTo>
                <a:lnTo>
                  <a:pt x="1905850" y="144297"/>
                </a:lnTo>
                <a:lnTo>
                  <a:pt x="1916095" y="103327"/>
                </a:lnTo>
                <a:lnTo>
                  <a:pt x="1885251" y="103327"/>
                </a:lnTo>
                <a:lnTo>
                  <a:pt x="1884677" y="94907"/>
                </a:lnTo>
                <a:lnTo>
                  <a:pt x="1884311" y="90030"/>
                </a:lnTo>
                <a:lnTo>
                  <a:pt x="1884068" y="87350"/>
                </a:lnTo>
                <a:lnTo>
                  <a:pt x="1883949" y="86499"/>
                </a:lnTo>
                <a:lnTo>
                  <a:pt x="1883841" y="85902"/>
                </a:lnTo>
                <a:lnTo>
                  <a:pt x="1872564" y="2374"/>
                </a:lnTo>
                <a:close/>
              </a:path>
              <a:path w="2027555" h="147319">
                <a:moveTo>
                  <a:pt x="1962814" y="46215"/>
                </a:moveTo>
                <a:lnTo>
                  <a:pt x="1929168" y="46215"/>
                </a:lnTo>
                <a:lnTo>
                  <a:pt x="1929853" y="55384"/>
                </a:lnTo>
                <a:lnTo>
                  <a:pt x="1930476" y="61125"/>
                </a:lnTo>
                <a:lnTo>
                  <a:pt x="1931047" y="63436"/>
                </a:lnTo>
                <a:lnTo>
                  <a:pt x="1949754" y="144297"/>
                </a:lnTo>
                <a:lnTo>
                  <a:pt x="1992909" y="144297"/>
                </a:lnTo>
                <a:lnTo>
                  <a:pt x="2002783" y="103123"/>
                </a:lnTo>
                <a:lnTo>
                  <a:pt x="1973262" y="103123"/>
                </a:lnTo>
                <a:lnTo>
                  <a:pt x="1972322" y="94907"/>
                </a:lnTo>
                <a:lnTo>
                  <a:pt x="1971103" y="86499"/>
                </a:lnTo>
                <a:lnTo>
                  <a:pt x="1962814" y="46215"/>
                </a:lnTo>
                <a:close/>
              </a:path>
              <a:path w="2027555" h="147319">
                <a:moveTo>
                  <a:pt x="1953793" y="2374"/>
                </a:moveTo>
                <a:lnTo>
                  <a:pt x="1909521" y="2374"/>
                </a:lnTo>
                <a:lnTo>
                  <a:pt x="1888731" y="85305"/>
                </a:lnTo>
                <a:lnTo>
                  <a:pt x="1888172" y="87350"/>
                </a:lnTo>
                <a:lnTo>
                  <a:pt x="1887575" y="90436"/>
                </a:lnTo>
                <a:lnTo>
                  <a:pt x="1886318" y="98691"/>
                </a:lnTo>
                <a:lnTo>
                  <a:pt x="1885950" y="101612"/>
                </a:lnTo>
                <a:lnTo>
                  <a:pt x="1885823" y="103327"/>
                </a:lnTo>
                <a:lnTo>
                  <a:pt x="1916095" y="103327"/>
                </a:lnTo>
                <a:lnTo>
                  <a:pt x="1926069" y="63436"/>
                </a:lnTo>
                <a:lnTo>
                  <a:pt x="1926945" y="60070"/>
                </a:lnTo>
                <a:lnTo>
                  <a:pt x="1927847" y="54330"/>
                </a:lnTo>
                <a:lnTo>
                  <a:pt x="1928787" y="46215"/>
                </a:lnTo>
                <a:lnTo>
                  <a:pt x="1962814" y="46215"/>
                </a:lnTo>
                <a:lnTo>
                  <a:pt x="1953793" y="2374"/>
                </a:lnTo>
                <a:close/>
              </a:path>
              <a:path w="2027555" h="147319">
                <a:moveTo>
                  <a:pt x="2026945" y="2374"/>
                </a:moveTo>
                <a:lnTo>
                  <a:pt x="1986889" y="2374"/>
                </a:lnTo>
                <a:lnTo>
                  <a:pt x="1975142" y="85902"/>
                </a:lnTo>
                <a:lnTo>
                  <a:pt x="1973922" y="99656"/>
                </a:lnTo>
                <a:lnTo>
                  <a:pt x="1973643" y="103123"/>
                </a:lnTo>
                <a:lnTo>
                  <a:pt x="2002783" y="103123"/>
                </a:lnTo>
                <a:lnTo>
                  <a:pt x="2026945" y="2374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2298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3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559" y="1246745"/>
            <a:ext cx="5287010" cy="7089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9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situation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referred </a:t>
            </a:r>
            <a:r>
              <a:rPr sz="1100" spc="10" dirty="0">
                <a:latin typeface="Segoe UI"/>
                <a:cs typeface="Segoe UI"/>
              </a:rPr>
              <a:t>as </a:t>
            </a:r>
            <a:r>
              <a:rPr sz="1100" spc="15" dirty="0">
                <a:latin typeface="Segoe UI"/>
                <a:cs typeface="Segoe UI"/>
              </a:rPr>
              <a:t>uncertainty. However, </a:t>
            </a:r>
            <a:r>
              <a:rPr sz="1100" spc="10" dirty="0">
                <a:latin typeface="Segoe UI"/>
                <a:cs typeface="Segoe UI"/>
              </a:rPr>
              <a:t>these two terms are </a:t>
            </a:r>
            <a:r>
              <a:rPr sz="1100" spc="15" dirty="0">
                <a:latin typeface="Segoe UI"/>
                <a:cs typeface="Segoe UI"/>
              </a:rPr>
              <a:t>used  interchangeably.</a:t>
            </a:r>
            <a:endParaRPr sz="1100" dirty="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Reasons </a:t>
            </a:r>
            <a:r>
              <a:rPr sz="1100" b="1" spc="5" dirty="0">
                <a:solidFill>
                  <a:srgbClr val="00A650"/>
                </a:solidFill>
                <a:latin typeface="Segoe UI"/>
                <a:cs typeface="Segoe UI"/>
              </a:rPr>
              <a:t>for </a:t>
            </a: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adjustment 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of Risk </a:t>
            </a:r>
            <a:r>
              <a:rPr sz="1100" b="1" dirty="0">
                <a:solidFill>
                  <a:srgbClr val="00A650"/>
                </a:solidFill>
                <a:latin typeface="Segoe UI"/>
                <a:cs typeface="Segoe UI"/>
              </a:rPr>
              <a:t>in 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Capital </a:t>
            </a: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Budgeting</a:t>
            </a:r>
            <a:r>
              <a:rPr sz="1100" b="1" spc="24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decisions</a:t>
            </a:r>
            <a:endParaRPr sz="1100" dirty="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45"/>
              </a:spcBef>
            </a:pPr>
            <a:r>
              <a:rPr sz="1100" spc="15" dirty="0">
                <a:latin typeface="Segoe UI"/>
                <a:cs typeface="Segoe UI"/>
              </a:rPr>
              <a:t>Main reasons </a:t>
            </a:r>
            <a:r>
              <a:rPr sz="1100" spc="10" dirty="0">
                <a:latin typeface="Segoe UI"/>
                <a:cs typeface="Segoe UI"/>
              </a:rPr>
              <a:t>for </a:t>
            </a:r>
            <a:r>
              <a:rPr sz="1100" spc="15" dirty="0">
                <a:latin typeface="Segoe UI"/>
                <a:cs typeface="Segoe UI"/>
              </a:rPr>
              <a:t>considering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capital budgeting decisions </a:t>
            </a:r>
            <a:r>
              <a:rPr sz="1100" spc="10" dirty="0">
                <a:latin typeface="Segoe UI"/>
                <a:cs typeface="Segoe UI"/>
              </a:rPr>
              <a:t>are as</a:t>
            </a:r>
            <a:r>
              <a:rPr sz="1100" spc="28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follows</a:t>
            </a:r>
            <a:endParaRPr sz="1100" dirty="0">
              <a:latin typeface="Segoe UI"/>
              <a:cs typeface="Segoe UI"/>
            </a:endParaRPr>
          </a:p>
          <a:p>
            <a:pPr marL="378460" marR="5715" indent="-366395" algn="just">
              <a:lnSpc>
                <a:spcPct val="110900"/>
              </a:lnSpc>
              <a:spcBef>
                <a:spcPts val="600"/>
              </a:spcBef>
              <a:buAutoNum type="arabicPeriod"/>
              <a:tabLst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There is </a:t>
            </a:r>
            <a:r>
              <a:rPr sz="1100" dirty="0">
                <a:latin typeface="Segoe UI"/>
                <a:cs typeface="Segoe UI"/>
              </a:rPr>
              <a:t>an </a:t>
            </a:r>
            <a:r>
              <a:rPr sz="1100" spc="-5" dirty="0">
                <a:latin typeface="Segoe UI"/>
                <a:cs typeface="Segoe UI"/>
              </a:rPr>
              <a:t>opportunity cost involved while investing in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project </a:t>
            </a:r>
            <a:r>
              <a:rPr sz="1100" dirty="0">
                <a:latin typeface="Segoe UI"/>
                <a:cs typeface="Segoe UI"/>
              </a:rPr>
              <a:t>for </a:t>
            </a:r>
            <a:r>
              <a:rPr sz="1100" spc="-5" dirty="0">
                <a:latin typeface="Segoe UI"/>
                <a:cs typeface="Segoe UI"/>
              </a:rPr>
              <a:t>the level 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risk. Adjustment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risk is necessary </a:t>
            </a:r>
            <a:r>
              <a:rPr sz="1100" spc="-10" dirty="0">
                <a:latin typeface="Segoe UI"/>
                <a:cs typeface="Segoe UI"/>
              </a:rPr>
              <a:t>to </a:t>
            </a:r>
            <a:r>
              <a:rPr sz="1100" spc="-5" dirty="0">
                <a:latin typeface="Segoe UI"/>
                <a:cs typeface="Segoe UI"/>
              </a:rPr>
              <a:t>help make the decision </a:t>
            </a:r>
            <a:r>
              <a:rPr sz="1100" dirty="0">
                <a:latin typeface="Segoe UI"/>
                <a:cs typeface="Segoe UI"/>
              </a:rPr>
              <a:t>as </a:t>
            </a:r>
            <a:r>
              <a:rPr sz="1100" spc="-5" dirty="0">
                <a:latin typeface="Segoe UI"/>
                <a:cs typeface="Segoe UI"/>
              </a:rPr>
              <a:t>to </a:t>
            </a:r>
            <a:r>
              <a:rPr sz="1100" b="1" spc="-5" dirty="0">
                <a:latin typeface="Segoe UI"/>
                <a:cs typeface="Segoe UI"/>
              </a:rPr>
              <a:t>whether  </a:t>
            </a:r>
            <a:r>
              <a:rPr sz="1100" b="1" dirty="0">
                <a:latin typeface="Segoe UI"/>
                <a:cs typeface="Segoe UI"/>
              </a:rPr>
              <a:t>the </a:t>
            </a:r>
            <a:r>
              <a:rPr sz="1100" b="1" spc="-5" dirty="0">
                <a:latin typeface="Segoe UI"/>
                <a:cs typeface="Segoe UI"/>
              </a:rPr>
              <a:t>returns </a:t>
            </a:r>
            <a:r>
              <a:rPr sz="1100" b="1" dirty="0">
                <a:latin typeface="Segoe UI"/>
                <a:cs typeface="Segoe UI"/>
              </a:rPr>
              <a:t>out </a:t>
            </a:r>
            <a:r>
              <a:rPr sz="1100" b="1" spc="-5" dirty="0">
                <a:latin typeface="Segoe UI"/>
                <a:cs typeface="Segoe UI"/>
              </a:rPr>
              <a:t>of </a:t>
            </a:r>
            <a:r>
              <a:rPr sz="1100" b="1" dirty="0">
                <a:latin typeface="Segoe UI"/>
                <a:cs typeface="Segoe UI"/>
              </a:rPr>
              <a:t>the </a:t>
            </a:r>
            <a:r>
              <a:rPr sz="1100" b="1" spc="-5" dirty="0">
                <a:latin typeface="Segoe UI"/>
                <a:cs typeface="Segoe UI"/>
              </a:rPr>
              <a:t>project are proportionate with </a:t>
            </a:r>
            <a:r>
              <a:rPr sz="1100" b="1" dirty="0">
                <a:latin typeface="Segoe UI"/>
                <a:cs typeface="Segoe UI"/>
              </a:rPr>
              <a:t>the </a:t>
            </a:r>
            <a:r>
              <a:rPr sz="1100" b="1" spc="-5" dirty="0">
                <a:latin typeface="Segoe UI"/>
                <a:cs typeface="Segoe UI"/>
              </a:rPr>
              <a:t>risks </a:t>
            </a:r>
            <a:r>
              <a:rPr sz="1100" b="1" dirty="0">
                <a:latin typeface="Segoe UI"/>
                <a:cs typeface="Segoe UI"/>
              </a:rPr>
              <a:t>borne </a:t>
            </a:r>
            <a:r>
              <a:rPr sz="1100" dirty="0">
                <a:latin typeface="Segoe UI"/>
                <a:cs typeface="Segoe UI"/>
              </a:rPr>
              <a:t>and  </a:t>
            </a:r>
            <a:r>
              <a:rPr sz="1100" spc="-5" dirty="0">
                <a:latin typeface="Segoe UI"/>
                <a:cs typeface="Segoe UI"/>
              </a:rPr>
              <a:t>whether it is worth investing in the project over the other investment options  available.</a:t>
            </a:r>
            <a:endParaRPr sz="1100" dirty="0">
              <a:latin typeface="Segoe UI"/>
              <a:cs typeface="Segoe UI"/>
            </a:endParaRPr>
          </a:p>
          <a:p>
            <a:pPr marL="378460" marR="6985" indent="-366395" algn="just">
              <a:lnSpc>
                <a:spcPct val="110400"/>
              </a:lnSpc>
              <a:spcBef>
                <a:spcPts val="610"/>
              </a:spcBef>
              <a:buAutoNum type="arabicPeriod"/>
              <a:tabLst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Risk adjustment is required to know the </a:t>
            </a:r>
            <a:r>
              <a:rPr sz="1100" b="1" dirty="0">
                <a:latin typeface="Segoe UI"/>
                <a:cs typeface="Segoe UI"/>
              </a:rPr>
              <a:t>real value </a:t>
            </a:r>
            <a:r>
              <a:rPr sz="1100" b="1" spc="-5" dirty="0">
                <a:latin typeface="Segoe UI"/>
                <a:cs typeface="Segoe UI"/>
              </a:rPr>
              <a:t>of </a:t>
            </a:r>
            <a:r>
              <a:rPr sz="1100" b="1" dirty="0">
                <a:latin typeface="Segoe UI"/>
                <a:cs typeface="Segoe UI"/>
              </a:rPr>
              <a:t>the </a:t>
            </a:r>
            <a:r>
              <a:rPr sz="1100" b="1" spc="-5" dirty="0">
                <a:latin typeface="Segoe UI"/>
                <a:cs typeface="Segoe UI"/>
              </a:rPr>
              <a:t>Cash Inflows</a:t>
            </a:r>
            <a:r>
              <a:rPr sz="1100" spc="-5" dirty="0">
                <a:latin typeface="Segoe UI"/>
                <a:cs typeface="Segoe UI"/>
              </a:rPr>
              <a:t>.  </a:t>
            </a:r>
            <a:r>
              <a:rPr sz="1100" b="1" spc="-5" dirty="0">
                <a:latin typeface="Segoe UI"/>
                <a:cs typeface="Segoe UI"/>
              </a:rPr>
              <a:t>Higher risk </a:t>
            </a:r>
            <a:r>
              <a:rPr sz="1100" spc="-5" dirty="0">
                <a:latin typeface="Segoe UI"/>
                <a:cs typeface="Segoe UI"/>
              </a:rPr>
              <a:t>will lead to </a:t>
            </a:r>
            <a:r>
              <a:rPr sz="1100" b="1" spc="-5" dirty="0">
                <a:latin typeface="Segoe UI"/>
                <a:cs typeface="Segoe UI"/>
              </a:rPr>
              <a:t>higher risk </a:t>
            </a:r>
            <a:r>
              <a:rPr sz="1100" b="1" dirty="0">
                <a:latin typeface="Segoe UI"/>
                <a:cs typeface="Segoe UI"/>
              </a:rPr>
              <a:t>premium </a:t>
            </a:r>
            <a:r>
              <a:rPr sz="1100" spc="-5" dirty="0">
                <a:latin typeface="Segoe UI"/>
                <a:cs typeface="Segoe UI"/>
              </a:rPr>
              <a:t>and also </a:t>
            </a:r>
            <a:r>
              <a:rPr sz="1100" b="1" spc="-5" dirty="0">
                <a:latin typeface="Segoe UI"/>
                <a:cs typeface="Segoe UI"/>
              </a:rPr>
              <a:t>expectation of </a:t>
            </a:r>
            <a:r>
              <a:rPr sz="1100" b="1" dirty="0">
                <a:latin typeface="Segoe UI"/>
                <a:cs typeface="Segoe UI"/>
              </a:rPr>
              <a:t>higher  </a:t>
            </a:r>
            <a:r>
              <a:rPr sz="1100" b="1" spc="-5" dirty="0">
                <a:latin typeface="Segoe UI"/>
                <a:cs typeface="Segoe UI"/>
              </a:rPr>
              <a:t>return</a:t>
            </a:r>
            <a:r>
              <a:rPr sz="1100" spc="-5" dirty="0">
                <a:latin typeface="Segoe UI"/>
                <a:cs typeface="Segoe UI"/>
              </a:rPr>
              <a:t>.</a:t>
            </a:r>
            <a:endParaRPr sz="1100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378460">
              <a:lnSpc>
                <a:spcPct val="100000"/>
              </a:lnSpc>
            </a:pP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SOURCES </a:t>
            </a:r>
            <a:r>
              <a:rPr sz="1600" b="1" spc="5" dirty="0">
                <a:solidFill>
                  <a:srgbClr val="00A650"/>
                </a:solidFill>
                <a:latin typeface="Segoe UI Black"/>
                <a:cs typeface="Segoe UI Black"/>
              </a:rPr>
              <a:t>OF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RISK</a:t>
            </a:r>
            <a:endParaRPr sz="1600" dirty="0">
              <a:latin typeface="Segoe UI Black"/>
              <a:cs typeface="Segoe UI Black"/>
            </a:endParaRPr>
          </a:p>
          <a:p>
            <a:pPr marL="12700" marR="5715" algn="just">
              <a:lnSpc>
                <a:spcPct val="110900"/>
              </a:lnSpc>
              <a:spcBef>
                <a:spcPts val="610"/>
              </a:spcBef>
            </a:pPr>
            <a:r>
              <a:rPr sz="1100" spc="-5" dirty="0">
                <a:latin typeface="Segoe UI"/>
                <a:cs typeface="Segoe UI"/>
              </a:rPr>
              <a:t>Risk arises from different sources, depending </a:t>
            </a:r>
            <a:r>
              <a:rPr sz="1100" dirty="0">
                <a:latin typeface="Segoe UI"/>
                <a:cs typeface="Segoe UI"/>
              </a:rPr>
              <a:t>on </a:t>
            </a:r>
            <a:r>
              <a:rPr sz="1100" spc="-5" dirty="0">
                <a:latin typeface="Segoe UI"/>
                <a:cs typeface="Segoe UI"/>
              </a:rPr>
              <a:t>the type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investment being  considered, </a:t>
            </a:r>
            <a:r>
              <a:rPr sz="1100" dirty="0">
                <a:latin typeface="Segoe UI"/>
                <a:cs typeface="Segoe UI"/>
              </a:rPr>
              <a:t>as </a:t>
            </a:r>
            <a:r>
              <a:rPr sz="1100" spc="-5" dirty="0">
                <a:latin typeface="Segoe UI"/>
                <a:cs typeface="Segoe UI"/>
              </a:rPr>
              <a:t>well </a:t>
            </a:r>
            <a:r>
              <a:rPr sz="1100" dirty="0">
                <a:latin typeface="Segoe UI"/>
                <a:cs typeface="Segoe UI"/>
              </a:rPr>
              <a:t>as the </a:t>
            </a:r>
            <a:r>
              <a:rPr sz="1100" spc="-5" dirty="0">
                <a:latin typeface="Segoe UI"/>
                <a:cs typeface="Segoe UI"/>
              </a:rPr>
              <a:t>circumstances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the industry in which the </a:t>
            </a:r>
            <a:r>
              <a:rPr sz="1100" dirty="0">
                <a:latin typeface="Segoe UI"/>
                <a:cs typeface="Segoe UI"/>
              </a:rPr>
              <a:t>organisation </a:t>
            </a:r>
            <a:r>
              <a:rPr sz="1100" spc="-5" dirty="0">
                <a:latin typeface="Segoe UI"/>
                <a:cs typeface="Segoe UI"/>
              </a:rPr>
              <a:t>is  operating. </a:t>
            </a:r>
            <a:r>
              <a:rPr sz="1100" dirty="0">
                <a:latin typeface="Segoe UI"/>
                <a:cs typeface="Segoe UI"/>
              </a:rPr>
              <a:t>Some of </a:t>
            </a:r>
            <a:r>
              <a:rPr sz="1100" spc="-5" dirty="0">
                <a:latin typeface="Segoe UI"/>
                <a:cs typeface="Segoe UI"/>
              </a:rPr>
              <a:t>the sources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risk are </a:t>
            </a:r>
            <a:r>
              <a:rPr sz="1100" dirty="0">
                <a:latin typeface="Segoe UI"/>
                <a:cs typeface="Segoe UI"/>
              </a:rPr>
              <a:t>as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follows</a:t>
            </a:r>
            <a:endParaRPr sz="1100" dirty="0">
              <a:latin typeface="Segoe UI"/>
              <a:cs typeface="Segoe UI"/>
            </a:endParaRPr>
          </a:p>
          <a:p>
            <a:pPr marL="378460" marR="6350" indent="-365760" algn="just">
              <a:lnSpc>
                <a:spcPct val="110700"/>
              </a:lnSpc>
              <a:spcBef>
                <a:spcPts val="600"/>
              </a:spcBef>
              <a:buAutoNum type="arabicPeriod"/>
              <a:tabLst>
                <a:tab pos="379095" algn="l"/>
              </a:tabLst>
            </a:pPr>
            <a:r>
              <a:rPr sz="1100" b="1" spc="-5" dirty="0">
                <a:latin typeface="Segoe UI"/>
                <a:cs typeface="Segoe UI"/>
              </a:rPr>
              <a:t>Project-specific risk- </a:t>
            </a:r>
            <a:r>
              <a:rPr sz="1100" spc="-5" dirty="0">
                <a:latin typeface="Segoe UI"/>
                <a:cs typeface="Segoe UI"/>
              </a:rPr>
              <a:t>Risks which </a:t>
            </a:r>
            <a:r>
              <a:rPr sz="1100" dirty="0">
                <a:latin typeface="Segoe UI"/>
                <a:cs typeface="Segoe UI"/>
              </a:rPr>
              <a:t>are </a:t>
            </a:r>
            <a:r>
              <a:rPr sz="1100" spc="-5" dirty="0">
                <a:latin typeface="Segoe UI"/>
                <a:cs typeface="Segoe UI"/>
              </a:rPr>
              <a:t>related to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particular project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affects  the project’s cash flows, it includes completion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 project in scheduled time,  </a:t>
            </a:r>
            <a:r>
              <a:rPr sz="1100" dirty="0">
                <a:latin typeface="Segoe UI"/>
                <a:cs typeface="Segoe UI"/>
              </a:rPr>
              <a:t>error of </a:t>
            </a:r>
            <a:r>
              <a:rPr sz="1100" spc="-5" dirty="0">
                <a:latin typeface="Segoe UI"/>
                <a:cs typeface="Segoe UI"/>
              </a:rPr>
              <a:t>estimation in resources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allocation, estimation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cash flows </a:t>
            </a:r>
            <a:r>
              <a:rPr sz="1100" spc="-10" dirty="0">
                <a:latin typeface="Segoe UI"/>
                <a:cs typeface="Segoe UI"/>
              </a:rPr>
              <a:t>etc. </a:t>
            </a:r>
            <a:r>
              <a:rPr sz="1100" dirty="0">
                <a:latin typeface="Segoe UI"/>
                <a:cs typeface="Segoe UI"/>
              </a:rPr>
              <a:t>For  </a:t>
            </a:r>
            <a:r>
              <a:rPr sz="1100" spc="-5" dirty="0">
                <a:latin typeface="Segoe UI"/>
                <a:cs typeface="Segoe UI"/>
              </a:rPr>
              <a:t>example,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nuclear power project </a:t>
            </a:r>
            <a:r>
              <a:rPr sz="1100" dirty="0">
                <a:latin typeface="Segoe UI"/>
                <a:cs typeface="Segoe UI"/>
              </a:rPr>
              <a:t>of a </a:t>
            </a:r>
            <a:r>
              <a:rPr sz="1100" spc="-5" dirty="0">
                <a:latin typeface="Segoe UI"/>
                <a:cs typeface="Segoe UI"/>
              </a:rPr>
              <a:t>power generation company </a:t>
            </a:r>
            <a:r>
              <a:rPr sz="1100" dirty="0">
                <a:latin typeface="Segoe UI"/>
                <a:cs typeface="Segoe UI"/>
              </a:rPr>
              <a:t>has </a:t>
            </a:r>
            <a:r>
              <a:rPr sz="1100" spc="-5" dirty="0">
                <a:latin typeface="Segoe UI"/>
                <a:cs typeface="Segoe UI"/>
              </a:rPr>
              <a:t>different  risks than hydel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projects.</a:t>
            </a:r>
            <a:endParaRPr sz="1100" dirty="0">
              <a:latin typeface="Segoe UI"/>
              <a:cs typeface="Segoe UI"/>
            </a:endParaRPr>
          </a:p>
          <a:p>
            <a:pPr marL="378460" marR="6350" indent="-366395" algn="just">
              <a:lnSpc>
                <a:spcPct val="110900"/>
              </a:lnSpc>
              <a:spcBef>
                <a:spcPts val="605"/>
              </a:spcBef>
              <a:buAutoNum type="arabicPeriod"/>
              <a:tabLst>
                <a:tab pos="379095" algn="l"/>
              </a:tabLst>
            </a:pPr>
            <a:r>
              <a:rPr sz="1100" b="1" spc="-5" dirty="0">
                <a:latin typeface="Segoe UI"/>
                <a:cs typeface="Segoe UI"/>
              </a:rPr>
              <a:t>Company specific risk</a:t>
            </a:r>
            <a:r>
              <a:rPr sz="1100" spc="-5" dirty="0">
                <a:latin typeface="Segoe UI"/>
                <a:cs typeface="Segoe UI"/>
              </a:rPr>
              <a:t>- Risk which arise due to company specific factors like  downgrading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credit rating, changes in key managerial persons, cases </a:t>
            </a:r>
            <a:r>
              <a:rPr sz="1100" dirty="0">
                <a:latin typeface="Segoe UI"/>
                <a:cs typeface="Segoe UI"/>
              </a:rPr>
              <a:t>for  </a:t>
            </a:r>
            <a:r>
              <a:rPr sz="1100" spc="-5" dirty="0">
                <a:latin typeface="Segoe UI"/>
                <a:cs typeface="Segoe UI"/>
              </a:rPr>
              <a:t>violation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intellectual property rights (IPR) and other laws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regulations,  dispute with workers etc. All these factors affect the cash flows </a:t>
            </a:r>
            <a:r>
              <a:rPr sz="1100" dirty="0">
                <a:latin typeface="Segoe UI"/>
                <a:cs typeface="Segoe UI"/>
              </a:rPr>
              <a:t>of an </a:t>
            </a:r>
            <a:r>
              <a:rPr sz="1100" spc="-5" dirty="0">
                <a:latin typeface="Segoe UI"/>
                <a:cs typeface="Segoe UI"/>
              </a:rPr>
              <a:t>entity </a:t>
            </a:r>
            <a:r>
              <a:rPr sz="1100" dirty="0">
                <a:latin typeface="Segoe UI"/>
                <a:cs typeface="Segoe UI"/>
              </a:rPr>
              <a:t>and  </a:t>
            </a:r>
            <a:r>
              <a:rPr sz="1100" spc="-5" dirty="0">
                <a:latin typeface="Segoe UI"/>
                <a:cs typeface="Segoe UI"/>
              </a:rPr>
              <a:t>access to funds </a:t>
            </a:r>
            <a:r>
              <a:rPr sz="1100" dirty="0">
                <a:latin typeface="Segoe UI"/>
                <a:cs typeface="Segoe UI"/>
              </a:rPr>
              <a:t>for capital </a:t>
            </a:r>
            <a:r>
              <a:rPr sz="1100" spc="-5" dirty="0">
                <a:latin typeface="Segoe UI"/>
                <a:cs typeface="Segoe UI"/>
              </a:rPr>
              <a:t>investments. </a:t>
            </a:r>
            <a:r>
              <a:rPr sz="1100" dirty="0">
                <a:latin typeface="Segoe UI"/>
                <a:cs typeface="Segoe UI"/>
              </a:rPr>
              <a:t>For </a:t>
            </a:r>
            <a:r>
              <a:rPr sz="1100" spc="-5" dirty="0">
                <a:latin typeface="Segoe UI"/>
                <a:cs typeface="Segoe UI"/>
              </a:rPr>
              <a:t>example, two </a:t>
            </a:r>
            <a:r>
              <a:rPr sz="1100" dirty="0">
                <a:latin typeface="Segoe UI"/>
                <a:cs typeface="Segoe UI"/>
              </a:rPr>
              <a:t>banks </a:t>
            </a:r>
            <a:r>
              <a:rPr sz="1100" spc="-5" dirty="0">
                <a:latin typeface="Segoe UI"/>
                <a:cs typeface="Segoe UI"/>
              </a:rPr>
              <a:t>have different  exposure to default risk.</a:t>
            </a:r>
            <a:endParaRPr sz="1100" dirty="0">
              <a:latin typeface="Segoe UI"/>
              <a:cs typeface="Segoe UI"/>
            </a:endParaRPr>
          </a:p>
          <a:p>
            <a:pPr marL="378460" marR="5715" indent="-365760" algn="just">
              <a:lnSpc>
                <a:spcPct val="110900"/>
              </a:lnSpc>
              <a:spcBef>
                <a:spcPts val="600"/>
              </a:spcBef>
              <a:buAutoNum type="arabicPeriod"/>
              <a:tabLst>
                <a:tab pos="379095" algn="l"/>
              </a:tabLst>
            </a:pPr>
            <a:r>
              <a:rPr sz="1100" b="1" spc="-5" dirty="0">
                <a:latin typeface="Segoe UI"/>
                <a:cs typeface="Segoe UI"/>
              </a:rPr>
              <a:t>Industry-specific risk</a:t>
            </a:r>
            <a:r>
              <a:rPr sz="1100" spc="-5" dirty="0">
                <a:latin typeface="Segoe UI"/>
                <a:cs typeface="Segoe UI"/>
              </a:rPr>
              <a:t>- These </a:t>
            </a:r>
            <a:r>
              <a:rPr sz="1100" dirty="0">
                <a:latin typeface="Segoe UI"/>
                <a:cs typeface="Segoe UI"/>
              </a:rPr>
              <a:t>are </a:t>
            </a:r>
            <a:r>
              <a:rPr sz="1100" spc="-5" dirty="0">
                <a:latin typeface="Segoe UI"/>
                <a:cs typeface="Segoe UI"/>
              </a:rPr>
              <a:t>the risks which effect the whole industry in  which the company operates. The risks include regulatory restrictions </a:t>
            </a:r>
            <a:r>
              <a:rPr sz="1100" dirty="0">
                <a:latin typeface="Segoe UI"/>
                <a:cs typeface="Segoe UI"/>
              </a:rPr>
              <a:t>on  </a:t>
            </a:r>
            <a:r>
              <a:rPr sz="1100" spc="-5" dirty="0">
                <a:latin typeface="Segoe UI"/>
                <a:cs typeface="Segoe UI"/>
              </a:rPr>
              <a:t>industry, changes in technologies etc. </a:t>
            </a:r>
            <a:r>
              <a:rPr sz="1100" dirty="0">
                <a:latin typeface="Segoe UI"/>
                <a:cs typeface="Segoe UI"/>
              </a:rPr>
              <a:t>For </a:t>
            </a:r>
            <a:r>
              <a:rPr sz="1100" spc="-5" dirty="0">
                <a:latin typeface="Segoe UI"/>
                <a:cs typeface="Segoe UI"/>
              </a:rPr>
              <a:t>example, regulatory restriction  imposed </a:t>
            </a:r>
            <a:r>
              <a:rPr sz="1100" dirty="0">
                <a:latin typeface="Segoe UI"/>
                <a:cs typeface="Segoe UI"/>
              </a:rPr>
              <a:t>on </a:t>
            </a:r>
            <a:r>
              <a:rPr sz="1100" spc="-5" dirty="0">
                <a:latin typeface="Segoe UI"/>
                <a:cs typeface="Segoe UI"/>
              </a:rPr>
              <a:t>leather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breweries</a:t>
            </a:r>
            <a:r>
              <a:rPr sz="1100" spc="-3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industries.</a:t>
            </a:r>
            <a:endParaRPr sz="1100" dirty="0">
              <a:latin typeface="Segoe UI"/>
              <a:cs typeface="Segoe UI"/>
            </a:endParaRPr>
          </a:p>
          <a:p>
            <a:pPr marL="378460" marR="6985" indent="-366395" algn="just">
              <a:lnSpc>
                <a:spcPct val="110000"/>
              </a:lnSpc>
              <a:spcBef>
                <a:spcPts val="610"/>
              </a:spcBef>
              <a:buAutoNum type="arabicPeriod"/>
              <a:tabLst>
                <a:tab pos="379095" algn="l"/>
              </a:tabLst>
            </a:pPr>
            <a:r>
              <a:rPr sz="1100" b="1" spc="-5" dirty="0">
                <a:latin typeface="Segoe UI"/>
                <a:cs typeface="Segoe UI"/>
              </a:rPr>
              <a:t>Market risk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-5" dirty="0">
                <a:latin typeface="Segoe UI"/>
                <a:cs typeface="Segoe UI"/>
              </a:rPr>
              <a:t>The risk which arise due to </a:t>
            </a:r>
            <a:r>
              <a:rPr sz="1100" dirty="0">
                <a:latin typeface="Segoe UI"/>
                <a:cs typeface="Segoe UI"/>
              </a:rPr>
              <a:t>market </a:t>
            </a:r>
            <a:r>
              <a:rPr sz="1100" spc="-5" dirty="0">
                <a:latin typeface="Segoe UI"/>
                <a:cs typeface="Segoe UI"/>
              </a:rPr>
              <a:t>related conditions like entry 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substitute, changes in demand conditions, availability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access</a:t>
            </a:r>
            <a:r>
              <a:rPr sz="1100" spc="16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to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14400" y="3918851"/>
            <a:ext cx="310515" cy="2647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2298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4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657" y="1246745"/>
            <a:ext cx="5285740" cy="363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algn="just">
              <a:lnSpc>
                <a:spcPct val="110900"/>
              </a:lnSpc>
              <a:spcBef>
                <a:spcPts val="100"/>
              </a:spcBef>
            </a:pPr>
            <a:r>
              <a:rPr sz="1100" spc="-5" dirty="0">
                <a:latin typeface="Segoe UI"/>
                <a:cs typeface="Segoe UI"/>
              </a:rPr>
              <a:t>resources etc. </a:t>
            </a:r>
            <a:r>
              <a:rPr sz="1100" dirty="0">
                <a:latin typeface="Segoe UI"/>
                <a:cs typeface="Segoe UI"/>
              </a:rPr>
              <a:t>For </a:t>
            </a:r>
            <a:r>
              <a:rPr sz="1100" spc="-5" dirty="0">
                <a:latin typeface="Segoe UI"/>
                <a:cs typeface="Segoe UI"/>
              </a:rPr>
              <a:t>example,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thermal power project gets affected if the coal  mines </a:t>
            </a:r>
            <a:r>
              <a:rPr sz="1100" dirty="0">
                <a:latin typeface="Segoe UI"/>
                <a:cs typeface="Segoe UI"/>
              </a:rPr>
              <a:t>are </a:t>
            </a:r>
            <a:r>
              <a:rPr sz="1100" spc="-5" dirty="0">
                <a:latin typeface="Segoe UI"/>
                <a:cs typeface="Segoe UI"/>
              </a:rPr>
              <a:t>unable to supply coal requirements </a:t>
            </a:r>
            <a:r>
              <a:rPr sz="1100" dirty="0">
                <a:latin typeface="Segoe UI"/>
                <a:cs typeface="Segoe UI"/>
              </a:rPr>
              <a:t>of a </a:t>
            </a:r>
            <a:r>
              <a:rPr sz="1100" spc="-5" dirty="0">
                <a:latin typeface="Segoe UI"/>
                <a:cs typeface="Segoe UI"/>
              </a:rPr>
              <a:t>thermal power company</a:t>
            </a:r>
            <a:r>
              <a:rPr sz="1100" spc="7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etc.</a:t>
            </a:r>
            <a:endParaRPr sz="1100" dirty="0">
              <a:latin typeface="Segoe UI"/>
              <a:cs typeface="Segoe UI"/>
            </a:endParaRPr>
          </a:p>
          <a:p>
            <a:pPr marL="378460" marR="6350" indent="-366395" algn="just">
              <a:lnSpc>
                <a:spcPct val="110900"/>
              </a:lnSpc>
              <a:spcBef>
                <a:spcPts val="600"/>
              </a:spcBef>
              <a:buAutoNum type="arabicPeriod" startAt="5"/>
              <a:tabLst>
                <a:tab pos="379095" algn="l"/>
              </a:tabLst>
            </a:pPr>
            <a:r>
              <a:rPr sz="1100" b="1" spc="-5" dirty="0">
                <a:latin typeface="Segoe UI"/>
                <a:cs typeface="Segoe UI"/>
              </a:rPr>
              <a:t>Competition risk</a:t>
            </a:r>
            <a:r>
              <a:rPr sz="1100" spc="-5" dirty="0">
                <a:latin typeface="Segoe UI"/>
                <a:cs typeface="Segoe UI"/>
              </a:rPr>
              <a:t>- These </a:t>
            </a:r>
            <a:r>
              <a:rPr sz="1100" dirty="0">
                <a:latin typeface="Segoe UI"/>
                <a:cs typeface="Segoe UI"/>
              </a:rPr>
              <a:t>are </a:t>
            </a:r>
            <a:r>
              <a:rPr sz="1100" spc="-5" dirty="0">
                <a:latin typeface="Segoe UI"/>
                <a:cs typeface="Segoe UI"/>
              </a:rPr>
              <a:t>risks related with competition in the market in  which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company operates. These risks </a:t>
            </a:r>
            <a:r>
              <a:rPr sz="1100" dirty="0">
                <a:latin typeface="Segoe UI"/>
                <a:cs typeface="Segoe UI"/>
              </a:rPr>
              <a:t>are </a:t>
            </a:r>
            <a:r>
              <a:rPr sz="1100" spc="-5" dirty="0">
                <a:latin typeface="Segoe UI"/>
                <a:cs typeface="Segoe UI"/>
              </a:rPr>
              <a:t>risk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entry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rival, product  dynamism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change in taste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preference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consumers</a:t>
            </a:r>
            <a:r>
              <a:rPr sz="1100" spc="-3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etc.</a:t>
            </a:r>
            <a:endParaRPr sz="1100" dirty="0">
              <a:latin typeface="Segoe UI"/>
              <a:cs typeface="Segoe UI"/>
            </a:endParaRPr>
          </a:p>
          <a:p>
            <a:pPr marL="378460" marR="5080" indent="-366395" algn="just">
              <a:lnSpc>
                <a:spcPct val="110900"/>
              </a:lnSpc>
              <a:spcBef>
                <a:spcPts val="600"/>
              </a:spcBef>
              <a:buAutoNum type="arabicPeriod" startAt="5"/>
              <a:tabLst>
                <a:tab pos="379095" algn="l"/>
              </a:tabLst>
            </a:pPr>
            <a:r>
              <a:rPr sz="1100" b="1" spc="-5" dirty="0">
                <a:latin typeface="Segoe UI"/>
                <a:cs typeface="Segoe UI"/>
              </a:rPr>
              <a:t>Risk </a:t>
            </a:r>
            <a:r>
              <a:rPr sz="1100" b="1" dirty="0">
                <a:latin typeface="Segoe UI"/>
                <a:cs typeface="Segoe UI"/>
              </a:rPr>
              <a:t>due to </a:t>
            </a:r>
            <a:r>
              <a:rPr sz="1100" b="1" spc="-5" dirty="0">
                <a:latin typeface="Segoe UI"/>
                <a:cs typeface="Segoe UI"/>
              </a:rPr>
              <a:t>Economic </a:t>
            </a:r>
            <a:r>
              <a:rPr sz="1100" b="1" dirty="0">
                <a:latin typeface="Segoe UI"/>
                <a:cs typeface="Segoe UI"/>
              </a:rPr>
              <a:t>conditions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-5" dirty="0">
                <a:latin typeface="Segoe UI"/>
                <a:cs typeface="Segoe UI"/>
              </a:rPr>
              <a:t>These </a:t>
            </a:r>
            <a:r>
              <a:rPr sz="1100" dirty="0">
                <a:latin typeface="Segoe UI"/>
                <a:cs typeface="Segoe UI"/>
              </a:rPr>
              <a:t>are </a:t>
            </a:r>
            <a:r>
              <a:rPr sz="1100" spc="-5" dirty="0">
                <a:latin typeface="Segoe UI"/>
                <a:cs typeface="Segoe UI"/>
              </a:rPr>
              <a:t>the risks which </a:t>
            </a:r>
            <a:r>
              <a:rPr sz="1100" dirty="0">
                <a:latin typeface="Segoe UI"/>
                <a:cs typeface="Segoe UI"/>
              </a:rPr>
              <a:t>are </a:t>
            </a:r>
            <a:r>
              <a:rPr sz="1100" spc="-5" dirty="0">
                <a:latin typeface="Segoe UI"/>
                <a:cs typeface="Segoe UI"/>
              </a:rPr>
              <a:t>related with  macro-economic conditions like changes monetary policies by central banks,  changes in fiscal policies like introduction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new taxes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cess, inflation,  changes in GDP, changes in savings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net disposable income etc.</a:t>
            </a:r>
            <a:endParaRPr sz="1100" dirty="0">
              <a:latin typeface="Segoe UI"/>
              <a:cs typeface="Segoe UI"/>
            </a:endParaRPr>
          </a:p>
          <a:p>
            <a:pPr marL="377825" marR="5715" indent="-365760" algn="just">
              <a:lnSpc>
                <a:spcPct val="110600"/>
              </a:lnSpc>
              <a:spcBef>
                <a:spcPts val="605"/>
              </a:spcBef>
              <a:buAutoNum type="arabicPeriod" startAt="5"/>
              <a:tabLst>
                <a:tab pos="379095" algn="l"/>
              </a:tabLst>
            </a:pPr>
            <a:r>
              <a:rPr sz="1100" b="1" spc="-20" dirty="0">
                <a:latin typeface="Segoe UI"/>
                <a:cs typeface="Segoe UI"/>
              </a:rPr>
              <a:t>International </a:t>
            </a:r>
            <a:r>
              <a:rPr sz="1100" b="1" spc="-15" dirty="0">
                <a:latin typeface="Segoe UI"/>
                <a:cs typeface="Segoe UI"/>
              </a:rPr>
              <a:t>risk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-20" dirty="0">
                <a:latin typeface="Segoe UI"/>
                <a:cs typeface="Segoe UI"/>
              </a:rPr>
              <a:t>These </a:t>
            </a:r>
            <a:r>
              <a:rPr sz="1100" spc="-15" dirty="0">
                <a:latin typeface="Segoe UI"/>
                <a:cs typeface="Segoe UI"/>
              </a:rPr>
              <a:t>are </a:t>
            </a:r>
            <a:r>
              <a:rPr sz="1100" spc="-20" dirty="0">
                <a:latin typeface="Segoe UI"/>
                <a:cs typeface="Segoe UI"/>
              </a:rPr>
              <a:t>risk which </a:t>
            </a:r>
            <a:r>
              <a:rPr sz="1100" spc="-15" dirty="0">
                <a:latin typeface="Segoe UI"/>
                <a:cs typeface="Segoe UI"/>
              </a:rPr>
              <a:t>are </a:t>
            </a:r>
            <a:r>
              <a:rPr sz="1100" spc="-25" dirty="0">
                <a:latin typeface="Segoe UI"/>
                <a:cs typeface="Segoe UI"/>
              </a:rPr>
              <a:t>related </a:t>
            </a:r>
            <a:r>
              <a:rPr sz="1100" spc="-15" dirty="0">
                <a:latin typeface="Segoe UI"/>
                <a:cs typeface="Segoe UI"/>
              </a:rPr>
              <a:t>with </a:t>
            </a:r>
            <a:r>
              <a:rPr sz="1100" spc="-20" dirty="0">
                <a:latin typeface="Segoe UI"/>
                <a:cs typeface="Segoe UI"/>
              </a:rPr>
              <a:t>conditions which </a:t>
            </a:r>
            <a:r>
              <a:rPr sz="1100" spc="-15" dirty="0">
                <a:latin typeface="Segoe UI"/>
                <a:cs typeface="Segoe UI"/>
              </a:rPr>
              <a:t>are  </a:t>
            </a:r>
            <a:r>
              <a:rPr sz="1100" spc="-20" dirty="0">
                <a:latin typeface="Segoe UI"/>
                <a:cs typeface="Segoe UI"/>
              </a:rPr>
              <a:t>caused </a:t>
            </a:r>
            <a:r>
              <a:rPr sz="1100" spc="-15" dirty="0">
                <a:latin typeface="Segoe UI"/>
                <a:cs typeface="Segoe UI"/>
              </a:rPr>
              <a:t>by </a:t>
            </a:r>
            <a:r>
              <a:rPr sz="1100" spc="-20" dirty="0">
                <a:latin typeface="Segoe UI"/>
                <a:cs typeface="Segoe UI"/>
              </a:rPr>
              <a:t>global economic </a:t>
            </a:r>
            <a:r>
              <a:rPr sz="1100" spc="-25" dirty="0">
                <a:latin typeface="Segoe UI"/>
                <a:cs typeface="Segoe UI"/>
              </a:rPr>
              <a:t>conditions </a:t>
            </a:r>
            <a:r>
              <a:rPr sz="1100" spc="-20" dirty="0">
                <a:latin typeface="Segoe UI"/>
                <a:cs typeface="Segoe UI"/>
              </a:rPr>
              <a:t>like restriction </a:t>
            </a:r>
            <a:r>
              <a:rPr sz="1100" spc="-15" dirty="0">
                <a:latin typeface="Segoe UI"/>
                <a:cs typeface="Segoe UI"/>
              </a:rPr>
              <a:t>on free </a:t>
            </a:r>
            <a:r>
              <a:rPr sz="1100" spc="-20" dirty="0">
                <a:latin typeface="Segoe UI"/>
                <a:cs typeface="Segoe UI"/>
              </a:rPr>
              <a:t>trade, restrictions </a:t>
            </a:r>
            <a:r>
              <a:rPr sz="1100" spc="-15" dirty="0">
                <a:latin typeface="Segoe UI"/>
                <a:cs typeface="Segoe UI"/>
              </a:rPr>
              <a:t>on  </a:t>
            </a:r>
            <a:r>
              <a:rPr sz="1100" spc="-25" dirty="0">
                <a:latin typeface="Segoe UI"/>
                <a:cs typeface="Segoe UI"/>
              </a:rPr>
              <a:t>market </a:t>
            </a:r>
            <a:r>
              <a:rPr sz="1100" spc="-20" dirty="0">
                <a:latin typeface="Segoe UI"/>
                <a:cs typeface="Segoe UI"/>
              </a:rPr>
              <a:t>access,</a:t>
            </a:r>
            <a:r>
              <a:rPr sz="1100" spc="260" dirty="0">
                <a:latin typeface="Segoe UI"/>
                <a:cs typeface="Segoe UI"/>
              </a:rPr>
              <a:t> </a:t>
            </a:r>
            <a:r>
              <a:rPr sz="1100" spc="-25" dirty="0">
                <a:latin typeface="Segoe UI"/>
                <a:cs typeface="Segoe UI"/>
              </a:rPr>
              <a:t>recessions, bilateral agreements, </a:t>
            </a:r>
            <a:r>
              <a:rPr sz="1100" spc="-20" dirty="0">
                <a:latin typeface="Segoe UI"/>
                <a:cs typeface="Segoe UI"/>
              </a:rPr>
              <a:t>political  </a:t>
            </a:r>
            <a:r>
              <a:rPr sz="1100" spc="-15" dirty="0">
                <a:latin typeface="Segoe UI"/>
                <a:cs typeface="Segoe UI"/>
              </a:rPr>
              <a:t>and </a:t>
            </a:r>
            <a:r>
              <a:rPr sz="1100" spc="-25" dirty="0">
                <a:latin typeface="Segoe UI"/>
                <a:cs typeface="Segoe UI"/>
              </a:rPr>
              <a:t>geographical  conditions </a:t>
            </a:r>
            <a:r>
              <a:rPr sz="1100" spc="-20" dirty="0">
                <a:latin typeface="Segoe UI"/>
                <a:cs typeface="Segoe UI"/>
              </a:rPr>
              <a:t>etc. </a:t>
            </a:r>
            <a:r>
              <a:rPr sz="1100" spc="-15" dirty="0">
                <a:latin typeface="Segoe UI"/>
                <a:cs typeface="Segoe UI"/>
              </a:rPr>
              <a:t>For </a:t>
            </a:r>
            <a:r>
              <a:rPr sz="1100" spc="-25" dirty="0">
                <a:latin typeface="Segoe UI"/>
                <a:cs typeface="Segoe UI"/>
              </a:rPr>
              <a:t>example, </a:t>
            </a:r>
            <a:r>
              <a:rPr sz="1100" spc="-20" dirty="0">
                <a:latin typeface="Segoe UI"/>
                <a:cs typeface="Segoe UI"/>
              </a:rPr>
              <a:t>restriction </a:t>
            </a:r>
            <a:r>
              <a:rPr sz="1100" spc="-15" dirty="0">
                <a:latin typeface="Segoe UI"/>
                <a:cs typeface="Segoe UI"/>
              </a:rPr>
              <a:t>on </a:t>
            </a:r>
            <a:r>
              <a:rPr sz="1100" spc="-25" dirty="0">
                <a:latin typeface="Segoe UI"/>
                <a:cs typeface="Segoe UI"/>
              </a:rPr>
              <a:t>outsourcing </a:t>
            </a:r>
            <a:r>
              <a:rPr sz="1100" spc="-15" dirty="0">
                <a:latin typeface="Segoe UI"/>
                <a:cs typeface="Segoe UI"/>
              </a:rPr>
              <a:t>of </a:t>
            </a:r>
            <a:r>
              <a:rPr sz="1100" spc="-20" dirty="0">
                <a:latin typeface="Segoe UI"/>
                <a:cs typeface="Segoe UI"/>
              </a:rPr>
              <a:t>jobs </a:t>
            </a:r>
            <a:r>
              <a:rPr sz="1100" spc="-15" dirty="0">
                <a:latin typeface="Segoe UI"/>
                <a:cs typeface="Segoe UI"/>
              </a:rPr>
              <a:t>to</a:t>
            </a:r>
            <a:r>
              <a:rPr sz="1100" spc="-220" dirty="0">
                <a:latin typeface="Segoe UI"/>
                <a:cs typeface="Segoe UI"/>
              </a:rPr>
              <a:t> </a:t>
            </a:r>
            <a:r>
              <a:rPr sz="1100" spc="-20" dirty="0">
                <a:latin typeface="Segoe UI"/>
                <a:cs typeface="Segoe UI"/>
              </a:rPr>
              <a:t>overseas markets.</a:t>
            </a:r>
            <a:endParaRPr sz="1100" dirty="0">
              <a:latin typeface="Segoe UI"/>
              <a:cs typeface="Segoe UI"/>
            </a:endParaRPr>
          </a:p>
          <a:p>
            <a:pPr marL="378460" marR="7620">
              <a:lnSpc>
                <a:spcPct val="113100"/>
              </a:lnSpc>
              <a:spcBef>
                <a:spcPts val="1225"/>
              </a:spcBef>
            </a:pPr>
            <a:r>
              <a:rPr sz="16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TECHNIQUES </a:t>
            </a:r>
            <a:r>
              <a:rPr sz="1600" b="1" dirty="0">
                <a:solidFill>
                  <a:srgbClr val="00A650"/>
                </a:solidFill>
                <a:latin typeface="Segoe UI Black"/>
                <a:cs typeface="Segoe UI Black"/>
              </a:rPr>
              <a:t>OF </a:t>
            </a:r>
            <a:r>
              <a:rPr sz="16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RISK ANALYSIS IN CAPITAL  BUDGETING</a:t>
            </a:r>
            <a:endParaRPr sz="1600" dirty="0">
              <a:latin typeface="Segoe UI Black"/>
              <a:cs typeface="Segoe UI Black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100" spc="15" dirty="0">
                <a:latin typeface="Segoe UI"/>
                <a:cs typeface="Segoe UI"/>
              </a:rPr>
              <a:t>Techniques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analysis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capital budgeting can </a:t>
            </a:r>
            <a:r>
              <a:rPr sz="1100" spc="10" dirty="0">
                <a:latin typeface="Segoe UI"/>
                <a:cs typeface="Segoe UI"/>
              </a:rPr>
              <a:t>be </a:t>
            </a:r>
            <a:r>
              <a:rPr sz="1100" spc="15" dirty="0">
                <a:latin typeface="Segoe UI"/>
                <a:cs typeface="Segoe UI"/>
              </a:rPr>
              <a:t>classified </a:t>
            </a:r>
            <a:r>
              <a:rPr sz="1100" spc="10" dirty="0">
                <a:latin typeface="Segoe UI"/>
                <a:cs typeface="Segoe UI"/>
              </a:rPr>
              <a:t>as</a:t>
            </a:r>
            <a:r>
              <a:rPr sz="1100" spc="28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below: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4400" y="4028465"/>
            <a:ext cx="310515" cy="2647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71506" y="7619472"/>
            <a:ext cx="237490" cy="226060"/>
          </a:xfrm>
          <a:custGeom>
            <a:avLst/>
            <a:gdLst/>
            <a:ahLst/>
            <a:cxnLst/>
            <a:rect l="l" t="t" r="r" b="b"/>
            <a:pathLst>
              <a:path w="237489" h="226059">
                <a:moveTo>
                  <a:pt x="0" y="0"/>
                </a:moveTo>
                <a:lnTo>
                  <a:pt x="118491" y="0"/>
                </a:lnTo>
                <a:lnTo>
                  <a:pt x="118491" y="225793"/>
                </a:lnTo>
                <a:lnTo>
                  <a:pt x="236994" y="225793"/>
                </a:lnTo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71506" y="7393701"/>
            <a:ext cx="237490" cy="226060"/>
          </a:xfrm>
          <a:custGeom>
            <a:avLst/>
            <a:gdLst/>
            <a:ahLst/>
            <a:cxnLst/>
            <a:rect l="l" t="t" r="r" b="b"/>
            <a:pathLst>
              <a:path w="237489" h="226059">
                <a:moveTo>
                  <a:pt x="0" y="225793"/>
                </a:moveTo>
                <a:lnTo>
                  <a:pt x="118491" y="225793"/>
                </a:lnTo>
                <a:lnTo>
                  <a:pt x="118491" y="0"/>
                </a:lnTo>
                <a:lnTo>
                  <a:pt x="236994" y="0"/>
                </a:lnTo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49707" y="6606127"/>
            <a:ext cx="237490" cy="1013460"/>
          </a:xfrm>
          <a:custGeom>
            <a:avLst/>
            <a:gdLst/>
            <a:ahLst/>
            <a:cxnLst/>
            <a:rect l="l" t="t" r="r" b="b"/>
            <a:pathLst>
              <a:path w="237489" h="1013459">
                <a:moveTo>
                  <a:pt x="0" y="0"/>
                </a:moveTo>
                <a:lnTo>
                  <a:pt x="118491" y="0"/>
                </a:lnTo>
                <a:lnTo>
                  <a:pt x="118491" y="1013447"/>
                </a:lnTo>
                <a:lnTo>
                  <a:pt x="236994" y="1013447"/>
                </a:lnTo>
              </a:path>
            </a:pathLst>
          </a:custGeom>
          <a:ln w="25400">
            <a:solidFill>
              <a:srgbClr val="7B94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71506" y="6719011"/>
            <a:ext cx="237490" cy="223520"/>
          </a:xfrm>
          <a:custGeom>
            <a:avLst/>
            <a:gdLst/>
            <a:ahLst/>
            <a:cxnLst/>
            <a:rect l="l" t="t" r="r" b="b"/>
            <a:pathLst>
              <a:path w="237489" h="223520">
                <a:moveTo>
                  <a:pt x="0" y="0"/>
                </a:moveTo>
                <a:lnTo>
                  <a:pt x="118491" y="0"/>
                </a:lnTo>
                <a:lnTo>
                  <a:pt x="118491" y="223177"/>
                </a:lnTo>
                <a:lnTo>
                  <a:pt x="236994" y="223177"/>
                </a:lnTo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71506" y="6493242"/>
            <a:ext cx="237490" cy="226060"/>
          </a:xfrm>
          <a:custGeom>
            <a:avLst/>
            <a:gdLst/>
            <a:ahLst/>
            <a:cxnLst/>
            <a:rect l="l" t="t" r="r" b="b"/>
            <a:pathLst>
              <a:path w="237489" h="226059">
                <a:moveTo>
                  <a:pt x="0" y="225793"/>
                </a:moveTo>
                <a:lnTo>
                  <a:pt x="118491" y="225793"/>
                </a:lnTo>
                <a:lnTo>
                  <a:pt x="118491" y="0"/>
                </a:lnTo>
                <a:lnTo>
                  <a:pt x="236994" y="0"/>
                </a:lnTo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49707" y="6606127"/>
            <a:ext cx="237490" cy="113030"/>
          </a:xfrm>
          <a:custGeom>
            <a:avLst/>
            <a:gdLst/>
            <a:ahLst/>
            <a:cxnLst/>
            <a:rect l="l" t="t" r="r" b="b"/>
            <a:pathLst>
              <a:path w="237489" h="113029">
                <a:moveTo>
                  <a:pt x="0" y="0"/>
                </a:moveTo>
                <a:lnTo>
                  <a:pt x="118491" y="0"/>
                </a:lnTo>
                <a:lnTo>
                  <a:pt x="118491" y="112890"/>
                </a:lnTo>
                <a:lnTo>
                  <a:pt x="236994" y="112890"/>
                </a:lnTo>
              </a:path>
            </a:pathLst>
          </a:custGeom>
          <a:ln w="25400">
            <a:solidFill>
              <a:srgbClr val="7B94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71506" y="5592784"/>
            <a:ext cx="237490" cy="452120"/>
          </a:xfrm>
          <a:custGeom>
            <a:avLst/>
            <a:gdLst/>
            <a:ahLst/>
            <a:cxnLst/>
            <a:rect l="l" t="t" r="r" b="b"/>
            <a:pathLst>
              <a:path w="237489" h="452120">
                <a:moveTo>
                  <a:pt x="0" y="0"/>
                </a:moveTo>
                <a:lnTo>
                  <a:pt x="118491" y="0"/>
                </a:lnTo>
                <a:lnTo>
                  <a:pt x="118491" y="451586"/>
                </a:lnTo>
                <a:lnTo>
                  <a:pt x="236994" y="451586"/>
                </a:lnTo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71506" y="5592789"/>
            <a:ext cx="237490" cy="0"/>
          </a:xfrm>
          <a:custGeom>
            <a:avLst/>
            <a:gdLst/>
            <a:ahLst/>
            <a:cxnLst/>
            <a:rect l="l" t="t" r="r" b="b"/>
            <a:pathLst>
              <a:path w="237489">
                <a:moveTo>
                  <a:pt x="0" y="0"/>
                </a:moveTo>
                <a:lnTo>
                  <a:pt x="236994" y="0"/>
                </a:lnTo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71506" y="5158158"/>
            <a:ext cx="237490" cy="434975"/>
          </a:xfrm>
          <a:custGeom>
            <a:avLst/>
            <a:gdLst/>
            <a:ahLst/>
            <a:cxnLst/>
            <a:rect l="l" t="t" r="r" b="b"/>
            <a:pathLst>
              <a:path w="237489" h="434975">
                <a:moveTo>
                  <a:pt x="0" y="434670"/>
                </a:moveTo>
                <a:lnTo>
                  <a:pt x="118491" y="434670"/>
                </a:lnTo>
                <a:lnTo>
                  <a:pt x="118491" y="0"/>
                </a:lnTo>
                <a:lnTo>
                  <a:pt x="236994" y="0"/>
                </a:lnTo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49707" y="5592786"/>
            <a:ext cx="237490" cy="1013460"/>
          </a:xfrm>
          <a:custGeom>
            <a:avLst/>
            <a:gdLst/>
            <a:ahLst/>
            <a:cxnLst/>
            <a:rect l="l" t="t" r="r" b="b"/>
            <a:pathLst>
              <a:path w="237489" h="1013459">
                <a:moveTo>
                  <a:pt x="0" y="1013447"/>
                </a:moveTo>
                <a:lnTo>
                  <a:pt x="118491" y="1013447"/>
                </a:lnTo>
                <a:lnTo>
                  <a:pt x="118491" y="0"/>
                </a:lnTo>
                <a:lnTo>
                  <a:pt x="236994" y="0"/>
                </a:lnTo>
              </a:path>
            </a:pathLst>
          </a:custGeom>
          <a:ln w="25400">
            <a:solidFill>
              <a:srgbClr val="7B94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88477" y="5655525"/>
            <a:ext cx="361315" cy="1901825"/>
          </a:xfrm>
          <a:custGeom>
            <a:avLst/>
            <a:gdLst/>
            <a:ahLst/>
            <a:cxnLst/>
            <a:rect l="l" t="t" r="r" b="b"/>
            <a:pathLst>
              <a:path w="361314" h="1901825">
                <a:moveTo>
                  <a:pt x="0" y="0"/>
                </a:moveTo>
                <a:lnTo>
                  <a:pt x="361226" y="0"/>
                </a:lnTo>
                <a:lnTo>
                  <a:pt x="361226" y="1901202"/>
                </a:lnTo>
                <a:lnTo>
                  <a:pt x="0" y="1901202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88477" y="5655525"/>
            <a:ext cx="361315" cy="1901825"/>
          </a:xfrm>
          <a:custGeom>
            <a:avLst/>
            <a:gdLst/>
            <a:ahLst/>
            <a:cxnLst/>
            <a:rect l="l" t="t" r="r" b="b"/>
            <a:pathLst>
              <a:path w="361314" h="1901825">
                <a:moveTo>
                  <a:pt x="0" y="0"/>
                </a:moveTo>
                <a:lnTo>
                  <a:pt x="361226" y="0"/>
                </a:lnTo>
                <a:lnTo>
                  <a:pt x="361226" y="1901202"/>
                </a:lnTo>
                <a:lnTo>
                  <a:pt x="0" y="1901202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C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654185" y="5755530"/>
            <a:ext cx="212090" cy="1703705"/>
          </a:xfrm>
          <a:prstGeom prst="rect">
            <a:avLst/>
          </a:prstGeom>
        </p:spPr>
        <p:txBody>
          <a:bodyPr vert="vert270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100" spc="-5" dirty="0">
                <a:latin typeface="Segoe UI"/>
                <a:cs typeface="Segoe UI"/>
              </a:rPr>
              <a:t>Techniques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Risk</a:t>
            </a:r>
            <a:r>
              <a:rPr sz="1100" spc="-4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Analysis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86673" y="5412168"/>
            <a:ext cx="1184910" cy="361315"/>
          </a:xfrm>
          <a:prstGeom prst="rect">
            <a:avLst/>
          </a:prstGeom>
          <a:solidFill>
            <a:srgbClr val="EBF1DE"/>
          </a:solidFill>
          <a:ln w="25400">
            <a:solidFill>
              <a:srgbClr val="8CA95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243204" marR="237490" indent="55880">
              <a:lnSpc>
                <a:spcPts val="1310"/>
              </a:lnSpc>
              <a:spcBef>
                <a:spcPts val="100"/>
              </a:spcBef>
            </a:pPr>
            <a:r>
              <a:rPr sz="1100" spc="-5" dirty="0">
                <a:latin typeface="Segoe UI"/>
                <a:cs typeface="Segoe UI"/>
              </a:rPr>
              <a:t>Statistical  Te</a:t>
            </a:r>
            <a:r>
              <a:rPr sz="1100" spc="-10" dirty="0">
                <a:latin typeface="Segoe UI"/>
                <a:cs typeface="Segoe UI"/>
              </a:rPr>
              <a:t>c</a:t>
            </a:r>
            <a:r>
              <a:rPr sz="1100" spc="-5" dirty="0">
                <a:latin typeface="Segoe UI"/>
                <a:cs typeface="Segoe UI"/>
              </a:rPr>
              <a:t>hniques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08476" y="4977536"/>
            <a:ext cx="1887220" cy="361315"/>
          </a:xfrm>
          <a:prstGeom prst="rect">
            <a:avLst/>
          </a:prstGeom>
          <a:solidFill>
            <a:srgbClr val="EBF1DE"/>
          </a:solidFill>
          <a:ln w="25400">
            <a:solidFill>
              <a:srgbClr val="8CA95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611505">
              <a:lnSpc>
                <a:spcPct val="100000"/>
              </a:lnSpc>
              <a:spcBef>
                <a:spcPts val="705"/>
              </a:spcBef>
            </a:pPr>
            <a:r>
              <a:rPr sz="1100" spc="-5" dirty="0">
                <a:latin typeface="Segoe UI"/>
                <a:cs typeface="Segoe UI"/>
              </a:rPr>
              <a:t>Probability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08476" y="5412168"/>
            <a:ext cx="1887220" cy="361315"/>
          </a:xfrm>
          <a:prstGeom prst="rect">
            <a:avLst/>
          </a:prstGeom>
          <a:solidFill>
            <a:srgbClr val="EBF1DE"/>
          </a:solidFill>
          <a:ln w="25400">
            <a:solidFill>
              <a:srgbClr val="8CA95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649605" marR="289560" indent="-353695">
              <a:lnSpc>
                <a:spcPts val="1310"/>
              </a:lnSpc>
              <a:spcBef>
                <a:spcPts val="100"/>
              </a:spcBef>
            </a:pPr>
            <a:r>
              <a:rPr sz="1100" spc="-5" dirty="0">
                <a:latin typeface="Segoe UI"/>
                <a:cs typeface="Segoe UI"/>
              </a:rPr>
              <a:t>Variance </a:t>
            </a:r>
            <a:r>
              <a:rPr sz="1100" dirty="0">
                <a:latin typeface="Segoe UI"/>
                <a:cs typeface="Segoe UI"/>
              </a:rPr>
              <a:t>or</a:t>
            </a:r>
            <a:r>
              <a:rPr sz="1100" spc="-7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Standard  </a:t>
            </a:r>
            <a:r>
              <a:rPr sz="1100" spc="-5" dirty="0">
                <a:latin typeface="Segoe UI"/>
                <a:cs typeface="Segoe UI"/>
              </a:rPr>
              <a:t>Deviation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08476" y="5863704"/>
            <a:ext cx="1887220" cy="361315"/>
          </a:xfrm>
          <a:prstGeom prst="rect">
            <a:avLst/>
          </a:prstGeom>
          <a:solidFill>
            <a:srgbClr val="EBF1DE"/>
          </a:solidFill>
          <a:ln w="25400">
            <a:solidFill>
              <a:srgbClr val="8CA95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705"/>
              </a:spcBef>
            </a:pPr>
            <a:r>
              <a:rPr sz="1100" spc="-5" dirty="0">
                <a:latin typeface="Segoe UI"/>
                <a:cs typeface="Segoe UI"/>
              </a:rPr>
              <a:t>Coefficient </a:t>
            </a:r>
            <a:r>
              <a:rPr sz="1100" dirty="0">
                <a:latin typeface="Segoe UI"/>
                <a:cs typeface="Segoe UI"/>
              </a:rPr>
              <a:t>of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Variation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86673" y="6538391"/>
            <a:ext cx="1184910" cy="361315"/>
          </a:xfrm>
          <a:prstGeom prst="rect">
            <a:avLst/>
          </a:prstGeom>
          <a:solidFill>
            <a:srgbClr val="EBF1DE"/>
          </a:solidFill>
          <a:ln w="25400">
            <a:solidFill>
              <a:srgbClr val="8CA95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256540" marR="177165" indent="-73660">
              <a:lnSpc>
                <a:spcPts val="1310"/>
              </a:lnSpc>
              <a:spcBef>
                <a:spcPts val="100"/>
              </a:spcBef>
            </a:pPr>
            <a:r>
              <a:rPr sz="1100" dirty="0">
                <a:latin typeface="Segoe UI"/>
                <a:cs typeface="Segoe UI"/>
              </a:rPr>
              <a:t>Co</a:t>
            </a:r>
            <a:r>
              <a:rPr sz="1100" spc="-5" dirty="0">
                <a:latin typeface="Segoe UI"/>
                <a:cs typeface="Segoe UI"/>
              </a:rPr>
              <a:t>nventi</a:t>
            </a:r>
            <a:r>
              <a:rPr sz="1100" dirty="0">
                <a:latin typeface="Segoe UI"/>
                <a:cs typeface="Segoe UI"/>
              </a:rPr>
              <a:t>o</a:t>
            </a:r>
            <a:r>
              <a:rPr sz="1100" spc="-5" dirty="0">
                <a:latin typeface="Segoe UI"/>
                <a:cs typeface="Segoe UI"/>
              </a:rPr>
              <a:t>n</a:t>
            </a:r>
            <a:r>
              <a:rPr sz="1100" dirty="0">
                <a:latin typeface="Segoe UI"/>
                <a:cs typeface="Segoe UI"/>
              </a:rPr>
              <a:t>al  </a:t>
            </a:r>
            <a:r>
              <a:rPr sz="1100" spc="-5" dirty="0">
                <a:latin typeface="Segoe UI"/>
                <a:cs typeface="Segoe UI"/>
              </a:rPr>
              <a:t>techniques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08476" y="6315240"/>
            <a:ext cx="1887220" cy="356235"/>
          </a:xfrm>
          <a:prstGeom prst="rect">
            <a:avLst/>
          </a:prstGeom>
          <a:solidFill>
            <a:srgbClr val="EBF1DE"/>
          </a:solidFill>
          <a:ln w="25400">
            <a:solidFill>
              <a:srgbClr val="8CA95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685"/>
              </a:spcBef>
            </a:pPr>
            <a:r>
              <a:rPr sz="1100" spc="-5" dirty="0">
                <a:latin typeface="Segoe UI"/>
                <a:cs typeface="Segoe UI"/>
              </a:rPr>
              <a:t>Risk-adjusted discount</a:t>
            </a:r>
            <a:r>
              <a:rPr sz="1100" spc="27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rate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08476" y="6761556"/>
            <a:ext cx="1887220" cy="361315"/>
          </a:xfrm>
          <a:prstGeom prst="rect">
            <a:avLst/>
          </a:prstGeom>
          <a:solidFill>
            <a:srgbClr val="EBF1DE"/>
          </a:solidFill>
          <a:ln w="25400">
            <a:solidFill>
              <a:srgbClr val="8CA95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296545">
              <a:lnSpc>
                <a:spcPct val="100000"/>
              </a:lnSpc>
              <a:spcBef>
                <a:spcPts val="705"/>
              </a:spcBef>
            </a:pPr>
            <a:r>
              <a:rPr sz="1100" spc="-5" dirty="0">
                <a:latin typeface="Segoe UI"/>
                <a:cs typeface="Segoe UI"/>
              </a:rPr>
              <a:t>Certainty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equivalents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86673" y="7438859"/>
            <a:ext cx="1184910" cy="361315"/>
          </a:xfrm>
          <a:prstGeom prst="rect">
            <a:avLst/>
          </a:prstGeom>
          <a:solidFill>
            <a:srgbClr val="EBF1DE"/>
          </a:solidFill>
          <a:ln w="25400">
            <a:solidFill>
              <a:srgbClr val="8CA95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705"/>
              </a:spcBef>
            </a:pPr>
            <a:r>
              <a:rPr sz="1100" spc="-5" dirty="0">
                <a:latin typeface="Segoe UI"/>
                <a:cs typeface="Segoe UI"/>
              </a:rPr>
              <a:t>Others</a:t>
            </a:r>
            <a:r>
              <a:rPr sz="1100" spc="-4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techniques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08476" y="7213092"/>
            <a:ext cx="1887220" cy="361315"/>
          </a:xfrm>
          <a:prstGeom prst="rect">
            <a:avLst/>
          </a:prstGeom>
          <a:solidFill>
            <a:srgbClr val="EBF1DE"/>
          </a:solidFill>
          <a:ln w="25400">
            <a:solidFill>
              <a:srgbClr val="8CA95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377190">
              <a:lnSpc>
                <a:spcPct val="100000"/>
              </a:lnSpc>
              <a:spcBef>
                <a:spcPts val="705"/>
              </a:spcBef>
            </a:pPr>
            <a:r>
              <a:rPr sz="1100" spc="-5" dirty="0">
                <a:latin typeface="Segoe UI"/>
                <a:cs typeface="Segoe UI"/>
              </a:rPr>
              <a:t>Sensitivity analysis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08476" y="7664627"/>
            <a:ext cx="1887220" cy="361315"/>
          </a:xfrm>
          <a:prstGeom prst="rect">
            <a:avLst/>
          </a:prstGeom>
          <a:solidFill>
            <a:srgbClr val="EBF1DE"/>
          </a:solidFill>
          <a:ln w="25400">
            <a:solidFill>
              <a:srgbClr val="8CA95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422909">
              <a:lnSpc>
                <a:spcPct val="100000"/>
              </a:lnSpc>
              <a:spcBef>
                <a:spcPts val="705"/>
              </a:spcBef>
            </a:pPr>
            <a:r>
              <a:rPr sz="1100" spc="-5" dirty="0">
                <a:latin typeface="Segoe UI"/>
                <a:cs typeface="Segoe UI"/>
              </a:rPr>
              <a:t>Scenario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analysis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2298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5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4400" y="5162754"/>
            <a:ext cx="5305425" cy="314325"/>
          </a:xfrm>
          <a:custGeom>
            <a:avLst/>
            <a:gdLst/>
            <a:ahLst/>
            <a:cxnLst/>
            <a:rect l="l" t="t" r="r" b="b"/>
            <a:pathLst>
              <a:path w="5305425" h="314325">
                <a:moveTo>
                  <a:pt x="0" y="52387"/>
                </a:moveTo>
                <a:lnTo>
                  <a:pt x="4117" y="31996"/>
                </a:lnTo>
                <a:lnTo>
                  <a:pt x="15344" y="15344"/>
                </a:lnTo>
                <a:lnTo>
                  <a:pt x="31996" y="4117"/>
                </a:lnTo>
                <a:lnTo>
                  <a:pt x="52387" y="0"/>
                </a:lnTo>
                <a:lnTo>
                  <a:pt x="5253037" y="0"/>
                </a:lnTo>
                <a:lnTo>
                  <a:pt x="5273428" y="4117"/>
                </a:lnTo>
                <a:lnTo>
                  <a:pt x="5290080" y="15344"/>
                </a:lnTo>
                <a:lnTo>
                  <a:pt x="5301307" y="31996"/>
                </a:lnTo>
                <a:lnTo>
                  <a:pt x="5305425" y="52387"/>
                </a:lnTo>
                <a:lnTo>
                  <a:pt x="5305425" y="261937"/>
                </a:lnTo>
                <a:lnTo>
                  <a:pt x="5301307" y="282328"/>
                </a:lnTo>
                <a:lnTo>
                  <a:pt x="5290080" y="298980"/>
                </a:lnTo>
                <a:lnTo>
                  <a:pt x="5273428" y="310207"/>
                </a:lnTo>
                <a:lnTo>
                  <a:pt x="5253037" y="314325"/>
                </a:lnTo>
                <a:lnTo>
                  <a:pt x="52387" y="314325"/>
                </a:lnTo>
                <a:lnTo>
                  <a:pt x="31996" y="310207"/>
                </a:lnTo>
                <a:lnTo>
                  <a:pt x="15344" y="298980"/>
                </a:lnTo>
                <a:lnTo>
                  <a:pt x="4117" y="282328"/>
                </a:lnTo>
                <a:lnTo>
                  <a:pt x="0" y="261937"/>
                </a:lnTo>
                <a:lnTo>
                  <a:pt x="0" y="52387"/>
                </a:lnTo>
                <a:close/>
              </a:path>
            </a:pathLst>
          </a:custGeom>
          <a:ln w="25400">
            <a:solidFill>
              <a:srgbClr val="00A6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01700" y="1190266"/>
            <a:ext cx="5281930" cy="1575435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377825">
              <a:lnSpc>
                <a:spcPct val="100000"/>
              </a:lnSpc>
              <a:spcBef>
                <a:spcPts val="1120"/>
              </a:spcBef>
            </a:pP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STATISTICAL</a:t>
            </a:r>
            <a:r>
              <a:rPr sz="1600" b="1" spc="-4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TECHNIQUES</a:t>
            </a:r>
            <a:endParaRPr sz="1600" dirty="0">
              <a:latin typeface="Segoe UI Black"/>
              <a:cs typeface="Segoe UI Black"/>
            </a:endParaRPr>
          </a:p>
          <a:p>
            <a:pPr marL="12700" algn="just">
              <a:lnSpc>
                <a:spcPct val="100000"/>
              </a:lnSpc>
              <a:spcBef>
                <a:spcPts val="775"/>
              </a:spcBef>
            </a:pP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8.4.1</a:t>
            </a:r>
            <a:r>
              <a:rPr sz="1200" b="1" spc="4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Probability</a:t>
            </a:r>
            <a:endParaRPr sz="1200" dirty="0">
              <a:latin typeface="Segoe UI"/>
              <a:cs typeface="Segoe UI"/>
            </a:endParaRPr>
          </a:p>
          <a:p>
            <a:pPr marL="12700" marR="5080" algn="just">
              <a:lnSpc>
                <a:spcPct val="110900"/>
              </a:lnSpc>
              <a:spcBef>
                <a:spcPts val="590"/>
              </a:spcBef>
            </a:pPr>
            <a:r>
              <a:rPr sz="1100" spc="15" dirty="0">
                <a:latin typeface="Segoe UI"/>
                <a:cs typeface="Segoe UI"/>
              </a:rPr>
              <a:t>Meaning: Probability </a:t>
            </a:r>
            <a:r>
              <a:rPr sz="1100" dirty="0">
                <a:latin typeface="Segoe UI"/>
                <a:cs typeface="Segoe UI"/>
              </a:rPr>
              <a:t>is a </a:t>
            </a:r>
            <a:r>
              <a:rPr sz="1100" spc="15" dirty="0">
                <a:latin typeface="Segoe UI"/>
                <a:cs typeface="Segoe UI"/>
              </a:rPr>
              <a:t>measure </a:t>
            </a:r>
            <a:r>
              <a:rPr sz="1100" spc="10" dirty="0">
                <a:latin typeface="Segoe UI"/>
                <a:cs typeface="Segoe UI"/>
              </a:rPr>
              <a:t>about the </a:t>
            </a:r>
            <a:r>
              <a:rPr sz="1100" b="1" spc="15" dirty="0">
                <a:latin typeface="Segoe UI"/>
                <a:cs typeface="Segoe UI"/>
              </a:rPr>
              <a:t>chances </a:t>
            </a:r>
            <a:r>
              <a:rPr sz="1100" spc="15" dirty="0">
                <a:latin typeface="Segoe UI"/>
                <a:cs typeface="Segoe UI"/>
              </a:rPr>
              <a:t>that </a:t>
            </a:r>
            <a:r>
              <a:rPr sz="1100" spc="10" dirty="0">
                <a:latin typeface="Segoe UI"/>
                <a:cs typeface="Segoe UI"/>
              </a:rPr>
              <a:t>an event </a:t>
            </a:r>
            <a:r>
              <a:rPr sz="1100" spc="15" dirty="0">
                <a:latin typeface="Segoe UI"/>
                <a:cs typeface="Segoe UI"/>
              </a:rPr>
              <a:t>will occur.  When </a:t>
            </a:r>
            <a:r>
              <a:rPr sz="1100" spc="10" dirty="0">
                <a:latin typeface="Segoe UI"/>
                <a:cs typeface="Segoe UI"/>
              </a:rPr>
              <a:t>an </a:t>
            </a:r>
            <a:r>
              <a:rPr sz="1100" spc="15" dirty="0">
                <a:latin typeface="Segoe UI"/>
                <a:cs typeface="Segoe UI"/>
              </a:rPr>
              <a:t>event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certain </a:t>
            </a:r>
            <a:r>
              <a:rPr sz="1100" spc="10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occur, probability </a:t>
            </a:r>
            <a:r>
              <a:rPr sz="1100" spc="10" dirty="0">
                <a:latin typeface="Segoe UI"/>
                <a:cs typeface="Segoe UI"/>
              </a:rPr>
              <a:t>will be </a:t>
            </a:r>
            <a:r>
              <a:rPr sz="1100" dirty="0">
                <a:latin typeface="Segoe UI"/>
                <a:cs typeface="Segoe UI"/>
              </a:rPr>
              <a:t>1 </a:t>
            </a:r>
            <a:r>
              <a:rPr sz="1100" spc="10" dirty="0">
                <a:latin typeface="Segoe UI"/>
                <a:cs typeface="Segoe UI"/>
              </a:rPr>
              <a:t>and when there is </a:t>
            </a:r>
            <a:r>
              <a:rPr sz="1100" spc="5" dirty="0">
                <a:latin typeface="Segoe UI"/>
                <a:cs typeface="Segoe UI"/>
              </a:rPr>
              <a:t>no  </a:t>
            </a:r>
            <a:r>
              <a:rPr sz="1100" spc="15" dirty="0">
                <a:latin typeface="Segoe UI"/>
                <a:cs typeface="Segoe UI"/>
              </a:rPr>
              <a:t>chance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happening </a:t>
            </a:r>
            <a:r>
              <a:rPr sz="1100" spc="5" dirty="0">
                <a:latin typeface="Segoe UI"/>
                <a:cs typeface="Segoe UI"/>
              </a:rPr>
              <a:t>an </a:t>
            </a:r>
            <a:r>
              <a:rPr sz="1100" spc="15" dirty="0">
                <a:latin typeface="Segoe UI"/>
                <a:cs typeface="Segoe UI"/>
              </a:rPr>
              <a:t>event probability </a:t>
            </a:r>
            <a:r>
              <a:rPr sz="1100" spc="10" dirty="0">
                <a:latin typeface="Segoe UI"/>
                <a:cs typeface="Segoe UI"/>
              </a:rPr>
              <a:t>will </a:t>
            </a:r>
            <a:r>
              <a:rPr sz="1100" spc="5" dirty="0">
                <a:latin typeface="Segoe UI"/>
                <a:cs typeface="Segoe UI"/>
              </a:rPr>
              <a:t>be</a:t>
            </a:r>
            <a:r>
              <a:rPr sz="1100" spc="18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0.</a:t>
            </a:r>
            <a:endParaRPr sz="1100" dirty="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b="1" spc="15" dirty="0">
                <a:latin typeface="Segoe UI"/>
                <a:cs typeface="Segoe UI"/>
              </a:rPr>
              <a:t>Example: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50820" y="2845307"/>
            <a:ext cx="1693545" cy="236220"/>
          </a:xfrm>
          <a:custGeom>
            <a:avLst/>
            <a:gdLst/>
            <a:ahLst/>
            <a:cxnLst/>
            <a:rect l="l" t="t" r="r" b="b"/>
            <a:pathLst>
              <a:path w="1693545" h="236219">
                <a:moveTo>
                  <a:pt x="0" y="236220"/>
                </a:moveTo>
                <a:lnTo>
                  <a:pt x="1693163" y="236220"/>
                </a:lnTo>
                <a:lnTo>
                  <a:pt x="1693163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solidFill>
            <a:srgbClr val="C2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55360" y="2919481"/>
            <a:ext cx="65417" cy="102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29639" y="2839211"/>
          <a:ext cx="5313045" cy="970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4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9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latin typeface="Segoe UI"/>
                          <a:cs typeface="Segoe UI"/>
                        </a:rPr>
                        <a:t>Assumption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368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latin typeface="Segoe UI"/>
                          <a:cs typeface="Segoe UI"/>
                        </a:rPr>
                        <a:t>Cash Flows</a:t>
                      </a:r>
                      <a:r>
                        <a:rPr sz="1100" b="1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dirty="0"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0" dirty="0"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Best</a:t>
                      </a:r>
                      <a:r>
                        <a:rPr sz="1100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guess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5956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High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guess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5956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0.6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Low</a:t>
                      </a:r>
                      <a:r>
                        <a:rPr sz="1100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guess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5956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1,20,000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901700" y="3869549"/>
            <a:ext cx="5283200" cy="1293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900"/>
              </a:lnSpc>
              <a:spcBef>
                <a:spcPts val="100"/>
              </a:spcBef>
            </a:pPr>
            <a:r>
              <a:rPr sz="1100" spc="5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above example </a:t>
            </a:r>
            <a:r>
              <a:rPr sz="1100" spc="10" dirty="0">
                <a:latin typeface="Segoe UI"/>
                <a:cs typeface="Segoe UI"/>
              </a:rPr>
              <a:t>chances that cash </a:t>
            </a:r>
            <a:r>
              <a:rPr sz="1100" spc="15" dirty="0">
                <a:latin typeface="Segoe UI"/>
                <a:cs typeface="Segoe UI"/>
              </a:rPr>
              <a:t>flow </a:t>
            </a:r>
            <a:r>
              <a:rPr sz="1100" spc="10" dirty="0">
                <a:latin typeface="Segoe UI"/>
                <a:cs typeface="Segoe UI"/>
              </a:rPr>
              <a:t>will be </a:t>
            </a:r>
            <a:r>
              <a:rPr sz="1100" spc="15" dirty="0">
                <a:latin typeface="Segoe UI"/>
                <a:cs typeface="Segoe UI"/>
              </a:rPr>
              <a:t>3,00,000, </a:t>
            </a:r>
            <a:r>
              <a:rPr sz="1100" spc="10" dirty="0">
                <a:latin typeface="Segoe UI"/>
                <a:cs typeface="Segoe UI"/>
              </a:rPr>
              <a:t>2,00,00 and </a:t>
            </a:r>
            <a:r>
              <a:rPr sz="1100" spc="15" dirty="0">
                <a:latin typeface="Segoe UI"/>
                <a:cs typeface="Segoe UI"/>
              </a:rPr>
              <a:t>1,00,00  </a:t>
            </a:r>
            <a:r>
              <a:rPr sz="1100" spc="10" dirty="0">
                <a:latin typeface="Segoe UI"/>
                <a:cs typeface="Segoe UI"/>
              </a:rPr>
              <a:t>are </a:t>
            </a:r>
            <a:r>
              <a:rPr sz="1100" spc="15" dirty="0">
                <a:latin typeface="Segoe UI"/>
                <a:cs typeface="Segoe UI"/>
              </a:rPr>
              <a:t>30%,60% </a:t>
            </a:r>
            <a:r>
              <a:rPr sz="1100" spc="10" dirty="0">
                <a:latin typeface="Segoe UI"/>
                <a:cs typeface="Segoe UI"/>
              </a:rPr>
              <a:t>and 10%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respectively.</a:t>
            </a:r>
            <a:endParaRPr sz="110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40"/>
              </a:spcBef>
            </a:pPr>
            <a:r>
              <a:rPr sz="1100" b="1" spc="-5" dirty="0">
                <a:solidFill>
                  <a:srgbClr val="00A650"/>
                </a:solidFill>
                <a:latin typeface="Segoe UI"/>
                <a:cs typeface="Segoe UI"/>
              </a:rPr>
              <a:t>(i) Expected Net Cash</a:t>
            </a:r>
            <a:r>
              <a:rPr sz="1100" b="1" spc="-5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100" b="1" spc="-5" dirty="0">
                <a:solidFill>
                  <a:srgbClr val="00A650"/>
                </a:solidFill>
                <a:latin typeface="Segoe UI"/>
                <a:cs typeface="Segoe UI"/>
              </a:rPr>
              <a:t>Flows</a:t>
            </a:r>
            <a:endParaRPr sz="1100">
              <a:latin typeface="Segoe UI"/>
              <a:cs typeface="Segoe UI"/>
            </a:endParaRPr>
          </a:p>
          <a:p>
            <a:pPr marL="12700" marR="5080" algn="just">
              <a:lnSpc>
                <a:spcPct val="110900"/>
              </a:lnSpc>
              <a:spcBef>
                <a:spcPts val="605"/>
              </a:spcBef>
            </a:pPr>
            <a:r>
              <a:rPr sz="1100" spc="15" dirty="0">
                <a:latin typeface="Segoe UI"/>
                <a:cs typeface="Segoe UI"/>
              </a:rPr>
              <a:t>Expected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flows </a:t>
            </a:r>
            <a:r>
              <a:rPr sz="1100" spc="5" dirty="0">
                <a:latin typeface="Segoe UI"/>
                <a:cs typeface="Segoe UI"/>
              </a:rPr>
              <a:t>are </a:t>
            </a:r>
            <a:r>
              <a:rPr sz="1100" spc="15" dirty="0">
                <a:latin typeface="Segoe UI"/>
                <a:cs typeface="Segoe UI"/>
              </a:rPr>
              <a:t>calculated </a:t>
            </a:r>
            <a:r>
              <a:rPr sz="1100" spc="5" dirty="0">
                <a:latin typeface="Segoe UI"/>
                <a:cs typeface="Segoe UI"/>
              </a:rPr>
              <a:t>as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b="1" spc="5" dirty="0">
                <a:latin typeface="Segoe UI"/>
                <a:cs typeface="Segoe UI"/>
              </a:rPr>
              <a:t>sum </a:t>
            </a:r>
            <a:r>
              <a:rPr sz="1100" b="1" spc="10" dirty="0">
                <a:latin typeface="Segoe UI"/>
                <a:cs typeface="Segoe UI"/>
              </a:rPr>
              <a:t>of the likely Cash flows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the  </a:t>
            </a:r>
            <a:r>
              <a:rPr sz="1100" spc="15" dirty="0">
                <a:latin typeface="Segoe UI"/>
                <a:cs typeface="Segoe UI"/>
              </a:rPr>
              <a:t>Project multiplied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probability </a:t>
            </a:r>
            <a:r>
              <a:rPr sz="1100" spc="10" dirty="0">
                <a:latin typeface="Segoe UI"/>
                <a:cs typeface="Segoe UI"/>
              </a:rPr>
              <a:t>of cash </a:t>
            </a:r>
            <a:r>
              <a:rPr sz="1100" spc="15" dirty="0">
                <a:latin typeface="Segoe UI"/>
                <a:cs typeface="Segoe UI"/>
              </a:rPr>
              <a:t>flows. Expected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flows </a:t>
            </a:r>
            <a:r>
              <a:rPr sz="1100" spc="5" dirty="0">
                <a:latin typeface="Segoe UI"/>
                <a:cs typeface="Segoe UI"/>
              </a:rPr>
              <a:t>are  </a:t>
            </a:r>
            <a:r>
              <a:rPr sz="1100" spc="15" dirty="0">
                <a:latin typeface="Segoe UI"/>
                <a:cs typeface="Segoe UI"/>
              </a:rPr>
              <a:t>calculated </a:t>
            </a:r>
            <a:r>
              <a:rPr sz="1100" spc="10" dirty="0">
                <a:latin typeface="Segoe UI"/>
                <a:cs typeface="Segoe UI"/>
              </a:rPr>
              <a:t>as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below: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97136" y="5231530"/>
            <a:ext cx="22872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Segoe UI"/>
                <a:cs typeface="Segoe UI"/>
              </a:rPr>
              <a:t>E </a:t>
            </a:r>
            <a:r>
              <a:rPr sz="1100" spc="30" dirty="0">
                <a:latin typeface="Segoe UI"/>
                <a:cs typeface="Segoe UI"/>
              </a:rPr>
              <a:t>(R)/ENCF= </a:t>
            </a:r>
            <a:r>
              <a:rPr sz="1100" dirty="0">
                <a:latin typeface="Cambria Math"/>
                <a:cs typeface="Cambria Math"/>
              </a:rPr>
              <a:t>ENCF =</a:t>
            </a:r>
            <a:r>
              <a:rPr sz="1100" spc="165" dirty="0">
                <a:latin typeface="Cambria Math"/>
                <a:cs typeface="Cambria Math"/>
              </a:rPr>
              <a:t> </a:t>
            </a:r>
            <a:r>
              <a:rPr sz="1650" spc="37" baseline="2525" dirty="0">
                <a:latin typeface="Cambria Math"/>
                <a:cs typeface="Cambria Math"/>
              </a:rPr>
              <a:t>∑</a:t>
            </a:r>
            <a:r>
              <a:rPr sz="1200" spc="37" baseline="31250" dirty="0">
                <a:latin typeface="Cambria Math"/>
                <a:cs typeface="Cambria Math"/>
              </a:rPr>
              <a:t>n </a:t>
            </a:r>
            <a:r>
              <a:rPr sz="1100" spc="-5" dirty="0">
                <a:latin typeface="Cambria Math"/>
                <a:cs typeface="Cambria Math"/>
              </a:rPr>
              <a:t>NCF</a:t>
            </a:r>
            <a:r>
              <a:rPr sz="1200" spc="-7" baseline="-17361" dirty="0">
                <a:latin typeface="Cambria Math"/>
                <a:cs typeface="Cambria Math"/>
              </a:rPr>
              <a:t>i</a:t>
            </a:r>
            <a:r>
              <a:rPr sz="1100" spc="-5" dirty="0">
                <a:latin typeface="Cambria Math"/>
                <a:cs typeface="Cambria Math"/>
              </a:rPr>
              <a:t>×P</a:t>
            </a:r>
            <a:r>
              <a:rPr sz="1200" spc="-7" baseline="-17361" dirty="0">
                <a:latin typeface="Cambria Math"/>
                <a:cs typeface="Cambria Math"/>
              </a:rPr>
              <a:t>i</a:t>
            </a:r>
            <a:endParaRPr sz="1200" baseline="-17361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3396" y="5303034"/>
            <a:ext cx="19304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10" dirty="0">
                <a:latin typeface="Cambria Math"/>
                <a:cs typeface="Cambria Math"/>
              </a:rPr>
              <a:t>i=</a:t>
            </a:r>
            <a:r>
              <a:rPr sz="800" spc="20" dirty="0">
                <a:latin typeface="Cambria Math"/>
                <a:cs typeface="Cambria Math"/>
              </a:rPr>
              <a:t>1</a:t>
            </a:r>
            <a:endParaRPr sz="8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1724" y="5510257"/>
            <a:ext cx="2772410" cy="1029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25" dirty="0">
                <a:latin typeface="Segoe UI"/>
                <a:cs typeface="Segoe UI"/>
              </a:rPr>
              <a:t>Where, </a:t>
            </a:r>
            <a:r>
              <a:rPr sz="1100" dirty="0">
                <a:latin typeface="Segoe UI"/>
                <a:cs typeface="Segoe UI"/>
              </a:rPr>
              <a:t>E </a:t>
            </a:r>
            <a:r>
              <a:rPr sz="1100" spc="30" dirty="0">
                <a:latin typeface="Segoe UI"/>
                <a:cs typeface="Segoe UI"/>
              </a:rPr>
              <a:t>(R)/ENCF </a:t>
            </a:r>
            <a:r>
              <a:rPr sz="1100" dirty="0">
                <a:latin typeface="Segoe UI"/>
                <a:cs typeface="Segoe UI"/>
              </a:rPr>
              <a:t>= </a:t>
            </a:r>
            <a:r>
              <a:rPr sz="1100" spc="30" dirty="0">
                <a:latin typeface="Segoe UI"/>
                <a:cs typeface="Segoe UI"/>
              </a:rPr>
              <a:t>Expected </a:t>
            </a:r>
            <a:r>
              <a:rPr sz="1100" spc="25" dirty="0">
                <a:latin typeface="Segoe UI"/>
                <a:cs typeface="Segoe UI"/>
              </a:rPr>
              <a:t>Cash</a:t>
            </a:r>
            <a:r>
              <a:rPr sz="1100" spc="60" dirty="0">
                <a:latin typeface="Segoe UI"/>
                <a:cs typeface="Segoe UI"/>
              </a:rPr>
              <a:t> </a:t>
            </a:r>
            <a:r>
              <a:rPr sz="1100" spc="25" dirty="0">
                <a:latin typeface="Segoe UI"/>
                <a:cs typeface="Segoe UI"/>
              </a:rPr>
              <a:t>flows</a:t>
            </a:r>
            <a:endParaRPr sz="1100">
              <a:latin typeface="Segoe UI"/>
              <a:cs typeface="Segoe UI"/>
            </a:endParaRPr>
          </a:p>
          <a:p>
            <a:pPr marL="12700" marR="868680">
              <a:lnSpc>
                <a:spcPct val="166400"/>
              </a:lnSpc>
            </a:pPr>
            <a:r>
              <a:rPr sz="1100" spc="20" dirty="0">
                <a:latin typeface="Segoe UI"/>
                <a:cs typeface="Segoe UI"/>
              </a:rPr>
              <a:t>Pi </a:t>
            </a:r>
            <a:r>
              <a:rPr sz="1100" dirty="0">
                <a:latin typeface="Segoe UI"/>
                <a:cs typeface="Segoe UI"/>
              </a:rPr>
              <a:t>= </a:t>
            </a:r>
            <a:r>
              <a:rPr sz="1100" spc="35" dirty="0">
                <a:latin typeface="Segoe UI"/>
                <a:cs typeface="Segoe UI"/>
              </a:rPr>
              <a:t>Probability </a:t>
            </a:r>
            <a:r>
              <a:rPr sz="1100" spc="15" dirty="0">
                <a:latin typeface="Segoe UI"/>
                <a:cs typeface="Segoe UI"/>
              </a:rPr>
              <a:t>of </a:t>
            </a:r>
            <a:r>
              <a:rPr sz="1100" spc="30" dirty="0">
                <a:latin typeface="Segoe UI"/>
                <a:cs typeface="Segoe UI"/>
              </a:rPr>
              <a:t>Cash </a:t>
            </a:r>
            <a:r>
              <a:rPr sz="1100" spc="25" dirty="0">
                <a:latin typeface="Segoe UI"/>
                <a:cs typeface="Segoe UI"/>
              </a:rPr>
              <a:t>flow  NCFi </a:t>
            </a:r>
            <a:r>
              <a:rPr sz="1100" dirty="0">
                <a:latin typeface="Segoe UI"/>
                <a:cs typeface="Segoe UI"/>
              </a:rPr>
              <a:t>= </a:t>
            </a:r>
            <a:r>
              <a:rPr sz="1100" spc="25" dirty="0">
                <a:latin typeface="Segoe UI"/>
                <a:cs typeface="Segoe UI"/>
              </a:rPr>
              <a:t>Cash</a:t>
            </a:r>
            <a:r>
              <a:rPr sz="1100" spc="190" dirty="0">
                <a:latin typeface="Segoe UI"/>
                <a:cs typeface="Segoe UI"/>
              </a:rPr>
              <a:t> </a:t>
            </a:r>
            <a:r>
              <a:rPr sz="1100" spc="25" dirty="0">
                <a:latin typeface="Segoe UI"/>
                <a:cs typeface="Segoe UI"/>
              </a:rPr>
              <a:t>flows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100" b="1" spc="-5" dirty="0">
                <a:latin typeface="Segoe UI"/>
                <a:cs typeface="Segoe UI"/>
              </a:rPr>
              <a:t>Example: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47316" y="6620256"/>
            <a:ext cx="1195070" cy="447040"/>
          </a:xfrm>
          <a:custGeom>
            <a:avLst/>
            <a:gdLst/>
            <a:ahLst/>
            <a:cxnLst/>
            <a:rect l="l" t="t" r="r" b="b"/>
            <a:pathLst>
              <a:path w="1195070" h="447040">
                <a:moveTo>
                  <a:pt x="0" y="446532"/>
                </a:moveTo>
                <a:lnTo>
                  <a:pt x="1194816" y="446532"/>
                </a:lnTo>
                <a:lnTo>
                  <a:pt x="1194816" y="0"/>
                </a:lnTo>
                <a:lnTo>
                  <a:pt x="0" y="0"/>
                </a:lnTo>
                <a:lnTo>
                  <a:pt x="0" y="446532"/>
                </a:lnTo>
                <a:close/>
              </a:path>
            </a:pathLst>
          </a:custGeom>
          <a:solidFill>
            <a:srgbClr val="C2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17420" y="6620256"/>
            <a:ext cx="1054735" cy="236220"/>
          </a:xfrm>
          <a:custGeom>
            <a:avLst/>
            <a:gdLst/>
            <a:ahLst/>
            <a:cxnLst/>
            <a:rect l="l" t="t" r="r" b="b"/>
            <a:pathLst>
              <a:path w="1054735" h="236220">
                <a:moveTo>
                  <a:pt x="0" y="236220"/>
                </a:moveTo>
                <a:lnTo>
                  <a:pt x="1054608" y="236220"/>
                </a:lnTo>
                <a:lnTo>
                  <a:pt x="1054608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solidFill>
            <a:srgbClr val="C2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01920" y="6694429"/>
            <a:ext cx="65417" cy="1022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76928" y="6620256"/>
            <a:ext cx="1818639" cy="447040"/>
          </a:xfrm>
          <a:custGeom>
            <a:avLst/>
            <a:gdLst/>
            <a:ahLst/>
            <a:cxnLst/>
            <a:rect l="l" t="t" r="r" b="b"/>
            <a:pathLst>
              <a:path w="1818639" h="447040">
                <a:moveTo>
                  <a:pt x="0" y="446532"/>
                </a:moveTo>
                <a:lnTo>
                  <a:pt x="1818131" y="446532"/>
                </a:lnTo>
                <a:lnTo>
                  <a:pt x="1818131" y="0"/>
                </a:lnTo>
                <a:lnTo>
                  <a:pt x="0" y="0"/>
                </a:lnTo>
                <a:lnTo>
                  <a:pt x="0" y="446532"/>
                </a:lnTo>
                <a:close/>
              </a:path>
            </a:pathLst>
          </a:custGeom>
          <a:solidFill>
            <a:srgbClr val="C2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47032" y="6830568"/>
            <a:ext cx="1679575" cy="212090"/>
          </a:xfrm>
          <a:custGeom>
            <a:avLst/>
            <a:gdLst/>
            <a:ahLst/>
            <a:cxnLst/>
            <a:rect l="l" t="t" r="r" b="b"/>
            <a:pathLst>
              <a:path w="1679575" h="212090">
                <a:moveTo>
                  <a:pt x="0" y="211835"/>
                </a:moveTo>
                <a:lnTo>
                  <a:pt x="1679448" y="211835"/>
                </a:lnTo>
                <a:lnTo>
                  <a:pt x="1679448" y="0"/>
                </a:lnTo>
                <a:lnTo>
                  <a:pt x="0" y="0"/>
                </a:lnTo>
                <a:lnTo>
                  <a:pt x="0" y="211835"/>
                </a:lnTo>
                <a:close/>
              </a:path>
            </a:pathLst>
          </a:custGeom>
          <a:solidFill>
            <a:srgbClr val="C2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61072" y="6878832"/>
            <a:ext cx="65417" cy="102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929639" y="6612610"/>
          <a:ext cx="5266689" cy="14264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5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164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Assumption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(1)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504190" marR="112395" indent="-387350">
                        <a:lnSpc>
                          <a:spcPts val="1660"/>
                        </a:lnSpc>
                        <a:spcBef>
                          <a:spcPts val="7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Flows</a:t>
                      </a:r>
                      <a:r>
                        <a:rPr sz="1100" b="1" spc="-4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(2)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8465" marR="134620" indent="-281940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(3)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614045" marR="259079" indent="-352425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Expected cash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 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(2×3)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Best</a:t>
                      </a:r>
                      <a:r>
                        <a:rPr sz="1100" spc="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guess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40" dirty="0">
                          <a:latin typeface="Segoe UI"/>
                          <a:cs typeface="Segoe UI"/>
                        </a:rPr>
                        <a:t>3,00,000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35" dirty="0">
                          <a:latin typeface="Segoe UI"/>
                          <a:cs typeface="Segoe UI"/>
                        </a:rPr>
                        <a:t>0.3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35" dirty="0">
                          <a:latin typeface="Segoe UI"/>
                          <a:cs typeface="Segoe UI"/>
                        </a:rPr>
                        <a:t>3,00,000×0.3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</a:t>
                      </a:r>
                      <a:r>
                        <a:rPr sz="1100" spc="9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40" dirty="0">
                          <a:latin typeface="Segoe UI"/>
                          <a:cs typeface="Segoe UI"/>
                        </a:rPr>
                        <a:t>90,000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0" dirty="0">
                          <a:latin typeface="Segoe UI"/>
                          <a:cs typeface="Segoe UI"/>
                        </a:rPr>
                        <a:t>High</a:t>
                      </a:r>
                      <a:r>
                        <a:rPr sz="1100" spc="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30" dirty="0">
                          <a:latin typeface="Segoe UI"/>
                          <a:cs typeface="Segoe UI"/>
                        </a:rPr>
                        <a:t>guess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40" dirty="0">
                          <a:latin typeface="Segoe UI"/>
                          <a:cs typeface="Segoe UI"/>
                        </a:rPr>
                        <a:t>2,00,000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35" dirty="0">
                          <a:latin typeface="Segoe UI"/>
                          <a:cs typeface="Segoe UI"/>
                        </a:rPr>
                        <a:t>0.6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35" dirty="0">
                          <a:latin typeface="Segoe UI"/>
                          <a:cs typeface="Segoe UI"/>
                        </a:rPr>
                        <a:t>2,00,000×0.6</a:t>
                      </a:r>
                      <a:r>
                        <a:rPr sz="1100" spc="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35" dirty="0">
                          <a:latin typeface="Segoe UI"/>
                          <a:cs typeface="Segoe UI"/>
                        </a:rPr>
                        <a:t>=1,20,000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27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0" dirty="0">
                          <a:latin typeface="Segoe UI"/>
                          <a:cs typeface="Segoe UI"/>
                        </a:rPr>
                        <a:t>Low</a:t>
                      </a:r>
                      <a:r>
                        <a:rPr sz="1100" spc="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35" dirty="0">
                          <a:latin typeface="Segoe UI"/>
                          <a:cs typeface="Segoe UI"/>
                        </a:rPr>
                        <a:t>guess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40" dirty="0">
                          <a:latin typeface="Segoe UI"/>
                          <a:cs typeface="Segoe UI"/>
                        </a:rPr>
                        <a:t>1,20,000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35" dirty="0">
                          <a:latin typeface="Segoe UI"/>
                          <a:cs typeface="Segoe UI"/>
                        </a:rPr>
                        <a:t>0.1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35" dirty="0">
                          <a:latin typeface="Segoe UI"/>
                          <a:cs typeface="Segoe UI"/>
                        </a:rPr>
                        <a:t>1,20,000×0.1</a:t>
                      </a:r>
                      <a:r>
                        <a:rPr sz="1100" spc="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35" dirty="0">
                          <a:latin typeface="Segoe UI"/>
                          <a:cs typeface="Segoe UI"/>
                        </a:rPr>
                        <a:t>=12,000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315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30" dirty="0">
                          <a:latin typeface="Segoe UI"/>
                          <a:cs typeface="Segoe UI"/>
                        </a:rPr>
                        <a:t>Expected </a:t>
                      </a:r>
                      <a:r>
                        <a:rPr sz="1100" b="1" spc="25" dirty="0">
                          <a:latin typeface="Segoe UI"/>
                          <a:cs typeface="Segoe UI"/>
                        </a:rPr>
                        <a:t>Net cash </a:t>
                      </a:r>
                      <a:r>
                        <a:rPr sz="1100" b="1" spc="30" dirty="0">
                          <a:latin typeface="Segoe UI"/>
                          <a:cs typeface="Segoe UI"/>
                        </a:rPr>
                        <a:t>flow</a:t>
                      </a:r>
                      <a:r>
                        <a:rPr sz="1100" b="1" spc="19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30" dirty="0">
                          <a:latin typeface="Segoe UI"/>
                          <a:cs typeface="Segoe UI"/>
                        </a:rPr>
                        <a:t>(ENCF)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15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40" dirty="0">
                          <a:latin typeface="Segoe UI"/>
                          <a:cs typeface="Segoe UI"/>
                        </a:rPr>
                        <a:t>2,22,000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object 21"/>
          <p:cNvSpPr/>
          <p:nvPr/>
        </p:nvSpPr>
        <p:spPr>
          <a:xfrm>
            <a:off x="914400" y="1270000"/>
            <a:ext cx="310515" cy="2647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2298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6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1786013"/>
            <a:ext cx="5305425" cy="466725"/>
          </a:xfrm>
          <a:custGeom>
            <a:avLst/>
            <a:gdLst/>
            <a:ahLst/>
            <a:cxnLst/>
            <a:rect l="l" t="t" r="r" b="b"/>
            <a:pathLst>
              <a:path w="5305425" h="466725">
                <a:moveTo>
                  <a:pt x="0" y="77787"/>
                </a:moveTo>
                <a:lnTo>
                  <a:pt x="6112" y="47507"/>
                </a:lnTo>
                <a:lnTo>
                  <a:pt x="22782" y="22782"/>
                </a:lnTo>
                <a:lnTo>
                  <a:pt x="47507" y="6112"/>
                </a:lnTo>
                <a:lnTo>
                  <a:pt x="77787" y="0"/>
                </a:lnTo>
                <a:lnTo>
                  <a:pt x="5227637" y="0"/>
                </a:lnTo>
                <a:lnTo>
                  <a:pt x="5257917" y="6112"/>
                </a:lnTo>
                <a:lnTo>
                  <a:pt x="5282642" y="22782"/>
                </a:lnTo>
                <a:lnTo>
                  <a:pt x="5299312" y="47507"/>
                </a:lnTo>
                <a:lnTo>
                  <a:pt x="5305425" y="77787"/>
                </a:lnTo>
                <a:lnTo>
                  <a:pt x="5305425" y="388937"/>
                </a:lnTo>
                <a:lnTo>
                  <a:pt x="5299312" y="419217"/>
                </a:lnTo>
                <a:lnTo>
                  <a:pt x="5282642" y="443942"/>
                </a:lnTo>
                <a:lnTo>
                  <a:pt x="5257917" y="460612"/>
                </a:lnTo>
                <a:lnTo>
                  <a:pt x="5227637" y="466725"/>
                </a:lnTo>
                <a:lnTo>
                  <a:pt x="77787" y="466725"/>
                </a:lnTo>
                <a:lnTo>
                  <a:pt x="47507" y="460612"/>
                </a:lnTo>
                <a:lnTo>
                  <a:pt x="22782" y="443942"/>
                </a:lnTo>
                <a:lnTo>
                  <a:pt x="6112" y="419217"/>
                </a:lnTo>
                <a:lnTo>
                  <a:pt x="0" y="388937"/>
                </a:lnTo>
                <a:lnTo>
                  <a:pt x="0" y="77787"/>
                </a:lnTo>
                <a:close/>
              </a:path>
            </a:pathLst>
          </a:custGeom>
          <a:ln w="25400">
            <a:solidFill>
              <a:srgbClr val="00A6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63600" y="1264411"/>
            <a:ext cx="5327015" cy="182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415925" algn="l"/>
              </a:tabLst>
            </a:pPr>
            <a:r>
              <a:rPr sz="1100" b="1" spc="-5" dirty="0">
                <a:solidFill>
                  <a:srgbClr val="00A650"/>
                </a:solidFill>
                <a:latin typeface="Segoe UI"/>
                <a:cs typeface="Segoe UI"/>
              </a:rPr>
              <a:t>(ii)	Expected Net Present</a:t>
            </a:r>
            <a:r>
              <a:rPr sz="1100" b="1" spc="-2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100" b="1" spc="-5" dirty="0">
                <a:solidFill>
                  <a:srgbClr val="00A650"/>
                </a:solidFill>
                <a:latin typeface="Segoe UI"/>
                <a:cs typeface="Segoe UI"/>
              </a:rPr>
              <a:t>Value</a:t>
            </a:r>
            <a:endParaRPr sz="1100">
              <a:latin typeface="Segoe UI"/>
              <a:cs typeface="Segoe UI"/>
            </a:endParaRPr>
          </a:p>
          <a:p>
            <a:pPr marL="50800">
              <a:lnSpc>
                <a:spcPct val="100000"/>
              </a:lnSpc>
              <a:spcBef>
                <a:spcPts val="825"/>
              </a:spcBef>
            </a:pPr>
            <a:r>
              <a:rPr sz="1000" b="1" spc="15" dirty="0">
                <a:latin typeface="Segoe UI"/>
                <a:cs typeface="Segoe UI"/>
              </a:rPr>
              <a:t>Expected</a:t>
            </a:r>
            <a:r>
              <a:rPr sz="1000" b="1" spc="40" dirty="0">
                <a:latin typeface="Segoe UI"/>
                <a:cs typeface="Segoe UI"/>
              </a:rPr>
              <a:t> </a:t>
            </a:r>
            <a:r>
              <a:rPr sz="1000" b="1" spc="10" dirty="0">
                <a:latin typeface="Segoe UI"/>
                <a:cs typeface="Segoe UI"/>
              </a:rPr>
              <a:t>net</a:t>
            </a:r>
            <a:r>
              <a:rPr sz="1000" b="1" spc="40" dirty="0">
                <a:latin typeface="Segoe UI"/>
                <a:cs typeface="Segoe UI"/>
              </a:rPr>
              <a:t> </a:t>
            </a:r>
            <a:r>
              <a:rPr sz="1000" b="1" spc="10" dirty="0">
                <a:latin typeface="Segoe UI"/>
                <a:cs typeface="Segoe UI"/>
              </a:rPr>
              <a:t>present</a:t>
            </a:r>
            <a:r>
              <a:rPr sz="1000" b="1" spc="40" dirty="0">
                <a:latin typeface="Segoe UI"/>
                <a:cs typeface="Segoe UI"/>
              </a:rPr>
              <a:t> </a:t>
            </a:r>
            <a:r>
              <a:rPr sz="1000" b="1" spc="10" dirty="0">
                <a:latin typeface="Segoe UI"/>
                <a:cs typeface="Segoe UI"/>
              </a:rPr>
              <a:t>value</a:t>
            </a:r>
            <a:r>
              <a:rPr sz="1000" b="1" spc="45" dirty="0">
                <a:latin typeface="Segoe UI"/>
                <a:cs typeface="Segoe UI"/>
              </a:rPr>
              <a:t> </a:t>
            </a:r>
            <a:r>
              <a:rPr sz="1000" b="1" spc="-5" dirty="0">
                <a:latin typeface="Segoe UI"/>
                <a:cs typeface="Segoe UI"/>
              </a:rPr>
              <a:t>=</a:t>
            </a:r>
            <a:r>
              <a:rPr sz="1000" b="1" spc="35" dirty="0">
                <a:latin typeface="Segoe UI"/>
                <a:cs typeface="Segoe UI"/>
              </a:rPr>
              <a:t> </a:t>
            </a:r>
            <a:r>
              <a:rPr sz="1000" b="1" spc="10" dirty="0">
                <a:latin typeface="Segoe UI"/>
                <a:cs typeface="Segoe UI"/>
              </a:rPr>
              <a:t>Sum</a:t>
            </a:r>
            <a:r>
              <a:rPr sz="1000" b="1" spc="35" dirty="0">
                <a:latin typeface="Segoe UI"/>
                <a:cs typeface="Segoe UI"/>
              </a:rPr>
              <a:t> </a:t>
            </a:r>
            <a:r>
              <a:rPr sz="1000" b="1" spc="10" dirty="0">
                <a:latin typeface="Segoe UI"/>
                <a:cs typeface="Segoe UI"/>
              </a:rPr>
              <a:t>of</a:t>
            </a:r>
            <a:r>
              <a:rPr sz="1000" b="1" spc="50" dirty="0">
                <a:latin typeface="Segoe UI"/>
                <a:cs typeface="Segoe UI"/>
              </a:rPr>
              <a:t> </a:t>
            </a:r>
            <a:r>
              <a:rPr sz="1000" b="1" spc="10" dirty="0">
                <a:latin typeface="Segoe UI"/>
                <a:cs typeface="Segoe UI"/>
              </a:rPr>
              <a:t>present</a:t>
            </a:r>
            <a:r>
              <a:rPr sz="1000" b="1" spc="35" dirty="0">
                <a:latin typeface="Segoe UI"/>
                <a:cs typeface="Segoe UI"/>
              </a:rPr>
              <a:t> </a:t>
            </a:r>
            <a:r>
              <a:rPr sz="1000" b="1" spc="10" dirty="0">
                <a:latin typeface="Segoe UI"/>
                <a:cs typeface="Segoe UI"/>
              </a:rPr>
              <a:t>values</a:t>
            </a:r>
            <a:r>
              <a:rPr sz="1000" b="1" spc="40" dirty="0">
                <a:latin typeface="Segoe UI"/>
                <a:cs typeface="Segoe UI"/>
              </a:rPr>
              <a:t> </a:t>
            </a:r>
            <a:r>
              <a:rPr sz="1000" b="1" spc="10" dirty="0">
                <a:latin typeface="Segoe UI"/>
                <a:cs typeface="Segoe UI"/>
              </a:rPr>
              <a:t>of</a:t>
            </a:r>
            <a:r>
              <a:rPr sz="1000" b="1" spc="35" dirty="0">
                <a:latin typeface="Segoe UI"/>
                <a:cs typeface="Segoe UI"/>
              </a:rPr>
              <a:t> </a:t>
            </a:r>
            <a:r>
              <a:rPr sz="1000" b="1" spc="15" dirty="0">
                <a:latin typeface="Segoe UI"/>
                <a:cs typeface="Segoe UI"/>
              </a:rPr>
              <a:t>expected</a:t>
            </a:r>
            <a:r>
              <a:rPr sz="1000" b="1" spc="40" dirty="0">
                <a:latin typeface="Segoe UI"/>
                <a:cs typeface="Segoe UI"/>
              </a:rPr>
              <a:t> </a:t>
            </a:r>
            <a:r>
              <a:rPr sz="1000" b="1" spc="10" dirty="0">
                <a:latin typeface="Segoe UI"/>
                <a:cs typeface="Segoe UI"/>
              </a:rPr>
              <a:t>net</a:t>
            </a:r>
            <a:r>
              <a:rPr sz="1000" b="1" spc="30" dirty="0">
                <a:latin typeface="Segoe UI"/>
                <a:cs typeface="Segoe UI"/>
              </a:rPr>
              <a:t> </a:t>
            </a:r>
            <a:r>
              <a:rPr sz="1000" b="1" spc="10" dirty="0">
                <a:latin typeface="Segoe UI"/>
                <a:cs typeface="Segoe UI"/>
              </a:rPr>
              <a:t>cash</a:t>
            </a:r>
            <a:r>
              <a:rPr sz="1000" b="1" spc="35" dirty="0">
                <a:latin typeface="Segoe UI"/>
                <a:cs typeface="Segoe UI"/>
              </a:rPr>
              <a:t> </a:t>
            </a:r>
            <a:r>
              <a:rPr sz="1000" b="1" spc="15" dirty="0">
                <a:latin typeface="Segoe UI"/>
                <a:cs typeface="Segoe UI"/>
              </a:rPr>
              <a:t>flows</a:t>
            </a:r>
            <a:endParaRPr sz="1000">
              <a:latin typeface="Segoe UI"/>
              <a:cs typeface="Segoe UI"/>
            </a:endParaRPr>
          </a:p>
          <a:p>
            <a:pPr marR="16510" algn="ctr">
              <a:lnSpc>
                <a:spcPct val="100000"/>
              </a:lnSpc>
              <a:spcBef>
                <a:spcPts val="90"/>
              </a:spcBef>
            </a:pPr>
            <a:r>
              <a:rPr sz="1650" spc="-22" baseline="-35353" dirty="0">
                <a:latin typeface="Segoe UI"/>
                <a:cs typeface="Segoe UI"/>
              </a:rPr>
              <a:t>E</a:t>
            </a:r>
            <a:r>
              <a:rPr sz="1650" spc="-7" baseline="-35353" dirty="0">
                <a:latin typeface="Segoe UI"/>
                <a:cs typeface="Segoe UI"/>
              </a:rPr>
              <a:t>NPV</a:t>
            </a:r>
            <a:r>
              <a:rPr sz="1650" spc="-195" baseline="-35353" dirty="0">
                <a:latin typeface="Segoe UI"/>
                <a:cs typeface="Segoe UI"/>
              </a:rPr>
              <a:t> </a:t>
            </a:r>
            <a:r>
              <a:rPr sz="1650" spc="-7" baseline="-35353" dirty="0">
                <a:latin typeface="Segoe UI"/>
                <a:cs typeface="Segoe UI"/>
              </a:rPr>
              <a:t>=</a:t>
            </a:r>
            <a:r>
              <a:rPr sz="1650" spc="-202" baseline="-35353" dirty="0">
                <a:latin typeface="Segoe UI"/>
                <a:cs typeface="Segoe UI"/>
              </a:rPr>
              <a:t> </a:t>
            </a:r>
            <a:r>
              <a:rPr sz="2475" spc="-1170" baseline="-31986" dirty="0">
                <a:latin typeface="Symbol"/>
                <a:cs typeface="Symbol"/>
              </a:rPr>
              <a:t></a:t>
            </a:r>
            <a:r>
              <a:rPr sz="900" spc="30" baseline="37037" dirty="0">
                <a:latin typeface="Segoe UI"/>
                <a:cs typeface="Segoe UI"/>
              </a:rPr>
              <a:t>n</a:t>
            </a:r>
            <a:r>
              <a:rPr sz="900" baseline="37037" dirty="0">
                <a:latin typeface="Segoe UI"/>
                <a:cs typeface="Segoe UI"/>
              </a:rPr>
              <a:t>  </a:t>
            </a:r>
            <a:r>
              <a:rPr sz="900" spc="112" baseline="37037" dirty="0">
                <a:latin typeface="Segoe UI"/>
                <a:cs typeface="Segoe UI"/>
              </a:rPr>
              <a:t> </a:t>
            </a:r>
            <a:r>
              <a:rPr sz="1100" u="sng" spc="-7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E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N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C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F</a:t>
            </a:r>
            <a:endParaRPr sz="1100">
              <a:latin typeface="Segoe UI"/>
              <a:cs typeface="Segoe UI"/>
            </a:endParaRPr>
          </a:p>
          <a:p>
            <a:pPr marL="2650490">
              <a:lnSpc>
                <a:spcPct val="100000"/>
              </a:lnSpc>
              <a:spcBef>
                <a:spcPts val="65"/>
              </a:spcBef>
            </a:pPr>
            <a:r>
              <a:rPr sz="900" spc="-44" baseline="4629" dirty="0">
                <a:latin typeface="Segoe UI"/>
                <a:cs typeface="Segoe UI"/>
              </a:rPr>
              <a:t>t</a:t>
            </a:r>
            <a:r>
              <a:rPr sz="900" spc="-112" baseline="4629" dirty="0">
                <a:latin typeface="Segoe UI"/>
                <a:cs typeface="Segoe UI"/>
              </a:rPr>
              <a:t>=</a:t>
            </a:r>
            <a:r>
              <a:rPr sz="900" spc="22" baseline="4629" dirty="0">
                <a:latin typeface="Segoe UI"/>
                <a:cs typeface="Segoe UI"/>
              </a:rPr>
              <a:t>1</a:t>
            </a:r>
            <a:r>
              <a:rPr sz="900" baseline="4629" dirty="0">
                <a:latin typeface="Segoe UI"/>
                <a:cs typeface="Segoe UI"/>
              </a:rPr>
              <a:t> </a:t>
            </a:r>
            <a:r>
              <a:rPr sz="900" spc="-22" baseline="4629" dirty="0">
                <a:latin typeface="Segoe UI"/>
                <a:cs typeface="Segoe UI"/>
              </a:rPr>
              <a:t> </a:t>
            </a:r>
            <a:r>
              <a:rPr sz="1400" spc="-140" dirty="0">
                <a:latin typeface="Symbol"/>
                <a:cs typeface="Symbol"/>
              </a:rPr>
              <a:t></a:t>
            </a:r>
            <a:r>
              <a:rPr sz="1650" spc="-112" baseline="5050" dirty="0">
                <a:latin typeface="Segoe UI"/>
                <a:cs typeface="Segoe UI"/>
              </a:rPr>
              <a:t>1</a:t>
            </a:r>
            <a:r>
              <a:rPr sz="1650" spc="60" baseline="5050" dirty="0">
                <a:latin typeface="Segoe UI"/>
                <a:cs typeface="Segoe UI"/>
              </a:rPr>
              <a:t>+</a:t>
            </a:r>
            <a:r>
              <a:rPr sz="1650" spc="-7" baseline="5050" dirty="0">
                <a:latin typeface="Segoe UI"/>
                <a:cs typeface="Segoe UI"/>
              </a:rPr>
              <a:t>k</a:t>
            </a:r>
            <a:r>
              <a:rPr sz="1650" spc="-284" baseline="5050" dirty="0">
                <a:latin typeface="Segoe UI"/>
                <a:cs typeface="Segoe UI"/>
              </a:rPr>
              <a:t> </a:t>
            </a:r>
            <a:r>
              <a:rPr sz="1400" spc="-95" dirty="0">
                <a:latin typeface="Symbol"/>
                <a:cs typeface="Symbol"/>
              </a:rPr>
              <a:t></a:t>
            </a:r>
            <a:r>
              <a:rPr sz="900" spc="15" baseline="69444" dirty="0">
                <a:latin typeface="Segoe UI"/>
                <a:cs typeface="Segoe UI"/>
              </a:rPr>
              <a:t>t</a:t>
            </a:r>
            <a:endParaRPr sz="900" baseline="69444">
              <a:latin typeface="Segoe UI"/>
              <a:cs typeface="Segoe UI"/>
            </a:endParaRPr>
          </a:p>
          <a:p>
            <a:pPr marL="50800" marR="17780">
              <a:lnSpc>
                <a:spcPct val="166400"/>
              </a:lnSpc>
              <a:spcBef>
                <a:spcPts val="245"/>
              </a:spcBef>
            </a:pPr>
            <a:r>
              <a:rPr sz="1100" spc="25" dirty="0">
                <a:latin typeface="Segoe UI"/>
                <a:cs typeface="Segoe UI"/>
              </a:rPr>
              <a:t>Where, </a:t>
            </a:r>
            <a:r>
              <a:rPr sz="1100" spc="30" dirty="0">
                <a:latin typeface="Segoe UI"/>
                <a:cs typeface="Segoe UI"/>
              </a:rPr>
              <a:t>ENPV </a:t>
            </a:r>
            <a:r>
              <a:rPr sz="1100" spc="20" dirty="0">
                <a:latin typeface="Segoe UI"/>
                <a:cs typeface="Segoe UI"/>
              </a:rPr>
              <a:t>is the </a:t>
            </a:r>
            <a:r>
              <a:rPr sz="1100" spc="30" dirty="0">
                <a:latin typeface="Segoe UI"/>
                <a:cs typeface="Segoe UI"/>
              </a:rPr>
              <a:t>expected </a:t>
            </a:r>
            <a:r>
              <a:rPr sz="1100" spc="25" dirty="0">
                <a:latin typeface="Segoe UI"/>
                <a:cs typeface="Segoe UI"/>
              </a:rPr>
              <a:t>net </a:t>
            </a:r>
            <a:r>
              <a:rPr sz="1100" spc="30" dirty="0">
                <a:latin typeface="Segoe UI"/>
                <a:cs typeface="Segoe UI"/>
              </a:rPr>
              <a:t>present value, ENCF, expected </a:t>
            </a:r>
            <a:r>
              <a:rPr sz="1100" spc="25" dirty="0">
                <a:latin typeface="Segoe UI"/>
                <a:cs typeface="Segoe UI"/>
              </a:rPr>
              <a:t>net cash </a:t>
            </a:r>
            <a:r>
              <a:rPr sz="1100" spc="30" dirty="0">
                <a:latin typeface="Segoe UI"/>
                <a:cs typeface="Segoe UI"/>
              </a:rPr>
              <a:t>flows  (including</a:t>
            </a:r>
            <a:r>
              <a:rPr sz="1100" spc="65" dirty="0">
                <a:latin typeface="Segoe UI"/>
                <a:cs typeface="Segoe UI"/>
              </a:rPr>
              <a:t> </a:t>
            </a:r>
            <a:r>
              <a:rPr sz="1100" spc="25" dirty="0">
                <a:latin typeface="Segoe UI"/>
                <a:cs typeface="Segoe UI"/>
              </a:rPr>
              <a:t>both</a:t>
            </a:r>
            <a:r>
              <a:rPr sz="1100" spc="90" dirty="0">
                <a:latin typeface="Segoe UI"/>
                <a:cs typeface="Segoe UI"/>
              </a:rPr>
              <a:t> </a:t>
            </a:r>
            <a:r>
              <a:rPr sz="1100" spc="30" dirty="0">
                <a:latin typeface="Segoe UI"/>
                <a:cs typeface="Segoe UI"/>
              </a:rPr>
              <a:t>inflows</a:t>
            </a:r>
            <a:r>
              <a:rPr sz="1100" spc="85" dirty="0">
                <a:latin typeface="Segoe UI"/>
                <a:cs typeface="Segoe UI"/>
              </a:rPr>
              <a:t> </a:t>
            </a:r>
            <a:r>
              <a:rPr sz="1100" spc="25" dirty="0">
                <a:latin typeface="Segoe UI"/>
                <a:cs typeface="Segoe UI"/>
              </a:rPr>
              <a:t>and</a:t>
            </a:r>
            <a:r>
              <a:rPr sz="1100" spc="70" dirty="0">
                <a:latin typeface="Segoe UI"/>
                <a:cs typeface="Segoe UI"/>
              </a:rPr>
              <a:t> </a:t>
            </a:r>
            <a:r>
              <a:rPr sz="1100" spc="30" dirty="0">
                <a:latin typeface="Segoe UI"/>
                <a:cs typeface="Segoe UI"/>
              </a:rPr>
              <a:t>outflows)</a:t>
            </a:r>
            <a:r>
              <a:rPr sz="1100" spc="85" dirty="0">
                <a:latin typeface="Segoe UI"/>
                <a:cs typeface="Segoe UI"/>
              </a:rPr>
              <a:t> </a:t>
            </a:r>
            <a:r>
              <a:rPr sz="1100" spc="20" dirty="0">
                <a:latin typeface="Segoe UI"/>
                <a:cs typeface="Segoe UI"/>
              </a:rPr>
              <a:t>in</a:t>
            </a:r>
            <a:r>
              <a:rPr sz="1100" spc="70" dirty="0">
                <a:latin typeface="Segoe UI"/>
                <a:cs typeface="Segoe UI"/>
              </a:rPr>
              <a:t> </a:t>
            </a:r>
            <a:r>
              <a:rPr sz="1100" spc="30" dirty="0">
                <a:latin typeface="Segoe UI"/>
                <a:cs typeface="Segoe UI"/>
              </a:rPr>
              <a:t>period</a:t>
            </a:r>
            <a:r>
              <a:rPr sz="1100" spc="7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t</a:t>
            </a:r>
            <a:r>
              <a:rPr sz="1100" spc="80" dirty="0">
                <a:latin typeface="Segoe UI"/>
                <a:cs typeface="Segoe UI"/>
              </a:rPr>
              <a:t> </a:t>
            </a:r>
            <a:r>
              <a:rPr sz="1100" spc="25" dirty="0">
                <a:latin typeface="Segoe UI"/>
                <a:cs typeface="Segoe UI"/>
              </a:rPr>
              <a:t>and</a:t>
            </a:r>
            <a:r>
              <a:rPr sz="1100" spc="8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k</a:t>
            </a:r>
            <a:r>
              <a:rPr sz="1100" spc="75" dirty="0">
                <a:latin typeface="Segoe UI"/>
                <a:cs typeface="Segoe UI"/>
              </a:rPr>
              <a:t> </a:t>
            </a:r>
            <a:r>
              <a:rPr sz="1100" spc="20" dirty="0">
                <a:latin typeface="Segoe UI"/>
                <a:cs typeface="Segoe UI"/>
              </a:rPr>
              <a:t>is</a:t>
            </a:r>
            <a:r>
              <a:rPr sz="1100" spc="85" dirty="0">
                <a:latin typeface="Segoe UI"/>
                <a:cs typeface="Segoe UI"/>
              </a:rPr>
              <a:t> </a:t>
            </a:r>
            <a:r>
              <a:rPr sz="1100" spc="20" dirty="0">
                <a:latin typeface="Segoe UI"/>
                <a:cs typeface="Segoe UI"/>
              </a:rPr>
              <a:t>the</a:t>
            </a:r>
            <a:r>
              <a:rPr sz="1100" spc="85" dirty="0">
                <a:latin typeface="Segoe UI"/>
                <a:cs typeface="Segoe UI"/>
              </a:rPr>
              <a:t> </a:t>
            </a:r>
            <a:r>
              <a:rPr sz="1100" spc="30" dirty="0">
                <a:latin typeface="Segoe UI"/>
                <a:cs typeface="Segoe UI"/>
              </a:rPr>
              <a:t>discount</a:t>
            </a:r>
            <a:r>
              <a:rPr sz="1100" spc="70" dirty="0">
                <a:latin typeface="Segoe UI"/>
                <a:cs typeface="Segoe UI"/>
              </a:rPr>
              <a:t> </a:t>
            </a:r>
            <a:r>
              <a:rPr sz="1100" spc="30" dirty="0">
                <a:latin typeface="Segoe UI"/>
                <a:cs typeface="Segoe UI"/>
              </a:rPr>
              <a:t>rate.</a:t>
            </a:r>
            <a:endParaRPr sz="1100">
              <a:latin typeface="Segoe UI"/>
              <a:cs typeface="Segoe UI"/>
            </a:endParaRPr>
          </a:p>
          <a:p>
            <a:pPr marL="50800">
              <a:lnSpc>
                <a:spcPct val="100000"/>
              </a:lnSpc>
              <a:spcBef>
                <a:spcPts val="1080"/>
              </a:spcBef>
              <a:tabLst>
                <a:tab pos="416559" algn="l"/>
              </a:tabLst>
            </a:pPr>
            <a:r>
              <a:rPr sz="1100" b="1" dirty="0">
                <a:solidFill>
                  <a:srgbClr val="00A650"/>
                </a:solidFill>
                <a:latin typeface="Segoe UI"/>
                <a:cs typeface="Segoe UI"/>
              </a:rPr>
              <a:t>(a)	</a:t>
            </a:r>
            <a:r>
              <a:rPr sz="1100" b="1" spc="-5" dirty="0">
                <a:solidFill>
                  <a:srgbClr val="00A650"/>
                </a:solidFill>
                <a:latin typeface="Segoe UI"/>
                <a:cs typeface="Segoe UI"/>
              </a:rPr>
              <a:t>Expected Net Present Value- Single</a:t>
            </a:r>
            <a:r>
              <a:rPr sz="1100" b="1" spc="-2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100" b="1" spc="-5" dirty="0">
                <a:solidFill>
                  <a:srgbClr val="00A650"/>
                </a:solidFill>
                <a:latin typeface="Segoe UI"/>
                <a:cs typeface="Segoe UI"/>
              </a:rPr>
              <a:t>period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6111" y="3166872"/>
            <a:ext cx="5294630" cy="20320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ILLUSTRATION</a:t>
            </a:r>
            <a:r>
              <a:rPr sz="1200" b="1" spc="2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00A650"/>
                </a:solidFill>
                <a:latin typeface="Segoe UI"/>
                <a:cs typeface="Segoe UI"/>
              </a:rPr>
              <a:t>1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553" y="3423017"/>
            <a:ext cx="5281295" cy="7696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109200"/>
              </a:lnSpc>
              <a:spcBef>
                <a:spcPts val="120"/>
              </a:spcBef>
            </a:pPr>
            <a:r>
              <a:rPr sz="1100" i="1" spc="15" dirty="0">
                <a:latin typeface="Segoe UI"/>
                <a:cs typeface="Segoe UI"/>
              </a:rPr>
              <a:t>Possible </a:t>
            </a:r>
            <a:r>
              <a:rPr sz="1100" i="1" spc="10" dirty="0">
                <a:latin typeface="Segoe UI"/>
                <a:cs typeface="Segoe UI"/>
              </a:rPr>
              <a:t>net cash </a:t>
            </a:r>
            <a:r>
              <a:rPr sz="1100" i="1" spc="15" dirty="0">
                <a:latin typeface="Segoe UI"/>
                <a:cs typeface="Segoe UI"/>
              </a:rPr>
              <a:t>flows </a:t>
            </a:r>
            <a:r>
              <a:rPr sz="1100" i="1" spc="10" dirty="0">
                <a:latin typeface="Segoe UI"/>
                <a:cs typeface="Segoe UI"/>
              </a:rPr>
              <a:t>of </a:t>
            </a:r>
            <a:r>
              <a:rPr sz="1100" i="1" spc="15" dirty="0">
                <a:latin typeface="Segoe UI"/>
                <a:cs typeface="Segoe UI"/>
              </a:rPr>
              <a:t>Projects </a:t>
            </a:r>
            <a:r>
              <a:rPr sz="1100" i="1" dirty="0">
                <a:latin typeface="Segoe UI"/>
                <a:cs typeface="Segoe UI"/>
              </a:rPr>
              <a:t>A </a:t>
            </a:r>
            <a:r>
              <a:rPr sz="1100" i="1" spc="10" dirty="0">
                <a:latin typeface="Segoe UI"/>
                <a:cs typeface="Segoe UI"/>
              </a:rPr>
              <a:t>and </a:t>
            </a:r>
            <a:r>
              <a:rPr sz="1100" i="1" dirty="0">
                <a:latin typeface="Segoe UI"/>
                <a:cs typeface="Segoe UI"/>
              </a:rPr>
              <a:t>B </a:t>
            </a:r>
            <a:r>
              <a:rPr sz="1100" i="1" spc="5" dirty="0">
                <a:latin typeface="Segoe UI"/>
                <a:cs typeface="Segoe UI"/>
              </a:rPr>
              <a:t>at </a:t>
            </a:r>
            <a:r>
              <a:rPr sz="1100" i="1" spc="10" dirty="0">
                <a:latin typeface="Segoe UI"/>
                <a:cs typeface="Segoe UI"/>
              </a:rPr>
              <a:t>the end </a:t>
            </a:r>
            <a:r>
              <a:rPr sz="1100" i="1" dirty="0">
                <a:latin typeface="Segoe UI"/>
                <a:cs typeface="Segoe UI"/>
              </a:rPr>
              <a:t>of </a:t>
            </a:r>
            <a:r>
              <a:rPr sz="1100" i="1" spc="10" dirty="0">
                <a:latin typeface="Segoe UI"/>
                <a:cs typeface="Segoe UI"/>
              </a:rPr>
              <a:t>first year </a:t>
            </a:r>
            <a:r>
              <a:rPr sz="1100" i="1" spc="15" dirty="0">
                <a:latin typeface="Segoe UI"/>
                <a:cs typeface="Segoe UI"/>
              </a:rPr>
              <a:t>and </a:t>
            </a:r>
            <a:r>
              <a:rPr sz="1100" i="1" spc="10" dirty="0">
                <a:latin typeface="Segoe UI"/>
                <a:cs typeface="Segoe UI"/>
              </a:rPr>
              <a:t>their  </a:t>
            </a:r>
            <a:r>
              <a:rPr sz="1100" i="1" spc="15" dirty="0">
                <a:latin typeface="Segoe UI"/>
                <a:cs typeface="Segoe UI"/>
              </a:rPr>
              <a:t>probabilities </a:t>
            </a:r>
            <a:r>
              <a:rPr sz="1100" i="1" spc="10" dirty="0">
                <a:latin typeface="Segoe UI"/>
                <a:cs typeface="Segoe UI"/>
              </a:rPr>
              <a:t>are given </a:t>
            </a:r>
            <a:r>
              <a:rPr sz="1100" i="1" spc="5" dirty="0">
                <a:latin typeface="Segoe UI"/>
                <a:cs typeface="Segoe UI"/>
              </a:rPr>
              <a:t>as </a:t>
            </a:r>
            <a:r>
              <a:rPr sz="1100" i="1" spc="10" dirty="0">
                <a:latin typeface="Segoe UI"/>
                <a:cs typeface="Segoe UI"/>
              </a:rPr>
              <a:t>below. </a:t>
            </a:r>
            <a:r>
              <a:rPr sz="1100" i="1" spc="15" dirty="0">
                <a:latin typeface="Segoe UI"/>
                <a:cs typeface="Segoe UI"/>
              </a:rPr>
              <a:t>Discount </a:t>
            </a:r>
            <a:r>
              <a:rPr sz="1100" i="1" spc="10" dirty="0">
                <a:latin typeface="Segoe UI"/>
                <a:cs typeface="Segoe UI"/>
              </a:rPr>
              <a:t>rate </a:t>
            </a:r>
            <a:r>
              <a:rPr sz="1100" i="1" spc="5" dirty="0">
                <a:latin typeface="Segoe UI"/>
                <a:cs typeface="Segoe UI"/>
              </a:rPr>
              <a:t>is 10 </a:t>
            </a:r>
            <a:r>
              <a:rPr sz="1100" i="1" spc="10" dirty="0">
                <a:latin typeface="Segoe UI"/>
                <a:cs typeface="Segoe UI"/>
              </a:rPr>
              <a:t>per cent. For </a:t>
            </a:r>
            <a:r>
              <a:rPr sz="1100" i="1" spc="15" dirty="0">
                <a:latin typeface="Segoe UI"/>
                <a:cs typeface="Segoe UI"/>
              </a:rPr>
              <a:t>both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project  initial investment </a:t>
            </a:r>
            <a:r>
              <a:rPr sz="1100" i="1" spc="10" dirty="0">
                <a:latin typeface="Segoe UI"/>
                <a:cs typeface="Segoe UI"/>
              </a:rPr>
              <a:t>is </a:t>
            </a:r>
            <a:r>
              <a:rPr sz="1150" i="1" spc="-55" dirty="0">
                <a:latin typeface="Trebuchet MS"/>
                <a:cs typeface="Trebuchet MS"/>
              </a:rPr>
              <a:t>` </a:t>
            </a:r>
            <a:r>
              <a:rPr sz="1100" i="1" spc="15" dirty="0">
                <a:latin typeface="Segoe UI"/>
                <a:cs typeface="Segoe UI"/>
              </a:rPr>
              <a:t>10,000. </a:t>
            </a:r>
            <a:r>
              <a:rPr sz="1100" i="1" spc="10" dirty="0">
                <a:latin typeface="Segoe UI"/>
                <a:cs typeface="Segoe UI"/>
              </a:rPr>
              <a:t>From the </a:t>
            </a:r>
            <a:r>
              <a:rPr sz="1100" i="1" spc="15" dirty="0">
                <a:latin typeface="Segoe UI"/>
                <a:cs typeface="Segoe UI"/>
              </a:rPr>
              <a:t>following information, CALCULATE </a:t>
            </a:r>
            <a:r>
              <a:rPr sz="1100" i="1" spc="5" dirty="0">
                <a:latin typeface="Segoe UI"/>
                <a:cs typeface="Segoe UI"/>
              </a:rPr>
              <a:t>the  </a:t>
            </a:r>
            <a:r>
              <a:rPr sz="1100" i="1" spc="15" dirty="0">
                <a:latin typeface="Segoe UI"/>
                <a:cs typeface="Segoe UI"/>
              </a:rPr>
              <a:t>expected net present value </a:t>
            </a:r>
            <a:r>
              <a:rPr sz="1100" i="1" spc="10" dirty="0">
                <a:latin typeface="Segoe UI"/>
                <a:cs typeface="Segoe UI"/>
              </a:rPr>
              <a:t>for </a:t>
            </a:r>
            <a:r>
              <a:rPr sz="1100" i="1" spc="15" dirty="0">
                <a:latin typeface="Segoe UI"/>
                <a:cs typeface="Segoe UI"/>
              </a:rPr>
              <a:t>each </a:t>
            </a:r>
            <a:r>
              <a:rPr sz="1100" i="1" spc="10" dirty="0">
                <a:latin typeface="Segoe UI"/>
                <a:cs typeface="Segoe UI"/>
              </a:rPr>
              <a:t>project. </a:t>
            </a:r>
            <a:r>
              <a:rPr sz="1100" i="1" spc="15" dirty="0">
                <a:latin typeface="Segoe UI"/>
                <a:cs typeface="Segoe UI"/>
              </a:rPr>
              <a:t>State which project </a:t>
            </a:r>
            <a:r>
              <a:rPr sz="1100" i="1" spc="10" dirty="0">
                <a:latin typeface="Segoe UI"/>
                <a:cs typeface="Segoe UI"/>
              </a:rPr>
              <a:t>is</a:t>
            </a:r>
            <a:r>
              <a:rPr sz="1100" i="1" spc="240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preferable?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29639" y="4264152"/>
          <a:ext cx="5038722" cy="17023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4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31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839">
                <a:tc rowSpan="2">
                  <a:txBody>
                    <a:bodyPr/>
                    <a:lstStyle/>
                    <a:p>
                      <a:pPr marL="73025" marR="219710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si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le  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Event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3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Flow</a:t>
                      </a:r>
                      <a:r>
                        <a:rPr sz="1100" b="1" i="1" spc="4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spc="-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3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Flow</a:t>
                      </a:r>
                      <a:r>
                        <a:rPr sz="1100" b="1" i="1" spc="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spc="-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3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8,000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24,000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20,000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C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0.40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D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14,000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i="1" spc="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896111" y="6048755"/>
            <a:ext cx="5294630" cy="201295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889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70"/>
              </a:spcBef>
            </a:pPr>
            <a:r>
              <a:rPr sz="1200" b="1" spc="20" dirty="0">
                <a:solidFill>
                  <a:srgbClr val="00A650"/>
                </a:solidFill>
                <a:latin typeface="Segoe UI"/>
                <a:cs typeface="Segoe UI"/>
              </a:rPr>
              <a:t>SOLUTION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87500" y="6308852"/>
            <a:ext cx="3907154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5" dirty="0">
                <a:latin typeface="Segoe UI"/>
                <a:cs typeface="Segoe UI"/>
              </a:rPr>
              <a:t>Calculation </a:t>
            </a:r>
            <a:r>
              <a:rPr sz="1100" b="1" dirty="0">
                <a:latin typeface="Segoe UI"/>
                <a:cs typeface="Segoe UI"/>
              </a:rPr>
              <a:t>of </a:t>
            </a:r>
            <a:r>
              <a:rPr sz="1100" b="1" spc="10" dirty="0">
                <a:latin typeface="Segoe UI"/>
                <a:cs typeface="Segoe UI"/>
              </a:rPr>
              <a:t>Expected Value for </a:t>
            </a:r>
            <a:r>
              <a:rPr sz="1100" b="1" spc="15" dirty="0">
                <a:latin typeface="Segoe UI"/>
                <a:cs typeface="Segoe UI"/>
              </a:rPr>
              <a:t>Project </a:t>
            </a:r>
            <a:r>
              <a:rPr sz="1100" b="1" dirty="0">
                <a:latin typeface="Segoe UI"/>
                <a:cs typeface="Segoe UI"/>
              </a:rPr>
              <a:t>A </a:t>
            </a:r>
            <a:r>
              <a:rPr sz="1100" b="1" spc="15" dirty="0">
                <a:latin typeface="Segoe UI"/>
                <a:cs typeface="Segoe UI"/>
              </a:rPr>
              <a:t>and </a:t>
            </a:r>
            <a:r>
              <a:rPr sz="1100" b="1" spc="10" dirty="0">
                <a:latin typeface="Segoe UI"/>
                <a:cs typeface="Segoe UI"/>
              </a:rPr>
              <a:t>Project</a:t>
            </a:r>
            <a:r>
              <a:rPr sz="1100" b="1" spc="275" dirty="0">
                <a:latin typeface="Segoe UI"/>
                <a:cs typeface="Segoe UI"/>
              </a:rPr>
              <a:t> </a:t>
            </a:r>
            <a:r>
              <a:rPr sz="1100" b="1" dirty="0">
                <a:latin typeface="Segoe UI"/>
                <a:cs typeface="Segoe UI"/>
              </a:rPr>
              <a:t>B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966216" y="6576047"/>
          <a:ext cx="5124448" cy="17983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6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8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99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45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3846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483"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ib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R="32384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ve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76860" marR="27305" indent="69850" algn="just">
                        <a:lnSpc>
                          <a:spcPct val="110500"/>
                        </a:lnSpc>
                        <a:spcBef>
                          <a:spcPts val="15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et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low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4159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ted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R="30480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R="30480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3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71145" marR="30480" algn="r">
                        <a:lnSpc>
                          <a:spcPct val="110000"/>
                        </a:lnSpc>
                        <a:spcBef>
                          <a:spcPts val="16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lo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w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R="31750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3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51435" marR="46990" algn="ctr">
                        <a:lnSpc>
                          <a:spcPct val="110000"/>
                        </a:lnSpc>
                        <a:spcBef>
                          <a:spcPts val="160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ted  Value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24,000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400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3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C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2298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7</a:t>
            </a:r>
            <a:endParaRPr sz="1100" dirty="0">
              <a:latin typeface="Segoe UI"/>
              <a:cs typeface="Segoe U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66216" y="1269491"/>
          <a:ext cx="5124448" cy="729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6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8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99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45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3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D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113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600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11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ENCF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01700" y="1982764"/>
            <a:ext cx="4884420" cy="812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64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The net </a:t>
            </a:r>
            <a:r>
              <a:rPr sz="1100" spc="10" dirty="0">
                <a:latin typeface="Segoe UI"/>
                <a:cs typeface="Segoe UI"/>
              </a:rPr>
              <a:t>present value for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dirty="0">
                <a:latin typeface="Segoe UI"/>
                <a:cs typeface="Segoe UI"/>
              </a:rPr>
              <a:t>A is </a:t>
            </a:r>
            <a:r>
              <a:rPr sz="1100" spc="10" dirty="0">
                <a:latin typeface="Segoe UI"/>
                <a:cs typeface="Segoe UI"/>
              </a:rPr>
              <a:t>(0.909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-25" dirty="0">
                <a:latin typeface="Trebuchet MS"/>
                <a:cs typeface="Trebuchet MS"/>
              </a:rPr>
              <a:t>` </a:t>
            </a:r>
            <a:r>
              <a:rPr sz="1100" spc="15" dirty="0">
                <a:latin typeface="Segoe UI"/>
                <a:cs typeface="Segoe UI"/>
              </a:rPr>
              <a:t>12,000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-25" dirty="0">
                <a:latin typeface="Trebuchet MS"/>
                <a:cs typeface="Trebuchet MS"/>
              </a:rPr>
              <a:t>` </a:t>
            </a:r>
            <a:r>
              <a:rPr sz="1100" spc="15" dirty="0">
                <a:latin typeface="Segoe UI"/>
                <a:cs typeface="Segoe UI"/>
              </a:rPr>
              <a:t>10,000) </a:t>
            </a:r>
            <a:r>
              <a:rPr sz="1100" dirty="0">
                <a:latin typeface="Segoe UI"/>
                <a:cs typeface="Segoe UI"/>
              </a:rPr>
              <a:t>= </a:t>
            </a:r>
            <a:r>
              <a:rPr sz="1100" spc="-25" dirty="0">
                <a:latin typeface="Trebuchet MS"/>
                <a:cs typeface="Trebuchet MS"/>
              </a:rPr>
              <a:t>` </a:t>
            </a:r>
            <a:r>
              <a:rPr sz="1100" spc="15" dirty="0">
                <a:latin typeface="Segoe UI"/>
                <a:cs typeface="Segoe UI"/>
              </a:rPr>
              <a:t>908  The</a:t>
            </a:r>
            <a:r>
              <a:rPr sz="1100" spc="3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net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present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value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for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Project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B</a:t>
            </a:r>
            <a:r>
              <a:rPr sz="1100" spc="4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is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(0.909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-25" dirty="0">
                <a:latin typeface="Trebuchet MS"/>
                <a:cs typeface="Trebuchet MS"/>
              </a:rPr>
              <a:t>`</a:t>
            </a:r>
            <a:r>
              <a:rPr sz="1100" spc="10" dirty="0">
                <a:latin typeface="Trebuchet MS"/>
                <a:cs typeface="Trebuchet MS"/>
              </a:rPr>
              <a:t> </a:t>
            </a:r>
            <a:r>
              <a:rPr sz="1100" spc="15" dirty="0">
                <a:latin typeface="Segoe UI"/>
                <a:cs typeface="Segoe UI"/>
              </a:rPr>
              <a:t>16,000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</a:t>
            </a:r>
            <a:r>
              <a:rPr sz="1100" spc="50" dirty="0">
                <a:latin typeface="Segoe UI"/>
                <a:cs typeface="Segoe UI"/>
              </a:rPr>
              <a:t> </a:t>
            </a:r>
            <a:r>
              <a:rPr sz="1100" spc="10" dirty="0">
                <a:latin typeface="Trebuchet MS"/>
                <a:cs typeface="Trebuchet MS"/>
              </a:rPr>
              <a:t>`</a:t>
            </a:r>
            <a:r>
              <a:rPr sz="1100" spc="10" dirty="0">
                <a:latin typeface="Segoe UI"/>
                <a:cs typeface="Segoe UI"/>
              </a:rPr>
              <a:t>10,000)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-25" dirty="0">
                <a:latin typeface="Trebuchet MS"/>
                <a:cs typeface="Trebuchet MS"/>
              </a:rPr>
              <a:t>`</a:t>
            </a:r>
            <a:r>
              <a:rPr sz="1100" spc="5" dirty="0">
                <a:latin typeface="Trebuchet MS"/>
                <a:cs typeface="Trebuchet MS"/>
              </a:rPr>
              <a:t> </a:t>
            </a:r>
            <a:r>
              <a:rPr sz="1100" spc="15" dirty="0">
                <a:latin typeface="Segoe UI"/>
                <a:cs typeface="Segoe UI"/>
              </a:rPr>
              <a:t>4,544.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  <a:tabLst>
                <a:tab pos="377825" algn="l"/>
              </a:tabLst>
            </a:pPr>
            <a:r>
              <a:rPr sz="1100" b="1" dirty="0">
                <a:solidFill>
                  <a:srgbClr val="00A650"/>
                </a:solidFill>
                <a:latin typeface="Segoe UI"/>
                <a:cs typeface="Segoe UI"/>
              </a:rPr>
              <a:t>(b)	</a:t>
            </a:r>
            <a:r>
              <a:rPr sz="1100" b="1" spc="-5" dirty="0">
                <a:solidFill>
                  <a:srgbClr val="00A650"/>
                </a:solidFill>
                <a:latin typeface="Segoe UI"/>
                <a:cs typeface="Segoe UI"/>
              </a:rPr>
              <a:t>Expected Net Present Value- Multiple</a:t>
            </a:r>
            <a:r>
              <a:rPr sz="1100" b="1" spc="-2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100" b="1" spc="-5" dirty="0">
                <a:solidFill>
                  <a:srgbClr val="00A650"/>
                </a:solidFill>
                <a:latin typeface="Segoe UI"/>
                <a:cs typeface="Segoe UI"/>
              </a:rPr>
              <a:t>period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6111" y="2868167"/>
            <a:ext cx="5294630" cy="18796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ILLUSTRATION</a:t>
            </a:r>
            <a:r>
              <a:rPr sz="1100" b="1" spc="-1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100" b="1" dirty="0">
                <a:solidFill>
                  <a:srgbClr val="00A650"/>
                </a:solidFill>
                <a:latin typeface="Segoe UI Black"/>
                <a:cs typeface="Segoe UI Black"/>
              </a:rPr>
              <a:t>2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1700" y="3126739"/>
            <a:ext cx="43173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15" dirty="0">
                <a:latin typeface="Segoe UI"/>
                <a:cs typeface="Segoe UI"/>
              </a:rPr>
              <a:t>Probabilities </a:t>
            </a:r>
            <a:r>
              <a:rPr sz="1100" i="1" spc="5" dirty="0">
                <a:latin typeface="Segoe UI"/>
                <a:cs typeface="Segoe UI"/>
              </a:rPr>
              <a:t>for </a:t>
            </a:r>
            <a:r>
              <a:rPr sz="1100" i="1" spc="15" dirty="0">
                <a:latin typeface="Segoe UI"/>
                <a:cs typeface="Segoe UI"/>
              </a:rPr>
              <a:t>net </a:t>
            </a:r>
            <a:r>
              <a:rPr sz="1100" i="1" spc="10" dirty="0">
                <a:latin typeface="Segoe UI"/>
                <a:cs typeface="Segoe UI"/>
              </a:rPr>
              <a:t>cash </a:t>
            </a:r>
            <a:r>
              <a:rPr sz="1100" i="1" spc="15" dirty="0">
                <a:latin typeface="Segoe UI"/>
                <a:cs typeface="Segoe UI"/>
              </a:rPr>
              <a:t>flows </a:t>
            </a:r>
            <a:r>
              <a:rPr sz="1100" i="1" spc="5" dirty="0">
                <a:latin typeface="Segoe UI"/>
                <a:cs typeface="Segoe UI"/>
              </a:rPr>
              <a:t>for </a:t>
            </a:r>
            <a:r>
              <a:rPr sz="1100" i="1" dirty="0">
                <a:latin typeface="Segoe UI"/>
                <a:cs typeface="Segoe UI"/>
              </a:rPr>
              <a:t>3 </a:t>
            </a:r>
            <a:r>
              <a:rPr sz="1100" i="1" spc="10" dirty="0">
                <a:latin typeface="Segoe UI"/>
                <a:cs typeface="Segoe UI"/>
              </a:rPr>
              <a:t>years of </a:t>
            </a:r>
            <a:r>
              <a:rPr sz="1100" i="1" dirty="0">
                <a:latin typeface="Segoe UI"/>
                <a:cs typeface="Segoe UI"/>
              </a:rPr>
              <a:t>a </a:t>
            </a:r>
            <a:r>
              <a:rPr sz="1100" i="1" spc="15" dirty="0">
                <a:latin typeface="Segoe UI"/>
                <a:cs typeface="Segoe UI"/>
              </a:rPr>
              <a:t>project </a:t>
            </a:r>
            <a:r>
              <a:rPr sz="1100" i="1" spc="10" dirty="0">
                <a:latin typeface="Segoe UI"/>
                <a:cs typeface="Segoe UI"/>
              </a:rPr>
              <a:t>are </a:t>
            </a:r>
            <a:r>
              <a:rPr sz="1100" i="1" spc="5" dirty="0">
                <a:latin typeface="Segoe UI"/>
                <a:cs typeface="Segoe UI"/>
              </a:rPr>
              <a:t>as</a:t>
            </a:r>
            <a:r>
              <a:rPr sz="1100" i="1" spc="65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follows</a:t>
            </a:r>
            <a:r>
              <a:rPr sz="1100" spc="15" dirty="0">
                <a:latin typeface="Segoe UI"/>
                <a:cs typeface="Segoe UI"/>
              </a:rPr>
              <a:t>: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29639" y="3393935"/>
          <a:ext cx="5315585" cy="1854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7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384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r>
                        <a:rPr sz="1100" b="1" i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r>
                        <a:rPr sz="1100" b="1" i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243204" marR="233679" indent="-5080" algn="just">
                        <a:lnSpc>
                          <a:spcPct val="116300"/>
                        </a:lnSpc>
                        <a:spcBef>
                          <a:spcPts val="7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</a:t>
                      </a: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ow  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ro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ba</a:t>
                      </a:r>
                      <a:r>
                        <a:rPr sz="1100" b="1" i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li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48285" marR="238125" indent="-5080" algn="just">
                        <a:lnSpc>
                          <a:spcPct val="116300"/>
                        </a:lnSpc>
                        <a:spcBef>
                          <a:spcPts val="7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</a:t>
                      </a: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ow  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ro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ba</a:t>
                      </a:r>
                      <a:r>
                        <a:rPr sz="1100" b="1" i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li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38760" marR="228600" indent="-5080" algn="just">
                        <a:lnSpc>
                          <a:spcPct val="116300"/>
                        </a:lnSpc>
                        <a:spcBef>
                          <a:spcPts val="7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</a:t>
                      </a: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ow  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ro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ba</a:t>
                      </a:r>
                      <a:r>
                        <a:rPr sz="1100" b="1" i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li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marR="14160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00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marR="14160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00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 marR="14160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002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marR="14160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00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901700" y="5308205"/>
            <a:ext cx="5281930" cy="5848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-635" algn="just">
              <a:lnSpc>
                <a:spcPct val="109000"/>
              </a:lnSpc>
              <a:spcBef>
                <a:spcPts val="125"/>
              </a:spcBef>
            </a:pPr>
            <a:r>
              <a:rPr sz="1100" i="1" spc="15" dirty="0">
                <a:latin typeface="Segoe UI"/>
                <a:cs typeface="Segoe UI"/>
              </a:rPr>
              <a:t>CALCULATE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expected </a:t>
            </a:r>
            <a:r>
              <a:rPr sz="1100" i="1" spc="10" dirty="0">
                <a:latin typeface="Segoe UI"/>
                <a:cs typeface="Segoe UI"/>
              </a:rPr>
              <a:t>net cash flows. Also </a:t>
            </a:r>
            <a:r>
              <a:rPr sz="1100" i="1" spc="15" dirty="0">
                <a:latin typeface="Segoe UI"/>
                <a:cs typeface="Segoe UI"/>
              </a:rPr>
              <a:t>calculate </a:t>
            </a:r>
            <a:r>
              <a:rPr sz="1100" i="1" spc="10" dirty="0">
                <a:latin typeface="Segoe UI"/>
                <a:cs typeface="Segoe UI"/>
              </a:rPr>
              <a:t>net </a:t>
            </a:r>
            <a:r>
              <a:rPr sz="1100" i="1" spc="15" dirty="0">
                <a:latin typeface="Segoe UI"/>
                <a:cs typeface="Segoe UI"/>
              </a:rPr>
              <a:t>present value </a:t>
            </a:r>
            <a:r>
              <a:rPr sz="1100" i="1" spc="10" dirty="0">
                <a:latin typeface="Segoe UI"/>
                <a:cs typeface="Segoe UI"/>
              </a:rPr>
              <a:t>of </a:t>
            </a:r>
            <a:r>
              <a:rPr sz="1100" i="1" spc="5" dirty="0">
                <a:latin typeface="Segoe UI"/>
                <a:cs typeface="Segoe UI"/>
              </a:rPr>
              <a:t>the  </a:t>
            </a:r>
            <a:r>
              <a:rPr sz="1100" i="1" spc="15" dirty="0">
                <a:latin typeface="Segoe UI"/>
                <a:cs typeface="Segoe UI"/>
              </a:rPr>
              <a:t>project </a:t>
            </a:r>
            <a:r>
              <a:rPr sz="1100" i="1" spc="10" dirty="0">
                <a:latin typeface="Segoe UI"/>
                <a:cs typeface="Segoe UI"/>
              </a:rPr>
              <a:t>using </a:t>
            </a:r>
            <a:r>
              <a:rPr sz="1100" i="1" spc="15" dirty="0">
                <a:latin typeface="Segoe UI"/>
                <a:cs typeface="Segoe UI"/>
              </a:rPr>
              <a:t>expected </a:t>
            </a:r>
            <a:r>
              <a:rPr sz="1100" i="1" spc="10" dirty="0">
                <a:latin typeface="Segoe UI"/>
                <a:cs typeface="Segoe UI"/>
              </a:rPr>
              <a:t>cash </a:t>
            </a:r>
            <a:r>
              <a:rPr sz="1100" i="1" spc="15" dirty="0">
                <a:latin typeface="Segoe UI"/>
                <a:cs typeface="Segoe UI"/>
              </a:rPr>
              <a:t>flows </a:t>
            </a:r>
            <a:r>
              <a:rPr sz="1100" i="1" spc="10" dirty="0">
                <a:latin typeface="Segoe UI"/>
                <a:cs typeface="Segoe UI"/>
              </a:rPr>
              <a:t>using 10 per cent </a:t>
            </a:r>
            <a:r>
              <a:rPr sz="1100" i="1" spc="15" dirty="0">
                <a:latin typeface="Segoe UI"/>
                <a:cs typeface="Segoe UI"/>
              </a:rPr>
              <a:t>discount rate. </a:t>
            </a:r>
            <a:r>
              <a:rPr sz="1100" i="1" spc="10" dirty="0">
                <a:latin typeface="Segoe UI"/>
                <a:cs typeface="Segoe UI"/>
              </a:rPr>
              <a:t>Initial Investment  is </a:t>
            </a:r>
            <a:r>
              <a:rPr sz="1150" i="1" spc="-55" dirty="0">
                <a:latin typeface="Trebuchet MS"/>
                <a:cs typeface="Trebuchet MS"/>
              </a:rPr>
              <a:t>`</a:t>
            </a:r>
            <a:r>
              <a:rPr sz="1150" i="1" spc="15" dirty="0">
                <a:latin typeface="Trebuchet MS"/>
                <a:cs typeface="Trebuchet MS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10,000.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6111" y="5964935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SOLUTION</a:t>
            </a:r>
            <a:endParaRPr sz="1100">
              <a:latin typeface="Segoe UI Black"/>
              <a:cs typeface="Segoe UI Black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975360" y="6230111"/>
          <a:ext cx="5254623" cy="1999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9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94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4696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95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r>
                        <a:rPr sz="950" b="1" spc="4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1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95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r>
                        <a:rPr sz="950" b="1" spc="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2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95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r>
                        <a:rPr sz="950" b="1" spc="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3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3">
                <a:tc>
                  <a:txBody>
                    <a:bodyPr/>
                    <a:lstStyle/>
                    <a:p>
                      <a:pPr marL="93980" marR="86360" indent="-1905">
                        <a:lnSpc>
                          <a:spcPts val="1270"/>
                        </a:lnSpc>
                        <a:spcBef>
                          <a:spcPts val="25"/>
                        </a:spcBef>
                      </a:pP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95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95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w</a:t>
                      </a:r>
                      <a:endParaRPr sz="95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51765">
                        <a:lnSpc>
                          <a:spcPts val="1125"/>
                        </a:lnSpc>
                      </a:pP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55880" marR="48260" algn="ctr">
                        <a:lnSpc>
                          <a:spcPts val="1270"/>
                        </a:lnSpc>
                        <a:spcBef>
                          <a:spcPts val="25"/>
                        </a:spcBef>
                      </a:pP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ected  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Value</a:t>
                      </a:r>
                      <a:endParaRPr sz="95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</a:t>
                      </a:r>
                      <a:endParaRPr sz="950">
                        <a:latin typeface="Segoe UI"/>
                        <a:cs typeface="Segoe UI"/>
                      </a:endParaRPr>
                    </a:p>
                    <a:p>
                      <a:pPr marL="123189" marR="60960" indent="-58419">
                        <a:lnSpc>
                          <a:spcPct val="110500"/>
                        </a:lnSpc>
                        <a:spcBef>
                          <a:spcPts val="10"/>
                        </a:spcBef>
                      </a:pP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95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w  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5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95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ob</a:t>
                      </a:r>
                      <a:r>
                        <a:rPr sz="95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95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95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95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ty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55880" marR="48260" algn="ctr">
                        <a:lnSpc>
                          <a:spcPts val="1270"/>
                        </a:lnSpc>
                        <a:spcBef>
                          <a:spcPts val="25"/>
                        </a:spcBef>
                      </a:pP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ected  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Value</a:t>
                      </a:r>
                      <a:endParaRPr sz="95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</a:t>
                      </a:r>
                      <a:endParaRPr sz="950">
                        <a:latin typeface="Segoe UI"/>
                        <a:cs typeface="Segoe UI"/>
                      </a:endParaRPr>
                    </a:p>
                    <a:p>
                      <a:pPr marL="123189" marR="60960" indent="-58419">
                        <a:lnSpc>
                          <a:spcPct val="110500"/>
                        </a:lnSpc>
                        <a:spcBef>
                          <a:spcPts val="10"/>
                        </a:spcBef>
                      </a:pP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95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w  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5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95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ob</a:t>
                      </a:r>
                      <a:r>
                        <a:rPr sz="95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95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95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95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ty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19685" algn="ctr">
                        <a:lnSpc>
                          <a:spcPts val="1270"/>
                        </a:lnSpc>
                        <a:spcBef>
                          <a:spcPts val="25"/>
                        </a:spcBef>
                      </a:pP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95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ected  </a:t>
                      </a:r>
                      <a:r>
                        <a:rPr sz="95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Value</a:t>
                      </a:r>
                      <a:endParaRPr sz="95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950" b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973"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1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2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3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0"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2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3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200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4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600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2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504"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3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800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4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400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2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200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497"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4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3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200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1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1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510"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0" dirty="0">
                          <a:latin typeface="Segoe UI"/>
                          <a:cs typeface="Segoe UI"/>
                        </a:rPr>
                        <a:t>EN</a:t>
                      </a:r>
                      <a:r>
                        <a:rPr sz="950" spc="25" dirty="0">
                          <a:latin typeface="Segoe UI"/>
                          <a:cs typeface="Segoe UI"/>
                        </a:rPr>
                        <a:t>C</a:t>
                      </a:r>
                      <a:r>
                        <a:rPr sz="950" dirty="0">
                          <a:latin typeface="Segoe UI"/>
                          <a:cs typeface="Segoe UI"/>
                        </a:rPr>
                        <a:t>F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000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800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5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950" spc="2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950" spc="15" dirty="0">
                          <a:latin typeface="Segoe UI"/>
                          <a:cs typeface="Segoe UI"/>
                        </a:rPr>
                        <a:t>200</a:t>
                      </a:r>
                      <a:endParaRPr sz="950">
                        <a:latin typeface="Segoe UI"/>
                        <a:cs typeface="Segoe UI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2298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4838388"/>
            <a:ext cx="5305425" cy="466725"/>
          </a:xfrm>
          <a:custGeom>
            <a:avLst/>
            <a:gdLst/>
            <a:ahLst/>
            <a:cxnLst/>
            <a:rect l="l" t="t" r="r" b="b"/>
            <a:pathLst>
              <a:path w="5305425" h="466725">
                <a:moveTo>
                  <a:pt x="0" y="77787"/>
                </a:moveTo>
                <a:lnTo>
                  <a:pt x="6112" y="47507"/>
                </a:lnTo>
                <a:lnTo>
                  <a:pt x="22782" y="22782"/>
                </a:lnTo>
                <a:lnTo>
                  <a:pt x="47507" y="6112"/>
                </a:lnTo>
                <a:lnTo>
                  <a:pt x="77787" y="0"/>
                </a:lnTo>
                <a:lnTo>
                  <a:pt x="5227637" y="0"/>
                </a:lnTo>
                <a:lnTo>
                  <a:pt x="5257917" y="6112"/>
                </a:lnTo>
                <a:lnTo>
                  <a:pt x="5282642" y="22782"/>
                </a:lnTo>
                <a:lnTo>
                  <a:pt x="5299312" y="47507"/>
                </a:lnTo>
                <a:lnTo>
                  <a:pt x="5305425" y="77787"/>
                </a:lnTo>
                <a:lnTo>
                  <a:pt x="5305425" y="388937"/>
                </a:lnTo>
                <a:lnTo>
                  <a:pt x="5299312" y="419217"/>
                </a:lnTo>
                <a:lnTo>
                  <a:pt x="5282642" y="443942"/>
                </a:lnTo>
                <a:lnTo>
                  <a:pt x="5257917" y="460612"/>
                </a:lnTo>
                <a:lnTo>
                  <a:pt x="5227637" y="466725"/>
                </a:lnTo>
                <a:lnTo>
                  <a:pt x="77787" y="466725"/>
                </a:lnTo>
                <a:lnTo>
                  <a:pt x="47507" y="460612"/>
                </a:lnTo>
                <a:lnTo>
                  <a:pt x="22782" y="443942"/>
                </a:lnTo>
                <a:lnTo>
                  <a:pt x="6112" y="419217"/>
                </a:lnTo>
                <a:lnTo>
                  <a:pt x="0" y="388937"/>
                </a:lnTo>
                <a:lnTo>
                  <a:pt x="0" y="77787"/>
                </a:lnTo>
                <a:close/>
              </a:path>
            </a:pathLst>
          </a:custGeom>
          <a:ln w="25400">
            <a:solidFill>
              <a:srgbClr val="00A6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01700" y="1246745"/>
            <a:ext cx="528193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The present value </a:t>
            </a:r>
            <a:r>
              <a:rPr sz="1100" spc="5" dirty="0">
                <a:latin typeface="Segoe UI"/>
                <a:cs typeface="Segoe UI"/>
              </a:rPr>
              <a:t>of the </a:t>
            </a:r>
            <a:r>
              <a:rPr sz="1100" spc="15" dirty="0">
                <a:latin typeface="Segoe UI"/>
                <a:cs typeface="Segoe UI"/>
              </a:rPr>
              <a:t>expected value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 </a:t>
            </a:r>
            <a:r>
              <a:rPr sz="1100" spc="10" dirty="0">
                <a:latin typeface="Segoe UI"/>
                <a:cs typeface="Segoe UI"/>
              </a:rPr>
              <a:t>at </a:t>
            </a:r>
            <a:r>
              <a:rPr sz="1100" spc="5" dirty="0">
                <a:latin typeface="Segoe UI"/>
                <a:cs typeface="Segoe UI"/>
              </a:rPr>
              <a:t>10 </a:t>
            </a:r>
            <a:r>
              <a:rPr sz="1100" spc="15" dirty="0">
                <a:latin typeface="Segoe UI"/>
                <a:cs typeface="Segoe UI"/>
              </a:rPr>
              <a:t>per </a:t>
            </a:r>
            <a:r>
              <a:rPr sz="1100" spc="10" dirty="0">
                <a:latin typeface="Segoe UI"/>
                <a:cs typeface="Segoe UI"/>
              </a:rPr>
              <a:t>cent </a:t>
            </a:r>
            <a:r>
              <a:rPr sz="1100" spc="15" dirty="0">
                <a:latin typeface="Segoe UI"/>
                <a:cs typeface="Segoe UI"/>
              </a:rPr>
              <a:t>discount </a:t>
            </a:r>
            <a:r>
              <a:rPr sz="1100" spc="10" dirty="0">
                <a:latin typeface="Segoe UI"/>
                <a:cs typeface="Segoe UI"/>
              </a:rPr>
              <a:t>rate  has been </a:t>
            </a:r>
            <a:r>
              <a:rPr sz="1100" spc="15" dirty="0">
                <a:latin typeface="Segoe UI"/>
                <a:cs typeface="Segoe UI"/>
              </a:rPr>
              <a:t>determined </a:t>
            </a:r>
            <a:r>
              <a:rPr sz="1100" spc="5" dirty="0">
                <a:latin typeface="Segoe UI"/>
                <a:cs typeface="Segoe UI"/>
              </a:rPr>
              <a:t>as</a:t>
            </a:r>
            <a:r>
              <a:rPr sz="1100" spc="9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follows: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28064" y="1916171"/>
            <a:ext cx="368300" cy="0"/>
          </a:xfrm>
          <a:custGeom>
            <a:avLst/>
            <a:gdLst/>
            <a:ahLst/>
            <a:cxnLst/>
            <a:rect l="l" t="t" r="r" b="b"/>
            <a:pathLst>
              <a:path w="368300">
                <a:moveTo>
                  <a:pt x="0" y="0"/>
                </a:moveTo>
                <a:lnTo>
                  <a:pt x="367977" y="0"/>
                </a:lnTo>
              </a:path>
            </a:pathLst>
          </a:custGeom>
          <a:ln w="68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24913" y="1916171"/>
            <a:ext cx="384810" cy="0"/>
          </a:xfrm>
          <a:custGeom>
            <a:avLst/>
            <a:gdLst/>
            <a:ahLst/>
            <a:cxnLst/>
            <a:rect l="l" t="t" r="r" b="b"/>
            <a:pathLst>
              <a:path w="384810">
                <a:moveTo>
                  <a:pt x="0" y="0"/>
                </a:moveTo>
                <a:lnTo>
                  <a:pt x="384234" y="0"/>
                </a:lnTo>
              </a:path>
            </a:pathLst>
          </a:custGeom>
          <a:ln w="68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38019" y="1916171"/>
            <a:ext cx="382270" cy="0"/>
          </a:xfrm>
          <a:custGeom>
            <a:avLst/>
            <a:gdLst/>
            <a:ahLst/>
            <a:cxnLst/>
            <a:rect l="l" t="t" r="r" b="b"/>
            <a:pathLst>
              <a:path w="382270">
                <a:moveTo>
                  <a:pt x="0" y="0"/>
                </a:moveTo>
                <a:lnTo>
                  <a:pt x="381855" y="0"/>
                </a:lnTo>
              </a:path>
            </a:pathLst>
          </a:custGeom>
          <a:ln w="68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76300" y="1799969"/>
            <a:ext cx="3258820" cy="196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Segoe UI"/>
                <a:cs typeface="Segoe UI"/>
              </a:rPr>
              <a:t>Present </a:t>
            </a:r>
            <a:r>
              <a:rPr sz="1100" spc="-5" dirty="0">
                <a:latin typeface="Segoe UI"/>
                <a:cs typeface="Segoe UI"/>
              </a:rPr>
              <a:t>Value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cash flow </a:t>
            </a:r>
            <a:r>
              <a:rPr sz="1100" dirty="0">
                <a:latin typeface="Segoe UI"/>
                <a:cs typeface="Segoe UI"/>
              </a:rPr>
              <a:t>= </a:t>
            </a:r>
            <a:r>
              <a:rPr sz="1650" spc="-60" baseline="37878" dirty="0">
                <a:latin typeface="Segoe UI"/>
                <a:cs typeface="Segoe UI"/>
              </a:rPr>
              <a:t>ENCF</a:t>
            </a:r>
            <a:r>
              <a:rPr sz="975" spc="-60" baseline="38461" dirty="0">
                <a:latin typeface="Segoe UI"/>
                <a:cs typeface="Segoe UI"/>
              </a:rPr>
              <a:t>1 </a:t>
            </a:r>
            <a:r>
              <a:rPr sz="1650" spc="-7" baseline="2525" dirty="0">
                <a:latin typeface="Segoe UI"/>
                <a:cs typeface="Segoe UI"/>
              </a:rPr>
              <a:t>+ </a:t>
            </a:r>
            <a:r>
              <a:rPr sz="1650" spc="-44" baseline="37878" dirty="0">
                <a:latin typeface="Segoe UI"/>
                <a:cs typeface="Segoe UI"/>
              </a:rPr>
              <a:t>ENCF</a:t>
            </a:r>
            <a:r>
              <a:rPr sz="975" spc="-44" baseline="38461" dirty="0">
                <a:latin typeface="Segoe UI"/>
                <a:cs typeface="Segoe UI"/>
              </a:rPr>
              <a:t>2 </a:t>
            </a:r>
            <a:r>
              <a:rPr sz="1650" spc="-7" baseline="2525" dirty="0">
                <a:latin typeface="Segoe UI"/>
                <a:cs typeface="Segoe UI"/>
              </a:rPr>
              <a:t>+</a:t>
            </a:r>
            <a:r>
              <a:rPr sz="1650" spc="44" baseline="2525" dirty="0">
                <a:latin typeface="Segoe UI"/>
                <a:cs typeface="Segoe UI"/>
              </a:rPr>
              <a:t> </a:t>
            </a:r>
            <a:r>
              <a:rPr sz="1650" spc="-52" baseline="37878" dirty="0">
                <a:latin typeface="Segoe UI"/>
                <a:cs typeface="Segoe UI"/>
              </a:rPr>
              <a:t>ENCF</a:t>
            </a:r>
            <a:r>
              <a:rPr sz="975" spc="-52" baseline="38461" dirty="0">
                <a:latin typeface="Segoe UI"/>
                <a:cs typeface="Segoe UI"/>
              </a:rPr>
              <a:t>3</a:t>
            </a:r>
            <a:endParaRPr sz="975" baseline="38461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2276" y="1909950"/>
            <a:ext cx="1448435" cy="196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534670" algn="l"/>
                <a:tab pos="1047115" algn="l"/>
              </a:tabLst>
            </a:pPr>
            <a:r>
              <a:rPr sz="1100" spc="-20" dirty="0">
                <a:latin typeface="Segoe UI"/>
                <a:cs typeface="Segoe UI"/>
              </a:rPr>
              <a:t>(1+k)</a:t>
            </a:r>
            <a:r>
              <a:rPr sz="975" spc="-30" baseline="42735" dirty="0">
                <a:latin typeface="Segoe UI"/>
                <a:cs typeface="Segoe UI"/>
              </a:rPr>
              <a:t>1	</a:t>
            </a:r>
            <a:r>
              <a:rPr sz="1100" spc="-10" dirty="0">
                <a:latin typeface="Segoe UI"/>
                <a:cs typeface="Segoe UI"/>
              </a:rPr>
              <a:t>(1+k)</a:t>
            </a:r>
            <a:r>
              <a:rPr sz="975" spc="-15" baseline="42735" dirty="0">
                <a:latin typeface="Segoe UI"/>
                <a:cs typeface="Segoe UI"/>
              </a:rPr>
              <a:t>2	</a:t>
            </a:r>
            <a:r>
              <a:rPr sz="1100" spc="-15" dirty="0">
                <a:latin typeface="Segoe UI"/>
                <a:cs typeface="Segoe UI"/>
              </a:rPr>
              <a:t>(1+k)</a:t>
            </a:r>
            <a:r>
              <a:rPr sz="975" spc="-22" baseline="42735" dirty="0">
                <a:latin typeface="Segoe UI"/>
                <a:cs typeface="Segoe UI"/>
              </a:rPr>
              <a:t>3</a:t>
            </a:r>
            <a:endParaRPr sz="975" baseline="42735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3587" y="2148388"/>
            <a:ext cx="5361305" cy="261683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R="466725" algn="ctr">
              <a:lnSpc>
                <a:spcPct val="100000"/>
              </a:lnSpc>
              <a:spcBef>
                <a:spcPts val="395"/>
              </a:spcBef>
            </a:pPr>
            <a:r>
              <a:rPr sz="1650" baseline="-37878" dirty="0">
                <a:latin typeface="Segoe UI"/>
                <a:cs typeface="Segoe UI"/>
              </a:rPr>
              <a:t>= </a:t>
            </a:r>
            <a:r>
              <a:rPr sz="1100" u="sng" spc="1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6,000</a:t>
            </a:r>
            <a:r>
              <a:rPr sz="1100" spc="15" dirty="0">
                <a:latin typeface="Segoe UI"/>
                <a:cs typeface="Segoe UI"/>
              </a:rPr>
              <a:t> </a:t>
            </a:r>
            <a:r>
              <a:rPr sz="1650" baseline="-37878" dirty="0">
                <a:latin typeface="Segoe UI"/>
                <a:cs typeface="Segoe UI"/>
              </a:rPr>
              <a:t>+ </a:t>
            </a:r>
            <a:r>
              <a:rPr sz="1100" u="sng" spc="1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4,800</a:t>
            </a:r>
            <a:r>
              <a:rPr sz="1100" spc="15" dirty="0">
                <a:latin typeface="Segoe UI"/>
                <a:cs typeface="Segoe UI"/>
              </a:rPr>
              <a:t> </a:t>
            </a:r>
            <a:r>
              <a:rPr sz="1650" baseline="-37878" dirty="0">
                <a:latin typeface="Segoe UI"/>
                <a:cs typeface="Segoe UI"/>
              </a:rPr>
              <a:t>+</a:t>
            </a:r>
            <a:r>
              <a:rPr sz="1650" spc="-345" baseline="-37878" dirty="0">
                <a:latin typeface="Segoe UI"/>
                <a:cs typeface="Segoe UI"/>
              </a:rPr>
              <a:t> </a:t>
            </a:r>
            <a:r>
              <a:rPr sz="1100" u="sng" spc="2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4,200</a:t>
            </a:r>
            <a:endParaRPr sz="1100" dirty="0">
              <a:latin typeface="Segoe UI"/>
              <a:cs typeface="Segoe UI"/>
            </a:endParaRPr>
          </a:p>
          <a:p>
            <a:pPr marR="291465" algn="ctr">
              <a:lnSpc>
                <a:spcPct val="100000"/>
              </a:lnSpc>
              <a:spcBef>
                <a:spcPts val="300"/>
              </a:spcBef>
              <a:tabLst>
                <a:tab pos="457834" algn="l"/>
                <a:tab pos="949960" algn="l"/>
              </a:tabLst>
            </a:pPr>
            <a:r>
              <a:rPr sz="1100" dirty="0">
                <a:latin typeface="Segoe UI"/>
                <a:cs typeface="Segoe UI"/>
              </a:rPr>
              <a:t>(1.1)	</a:t>
            </a:r>
            <a:r>
              <a:rPr sz="1100" spc="-5" dirty="0">
                <a:latin typeface="Segoe UI"/>
                <a:cs typeface="Segoe UI"/>
              </a:rPr>
              <a:t>(1.1)</a:t>
            </a:r>
            <a:r>
              <a:rPr sz="975" spc="-7" baseline="42735" dirty="0">
                <a:latin typeface="Segoe UI"/>
                <a:cs typeface="Segoe UI"/>
              </a:rPr>
              <a:t>2	</a:t>
            </a:r>
            <a:r>
              <a:rPr sz="1100" spc="-5" dirty="0">
                <a:latin typeface="Segoe UI"/>
                <a:cs typeface="Segoe UI"/>
              </a:rPr>
              <a:t>(1.1)</a:t>
            </a:r>
            <a:r>
              <a:rPr sz="975" spc="-7" baseline="42735" dirty="0">
                <a:latin typeface="Segoe UI"/>
                <a:cs typeface="Segoe UI"/>
              </a:rPr>
              <a:t>3</a:t>
            </a:r>
            <a:endParaRPr sz="975" baseline="42735" dirty="0">
              <a:latin typeface="Segoe UI"/>
              <a:cs typeface="Segoe UI"/>
            </a:endParaRPr>
          </a:p>
          <a:p>
            <a:pPr marL="50800">
              <a:lnSpc>
                <a:spcPct val="100000"/>
              </a:lnSpc>
              <a:spcBef>
                <a:spcPts val="885"/>
              </a:spcBef>
            </a:pPr>
            <a:r>
              <a:rPr sz="1100" dirty="0">
                <a:latin typeface="Segoe UI"/>
                <a:cs typeface="Segoe UI"/>
              </a:rPr>
              <a:t>= </a:t>
            </a:r>
            <a:r>
              <a:rPr sz="1100" spc="-5" dirty="0">
                <a:latin typeface="Segoe UI"/>
                <a:cs typeface="Segoe UI"/>
              </a:rPr>
              <a:t>(6,000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-5" dirty="0">
                <a:latin typeface="Segoe UI"/>
                <a:cs typeface="Segoe UI"/>
              </a:rPr>
              <a:t>0.909)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-5" dirty="0">
                <a:latin typeface="Segoe UI"/>
                <a:cs typeface="Segoe UI"/>
              </a:rPr>
              <a:t>(4,800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-5" dirty="0">
                <a:latin typeface="Segoe UI"/>
                <a:cs typeface="Segoe UI"/>
              </a:rPr>
              <a:t>0.826)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-5" dirty="0">
                <a:latin typeface="Segoe UI"/>
                <a:cs typeface="Segoe UI"/>
              </a:rPr>
              <a:t>(4,200 </a:t>
            </a:r>
            <a:r>
              <a:rPr sz="1100" dirty="0">
                <a:latin typeface="Segoe UI"/>
                <a:cs typeface="Segoe UI"/>
              </a:rPr>
              <a:t>+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0.751)</a:t>
            </a:r>
            <a:endParaRPr sz="1100" dirty="0">
              <a:latin typeface="Segoe UI"/>
              <a:cs typeface="Segoe UI"/>
            </a:endParaRPr>
          </a:p>
          <a:p>
            <a:pPr marL="50800">
              <a:lnSpc>
                <a:spcPct val="100000"/>
              </a:lnSpc>
              <a:spcBef>
                <a:spcPts val="745"/>
              </a:spcBef>
            </a:pPr>
            <a:r>
              <a:rPr sz="1100" dirty="0">
                <a:latin typeface="Segoe UI"/>
                <a:cs typeface="Segoe UI"/>
              </a:rPr>
              <a:t>=</a:t>
            </a:r>
            <a:r>
              <a:rPr sz="1100" spc="-5" dirty="0">
                <a:latin typeface="Segoe UI"/>
                <a:cs typeface="Segoe UI"/>
              </a:rPr>
              <a:t> 12,573</a:t>
            </a:r>
            <a:endParaRPr sz="1100" dirty="0">
              <a:latin typeface="Segoe UI"/>
              <a:cs typeface="Segoe UI"/>
            </a:endParaRPr>
          </a:p>
          <a:p>
            <a:pPr marL="50800">
              <a:lnSpc>
                <a:spcPct val="100000"/>
              </a:lnSpc>
              <a:spcBef>
                <a:spcPts val="740"/>
              </a:spcBef>
            </a:pPr>
            <a:r>
              <a:rPr sz="1100" spc="-5" dirty="0">
                <a:latin typeface="Segoe UI"/>
                <a:cs typeface="Segoe UI"/>
              </a:rPr>
              <a:t>Expected </a:t>
            </a:r>
            <a:r>
              <a:rPr sz="1100" dirty="0">
                <a:latin typeface="Segoe UI"/>
                <a:cs typeface="Segoe UI"/>
              </a:rPr>
              <a:t>Net </a:t>
            </a:r>
            <a:r>
              <a:rPr sz="1100" spc="-5" dirty="0">
                <a:latin typeface="Segoe UI"/>
                <a:cs typeface="Segoe UI"/>
              </a:rPr>
              <a:t>Present value </a:t>
            </a:r>
            <a:r>
              <a:rPr sz="1100" dirty="0">
                <a:latin typeface="Segoe UI"/>
                <a:cs typeface="Segoe UI"/>
              </a:rPr>
              <a:t>= Present </a:t>
            </a:r>
            <a:r>
              <a:rPr sz="1100" spc="-5" dirty="0">
                <a:latin typeface="Segoe UI"/>
                <a:cs typeface="Segoe UI"/>
              </a:rPr>
              <a:t>Value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cash </a:t>
            </a:r>
            <a:r>
              <a:rPr sz="1100" dirty="0">
                <a:latin typeface="Segoe UI"/>
                <a:cs typeface="Segoe UI"/>
              </a:rPr>
              <a:t>flow - </a:t>
            </a:r>
            <a:r>
              <a:rPr sz="1100" spc="-5" dirty="0">
                <a:latin typeface="Segoe UI"/>
                <a:cs typeface="Segoe UI"/>
              </a:rPr>
              <a:t>Initial</a:t>
            </a:r>
            <a:r>
              <a:rPr sz="1100" spc="-2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Investment</a:t>
            </a:r>
            <a:endParaRPr sz="1100" dirty="0">
              <a:latin typeface="Segoe UI"/>
              <a:cs typeface="Segoe UI"/>
            </a:endParaRPr>
          </a:p>
          <a:p>
            <a:pPr marL="50800">
              <a:lnSpc>
                <a:spcPct val="100000"/>
              </a:lnSpc>
              <a:spcBef>
                <a:spcPts val="745"/>
              </a:spcBef>
            </a:pPr>
            <a:r>
              <a:rPr sz="1100" dirty="0">
                <a:latin typeface="Segoe UI"/>
                <a:cs typeface="Segoe UI"/>
              </a:rPr>
              <a:t>= </a:t>
            </a:r>
            <a:r>
              <a:rPr sz="1100" spc="-25" dirty="0">
                <a:latin typeface="Trebuchet MS"/>
                <a:cs typeface="Trebuchet MS"/>
              </a:rPr>
              <a:t>` </a:t>
            </a:r>
            <a:r>
              <a:rPr sz="1100" spc="-5" dirty="0">
                <a:latin typeface="Segoe UI"/>
                <a:cs typeface="Segoe UI"/>
              </a:rPr>
              <a:t>12,573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-10" dirty="0">
                <a:latin typeface="Trebuchet MS"/>
                <a:cs typeface="Trebuchet MS"/>
              </a:rPr>
              <a:t>`</a:t>
            </a:r>
            <a:r>
              <a:rPr sz="1100" spc="-10" dirty="0">
                <a:latin typeface="Segoe UI"/>
                <a:cs typeface="Segoe UI"/>
              </a:rPr>
              <a:t>10,000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`</a:t>
            </a:r>
            <a:r>
              <a:rPr sz="1100" spc="-10" dirty="0">
                <a:latin typeface="Segoe UI"/>
                <a:cs typeface="Segoe UI"/>
              </a:rPr>
              <a:t>2,573.</a:t>
            </a:r>
            <a:endParaRPr sz="1100" dirty="0">
              <a:latin typeface="Segoe UI"/>
              <a:cs typeface="Segoe UI"/>
            </a:endParaRPr>
          </a:p>
          <a:p>
            <a:pPr marL="50800" algn="just">
              <a:lnSpc>
                <a:spcPct val="100000"/>
              </a:lnSpc>
              <a:spcBef>
                <a:spcPts val="750"/>
              </a:spcBef>
            </a:pPr>
            <a:r>
              <a:rPr sz="1200" b="1" spc="4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Variance</a:t>
            </a:r>
            <a:endParaRPr sz="1200" dirty="0">
              <a:latin typeface="Segoe UI"/>
              <a:cs typeface="Segoe UI"/>
            </a:endParaRPr>
          </a:p>
          <a:p>
            <a:pPr marL="50800" marR="43180" algn="just">
              <a:lnSpc>
                <a:spcPct val="110400"/>
              </a:lnSpc>
              <a:spcBef>
                <a:spcPts val="610"/>
              </a:spcBef>
            </a:pPr>
            <a:r>
              <a:rPr sz="1200" b="1" spc="15" dirty="0">
                <a:latin typeface="Segoe UI"/>
                <a:cs typeface="Segoe UI"/>
              </a:rPr>
              <a:t>Meaning: </a:t>
            </a:r>
            <a:r>
              <a:rPr sz="1100" spc="15" dirty="0">
                <a:latin typeface="Segoe UI"/>
                <a:cs typeface="Segoe UI"/>
              </a:rPr>
              <a:t>Variance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b="1" spc="15" dirty="0">
                <a:latin typeface="Segoe UI"/>
                <a:cs typeface="Segoe UI"/>
              </a:rPr>
              <a:t>measurement </a:t>
            </a:r>
            <a:r>
              <a:rPr sz="1100" b="1" spc="10" dirty="0">
                <a:latin typeface="Segoe UI"/>
                <a:cs typeface="Segoe UI"/>
              </a:rPr>
              <a:t>of the degree of dispersion </a:t>
            </a:r>
            <a:r>
              <a:rPr sz="1100" spc="15" dirty="0">
                <a:latin typeface="Segoe UI"/>
                <a:cs typeface="Segoe UI"/>
              </a:rPr>
              <a:t>between  numbers </a:t>
            </a:r>
            <a:r>
              <a:rPr sz="1100" spc="10" dirty="0">
                <a:latin typeface="Segoe UI"/>
                <a:cs typeface="Segoe UI"/>
              </a:rPr>
              <a:t>in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data set from </a:t>
            </a:r>
            <a:r>
              <a:rPr sz="1100" spc="5" dirty="0">
                <a:latin typeface="Segoe UI"/>
                <a:cs typeface="Segoe UI"/>
              </a:rPr>
              <a:t>its </a:t>
            </a:r>
            <a:r>
              <a:rPr sz="1100" spc="15" dirty="0">
                <a:latin typeface="Segoe UI"/>
                <a:cs typeface="Segoe UI"/>
              </a:rPr>
              <a:t>average. </a:t>
            </a:r>
            <a:r>
              <a:rPr sz="1100" spc="5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very </a:t>
            </a:r>
            <a:r>
              <a:rPr sz="1100" spc="15" dirty="0">
                <a:latin typeface="Segoe UI"/>
                <a:cs typeface="Segoe UI"/>
              </a:rPr>
              <a:t>simple words, </a:t>
            </a:r>
            <a:r>
              <a:rPr sz="1100" spc="10" dirty="0">
                <a:latin typeface="Segoe UI"/>
                <a:cs typeface="Segoe UI"/>
              </a:rPr>
              <a:t>variance is </a:t>
            </a:r>
            <a:r>
              <a:rPr sz="1100" spc="15" dirty="0">
                <a:latin typeface="Segoe UI"/>
                <a:cs typeface="Segoe UI"/>
              </a:rPr>
              <a:t>the  measurement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difference between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average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the data </a:t>
            </a:r>
            <a:r>
              <a:rPr sz="1100" spc="10" dirty="0">
                <a:latin typeface="Segoe UI"/>
                <a:cs typeface="Segoe UI"/>
              </a:rPr>
              <a:t>set </a:t>
            </a:r>
            <a:r>
              <a:rPr sz="1100" spc="15" dirty="0">
                <a:latin typeface="Segoe UI"/>
                <a:cs typeface="Segoe UI"/>
              </a:rPr>
              <a:t>from </a:t>
            </a:r>
            <a:r>
              <a:rPr sz="1100" spc="10" dirty="0">
                <a:latin typeface="Segoe UI"/>
                <a:cs typeface="Segoe UI"/>
              </a:rPr>
              <a:t>every  </a:t>
            </a:r>
            <a:r>
              <a:rPr sz="1100" spc="15" dirty="0">
                <a:latin typeface="Segoe UI"/>
                <a:cs typeface="Segoe UI"/>
              </a:rPr>
              <a:t>number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the </a:t>
            </a:r>
            <a:r>
              <a:rPr sz="1100" spc="10" dirty="0">
                <a:latin typeface="Segoe UI"/>
                <a:cs typeface="Segoe UI"/>
              </a:rPr>
              <a:t>data set. </a:t>
            </a:r>
            <a:r>
              <a:rPr sz="1100" spc="15" dirty="0">
                <a:latin typeface="Segoe UI"/>
                <a:cs typeface="Segoe UI"/>
              </a:rPr>
              <a:t>Variance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calculated </a:t>
            </a:r>
            <a:r>
              <a:rPr sz="1100" spc="5" dirty="0">
                <a:latin typeface="Segoe UI"/>
                <a:cs typeface="Segoe UI"/>
              </a:rPr>
              <a:t>as</a:t>
            </a:r>
            <a:r>
              <a:rPr sz="1100" spc="21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below: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53061" y="4839067"/>
            <a:ext cx="660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Arial Narrow"/>
                <a:cs typeface="Arial Narrow"/>
              </a:rPr>
              <a:t>2</a:t>
            </a:r>
            <a:endParaRPr sz="7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86722" y="4870804"/>
            <a:ext cx="660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Arial Narrow"/>
                <a:cs typeface="Arial Narrow"/>
              </a:rPr>
              <a:t>n</a:t>
            </a:r>
            <a:endParaRPr sz="7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33488" y="5099810"/>
            <a:ext cx="6845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5320" algn="l"/>
              </a:tabLst>
            </a:pPr>
            <a:r>
              <a:rPr sz="700" spc="-5" dirty="0">
                <a:latin typeface="Arial Narrow"/>
                <a:cs typeface="Arial Narrow"/>
              </a:rPr>
              <a:t>J	j</a:t>
            </a:r>
            <a:endParaRPr sz="70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56608" y="4967260"/>
            <a:ext cx="660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Arial Narrow"/>
                <a:cs typeface="Arial Narrow"/>
              </a:rPr>
              <a:t>2</a:t>
            </a:r>
            <a:endParaRPr sz="7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78054" y="4857320"/>
            <a:ext cx="92329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43535" algn="l"/>
              </a:tabLst>
            </a:pPr>
            <a:r>
              <a:rPr sz="2050" spc="-325" dirty="0">
                <a:latin typeface="Symbol"/>
                <a:cs typeface="Symbol"/>
              </a:rPr>
              <a:t></a:t>
            </a:r>
            <a:r>
              <a:rPr sz="2050" spc="-325" dirty="0">
                <a:latin typeface="Times New Roman"/>
                <a:cs typeface="Times New Roman"/>
              </a:rPr>
              <a:t>	</a:t>
            </a:r>
            <a:r>
              <a:rPr sz="1100" spc="-35" dirty="0">
                <a:latin typeface="Symbol"/>
                <a:cs typeface="Symbol"/>
              </a:rPr>
              <a:t></a:t>
            </a:r>
            <a:r>
              <a:rPr sz="1100" spc="-35" dirty="0">
                <a:latin typeface="Arial Narrow"/>
                <a:cs typeface="Arial Narrow"/>
              </a:rPr>
              <a:t>ENCF</a:t>
            </a:r>
            <a:r>
              <a:rPr sz="2050" spc="-35" dirty="0">
                <a:latin typeface="Symbol"/>
                <a:cs typeface="Symbol"/>
              </a:rPr>
              <a:t></a:t>
            </a:r>
            <a:r>
              <a:rPr sz="2050" spc="-28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Arial Narrow"/>
                <a:cs typeface="Arial Narrow"/>
              </a:rPr>
              <a:t>P</a:t>
            </a:r>
            <a:endParaRPr sz="11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62105" y="4989079"/>
            <a:ext cx="7023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spc="-7" baseline="5050" dirty="0">
                <a:latin typeface="Symbol"/>
                <a:cs typeface="Symbol"/>
              </a:rPr>
              <a:t></a:t>
            </a:r>
            <a:r>
              <a:rPr sz="1650" spc="-7" baseline="5050" dirty="0">
                <a:latin typeface="Times New Roman"/>
                <a:cs typeface="Times New Roman"/>
              </a:rPr>
              <a:t> </a:t>
            </a:r>
            <a:r>
              <a:rPr sz="1650" spc="-7" baseline="5050" dirty="0">
                <a:latin typeface="Symbol"/>
                <a:cs typeface="Symbol"/>
              </a:rPr>
              <a:t></a:t>
            </a:r>
            <a:r>
              <a:rPr sz="1650" spc="-7" baseline="50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Symbol"/>
                <a:cs typeface="Symbol"/>
              </a:rPr>
              <a:t>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650" spc="-15" baseline="5050" dirty="0">
                <a:latin typeface="Arial Narrow"/>
                <a:cs typeface="Arial Narrow"/>
              </a:rPr>
              <a:t>NCF</a:t>
            </a:r>
            <a:endParaRPr sz="1650" baseline="505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60948" y="5141860"/>
            <a:ext cx="1320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20" dirty="0">
                <a:latin typeface="Arial Narrow"/>
                <a:cs typeface="Arial Narrow"/>
              </a:rPr>
              <a:t>j</a:t>
            </a:r>
            <a:r>
              <a:rPr sz="700" spc="-25" dirty="0">
                <a:latin typeface="Symbol"/>
                <a:cs typeface="Symbol"/>
              </a:rPr>
              <a:t></a:t>
            </a:r>
            <a:r>
              <a:rPr sz="700" spc="-5" dirty="0">
                <a:latin typeface="Arial Narrow"/>
                <a:cs typeface="Arial Narrow"/>
              </a:rPr>
              <a:t>1</a:t>
            </a:r>
            <a:endParaRPr sz="70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6300" y="5273152"/>
            <a:ext cx="5336540" cy="310578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40"/>
              </a:spcBef>
            </a:pPr>
            <a:r>
              <a:rPr sz="1100" spc="15" dirty="0">
                <a:latin typeface="Segoe UI"/>
                <a:cs typeface="Segoe UI"/>
              </a:rPr>
              <a:t>Where,</a:t>
            </a:r>
            <a:endParaRPr sz="1100">
              <a:latin typeface="Segoe UI"/>
              <a:cs typeface="Segoe UI"/>
            </a:endParaRPr>
          </a:p>
          <a:p>
            <a:pPr marL="60960" algn="just">
              <a:lnSpc>
                <a:spcPct val="100000"/>
              </a:lnSpc>
              <a:spcBef>
                <a:spcPts val="745"/>
              </a:spcBef>
            </a:pPr>
            <a:r>
              <a:rPr sz="1050" spc="80" dirty="0">
                <a:latin typeface="Symbol"/>
                <a:cs typeface="Symbol"/>
              </a:rPr>
              <a:t></a:t>
            </a:r>
            <a:r>
              <a:rPr sz="975" spc="120" baseline="42735" dirty="0">
                <a:latin typeface="Arial Narrow"/>
                <a:cs typeface="Arial Narrow"/>
              </a:rPr>
              <a:t>2 </a:t>
            </a:r>
            <a:r>
              <a:rPr sz="1100" spc="10" dirty="0">
                <a:latin typeface="Segoe UI"/>
                <a:cs typeface="Segoe UI"/>
              </a:rPr>
              <a:t>is variance in </a:t>
            </a:r>
            <a:r>
              <a:rPr sz="1100" spc="15" dirty="0">
                <a:latin typeface="Segoe UI"/>
                <a:cs typeface="Segoe UI"/>
              </a:rPr>
              <a:t>net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flow, </a:t>
            </a:r>
            <a:r>
              <a:rPr sz="1100" dirty="0">
                <a:latin typeface="Segoe UI"/>
                <a:cs typeface="Segoe UI"/>
              </a:rPr>
              <a:t>P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probability, </a:t>
            </a:r>
            <a:r>
              <a:rPr sz="1100" spc="10" dirty="0">
                <a:latin typeface="Segoe UI"/>
                <a:cs typeface="Segoe UI"/>
              </a:rPr>
              <a:t>ENCF </a:t>
            </a:r>
            <a:r>
              <a:rPr sz="1100" spc="15" dirty="0">
                <a:latin typeface="Segoe UI"/>
                <a:cs typeface="Segoe UI"/>
              </a:rPr>
              <a:t>expected net </a:t>
            </a:r>
            <a:r>
              <a:rPr sz="1100" spc="10" dirty="0">
                <a:latin typeface="Segoe UI"/>
                <a:cs typeface="Segoe UI"/>
              </a:rPr>
              <a:t>cash</a:t>
            </a:r>
            <a:r>
              <a:rPr sz="1100" spc="17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flow.</a:t>
            </a:r>
            <a:endParaRPr sz="1100">
              <a:latin typeface="Segoe UI"/>
              <a:cs typeface="Segoe UI"/>
            </a:endParaRPr>
          </a:p>
          <a:p>
            <a:pPr marL="38100" marR="30480" algn="just">
              <a:lnSpc>
                <a:spcPct val="110900"/>
              </a:lnSpc>
              <a:spcBef>
                <a:spcPts val="495"/>
              </a:spcBef>
            </a:pPr>
            <a:r>
              <a:rPr sz="1100" spc="15" dirty="0">
                <a:latin typeface="Segoe UI"/>
                <a:cs typeface="Segoe UI"/>
              </a:rPr>
              <a:t>Variance measures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uncertainty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value </a:t>
            </a:r>
            <a:r>
              <a:rPr sz="1100" spc="15" dirty="0">
                <a:latin typeface="Segoe UI"/>
                <a:cs typeface="Segoe UI"/>
              </a:rPr>
              <a:t>from </a:t>
            </a:r>
            <a:r>
              <a:rPr sz="1100" spc="10" dirty="0">
                <a:latin typeface="Segoe UI"/>
                <a:cs typeface="Segoe UI"/>
              </a:rPr>
              <a:t>its </a:t>
            </a:r>
            <a:r>
              <a:rPr sz="1100" spc="15" dirty="0">
                <a:latin typeface="Segoe UI"/>
                <a:cs typeface="Segoe UI"/>
              </a:rPr>
              <a:t>average. </a:t>
            </a:r>
            <a:r>
              <a:rPr sz="1100" spc="10" dirty="0">
                <a:latin typeface="Segoe UI"/>
                <a:cs typeface="Segoe UI"/>
              </a:rPr>
              <a:t>Thus, </a:t>
            </a:r>
            <a:r>
              <a:rPr sz="1100" spc="15" dirty="0">
                <a:latin typeface="Segoe UI"/>
                <a:cs typeface="Segoe UI"/>
              </a:rPr>
              <a:t>variance  helps </a:t>
            </a:r>
            <a:r>
              <a:rPr sz="1100" spc="10" dirty="0">
                <a:latin typeface="Segoe UI"/>
                <a:cs typeface="Segoe UI"/>
              </a:rPr>
              <a:t>an </a:t>
            </a:r>
            <a:r>
              <a:rPr sz="1100" spc="15" dirty="0">
                <a:latin typeface="Segoe UI"/>
                <a:cs typeface="Segoe UI"/>
              </a:rPr>
              <a:t>organization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understand </a:t>
            </a:r>
            <a:r>
              <a:rPr sz="1100" spc="10" dirty="0">
                <a:latin typeface="Segoe UI"/>
                <a:cs typeface="Segoe UI"/>
              </a:rPr>
              <a:t>the level of risk </a:t>
            </a:r>
            <a:r>
              <a:rPr sz="1100" dirty="0">
                <a:latin typeface="Segoe UI"/>
                <a:cs typeface="Segoe UI"/>
              </a:rPr>
              <a:t>it </a:t>
            </a:r>
            <a:r>
              <a:rPr sz="1100" spc="15" dirty="0">
                <a:latin typeface="Segoe UI"/>
                <a:cs typeface="Segoe UI"/>
              </a:rPr>
              <a:t>might </a:t>
            </a:r>
            <a:r>
              <a:rPr sz="1100" spc="10" dirty="0">
                <a:latin typeface="Segoe UI"/>
                <a:cs typeface="Segoe UI"/>
              </a:rPr>
              <a:t>face on </a:t>
            </a:r>
            <a:r>
              <a:rPr sz="1100" spc="15" dirty="0">
                <a:latin typeface="Segoe UI"/>
                <a:cs typeface="Segoe UI"/>
              </a:rPr>
              <a:t>investing </a:t>
            </a:r>
            <a:r>
              <a:rPr sz="1100" dirty="0">
                <a:latin typeface="Segoe UI"/>
                <a:cs typeface="Segoe UI"/>
              </a:rPr>
              <a:t>in  a </a:t>
            </a:r>
            <a:r>
              <a:rPr sz="1100" spc="10" dirty="0">
                <a:latin typeface="Segoe UI"/>
                <a:cs typeface="Segoe UI"/>
              </a:rPr>
              <a:t>project.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variance </a:t>
            </a:r>
            <a:r>
              <a:rPr sz="1100" spc="10" dirty="0">
                <a:latin typeface="Segoe UI"/>
                <a:cs typeface="Segoe UI"/>
              </a:rPr>
              <a:t>value of </a:t>
            </a:r>
            <a:r>
              <a:rPr sz="1100" b="1" spc="10" dirty="0">
                <a:latin typeface="Segoe UI"/>
                <a:cs typeface="Segoe UI"/>
              </a:rPr>
              <a:t>zero </a:t>
            </a:r>
            <a:r>
              <a:rPr sz="1100" spc="10" dirty="0">
                <a:latin typeface="Segoe UI"/>
                <a:cs typeface="Segoe UI"/>
              </a:rPr>
              <a:t>would indicate that the cash flows </a:t>
            </a:r>
            <a:r>
              <a:rPr sz="1100" spc="15" dirty="0">
                <a:latin typeface="Segoe UI"/>
                <a:cs typeface="Segoe UI"/>
              </a:rPr>
              <a:t>that would  </a:t>
            </a:r>
            <a:r>
              <a:rPr sz="1100" spc="10" dirty="0">
                <a:latin typeface="Segoe UI"/>
                <a:cs typeface="Segoe UI"/>
              </a:rPr>
              <a:t>be </a:t>
            </a:r>
            <a:r>
              <a:rPr sz="1100" spc="15" dirty="0">
                <a:latin typeface="Segoe UI"/>
                <a:cs typeface="Segoe UI"/>
              </a:rPr>
              <a:t>generated </a:t>
            </a:r>
            <a:r>
              <a:rPr sz="1100" spc="10" dirty="0">
                <a:latin typeface="Segoe UI"/>
                <a:cs typeface="Segoe UI"/>
              </a:rPr>
              <a:t>over the life of the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spc="10" dirty="0">
                <a:latin typeface="Segoe UI"/>
                <a:cs typeface="Segoe UI"/>
              </a:rPr>
              <a:t>would be same. This </a:t>
            </a:r>
            <a:r>
              <a:rPr sz="1100" spc="15" dirty="0">
                <a:latin typeface="Segoe UI"/>
                <a:cs typeface="Segoe UI"/>
              </a:rPr>
              <a:t>might happen </a:t>
            </a:r>
            <a:r>
              <a:rPr sz="1100" spc="10" dirty="0">
                <a:latin typeface="Segoe UI"/>
                <a:cs typeface="Segoe UI"/>
              </a:rPr>
              <a:t>in </a:t>
            </a:r>
            <a:r>
              <a:rPr sz="1100" dirty="0">
                <a:latin typeface="Segoe UI"/>
                <a:cs typeface="Segoe UI"/>
              </a:rPr>
              <a:t>a  </a:t>
            </a:r>
            <a:r>
              <a:rPr sz="1100" spc="10" dirty="0">
                <a:latin typeface="Segoe UI"/>
                <a:cs typeface="Segoe UI"/>
              </a:rPr>
              <a:t>case </a:t>
            </a:r>
            <a:r>
              <a:rPr sz="1100" spc="15" dirty="0">
                <a:latin typeface="Segoe UI"/>
                <a:cs typeface="Segoe UI"/>
              </a:rPr>
              <a:t>where the </a:t>
            </a:r>
            <a:r>
              <a:rPr sz="1100" spc="10" dirty="0">
                <a:latin typeface="Segoe UI"/>
                <a:cs typeface="Segoe UI"/>
              </a:rPr>
              <a:t>company has entered into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contract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providing services </a:t>
            </a:r>
            <a:r>
              <a:rPr sz="1100" dirty="0">
                <a:latin typeface="Segoe UI"/>
                <a:cs typeface="Segoe UI"/>
              </a:rPr>
              <a:t>in  </a:t>
            </a:r>
            <a:r>
              <a:rPr sz="1100" spc="15" dirty="0">
                <a:latin typeface="Segoe UI"/>
                <a:cs typeface="Segoe UI"/>
              </a:rPr>
              <a:t>return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specific </a:t>
            </a:r>
            <a:r>
              <a:rPr sz="1100" spc="10" dirty="0">
                <a:latin typeface="Segoe UI"/>
                <a:cs typeface="Segoe UI"/>
              </a:rPr>
              <a:t>sum.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b="1" spc="10" dirty="0">
                <a:latin typeface="Segoe UI"/>
                <a:cs typeface="Segoe UI"/>
              </a:rPr>
              <a:t>large </a:t>
            </a:r>
            <a:r>
              <a:rPr sz="1100" spc="15" dirty="0">
                <a:latin typeface="Segoe UI"/>
                <a:cs typeface="Segoe UI"/>
              </a:rPr>
              <a:t>variance indicates that there will </a:t>
            </a:r>
            <a:r>
              <a:rPr sz="1100" spc="10" dirty="0">
                <a:latin typeface="Segoe UI"/>
                <a:cs typeface="Segoe UI"/>
              </a:rPr>
              <a:t>be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large  </a:t>
            </a:r>
            <a:r>
              <a:rPr sz="1100" spc="15" dirty="0">
                <a:latin typeface="Segoe UI"/>
                <a:cs typeface="Segoe UI"/>
              </a:rPr>
              <a:t>variability between </a:t>
            </a:r>
            <a:r>
              <a:rPr sz="1100" spc="10" dirty="0">
                <a:latin typeface="Segoe UI"/>
                <a:cs typeface="Segoe UI"/>
              </a:rPr>
              <a:t>the cash </a:t>
            </a:r>
            <a:r>
              <a:rPr sz="1100" spc="15" dirty="0">
                <a:latin typeface="Segoe UI"/>
                <a:cs typeface="Segoe UI"/>
              </a:rPr>
              <a:t>flows </a:t>
            </a:r>
            <a:r>
              <a:rPr sz="1100" spc="10" dirty="0">
                <a:latin typeface="Segoe UI"/>
                <a:cs typeface="Segoe UI"/>
              </a:rPr>
              <a:t>of the </a:t>
            </a:r>
            <a:r>
              <a:rPr sz="1100" spc="15" dirty="0">
                <a:latin typeface="Segoe UI"/>
                <a:cs typeface="Segoe UI"/>
              </a:rPr>
              <a:t>different years. </a:t>
            </a:r>
            <a:r>
              <a:rPr sz="1100" spc="10" dirty="0">
                <a:latin typeface="Segoe UI"/>
                <a:cs typeface="Segoe UI"/>
              </a:rPr>
              <a:t>This </a:t>
            </a:r>
            <a:r>
              <a:rPr sz="1100" spc="5" dirty="0">
                <a:latin typeface="Segoe UI"/>
                <a:cs typeface="Segoe UI"/>
              </a:rPr>
              <a:t>can </a:t>
            </a:r>
            <a:r>
              <a:rPr sz="1100" spc="10" dirty="0">
                <a:latin typeface="Segoe UI"/>
                <a:cs typeface="Segoe UI"/>
              </a:rPr>
              <a:t>happen in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case  </a:t>
            </a:r>
            <a:r>
              <a:rPr sz="1100" spc="15" dirty="0">
                <a:latin typeface="Segoe UI"/>
                <a:cs typeface="Segoe UI"/>
              </a:rPr>
              <a:t>where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project being undertaken </a:t>
            </a:r>
            <a:r>
              <a:rPr sz="1100" spc="10" dirty="0">
                <a:latin typeface="Segoe UI"/>
                <a:cs typeface="Segoe UI"/>
              </a:rPr>
              <a:t>is very </a:t>
            </a:r>
            <a:r>
              <a:rPr sz="1100" spc="15" dirty="0">
                <a:latin typeface="Segoe UI"/>
                <a:cs typeface="Segoe UI"/>
              </a:rPr>
              <a:t>innovative </a:t>
            </a:r>
            <a:r>
              <a:rPr sz="1100" spc="10" dirty="0">
                <a:latin typeface="Segoe UI"/>
                <a:cs typeface="Segoe UI"/>
              </a:rPr>
              <a:t>and </a:t>
            </a:r>
            <a:r>
              <a:rPr sz="1100" spc="15" dirty="0">
                <a:latin typeface="Segoe UI"/>
                <a:cs typeface="Segoe UI"/>
              </a:rPr>
              <a:t>would </a:t>
            </a:r>
            <a:r>
              <a:rPr sz="1100" spc="10" dirty="0">
                <a:latin typeface="Segoe UI"/>
                <a:cs typeface="Segoe UI"/>
              </a:rPr>
              <a:t>require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certain  time frame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0" dirty="0">
                <a:latin typeface="Segoe UI"/>
                <a:cs typeface="Segoe UI"/>
              </a:rPr>
              <a:t>market the </a:t>
            </a:r>
            <a:r>
              <a:rPr sz="1100" spc="15" dirty="0">
                <a:latin typeface="Segoe UI"/>
                <a:cs typeface="Segoe UI"/>
              </a:rPr>
              <a:t>product and enable </a:t>
            </a:r>
            <a:r>
              <a:rPr sz="1100" spc="10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develop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customer base and  generate</a:t>
            </a:r>
            <a:r>
              <a:rPr sz="1100" spc="2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revenues.</a:t>
            </a:r>
            <a:endParaRPr sz="1100">
              <a:latin typeface="Segoe UI"/>
              <a:cs typeface="Segoe UI"/>
            </a:endParaRPr>
          </a:p>
          <a:p>
            <a:pPr marL="38100" marR="31750" algn="just">
              <a:lnSpc>
                <a:spcPct val="110900"/>
              </a:lnSpc>
              <a:spcBef>
                <a:spcPts val="600"/>
              </a:spcBef>
            </a:pPr>
            <a:r>
              <a:rPr sz="1100" dirty="0">
                <a:latin typeface="Segoe UI"/>
                <a:cs typeface="Segoe UI"/>
              </a:rPr>
              <a:t>A </a:t>
            </a:r>
            <a:r>
              <a:rPr sz="1100" b="1" spc="10" dirty="0">
                <a:latin typeface="Segoe UI"/>
                <a:cs typeface="Segoe UI"/>
              </a:rPr>
              <a:t>small </a:t>
            </a:r>
            <a:r>
              <a:rPr sz="1100" spc="10" dirty="0">
                <a:latin typeface="Segoe UI"/>
                <a:cs typeface="Segoe UI"/>
              </a:rPr>
              <a:t>variance would </a:t>
            </a:r>
            <a:r>
              <a:rPr sz="1100" spc="15" dirty="0">
                <a:latin typeface="Segoe UI"/>
                <a:cs typeface="Segoe UI"/>
              </a:rPr>
              <a:t>indicate that </a:t>
            </a:r>
            <a:r>
              <a:rPr sz="1100" spc="10" dirty="0">
                <a:latin typeface="Segoe UI"/>
                <a:cs typeface="Segoe UI"/>
              </a:rPr>
              <a:t>the cash </a:t>
            </a:r>
            <a:r>
              <a:rPr sz="1100" spc="15" dirty="0">
                <a:latin typeface="Segoe UI"/>
                <a:cs typeface="Segoe UI"/>
              </a:rPr>
              <a:t>flows would </a:t>
            </a:r>
            <a:r>
              <a:rPr sz="1100" spc="5" dirty="0">
                <a:latin typeface="Segoe UI"/>
                <a:cs typeface="Segoe UI"/>
              </a:rPr>
              <a:t>be </a:t>
            </a:r>
            <a:r>
              <a:rPr sz="1100" spc="15" dirty="0">
                <a:latin typeface="Segoe UI"/>
                <a:cs typeface="Segoe UI"/>
              </a:rPr>
              <a:t>somewhat stable  throughout </a:t>
            </a:r>
            <a:r>
              <a:rPr sz="1100" spc="10" dirty="0">
                <a:latin typeface="Segoe UI"/>
                <a:cs typeface="Segoe UI"/>
              </a:rPr>
              <a:t>the life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the </a:t>
            </a:r>
            <a:r>
              <a:rPr sz="1100" spc="10" dirty="0">
                <a:latin typeface="Segoe UI"/>
                <a:cs typeface="Segoe UI"/>
              </a:rPr>
              <a:t>project. This is </a:t>
            </a:r>
            <a:r>
              <a:rPr sz="1100" spc="15" dirty="0">
                <a:latin typeface="Segoe UI"/>
                <a:cs typeface="Segoe UI"/>
              </a:rPr>
              <a:t>possible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case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products </a:t>
            </a:r>
            <a:r>
              <a:rPr sz="1100" spc="10" dirty="0">
                <a:latin typeface="Segoe UI"/>
                <a:cs typeface="Segoe UI"/>
              </a:rPr>
              <a:t>which  </a:t>
            </a:r>
            <a:r>
              <a:rPr sz="1100" spc="15" dirty="0">
                <a:latin typeface="Segoe UI"/>
                <a:cs typeface="Segoe UI"/>
              </a:rPr>
              <a:t>already </a:t>
            </a:r>
            <a:r>
              <a:rPr sz="1100" spc="10" dirty="0">
                <a:latin typeface="Segoe UI"/>
                <a:cs typeface="Segoe UI"/>
              </a:rPr>
              <a:t>have an </a:t>
            </a:r>
            <a:r>
              <a:rPr sz="1100" spc="15" dirty="0">
                <a:latin typeface="Segoe UI"/>
                <a:cs typeface="Segoe UI"/>
              </a:rPr>
              <a:t>established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market.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2298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dirty="0">
                <a:solidFill>
                  <a:srgbClr val="FFFFFF"/>
                </a:solidFill>
                <a:latin typeface="Segoe UI"/>
                <a:cs typeface="Segoe UI"/>
              </a:rPr>
              <a:t>9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1166411"/>
            <a:ext cx="5282565" cy="112839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94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Standard</a:t>
            </a:r>
            <a:r>
              <a:rPr sz="1200" b="1" spc="6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Deviation</a:t>
            </a:r>
            <a:endParaRPr sz="1200" dirty="0">
              <a:latin typeface="Segoe UI"/>
              <a:cs typeface="Segoe UI"/>
            </a:endParaRPr>
          </a:p>
          <a:p>
            <a:pPr marL="12700" marR="5080" algn="just">
              <a:lnSpc>
                <a:spcPct val="110900"/>
              </a:lnSpc>
              <a:spcBef>
                <a:spcPts val="590"/>
              </a:spcBef>
            </a:pPr>
            <a:r>
              <a:rPr sz="1100" spc="15" dirty="0">
                <a:latin typeface="Segoe UI"/>
                <a:cs typeface="Segoe UI"/>
              </a:rPr>
              <a:t>Standard Deviation </a:t>
            </a:r>
            <a:r>
              <a:rPr sz="1100" dirty="0">
                <a:latin typeface="Segoe UI"/>
                <a:cs typeface="Segoe UI"/>
              </a:rPr>
              <a:t>is a </a:t>
            </a:r>
            <a:r>
              <a:rPr sz="1100" spc="15" dirty="0">
                <a:latin typeface="Segoe UI"/>
                <a:cs typeface="Segoe UI"/>
              </a:rPr>
              <a:t>degree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variation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individual </a:t>
            </a:r>
            <a:r>
              <a:rPr sz="1100" spc="10" dirty="0">
                <a:latin typeface="Segoe UI"/>
                <a:cs typeface="Segoe UI"/>
              </a:rPr>
              <a:t>items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set of data  </a:t>
            </a:r>
            <a:r>
              <a:rPr sz="1100" spc="15" dirty="0">
                <a:latin typeface="Segoe UI"/>
                <a:cs typeface="Segoe UI"/>
              </a:rPr>
              <a:t>from </a:t>
            </a:r>
            <a:r>
              <a:rPr sz="1100" spc="5" dirty="0">
                <a:latin typeface="Segoe UI"/>
                <a:cs typeface="Segoe UI"/>
              </a:rPr>
              <a:t>its </a:t>
            </a:r>
            <a:r>
              <a:rPr sz="1100" spc="15" dirty="0">
                <a:latin typeface="Segoe UI"/>
                <a:cs typeface="Segoe UI"/>
              </a:rPr>
              <a:t>average. The square root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variance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called Standard Deviation. </a:t>
            </a:r>
            <a:r>
              <a:rPr sz="1100" spc="10" dirty="0">
                <a:latin typeface="Segoe UI"/>
                <a:cs typeface="Segoe UI"/>
              </a:rPr>
              <a:t>For  </a:t>
            </a:r>
            <a:r>
              <a:rPr sz="1100" spc="15" dirty="0">
                <a:latin typeface="Segoe UI"/>
                <a:cs typeface="Segoe UI"/>
              </a:rPr>
              <a:t>Capital Budgeting decisions, Standard Deviation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0" dirty="0">
                <a:latin typeface="Segoe UI"/>
                <a:cs typeface="Segoe UI"/>
              </a:rPr>
              <a:t>used to </a:t>
            </a:r>
            <a:r>
              <a:rPr sz="1100" spc="15" dirty="0">
                <a:latin typeface="Segoe UI"/>
                <a:cs typeface="Segoe UI"/>
              </a:rPr>
              <a:t>calculate </a:t>
            </a:r>
            <a:r>
              <a:rPr sz="1100" spc="10" dirty="0">
                <a:latin typeface="Segoe UI"/>
                <a:cs typeface="Segoe UI"/>
              </a:rPr>
              <a:t>the risk  </a:t>
            </a:r>
            <a:r>
              <a:rPr sz="1100" spc="15" dirty="0">
                <a:latin typeface="Segoe UI"/>
                <a:cs typeface="Segoe UI"/>
              </a:rPr>
              <a:t>associated </a:t>
            </a:r>
            <a:r>
              <a:rPr sz="1100" spc="10" dirty="0">
                <a:latin typeface="Segoe UI"/>
                <a:cs typeface="Segoe UI"/>
              </a:rPr>
              <a:t>with </a:t>
            </a:r>
            <a:r>
              <a:rPr sz="1100" spc="15" dirty="0">
                <a:latin typeface="Segoe UI"/>
                <a:cs typeface="Segoe UI"/>
              </a:rPr>
              <a:t>the estimated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flows from </a:t>
            </a:r>
            <a:r>
              <a:rPr sz="1100" spc="10" dirty="0">
                <a:latin typeface="Segoe UI"/>
                <a:cs typeface="Segoe UI"/>
              </a:rPr>
              <a:t>the</a:t>
            </a:r>
            <a:r>
              <a:rPr sz="1100" spc="16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project.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6111" y="2368295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ILLUSTRATION</a:t>
            </a:r>
            <a:r>
              <a:rPr sz="1100" b="1" spc="-1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100" b="1" dirty="0">
                <a:solidFill>
                  <a:srgbClr val="00A650"/>
                </a:solidFill>
                <a:latin typeface="Segoe UI Black"/>
                <a:cs typeface="Segoe UI Black"/>
              </a:rPr>
              <a:t>3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700" y="2628392"/>
            <a:ext cx="52768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15" dirty="0">
                <a:latin typeface="Segoe UI"/>
                <a:cs typeface="Segoe UI"/>
              </a:rPr>
              <a:t>CALCULATE Variance </a:t>
            </a:r>
            <a:r>
              <a:rPr sz="1100" i="1" spc="10" dirty="0">
                <a:latin typeface="Segoe UI"/>
                <a:cs typeface="Segoe UI"/>
              </a:rPr>
              <a:t>and </a:t>
            </a:r>
            <a:r>
              <a:rPr sz="1100" i="1" spc="15" dirty="0">
                <a:latin typeface="Segoe UI"/>
                <a:cs typeface="Segoe UI"/>
              </a:rPr>
              <a:t>Standard Deviation </a:t>
            </a:r>
            <a:r>
              <a:rPr sz="1100" i="1" dirty="0">
                <a:latin typeface="Segoe UI"/>
                <a:cs typeface="Segoe UI"/>
              </a:rPr>
              <a:t>on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basis </a:t>
            </a:r>
            <a:r>
              <a:rPr sz="1100" i="1" dirty="0">
                <a:latin typeface="Segoe UI"/>
                <a:cs typeface="Segoe UI"/>
              </a:rPr>
              <a:t>of </a:t>
            </a:r>
            <a:r>
              <a:rPr sz="1100" i="1" spc="15" dirty="0">
                <a:latin typeface="Segoe UI"/>
                <a:cs typeface="Segoe UI"/>
              </a:rPr>
              <a:t>following</a:t>
            </a:r>
            <a:r>
              <a:rPr sz="1100" i="1" spc="280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information: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29639" y="2895587"/>
          <a:ext cx="5039993" cy="15224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2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1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7938">
                <a:tc rowSpan="2">
                  <a:txBody>
                    <a:bodyPr/>
                    <a:lstStyle/>
                    <a:p>
                      <a:pPr marL="73025" marR="161925">
                        <a:lnSpc>
                          <a:spcPct val="110900"/>
                        </a:lnSpc>
                        <a:spcBef>
                          <a:spcPts val="50"/>
                        </a:spcBef>
                      </a:pP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si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le  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Event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i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40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Flow</a:t>
                      </a:r>
                      <a:r>
                        <a:rPr sz="1100" b="1" i="1" spc="5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spc="-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3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Flow</a:t>
                      </a:r>
                      <a:r>
                        <a:rPr sz="1100" b="1" i="1" spc="4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spc="-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3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56642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8,000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746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24,000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746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20,000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C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0.40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746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4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D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14,000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746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8,000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896111" y="4500371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SOLUTION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87500" y="4760467"/>
            <a:ext cx="390715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15" dirty="0">
                <a:latin typeface="Segoe UI"/>
                <a:cs typeface="Segoe UI"/>
              </a:rPr>
              <a:t>Calculation </a:t>
            </a:r>
            <a:r>
              <a:rPr sz="1100" b="1" dirty="0">
                <a:latin typeface="Segoe UI"/>
                <a:cs typeface="Segoe UI"/>
              </a:rPr>
              <a:t>of </a:t>
            </a:r>
            <a:r>
              <a:rPr sz="1100" b="1" spc="10" dirty="0">
                <a:latin typeface="Segoe UI"/>
                <a:cs typeface="Segoe UI"/>
              </a:rPr>
              <a:t>Expected Value for </a:t>
            </a:r>
            <a:r>
              <a:rPr sz="1100" b="1" spc="15" dirty="0">
                <a:latin typeface="Segoe UI"/>
                <a:cs typeface="Segoe UI"/>
              </a:rPr>
              <a:t>Project </a:t>
            </a:r>
            <a:r>
              <a:rPr sz="1100" b="1" dirty="0">
                <a:latin typeface="Segoe UI"/>
                <a:cs typeface="Segoe UI"/>
              </a:rPr>
              <a:t>A </a:t>
            </a:r>
            <a:r>
              <a:rPr sz="1100" b="1" spc="15" dirty="0">
                <a:latin typeface="Segoe UI"/>
                <a:cs typeface="Segoe UI"/>
              </a:rPr>
              <a:t>and </a:t>
            </a:r>
            <a:r>
              <a:rPr sz="1100" b="1" spc="10" dirty="0">
                <a:latin typeface="Segoe UI"/>
                <a:cs typeface="Segoe UI"/>
              </a:rPr>
              <a:t>Project</a:t>
            </a:r>
            <a:r>
              <a:rPr sz="1100" b="1" spc="275" dirty="0">
                <a:latin typeface="Segoe UI"/>
                <a:cs typeface="Segoe UI"/>
              </a:rPr>
              <a:t> </a:t>
            </a:r>
            <a:r>
              <a:rPr sz="1100" b="1" dirty="0">
                <a:latin typeface="Segoe UI"/>
                <a:cs typeface="Segoe UI"/>
              </a:rPr>
              <a:t>B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966216" y="5027676"/>
          <a:ext cx="5212712" cy="21244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6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1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8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37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83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7925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86">
                <a:tc>
                  <a:txBody>
                    <a:bodyPr/>
                    <a:lstStyle/>
                    <a:p>
                      <a:pPr marL="142875" marR="50800" indent="-90170">
                        <a:lnSpc>
                          <a:spcPct val="110900"/>
                        </a:lnSpc>
                        <a:spcBef>
                          <a:spcPts val="50"/>
                        </a:spcBef>
                      </a:pP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ib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Event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56515" indent="-143510">
                        <a:lnSpc>
                          <a:spcPct val="114500"/>
                        </a:lnSpc>
                        <a:spcBef>
                          <a:spcPts val="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Net</a:t>
                      </a:r>
                      <a:r>
                        <a:rPr sz="1100" b="1" spc="-4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 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54610" marR="48260" algn="ctr">
                        <a:lnSpc>
                          <a:spcPct val="110900"/>
                        </a:lnSpc>
                        <a:spcBef>
                          <a:spcPts val="50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ted  Value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75260" marR="170180" algn="just">
                        <a:lnSpc>
                          <a:spcPct val="114500"/>
                        </a:lnSpc>
                        <a:spcBef>
                          <a:spcPts val="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lo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w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54610" marR="48260" algn="ctr">
                        <a:lnSpc>
                          <a:spcPct val="110900"/>
                        </a:lnSpc>
                        <a:spcBef>
                          <a:spcPts val="50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ted  Value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401">
                <a:tc>
                  <a:txBody>
                    <a:bodyPr/>
                    <a:lstStyle/>
                    <a:p>
                      <a:pPr marR="28257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050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400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8">
                <a:tc>
                  <a:txBody>
                    <a:bodyPr/>
                    <a:lstStyle/>
                    <a:p>
                      <a:pPr marR="28638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050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3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932">
                <a:tc>
                  <a:txBody>
                    <a:bodyPr/>
                    <a:lstStyle/>
                    <a:p>
                      <a:pPr marR="28321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C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0.40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050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R="2774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D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050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414">
                <a:tc>
                  <a:txBody>
                    <a:bodyPr/>
                    <a:lstStyle/>
                    <a:p>
                      <a:pPr marR="29146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600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050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R="28194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CF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161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8923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2558312" y="8290367"/>
            <a:ext cx="13970" cy="10795"/>
          </a:xfrm>
          <a:custGeom>
            <a:avLst/>
            <a:gdLst/>
            <a:ahLst/>
            <a:cxnLst/>
            <a:rect l="l" t="t" r="r" b="b"/>
            <a:pathLst>
              <a:path w="13969" h="10795">
                <a:moveTo>
                  <a:pt x="0" y="10318"/>
                </a:moveTo>
                <a:lnTo>
                  <a:pt x="138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72126" y="8290367"/>
            <a:ext cx="34290" cy="74295"/>
          </a:xfrm>
          <a:custGeom>
            <a:avLst/>
            <a:gdLst/>
            <a:ahLst/>
            <a:cxnLst/>
            <a:rect l="l" t="t" r="r" b="b"/>
            <a:pathLst>
              <a:path w="34289" h="74295">
                <a:moveTo>
                  <a:pt x="0" y="0"/>
                </a:moveTo>
                <a:lnTo>
                  <a:pt x="33944" y="7381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06070" y="8169321"/>
            <a:ext cx="36830" cy="194945"/>
          </a:xfrm>
          <a:custGeom>
            <a:avLst/>
            <a:gdLst/>
            <a:ahLst/>
            <a:cxnLst/>
            <a:rect l="l" t="t" r="r" b="b"/>
            <a:pathLst>
              <a:path w="36830" h="194945">
                <a:moveTo>
                  <a:pt x="0" y="194864"/>
                </a:moveTo>
                <a:lnTo>
                  <a:pt x="367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42777" y="8169321"/>
            <a:ext cx="774700" cy="0"/>
          </a:xfrm>
          <a:custGeom>
            <a:avLst/>
            <a:gdLst/>
            <a:ahLst/>
            <a:cxnLst/>
            <a:rect l="l" t="t" r="r" b="b"/>
            <a:pathLst>
              <a:path w="774700">
                <a:moveTo>
                  <a:pt x="0" y="0"/>
                </a:moveTo>
                <a:lnTo>
                  <a:pt x="7744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57127" y="8166145"/>
            <a:ext cx="860425" cy="198120"/>
          </a:xfrm>
          <a:custGeom>
            <a:avLst/>
            <a:gdLst/>
            <a:ahLst/>
            <a:cxnLst/>
            <a:rect l="l" t="t" r="r" b="b"/>
            <a:pathLst>
              <a:path w="860425" h="198120">
                <a:moveTo>
                  <a:pt x="55699" y="180974"/>
                </a:moveTo>
                <a:lnTo>
                  <a:pt x="48942" y="180974"/>
                </a:lnTo>
                <a:lnTo>
                  <a:pt x="83281" y="0"/>
                </a:lnTo>
                <a:lnTo>
                  <a:pt x="860049" y="0"/>
                </a:lnTo>
                <a:lnTo>
                  <a:pt x="860049" y="6746"/>
                </a:lnTo>
                <a:lnTo>
                  <a:pt x="88412" y="6746"/>
                </a:lnTo>
                <a:lnTo>
                  <a:pt x="55699" y="180974"/>
                </a:lnTo>
                <a:close/>
              </a:path>
              <a:path w="860425" h="198120">
                <a:moveTo>
                  <a:pt x="2368" y="136128"/>
                </a:moveTo>
                <a:lnTo>
                  <a:pt x="0" y="132952"/>
                </a:lnTo>
                <a:lnTo>
                  <a:pt x="18550" y="119062"/>
                </a:lnTo>
                <a:lnTo>
                  <a:pt x="23616" y="129381"/>
                </a:lnTo>
                <a:lnTo>
                  <a:pt x="11446" y="129381"/>
                </a:lnTo>
                <a:lnTo>
                  <a:pt x="2368" y="136128"/>
                </a:lnTo>
                <a:close/>
              </a:path>
              <a:path w="860425" h="198120">
                <a:moveTo>
                  <a:pt x="52495" y="198040"/>
                </a:moveTo>
                <a:lnTo>
                  <a:pt x="45785" y="198040"/>
                </a:lnTo>
                <a:lnTo>
                  <a:pt x="11446" y="129381"/>
                </a:lnTo>
                <a:lnTo>
                  <a:pt x="23616" y="129381"/>
                </a:lnTo>
                <a:lnTo>
                  <a:pt x="48942" y="180974"/>
                </a:lnTo>
                <a:lnTo>
                  <a:pt x="55699" y="180974"/>
                </a:lnTo>
                <a:lnTo>
                  <a:pt x="52495" y="1980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60689" y="8287720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70" h="8890">
                <a:moveTo>
                  <a:pt x="0" y="8828"/>
                </a:moveTo>
                <a:lnTo>
                  <a:pt x="1382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74512" y="8287720"/>
            <a:ext cx="34290" cy="62865"/>
          </a:xfrm>
          <a:custGeom>
            <a:avLst/>
            <a:gdLst/>
            <a:ahLst/>
            <a:cxnLst/>
            <a:rect l="l" t="t" r="r" b="b"/>
            <a:pathLst>
              <a:path w="34289" h="62865">
                <a:moveTo>
                  <a:pt x="0" y="0"/>
                </a:moveTo>
                <a:lnTo>
                  <a:pt x="33963" y="6259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08475" y="8184591"/>
            <a:ext cx="36830" cy="165735"/>
          </a:xfrm>
          <a:custGeom>
            <a:avLst/>
            <a:gdLst/>
            <a:ahLst/>
            <a:cxnLst/>
            <a:rect l="l" t="t" r="r" b="b"/>
            <a:pathLst>
              <a:path w="36829" h="165734">
                <a:moveTo>
                  <a:pt x="0" y="165729"/>
                </a:moveTo>
                <a:lnTo>
                  <a:pt x="3672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45203" y="8184591"/>
            <a:ext cx="627380" cy="0"/>
          </a:xfrm>
          <a:custGeom>
            <a:avLst/>
            <a:gdLst/>
            <a:ahLst/>
            <a:cxnLst/>
            <a:rect l="l" t="t" r="r" b="b"/>
            <a:pathLst>
              <a:path w="627379">
                <a:moveTo>
                  <a:pt x="0" y="0"/>
                </a:moveTo>
                <a:lnTo>
                  <a:pt x="62713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59504" y="8181380"/>
            <a:ext cx="713105" cy="169545"/>
          </a:xfrm>
          <a:custGeom>
            <a:avLst/>
            <a:gdLst/>
            <a:ahLst/>
            <a:cxnLst/>
            <a:rect l="l" t="t" r="r" b="b"/>
            <a:pathLst>
              <a:path w="713104" h="169545">
                <a:moveTo>
                  <a:pt x="55726" y="154493"/>
                </a:moveTo>
                <a:lnTo>
                  <a:pt x="48969" y="154493"/>
                </a:lnTo>
                <a:lnTo>
                  <a:pt x="83328" y="0"/>
                </a:lnTo>
                <a:lnTo>
                  <a:pt x="712835" y="0"/>
                </a:lnTo>
                <a:lnTo>
                  <a:pt x="712835" y="6822"/>
                </a:lnTo>
                <a:lnTo>
                  <a:pt x="88463" y="6822"/>
                </a:lnTo>
                <a:lnTo>
                  <a:pt x="55726" y="154493"/>
                </a:lnTo>
                <a:close/>
              </a:path>
              <a:path w="713104" h="169545">
                <a:moveTo>
                  <a:pt x="2369" y="117174"/>
                </a:moveTo>
                <a:lnTo>
                  <a:pt x="0" y="113563"/>
                </a:lnTo>
                <a:lnTo>
                  <a:pt x="18560" y="101524"/>
                </a:lnTo>
                <a:lnTo>
                  <a:pt x="24089" y="111154"/>
                </a:lnTo>
                <a:lnTo>
                  <a:pt x="11451" y="111154"/>
                </a:lnTo>
                <a:lnTo>
                  <a:pt x="2369" y="117174"/>
                </a:lnTo>
                <a:close/>
              </a:path>
              <a:path w="713104" h="169545">
                <a:moveTo>
                  <a:pt x="52523" y="168939"/>
                </a:moveTo>
                <a:lnTo>
                  <a:pt x="45811" y="168939"/>
                </a:lnTo>
                <a:lnTo>
                  <a:pt x="11451" y="111154"/>
                </a:lnTo>
                <a:lnTo>
                  <a:pt x="24089" y="111154"/>
                </a:lnTo>
                <a:lnTo>
                  <a:pt x="48969" y="154493"/>
                </a:lnTo>
                <a:lnTo>
                  <a:pt x="55726" y="154493"/>
                </a:lnTo>
                <a:lnTo>
                  <a:pt x="52523" y="168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38413" y="7059208"/>
            <a:ext cx="5396230" cy="130238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840"/>
              </a:spcBef>
            </a:pPr>
            <a:r>
              <a:rPr sz="1100" b="1" spc="15" dirty="0">
                <a:latin typeface="Segoe UI"/>
                <a:cs typeface="Segoe UI"/>
              </a:rPr>
              <a:t>Project</a:t>
            </a:r>
            <a:r>
              <a:rPr sz="1100" b="1" spc="30" dirty="0">
                <a:latin typeface="Segoe UI"/>
                <a:cs typeface="Segoe UI"/>
              </a:rPr>
              <a:t> </a:t>
            </a:r>
            <a:r>
              <a:rPr sz="1100" b="1" dirty="0">
                <a:latin typeface="Segoe UI"/>
                <a:cs typeface="Segoe UI"/>
              </a:rPr>
              <a:t>A</a:t>
            </a:r>
            <a:endParaRPr sz="1100">
              <a:latin typeface="Segoe UI"/>
              <a:cs typeface="Segoe UI"/>
            </a:endParaRPr>
          </a:p>
          <a:p>
            <a:pPr marL="75565">
              <a:lnSpc>
                <a:spcPct val="100000"/>
              </a:lnSpc>
              <a:spcBef>
                <a:spcPts val="745"/>
              </a:spcBef>
            </a:pPr>
            <a:r>
              <a:rPr sz="1100" spc="15" dirty="0">
                <a:latin typeface="Segoe UI"/>
                <a:cs typeface="Segoe UI"/>
              </a:rPr>
              <a:t>Variance </a:t>
            </a:r>
            <a:r>
              <a:rPr sz="1100" spc="10" dirty="0">
                <a:latin typeface="Segoe UI"/>
                <a:cs typeface="Segoe UI"/>
              </a:rPr>
              <a:t>(σ</a:t>
            </a:r>
            <a:r>
              <a:rPr sz="1050" spc="15" baseline="35714" dirty="0">
                <a:latin typeface="Segoe UI"/>
                <a:cs typeface="Segoe UI"/>
              </a:rPr>
              <a:t>2</a:t>
            </a:r>
            <a:r>
              <a:rPr sz="1100" spc="10" dirty="0">
                <a:latin typeface="Segoe UI"/>
                <a:cs typeface="Segoe UI"/>
              </a:rPr>
              <a:t>) </a:t>
            </a:r>
            <a:r>
              <a:rPr sz="1100" dirty="0">
                <a:latin typeface="Segoe UI"/>
                <a:cs typeface="Segoe UI"/>
              </a:rPr>
              <a:t>= </a:t>
            </a:r>
            <a:r>
              <a:rPr sz="1100" spc="10" dirty="0">
                <a:latin typeface="Segoe UI"/>
                <a:cs typeface="Segoe UI"/>
              </a:rPr>
              <a:t>(8,000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15" dirty="0">
                <a:latin typeface="Segoe UI"/>
                <a:cs typeface="Segoe UI"/>
              </a:rPr>
              <a:t>12,000)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10" dirty="0">
                <a:latin typeface="Segoe UI"/>
                <a:cs typeface="Segoe UI"/>
              </a:rPr>
              <a:t>(0.1)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(10,000 -12,000)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10" dirty="0">
                <a:latin typeface="Segoe UI"/>
                <a:cs typeface="Segoe UI"/>
              </a:rPr>
              <a:t>(0.2)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(12,000</a:t>
            </a:r>
            <a:r>
              <a:rPr sz="1100" spc="24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</a:t>
            </a:r>
            <a:endParaRPr sz="1100">
              <a:latin typeface="Segoe UI"/>
              <a:cs typeface="Segoe UI"/>
            </a:endParaRPr>
          </a:p>
          <a:p>
            <a:pPr marL="75565">
              <a:lnSpc>
                <a:spcPct val="100000"/>
              </a:lnSpc>
              <a:spcBef>
                <a:spcPts val="145"/>
              </a:spcBef>
            </a:pPr>
            <a:r>
              <a:rPr sz="1100" spc="15" dirty="0">
                <a:latin typeface="Segoe UI"/>
                <a:cs typeface="Segoe UI"/>
              </a:rPr>
              <a:t>12000)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10" dirty="0">
                <a:latin typeface="Segoe UI"/>
                <a:cs typeface="Segoe UI"/>
              </a:rPr>
              <a:t>(0.4)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0" dirty="0">
                <a:latin typeface="Segoe UI"/>
                <a:cs typeface="Segoe UI"/>
              </a:rPr>
              <a:t>(14,000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15" dirty="0">
                <a:latin typeface="Segoe UI"/>
                <a:cs typeface="Segoe UI"/>
              </a:rPr>
              <a:t>12,000)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10" dirty="0">
                <a:latin typeface="Segoe UI"/>
                <a:cs typeface="Segoe UI"/>
              </a:rPr>
              <a:t>(0.2)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0" dirty="0">
                <a:latin typeface="Segoe UI"/>
                <a:cs typeface="Segoe UI"/>
              </a:rPr>
              <a:t>(16000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15" dirty="0">
                <a:latin typeface="Segoe UI"/>
                <a:cs typeface="Segoe UI"/>
              </a:rPr>
              <a:t>12,000)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24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(0.1)</a:t>
            </a:r>
            <a:endParaRPr sz="1100">
              <a:latin typeface="Segoe UI"/>
              <a:cs typeface="Segoe UI"/>
            </a:endParaRPr>
          </a:p>
          <a:p>
            <a:pPr marL="75565">
              <a:lnSpc>
                <a:spcPct val="100000"/>
              </a:lnSpc>
              <a:spcBef>
                <a:spcPts val="745"/>
              </a:spcBef>
            </a:pPr>
            <a:r>
              <a:rPr sz="1100" dirty="0">
                <a:latin typeface="Segoe UI"/>
                <a:cs typeface="Segoe UI"/>
              </a:rPr>
              <a:t>= </a:t>
            </a:r>
            <a:r>
              <a:rPr sz="1100" spc="15" dirty="0">
                <a:latin typeface="Segoe UI"/>
                <a:cs typeface="Segoe UI"/>
              </a:rPr>
              <a:t>16,00,000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8,00,000 </a:t>
            </a:r>
            <a:r>
              <a:rPr sz="1100" dirty="0">
                <a:latin typeface="Segoe UI"/>
                <a:cs typeface="Segoe UI"/>
              </a:rPr>
              <a:t>+ 0 + </a:t>
            </a:r>
            <a:r>
              <a:rPr sz="1100" spc="15" dirty="0">
                <a:latin typeface="Segoe UI"/>
                <a:cs typeface="Segoe UI"/>
              </a:rPr>
              <a:t>8,00,000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16,00,000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2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48,00,000</a:t>
            </a:r>
            <a:endParaRPr sz="1100">
              <a:latin typeface="Segoe UI"/>
              <a:cs typeface="Segoe UI"/>
            </a:endParaRPr>
          </a:p>
          <a:p>
            <a:pPr marL="76200">
              <a:lnSpc>
                <a:spcPct val="100000"/>
              </a:lnSpc>
              <a:spcBef>
                <a:spcPts val="1075"/>
              </a:spcBef>
              <a:tabLst>
                <a:tab pos="1810385" algn="l"/>
                <a:tab pos="2915285" algn="l"/>
              </a:tabLst>
            </a:pPr>
            <a:r>
              <a:rPr sz="1100" spc="15" dirty="0">
                <a:latin typeface="Segoe UI"/>
                <a:cs typeface="Segoe UI"/>
              </a:rPr>
              <a:t>Standard Deviation</a:t>
            </a:r>
            <a:r>
              <a:rPr sz="1100" spc="6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(σ)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	</a:t>
            </a:r>
            <a:r>
              <a:rPr sz="1100" spc="5" dirty="0">
                <a:latin typeface="Segoe UI"/>
                <a:cs typeface="Segoe UI"/>
              </a:rPr>
              <a:t>Variance(σ</a:t>
            </a:r>
            <a:r>
              <a:rPr sz="900" spc="7" baseline="46296" dirty="0">
                <a:latin typeface="Segoe UI"/>
                <a:cs typeface="Segoe UI"/>
              </a:rPr>
              <a:t>2</a:t>
            </a:r>
            <a:r>
              <a:rPr sz="900" spc="-44" baseline="46296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) 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	</a:t>
            </a:r>
            <a:r>
              <a:rPr sz="1100" spc="15" dirty="0">
                <a:latin typeface="Segoe UI"/>
                <a:cs typeface="Segoe UI"/>
              </a:rPr>
              <a:t>48,00,000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2,190.90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4653460"/>
            <a:ext cx="5305425" cy="466725"/>
          </a:xfrm>
          <a:custGeom>
            <a:avLst/>
            <a:gdLst/>
            <a:ahLst/>
            <a:cxnLst/>
            <a:rect l="l" t="t" r="r" b="b"/>
            <a:pathLst>
              <a:path w="5305425" h="466725">
                <a:moveTo>
                  <a:pt x="0" y="77787"/>
                </a:moveTo>
                <a:lnTo>
                  <a:pt x="6112" y="47507"/>
                </a:lnTo>
                <a:lnTo>
                  <a:pt x="22782" y="22782"/>
                </a:lnTo>
                <a:lnTo>
                  <a:pt x="47507" y="6112"/>
                </a:lnTo>
                <a:lnTo>
                  <a:pt x="77787" y="0"/>
                </a:lnTo>
                <a:lnTo>
                  <a:pt x="5227637" y="0"/>
                </a:lnTo>
                <a:lnTo>
                  <a:pt x="5257917" y="6112"/>
                </a:lnTo>
                <a:lnTo>
                  <a:pt x="5282642" y="22782"/>
                </a:lnTo>
                <a:lnTo>
                  <a:pt x="5299312" y="47507"/>
                </a:lnTo>
                <a:lnTo>
                  <a:pt x="5305425" y="77787"/>
                </a:lnTo>
                <a:lnTo>
                  <a:pt x="5305425" y="388937"/>
                </a:lnTo>
                <a:lnTo>
                  <a:pt x="5299312" y="419217"/>
                </a:lnTo>
                <a:lnTo>
                  <a:pt x="5282642" y="443942"/>
                </a:lnTo>
                <a:lnTo>
                  <a:pt x="5257917" y="460612"/>
                </a:lnTo>
                <a:lnTo>
                  <a:pt x="5227637" y="466725"/>
                </a:lnTo>
                <a:lnTo>
                  <a:pt x="77787" y="466725"/>
                </a:lnTo>
                <a:lnTo>
                  <a:pt x="47507" y="460612"/>
                </a:lnTo>
                <a:lnTo>
                  <a:pt x="22782" y="443942"/>
                </a:lnTo>
                <a:lnTo>
                  <a:pt x="6112" y="419217"/>
                </a:lnTo>
                <a:lnTo>
                  <a:pt x="0" y="388937"/>
                </a:lnTo>
                <a:lnTo>
                  <a:pt x="0" y="77787"/>
                </a:lnTo>
                <a:close/>
              </a:path>
            </a:pathLst>
          </a:custGeom>
          <a:ln w="25400">
            <a:solidFill>
              <a:srgbClr val="00A6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72235" y="2377513"/>
            <a:ext cx="34290" cy="62865"/>
          </a:xfrm>
          <a:custGeom>
            <a:avLst/>
            <a:gdLst/>
            <a:ahLst/>
            <a:cxnLst/>
            <a:rect l="l" t="t" r="r" b="b"/>
            <a:pathLst>
              <a:path w="34289" h="62864">
                <a:moveTo>
                  <a:pt x="0" y="0"/>
                </a:moveTo>
                <a:lnTo>
                  <a:pt x="34032" y="6277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06267" y="2274099"/>
            <a:ext cx="36830" cy="166370"/>
          </a:xfrm>
          <a:custGeom>
            <a:avLst/>
            <a:gdLst/>
            <a:ahLst/>
            <a:cxnLst/>
            <a:rect l="l" t="t" r="r" b="b"/>
            <a:pathLst>
              <a:path w="36830" h="166369">
                <a:moveTo>
                  <a:pt x="0" y="166185"/>
                </a:moveTo>
                <a:lnTo>
                  <a:pt x="3680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43070" y="2274099"/>
            <a:ext cx="728345" cy="0"/>
          </a:xfrm>
          <a:custGeom>
            <a:avLst/>
            <a:gdLst/>
            <a:ahLst/>
            <a:cxnLst/>
            <a:rect l="l" t="t" r="r" b="b"/>
            <a:pathLst>
              <a:path w="728345">
                <a:moveTo>
                  <a:pt x="0" y="0"/>
                </a:moveTo>
                <a:lnTo>
                  <a:pt x="72773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57197" y="2270880"/>
            <a:ext cx="814069" cy="169545"/>
          </a:xfrm>
          <a:custGeom>
            <a:avLst/>
            <a:gdLst/>
            <a:ahLst/>
            <a:cxnLst/>
            <a:rect l="l" t="t" r="r" b="b"/>
            <a:pathLst>
              <a:path w="814070" h="169544">
                <a:moveTo>
                  <a:pt x="55840" y="154918"/>
                </a:moveTo>
                <a:lnTo>
                  <a:pt x="49069" y="154918"/>
                </a:lnTo>
                <a:lnTo>
                  <a:pt x="83497" y="0"/>
                </a:lnTo>
                <a:lnTo>
                  <a:pt x="813609" y="0"/>
                </a:lnTo>
                <a:lnTo>
                  <a:pt x="813609" y="6840"/>
                </a:lnTo>
                <a:lnTo>
                  <a:pt x="88642" y="6840"/>
                </a:lnTo>
                <a:lnTo>
                  <a:pt x="55840" y="154918"/>
                </a:lnTo>
                <a:close/>
              </a:path>
              <a:path w="814070" h="169544">
                <a:moveTo>
                  <a:pt x="2374" y="117496"/>
                </a:moveTo>
                <a:lnTo>
                  <a:pt x="0" y="113875"/>
                </a:lnTo>
                <a:lnTo>
                  <a:pt x="18599" y="101803"/>
                </a:lnTo>
                <a:lnTo>
                  <a:pt x="24139" y="111461"/>
                </a:lnTo>
                <a:lnTo>
                  <a:pt x="11476" y="111461"/>
                </a:lnTo>
                <a:lnTo>
                  <a:pt x="2374" y="117496"/>
                </a:lnTo>
                <a:close/>
              </a:path>
              <a:path w="814070" h="169544">
                <a:moveTo>
                  <a:pt x="52631" y="169404"/>
                </a:moveTo>
                <a:lnTo>
                  <a:pt x="45904" y="169404"/>
                </a:lnTo>
                <a:lnTo>
                  <a:pt x="11476" y="111461"/>
                </a:lnTo>
                <a:lnTo>
                  <a:pt x="24139" y="111461"/>
                </a:lnTo>
                <a:lnTo>
                  <a:pt x="49069" y="154918"/>
                </a:lnTo>
                <a:lnTo>
                  <a:pt x="55840" y="154918"/>
                </a:lnTo>
                <a:lnTo>
                  <a:pt x="52631" y="169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50887" y="738632"/>
            <a:ext cx="5381625" cy="39303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0735">
              <a:lnSpc>
                <a:spcPct val="100000"/>
              </a:lnSpc>
              <a:spcBef>
                <a:spcPts val="100"/>
              </a:spcBef>
              <a:tabLst>
                <a:tab pos="1725930" algn="l"/>
              </a:tabLst>
            </a:pPr>
            <a:r>
              <a:rPr sz="1100" b="1" spc="15" dirty="0">
                <a:solidFill>
                  <a:srgbClr val="FFFFFF"/>
                </a:solidFill>
                <a:latin typeface="Segoe UI"/>
                <a:cs typeface="Segoe UI"/>
              </a:rPr>
              <a:t>8.10	</a:t>
            </a:r>
            <a:endParaRPr sz="1500" dirty="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1100"/>
              </a:spcBef>
            </a:pPr>
            <a:endParaRPr lang="en-IN" sz="1100" b="1" spc="15" dirty="0">
              <a:latin typeface="Segoe UI"/>
              <a:cs typeface="Segoe UI"/>
            </a:endParaRPr>
          </a:p>
          <a:p>
            <a:pPr marL="63500">
              <a:lnSpc>
                <a:spcPct val="100000"/>
              </a:lnSpc>
              <a:spcBef>
                <a:spcPts val="1100"/>
              </a:spcBef>
            </a:pPr>
            <a:r>
              <a:rPr sz="1100" b="1" spc="15" dirty="0">
                <a:latin typeface="Segoe UI"/>
                <a:cs typeface="Segoe UI"/>
              </a:rPr>
              <a:t>Project</a:t>
            </a:r>
            <a:r>
              <a:rPr sz="1100" b="1" spc="30" dirty="0">
                <a:latin typeface="Segoe UI"/>
                <a:cs typeface="Segoe UI"/>
              </a:rPr>
              <a:t> </a:t>
            </a:r>
            <a:r>
              <a:rPr sz="1100" b="1" spc="10" dirty="0">
                <a:latin typeface="Segoe UI"/>
                <a:cs typeface="Segoe UI"/>
              </a:rPr>
              <a:t>B:</a:t>
            </a:r>
            <a:endParaRPr sz="1100" dirty="0">
              <a:latin typeface="Segoe UI"/>
              <a:cs typeface="Segoe UI"/>
            </a:endParaRPr>
          </a:p>
          <a:p>
            <a:pPr marL="63500">
              <a:lnSpc>
                <a:spcPct val="100000"/>
              </a:lnSpc>
              <a:spcBef>
                <a:spcPts val="740"/>
              </a:spcBef>
            </a:pPr>
            <a:r>
              <a:rPr sz="1100" spc="15" dirty="0">
                <a:latin typeface="Segoe UI"/>
                <a:cs typeface="Segoe UI"/>
              </a:rPr>
              <a:t>Variance(σ</a:t>
            </a:r>
            <a:r>
              <a:rPr sz="1050" spc="22" baseline="35714" dirty="0">
                <a:latin typeface="Segoe UI"/>
                <a:cs typeface="Segoe UI"/>
              </a:rPr>
              <a:t>2)</a:t>
            </a:r>
            <a:r>
              <a:rPr sz="1050" spc="315" baseline="35714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9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(24,000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16,000)</a:t>
            </a:r>
            <a:r>
              <a:rPr sz="1050" spc="22" baseline="35714" dirty="0">
                <a:latin typeface="Segoe UI"/>
                <a:cs typeface="Segoe UI"/>
              </a:rPr>
              <a:t>2</a:t>
            </a:r>
            <a:r>
              <a:rPr sz="1050" spc="300" baseline="35714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9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(0.1)</a:t>
            </a:r>
            <a:r>
              <a:rPr sz="1100" spc="114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+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(20,000</a:t>
            </a:r>
            <a:r>
              <a:rPr sz="1100" spc="10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16,000)</a:t>
            </a:r>
            <a:r>
              <a:rPr sz="1050" spc="22" baseline="35714" dirty="0">
                <a:latin typeface="Segoe UI"/>
                <a:cs typeface="Segoe UI"/>
              </a:rPr>
              <a:t>2</a:t>
            </a:r>
            <a:r>
              <a:rPr sz="1050" spc="322" baseline="35714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9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(0.15)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+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(16,000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</a:t>
            </a:r>
          </a:p>
          <a:p>
            <a:pPr marL="63500">
              <a:lnSpc>
                <a:spcPct val="100000"/>
              </a:lnSpc>
              <a:spcBef>
                <a:spcPts val="145"/>
              </a:spcBef>
            </a:pPr>
            <a:r>
              <a:rPr sz="1100" spc="15" dirty="0">
                <a:latin typeface="Segoe UI"/>
                <a:cs typeface="Segoe UI"/>
              </a:rPr>
              <a:t>16,000)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spc="15" dirty="0">
                <a:latin typeface="Segoe UI"/>
                <a:cs typeface="Segoe UI"/>
              </a:rPr>
              <a:t>×(0.5)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0" dirty="0">
                <a:latin typeface="Segoe UI"/>
                <a:cs typeface="Segoe UI"/>
              </a:rPr>
              <a:t>(12,000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15" dirty="0">
                <a:latin typeface="Segoe UI"/>
                <a:cs typeface="Segoe UI"/>
              </a:rPr>
              <a:t>16,000)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10" dirty="0">
                <a:latin typeface="Segoe UI"/>
                <a:cs typeface="Segoe UI"/>
              </a:rPr>
              <a:t>(0.15)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0" dirty="0">
                <a:latin typeface="Segoe UI"/>
                <a:cs typeface="Segoe UI"/>
              </a:rPr>
              <a:t>(8,000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15" dirty="0">
                <a:latin typeface="Segoe UI"/>
                <a:cs typeface="Segoe UI"/>
              </a:rPr>
              <a:t>16,000)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21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(0.1)</a:t>
            </a:r>
            <a:endParaRPr sz="1100" dirty="0">
              <a:latin typeface="Segoe UI"/>
              <a:cs typeface="Segoe UI"/>
            </a:endParaRPr>
          </a:p>
          <a:p>
            <a:pPr marL="63500">
              <a:lnSpc>
                <a:spcPct val="100000"/>
              </a:lnSpc>
              <a:spcBef>
                <a:spcPts val="745"/>
              </a:spcBef>
            </a:pPr>
            <a:r>
              <a:rPr sz="1100" dirty="0">
                <a:latin typeface="Segoe UI"/>
                <a:cs typeface="Segoe UI"/>
              </a:rPr>
              <a:t>= </a:t>
            </a:r>
            <a:r>
              <a:rPr sz="1100" spc="15" dirty="0">
                <a:latin typeface="Segoe UI"/>
                <a:cs typeface="Segoe UI"/>
              </a:rPr>
              <a:t>64,00,000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24,00,000 </a:t>
            </a:r>
            <a:r>
              <a:rPr sz="1100" dirty="0">
                <a:latin typeface="Segoe UI"/>
                <a:cs typeface="Segoe UI"/>
              </a:rPr>
              <a:t>+ 0 + </a:t>
            </a:r>
            <a:r>
              <a:rPr sz="1100" spc="15" dirty="0">
                <a:latin typeface="Segoe UI"/>
                <a:cs typeface="Segoe UI"/>
              </a:rPr>
              <a:t>24,00,000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64,00,000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2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1,76,00,000</a:t>
            </a:r>
            <a:endParaRPr sz="1100" dirty="0">
              <a:latin typeface="Segoe UI"/>
              <a:cs typeface="Segoe UI"/>
            </a:endParaRPr>
          </a:p>
          <a:p>
            <a:pPr marL="63500">
              <a:lnSpc>
                <a:spcPct val="100000"/>
              </a:lnSpc>
              <a:spcBef>
                <a:spcPts val="900"/>
              </a:spcBef>
              <a:tabLst>
                <a:tab pos="1783080" algn="l"/>
              </a:tabLst>
            </a:pPr>
            <a:r>
              <a:rPr sz="1100" spc="15" dirty="0">
                <a:latin typeface="Segoe UI"/>
                <a:cs typeface="Segoe UI"/>
              </a:rPr>
              <a:t>Standard Deviation</a:t>
            </a:r>
            <a:r>
              <a:rPr sz="1100" spc="6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(σ)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	</a:t>
            </a:r>
            <a:r>
              <a:rPr sz="1100" spc="20" dirty="0">
                <a:latin typeface="Segoe UI"/>
                <a:cs typeface="Segoe UI"/>
              </a:rPr>
              <a:t>1,76,00,000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3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4195.23</a:t>
            </a:r>
            <a:endParaRPr sz="1100" dirty="0">
              <a:latin typeface="Segoe UI"/>
              <a:cs typeface="Segoe UI"/>
            </a:endParaRPr>
          </a:p>
          <a:p>
            <a:pPr marL="63500" algn="just">
              <a:lnSpc>
                <a:spcPct val="100000"/>
              </a:lnSpc>
              <a:spcBef>
                <a:spcPts val="970"/>
              </a:spcBef>
            </a:pP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The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Coefficient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of</a:t>
            </a:r>
            <a:r>
              <a:rPr sz="1200" b="1" spc="12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Variation</a:t>
            </a:r>
            <a:endParaRPr sz="1200" dirty="0">
              <a:latin typeface="Segoe UI"/>
              <a:cs typeface="Segoe UI"/>
            </a:endParaRPr>
          </a:p>
          <a:p>
            <a:pPr marL="63500" marR="49530" algn="just">
              <a:lnSpc>
                <a:spcPct val="110900"/>
              </a:lnSpc>
              <a:spcBef>
                <a:spcPts val="590"/>
              </a:spcBef>
            </a:pPr>
            <a:r>
              <a:rPr sz="1100" spc="15" dirty="0">
                <a:latin typeface="Segoe UI"/>
                <a:cs typeface="Segoe UI"/>
              </a:rPr>
              <a:t>The standard deviation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useful measure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calculating </a:t>
            </a:r>
            <a:r>
              <a:rPr sz="1100" spc="10" dirty="0">
                <a:latin typeface="Segoe UI"/>
                <a:cs typeface="Segoe UI"/>
              </a:rPr>
              <a:t>the risk </a:t>
            </a:r>
            <a:r>
              <a:rPr sz="1100" spc="15" dirty="0">
                <a:latin typeface="Segoe UI"/>
                <a:cs typeface="Segoe UI"/>
              </a:rPr>
              <a:t>associated </a:t>
            </a:r>
            <a:r>
              <a:rPr sz="1100" spc="10" dirty="0">
                <a:latin typeface="Segoe UI"/>
                <a:cs typeface="Segoe UI"/>
              </a:rPr>
              <a:t>with  </a:t>
            </a:r>
            <a:r>
              <a:rPr sz="1100" spc="15" dirty="0">
                <a:latin typeface="Segoe UI"/>
                <a:cs typeface="Segoe UI"/>
              </a:rPr>
              <a:t>the estimated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inflows from </a:t>
            </a:r>
            <a:r>
              <a:rPr sz="1100" spc="5" dirty="0">
                <a:latin typeface="Segoe UI"/>
                <a:cs typeface="Segoe UI"/>
              </a:rPr>
              <a:t>an </a:t>
            </a:r>
            <a:r>
              <a:rPr sz="1100" spc="15" dirty="0">
                <a:latin typeface="Segoe UI"/>
                <a:cs typeface="Segoe UI"/>
              </a:rPr>
              <a:t>Investment. However, </a:t>
            </a:r>
            <a:r>
              <a:rPr sz="1100" spc="10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Capital Budgeting  decisions,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management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several </a:t>
            </a:r>
            <a:r>
              <a:rPr sz="1100" spc="10" dirty="0">
                <a:latin typeface="Segoe UI"/>
                <a:cs typeface="Segoe UI"/>
              </a:rPr>
              <a:t>times </a:t>
            </a:r>
            <a:r>
              <a:rPr sz="1100" spc="15" dirty="0">
                <a:latin typeface="Segoe UI"/>
                <a:cs typeface="Segoe UI"/>
              </a:rPr>
              <a:t>faced </a:t>
            </a:r>
            <a:r>
              <a:rPr sz="1100" spc="10" dirty="0">
                <a:latin typeface="Segoe UI"/>
                <a:cs typeface="Segoe UI"/>
              </a:rPr>
              <a:t>with </a:t>
            </a:r>
            <a:r>
              <a:rPr sz="1100" spc="15" dirty="0">
                <a:latin typeface="Segoe UI"/>
                <a:cs typeface="Segoe UI"/>
              </a:rPr>
              <a:t>choosing between </a:t>
            </a:r>
            <a:r>
              <a:rPr sz="1100" spc="10" dirty="0">
                <a:latin typeface="Segoe UI"/>
                <a:cs typeface="Segoe UI"/>
              </a:rPr>
              <a:t>many  </a:t>
            </a:r>
            <a:r>
              <a:rPr sz="1100" spc="15" dirty="0">
                <a:latin typeface="Segoe UI"/>
                <a:cs typeface="Segoe UI"/>
              </a:rPr>
              <a:t>investments avenues. Under </a:t>
            </a:r>
            <a:r>
              <a:rPr sz="1100" spc="10" dirty="0">
                <a:latin typeface="Segoe UI"/>
                <a:cs typeface="Segoe UI"/>
              </a:rPr>
              <a:t>such </a:t>
            </a:r>
            <a:r>
              <a:rPr sz="1100" spc="15" dirty="0">
                <a:latin typeface="Segoe UI"/>
                <a:cs typeface="Segoe UI"/>
              </a:rPr>
              <a:t>situations, </a:t>
            </a:r>
            <a:r>
              <a:rPr sz="1100" spc="10" dirty="0">
                <a:latin typeface="Segoe UI"/>
                <a:cs typeface="Segoe UI"/>
              </a:rPr>
              <a:t>it </a:t>
            </a:r>
            <a:r>
              <a:rPr sz="1100" spc="15" dirty="0">
                <a:latin typeface="Segoe UI"/>
                <a:cs typeface="Segoe UI"/>
              </a:rPr>
              <a:t>becomes difficult for </a:t>
            </a:r>
            <a:r>
              <a:rPr sz="1100" spc="10" dirty="0">
                <a:latin typeface="Segoe UI"/>
                <a:cs typeface="Segoe UI"/>
              </a:rPr>
              <a:t>the  </a:t>
            </a:r>
            <a:r>
              <a:rPr sz="1100" spc="15" dirty="0">
                <a:latin typeface="Segoe UI"/>
                <a:cs typeface="Segoe UI"/>
              </a:rPr>
              <a:t>management </a:t>
            </a:r>
            <a:r>
              <a:rPr sz="1100" spc="10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compare the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associated with different </a:t>
            </a:r>
            <a:r>
              <a:rPr sz="1100" spc="10" dirty="0">
                <a:latin typeface="Segoe UI"/>
                <a:cs typeface="Segoe UI"/>
              </a:rPr>
              <a:t>projects </a:t>
            </a:r>
            <a:r>
              <a:rPr sz="1100" spc="15" dirty="0">
                <a:latin typeface="Segoe UI"/>
                <a:cs typeface="Segoe UI"/>
              </a:rPr>
              <a:t>using  Standard Deviation </a:t>
            </a:r>
            <a:r>
              <a:rPr sz="1100" spc="10" dirty="0">
                <a:latin typeface="Segoe UI"/>
                <a:cs typeface="Segoe UI"/>
              </a:rPr>
              <a:t>as each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spc="10" dirty="0">
                <a:latin typeface="Segoe UI"/>
                <a:cs typeface="Segoe UI"/>
              </a:rPr>
              <a:t>has </a:t>
            </a:r>
            <a:r>
              <a:rPr sz="1100" spc="15" dirty="0">
                <a:latin typeface="Segoe UI"/>
                <a:cs typeface="Segoe UI"/>
              </a:rPr>
              <a:t>different estimated </a:t>
            </a:r>
            <a:r>
              <a:rPr sz="1100" spc="10" dirty="0">
                <a:latin typeface="Segoe UI"/>
                <a:cs typeface="Segoe UI"/>
              </a:rPr>
              <a:t>cash flow </a:t>
            </a:r>
            <a:r>
              <a:rPr sz="1100" spc="15" dirty="0">
                <a:latin typeface="Segoe UI"/>
                <a:cs typeface="Segoe UI"/>
              </a:rPr>
              <a:t>values. </a:t>
            </a:r>
            <a:r>
              <a:rPr sz="1100" spc="5" dirty="0">
                <a:latin typeface="Segoe UI"/>
                <a:cs typeface="Segoe UI"/>
              </a:rPr>
              <a:t>In  </a:t>
            </a:r>
            <a:r>
              <a:rPr sz="1100" spc="15" dirty="0">
                <a:latin typeface="Segoe UI"/>
                <a:cs typeface="Segoe UI"/>
              </a:rPr>
              <a:t>such </a:t>
            </a:r>
            <a:r>
              <a:rPr sz="1100" spc="10" dirty="0">
                <a:latin typeface="Segoe UI"/>
                <a:cs typeface="Segoe UI"/>
              </a:rPr>
              <a:t>cases, the </a:t>
            </a:r>
            <a:r>
              <a:rPr sz="1100" spc="15" dirty="0">
                <a:latin typeface="Segoe UI"/>
                <a:cs typeface="Segoe UI"/>
              </a:rPr>
              <a:t>Coefficient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Variation becomes</a:t>
            </a:r>
            <a:r>
              <a:rPr sz="1100" spc="15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useful.</a:t>
            </a:r>
            <a:endParaRPr sz="1100" dirty="0">
              <a:latin typeface="Segoe UI"/>
              <a:cs typeface="Segoe UI"/>
            </a:endParaRPr>
          </a:p>
          <a:p>
            <a:pPr marL="62865" marR="53975" algn="just">
              <a:lnSpc>
                <a:spcPct val="110900"/>
              </a:lnSpc>
              <a:spcBef>
                <a:spcPts val="600"/>
              </a:spcBef>
            </a:pPr>
            <a:r>
              <a:rPr sz="1100" spc="15" dirty="0">
                <a:latin typeface="Segoe UI"/>
                <a:cs typeface="Segoe UI"/>
              </a:rPr>
              <a:t>The Coefficient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Variation calculates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b="1" spc="10" dirty="0">
                <a:latin typeface="Segoe UI"/>
                <a:cs typeface="Segoe UI"/>
              </a:rPr>
              <a:t>risk </a:t>
            </a:r>
            <a:r>
              <a:rPr sz="1100" b="1" spc="15" dirty="0">
                <a:latin typeface="Segoe UI"/>
                <a:cs typeface="Segoe UI"/>
              </a:rPr>
              <a:t>borne </a:t>
            </a:r>
            <a:r>
              <a:rPr sz="1100" b="1" spc="10" dirty="0">
                <a:latin typeface="Segoe UI"/>
                <a:cs typeface="Segoe UI"/>
              </a:rPr>
              <a:t>for every percent </a:t>
            </a:r>
            <a:r>
              <a:rPr sz="1100" b="1" dirty="0">
                <a:latin typeface="Segoe UI"/>
                <a:cs typeface="Segoe UI"/>
              </a:rPr>
              <a:t>of  </a:t>
            </a:r>
            <a:r>
              <a:rPr sz="1100" b="1" spc="15" dirty="0">
                <a:latin typeface="Segoe UI"/>
                <a:cs typeface="Segoe UI"/>
              </a:rPr>
              <a:t>expected return</a:t>
            </a:r>
            <a:r>
              <a:rPr sz="1100" spc="15" dirty="0">
                <a:latin typeface="Segoe UI"/>
                <a:cs typeface="Segoe UI"/>
              </a:rPr>
              <a:t>. </a:t>
            </a:r>
            <a:r>
              <a:rPr sz="1100" spc="5" dirty="0">
                <a:latin typeface="Segoe UI"/>
                <a:cs typeface="Segoe UI"/>
              </a:rPr>
              <a:t>It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calculated</a:t>
            </a:r>
            <a:r>
              <a:rPr sz="1100" spc="13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as: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2936" y="4710176"/>
            <a:ext cx="4274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430145" algn="l"/>
                <a:tab pos="4235450" algn="l"/>
              </a:tabLst>
            </a:pPr>
            <a:r>
              <a:rPr sz="1200" spc="15" dirty="0">
                <a:latin typeface="Segoe UI"/>
                <a:cs typeface="Segoe UI"/>
              </a:rPr>
              <a:t>Coefficient </a:t>
            </a:r>
            <a:r>
              <a:rPr sz="1200" spc="10" dirty="0">
                <a:latin typeface="Segoe UI"/>
                <a:cs typeface="Segoe UI"/>
              </a:rPr>
              <a:t>of</a:t>
            </a:r>
            <a:r>
              <a:rPr sz="1200" spc="60" dirty="0">
                <a:latin typeface="Segoe UI"/>
                <a:cs typeface="Segoe UI"/>
              </a:rPr>
              <a:t> </a:t>
            </a:r>
            <a:r>
              <a:rPr sz="1200" spc="15" dirty="0">
                <a:latin typeface="Segoe UI"/>
                <a:cs typeface="Segoe UI"/>
              </a:rPr>
              <a:t>variation</a:t>
            </a:r>
            <a:r>
              <a:rPr sz="1200" spc="50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=</a:t>
            </a:r>
            <a:r>
              <a:rPr sz="1800" u="sng" baseline="32407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	</a:t>
            </a:r>
            <a:r>
              <a:rPr sz="1575" u="sng" spc="44" baseline="37037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Standard</a:t>
            </a:r>
            <a:r>
              <a:rPr sz="1575" u="sng" spc="82" baseline="37037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1575" u="sng" spc="44" baseline="37037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Deviation	</a:t>
            </a:r>
            <a:endParaRPr sz="1575" baseline="37037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15231" y="4837226"/>
            <a:ext cx="2418080" cy="1917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spc="25" dirty="0">
                <a:latin typeface="Segoe UI"/>
                <a:cs typeface="Segoe UI"/>
              </a:rPr>
              <a:t>Expected Return </a:t>
            </a:r>
            <a:r>
              <a:rPr sz="1050" spc="20" dirty="0">
                <a:latin typeface="Segoe UI"/>
                <a:cs typeface="Segoe UI"/>
              </a:rPr>
              <a:t>/ </a:t>
            </a:r>
            <a:r>
              <a:rPr sz="1050" spc="25" dirty="0">
                <a:latin typeface="Segoe UI"/>
                <a:cs typeface="Segoe UI"/>
              </a:rPr>
              <a:t>Expected </a:t>
            </a:r>
            <a:r>
              <a:rPr sz="1050" spc="30" dirty="0">
                <a:latin typeface="Segoe UI"/>
                <a:cs typeface="Segoe UI"/>
              </a:rPr>
              <a:t>Cash</a:t>
            </a:r>
            <a:r>
              <a:rPr sz="1050" spc="110" dirty="0">
                <a:latin typeface="Segoe UI"/>
                <a:cs typeface="Segoe UI"/>
              </a:rPr>
              <a:t> </a:t>
            </a:r>
            <a:r>
              <a:rPr sz="1050" spc="30" dirty="0">
                <a:latin typeface="Segoe UI"/>
                <a:cs typeface="Segoe UI"/>
              </a:rPr>
              <a:t>Flow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700" y="5160366"/>
            <a:ext cx="5283200" cy="1139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7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The Coefficient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Variation enables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management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calculate </a:t>
            </a:r>
            <a:r>
              <a:rPr sz="1100" spc="10" dirty="0">
                <a:latin typeface="Segoe UI"/>
                <a:cs typeface="Segoe UI"/>
              </a:rPr>
              <a:t>the risk borne  by the concern for every unit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estimated return </a:t>
            </a:r>
            <a:r>
              <a:rPr sz="1100" spc="10" dirty="0">
                <a:latin typeface="Segoe UI"/>
                <a:cs typeface="Segoe UI"/>
              </a:rPr>
              <a:t>from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particular investment.  </a:t>
            </a:r>
            <a:r>
              <a:rPr sz="1100" spc="10" dirty="0">
                <a:latin typeface="Segoe UI"/>
                <a:cs typeface="Segoe UI"/>
              </a:rPr>
              <a:t>Simply put, the </a:t>
            </a:r>
            <a:r>
              <a:rPr sz="1100" spc="15" dirty="0">
                <a:latin typeface="Segoe UI"/>
                <a:cs typeface="Segoe UI"/>
              </a:rPr>
              <a:t>investment avenue </a:t>
            </a:r>
            <a:r>
              <a:rPr sz="1100" spc="10" dirty="0">
                <a:latin typeface="Segoe UI"/>
                <a:cs typeface="Segoe UI"/>
              </a:rPr>
              <a:t>which has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lower ratio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standard  deviation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expected return will provide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better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15" dirty="0">
                <a:latin typeface="Segoe UI"/>
                <a:cs typeface="Segoe UI"/>
              </a:rPr>
              <a:t>return </a:t>
            </a:r>
            <a:r>
              <a:rPr sz="1100" spc="10" dirty="0">
                <a:latin typeface="Segoe UI"/>
                <a:cs typeface="Segoe UI"/>
              </a:rPr>
              <a:t>trade </a:t>
            </a:r>
            <a:r>
              <a:rPr sz="1100" spc="15" dirty="0">
                <a:latin typeface="Segoe UI"/>
                <a:cs typeface="Segoe UI"/>
              </a:rPr>
              <a:t>off. </a:t>
            </a:r>
            <a:r>
              <a:rPr sz="1100" spc="10" dirty="0">
                <a:latin typeface="Segoe UI"/>
                <a:cs typeface="Segoe UI"/>
              </a:rPr>
              <a:t>Thus,  </a:t>
            </a:r>
            <a:r>
              <a:rPr sz="1100" spc="15" dirty="0">
                <a:latin typeface="Segoe UI"/>
                <a:cs typeface="Segoe UI"/>
              </a:rPr>
              <a:t>when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selection </a:t>
            </a:r>
            <a:r>
              <a:rPr sz="1100" spc="10" dirty="0">
                <a:latin typeface="Segoe UI"/>
                <a:cs typeface="Segoe UI"/>
              </a:rPr>
              <a:t>has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0" dirty="0">
                <a:latin typeface="Segoe UI"/>
                <a:cs typeface="Segoe UI"/>
              </a:rPr>
              <a:t>be </a:t>
            </a:r>
            <a:r>
              <a:rPr sz="1100" spc="15" dirty="0">
                <a:latin typeface="Segoe UI"/>
                <a:cs typeface="Segoe UI"/>
              </a:rPr>
              <a:t>made between </a:t>
            </a:r>
            <a:r>
              <a:rPr sz="1100" spc="10" dirty="0">
                <a:latin typeface="Segoe UI"/>
                <a:cs typeface="Segoe UI"/>
              </a:rPr>
              <a:t>two </a:t>
            </a:r>
            <a:r>
              <a:rPr sz="1100" spc="15" dirty="0">
                <a:latin typeface="Segoe UI"/>
                <a:cs typeface="Segoe UI"/>
              </a:rPr>
              <a:t>projects,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management </a:t>
            </a:r>
            <a:r>
              <a:rPr sz="1100" spc="10" dirty="0">
                <a:latin typeface="Segoe UI"/>
                <a:cs typeface="Segoe UI"/>
              </a:rPr>
              <a:t>would  </a:t>
            </a:r>
            <a:r>
              <a:rPr sz="1100" spc="15" dirty="0">
                <a:latin typeface="Segoe UI"/>
                <a:cs typeface="Segoe UI"/>
              </a:rPr>
              <a:t>select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spc="10" dirty="0">
                <a:latin typeface="Segoe UI"/>
                <a:cs typeface="Segoe UI"/>
              </a:rPr>
              <a:t>which has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lower </a:t>
            </a:r>
            <a:r>
              <a:rPr sz="1100" spc="15" dirty="0">
                <a:latin typeface="Segoe UI"/>
                <a:cs typeface="Segoe UI"/>
              </a:rPr>
              <a:t>Coefficient </a:t>
            </a:r>
            <a:r>
              <a:rPr sz="1100" spc="5" dirty="0">
                <a:latin typeface="Segoe UI"/>
                <a:cs typeface="Segoe UI"/>
              </a:rPr>
              <a:t>of</a:t>
            </a:r>
            <a:r>
              <a:rPr sz="1100" spc="24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Variation.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6111" y="6373367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ILLUSTRATION</a:t>
            </a:r>
            <a:r>
              <a:rPr sz="1100" b="1" spc="-1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100" b="1" dirty="0">
                <a:solidFill>
                  <a:srgbClr val="00A650"/>
                </a:solidFill>
                <a:latin typeface="Segoe UI Black"/>
                <a:cs typeface="Segoe UI Black"/>
              </a:rPr>
              <a:t>4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1700" y="6636511"/>
            <a:ext cx="4606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15" dirty="0">
                <a:latin typeface="Segoe UI"/>
                <a:cs typeface="Segoe UI"/>
              </a:rPr>
              <a:t>CALCULATE </a:t>
            </a:r>
            <a:r>
              <a:rPr sz="1100" i="1" spc="15" dirty="0">
                <a:latin typeface="Segoe UI"/>
                <a:cs typeface="Segoe UI"/>
              </a:rPr>
              <a:t>Coefficient </a:t>
            </a:r>
            <a:r>
              <a:rPr sz="1100" i="1" spc="10" dirty="0">
                <a:latin typeface="Segoe UI"/>
                <a:cs typeface="Segoe UI"/>
              </a:rPr>
              <a:t>of </a:t>
            </a:r>
            <a:r>
              <a:rPr sz="1100" i="1" spc="15" dirty="0">
                <a:latin typeface="Segoe UI"/>
                <a:cs typeface="Segoe UI"/>
              </a:rPr>
              <a:t>Variation </a:t>
            </a:r>
            <a:r>
              <a:rPr sz="1100" i="1" spc="10" dirty="0">
                <a:latin typeface="Segoe UI"/>
                <a:cs typeface="Segoe UI"/>
              </a:rPr>
              <a:t>based </a:t>
            </a:r>
            <a:r>
              <a:rPr sz="1100" i="1" dirty="0">
                <a:latin typeface="Segoe UI"/>
                <a:cs typeface="Segoe UI"/>
              </a:rPr>
              <a:t>on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following</a:t>
            </a:r>
            <a:r>
              <a:rPr sz="1100" i="1" spc="225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information: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929639" y="6917435"/>
          <a:ext cx="5039994" cy="14264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1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5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3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833">
                <a:tc rowSpan="2">
                  <a:txBody>
                    <a:bodyPr/>
                    <a:lstStyle/>
                    <a:p>
                      <a:pPr marL="73025" marR="337185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i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si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i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le  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Event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i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1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40055" marR="183515" indent="-251460">
                        <a:lnSpc>
                          <a:spcPct val="121700"/>
                        </a:lnSpc>
                        <a:spcBef>
                          <a:spcPts val="5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</a:t>
                      </a:r>
                      <a:r>
                        <a:rPr sz="1100" b="1" i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  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17195" marR="157480" indent="-253365">
                        <a:lnSpc>
                          <a:spcPct val="106200"/>
                        </a:lnSpc>
                        <a:spcBef>
                          <a:spcPts val="210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</a:t>
                      </a:r>
                      <a:r>
                        <a:rPr sz="1100" b="1" i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  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10000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26,000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22,000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C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14,000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0.40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18,000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11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29639" y="1269491"/>
          <a:ext cx="5039992" cy="486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1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5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31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D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14,000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18,000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896111" y="1837944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SOLUTION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7500" y="2098039"/>
            <a:ext cx="3907154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5" dirty="0">
                <a:latin typeface="Segoe UI"/>
                <a:cs typeface="Segoe UI"/>
              </a:rPr>
              <a:t>Calculation </a:t>
            </a:r>
            <a:r>
              <a:rPr sz="1100" b="1" dirty="0">
                <a:latin typeface="Segoe UI"/>
                <a:cs typeface="Segoe UI"/>
              </a:rPr>
              <a:t>of </a:t>
            </a:r>
            <a:r>
              <a:rPr sz="1100" b="1" spc="10" dirty="0">
                <a:latin typeface="Segoe UI"/>
                <a:cs typeface="Segoe UI"/>
              </a:rPr>
              <a:t>Expected Value for </a:t>
            </a:r>
            <a:r>
              <a:rPr sz="1100" b="1" spc="15" dirty="0">
                <a:latin typeface="Segoe UI"/>
                <a:cs typeface="Segoe UI"/>
              </a:rPr>
              <a:t>Project </a:t>
            </a:r>
            <a:r>
              <a:rPr sz="1100" b="1" dirty="0">
                <a:latin typeface="Segoe UI"/>
                <a:cs typeface="Segoe UI"/>
              </a:rPr>
              <a:t>A </a:t>
            </a:r>
            <a:r>
              <a:rPr sz="1100" b="1" spc="15" dirty="0">
                <a:latin typeface="Segoe UI"/>
                <a:cs typeface="Segoe UI"/>
              </a:rPr>
              <a:t>and </a:t>
            </a:r>
            <a:r>
              <a:rPr sz="1100" b="1" spc="10" dirty="0">
                <a:latin typeface="Segoe UI"/>
                <a:cs typeface="Segoe UI"/>
              </a:rPr>
              <a:t>Project</a:t>
            </a:r>
            <a:r>
              <a:rPr sz="1100" b="1" spc="275" dirty="0">
                <a:latin typeface="Segoe UI"/>
                <a:cs typeface="Segoe UI"/>
              </a:rPr>
              <a:t> </a:t>
            </a:r>
            <a:r>
              <a:rPr sz="1100" b="1" dirty="0">
                <a:latin typeface="Segoe UI"/>
                <a:cs typeface="Segoe UI"/>
              </a:rPr>
              <a:t>B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57072" y="2365235"/>
          <a:ext cx="5249543" cy="2340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6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3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2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67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2315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153670" marR="60960" indent="-90170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ib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Event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08279" marR="59690" indent="-144780">
                        <a:lnSpc>
                          <a:spcPct val="118200"/>
                        </a:lnSpc>
                        <a:spcBef>
                          <a:spcPts val="6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Net</a:t>
                      </a:r>
                      <a:r>
                        <a:rPr sz="1100" b="1" spc="-4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 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359410" marR="57150" indent="-299085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it 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7785" algn="ctr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ted  Value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175260" algn="just">
                        <a:lnSpc>
                          <a:spcPct val="118200"/>
                        </a:lnSpc>
                        <a:spcBef>
                          <a:spcPts val="6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lo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w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7785" algn="ctr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ted  Value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6">
                <a:tc>
                  <a:txBody>
                    <a:bodyPr/>
                    <a:lstStyle/>
                    <a:p>
                      <a:pPr marR="29146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600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marR="297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400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3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300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 marR="29400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C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14,000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0.40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5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600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18,000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9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marR="28829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D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3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200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14,000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33">
                <a:tc>
                  <a:txBody>
                    <a:bodyPr/>
                    <a:lstStyle/>
                    <a:p>
                      <a:pPr marR="30226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18,000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marR="29400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CF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050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2572126" y="5920549"/>
            <a:ext cx="34290" cy="74295"/>
          </a:xfrm>
          <a:custGeom>
            <a:avLst/>
            <a:gdLst/>
            <a:ahLst/>
            <a:cxnLst/>
            <a:rect l="l" t="t" r="r" b="b"/>
            <a:pathLst>
              <a:path w="34289" h="74295">
                <a:moveTo>
                  <a:pt x="0" y="0"/>
                </a:moveTo>
                <a:lnTo>
                  <a:pt x="33944" y="7381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06070" y="5799502"/>
            <a:ext cx="36830" cy="194945"/>
          </a:xfrm>
          <a:custGeom>
            <a:avLst/>
            <a:gdLst/>
            <a:ahLst/>
            <a:cxnLst/>
            <a:rect l="l" t="t" r="r" b="b"/>
            <a:pathLst>
              <a:path w="36830" h="194945">
                <a:moveTo>
                  <a:pt x="0" y="194864"/>
                </a:moveTo>
                <a:lnTo>
                  <a:pt x="367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42777" y="5799501"/>
            <a:ext cx="774700" cy="0"/>
          </a:xfrm>
          <a:custGeom>
            <a:avLst/>
            <a:gdLst/>
            <a:ahLst/>
            <a:cxnLst/>
            <a:rect l="l" t="t" r="r" b="b"/>
            <a:pathLst>
              <a:path w="774700">
                <a:moveTo>
                  <a:pt x="0" y="0"/>
                </a:moveTo>
                <a:lnTo>
                  <a:pt x="7744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57127" y="5796325"/>
            <a:ext cx="860425" cy="198120"/>
          </a:xfrm>
          <a:custGeom>
            <a:avLst/>
            <a:gdLst/>
            <a:ahLst/>
            <a:cxnLst/>
            <a:rect l="l" t="t" r="r" b="b"/>
            <a:pathLst>
              <a:path w="860425" h="198120">
                <a:moveTo>
                  <a:pt x="55699" y="180974"/>
                </a:moveTo>
                <a:lnTo>
                  <a:pt x="48942" y="180974"/>
                </a:lnTo>
                <a:lnTo>
                  <a:pt x="83281" y="0"/>
                </a:lnTo>
                <a:lnTo>
                  <a:pt x="860049" y="0"/>
                </a:lnTo>
                <a:lnTo>
                  <a:pt x="860049" y="6746"/>
                </a:lnTo>
                <a:lnTo>
                  <a:pt x="88412" y="6746"/>
                </a:lnTo>
                <a:lnTo>
                  <a:pt x="55699" y="180974"/>
                </a:lnTo>
                <a:close/>
              </a:path>
              <a:path w="860425" h="198120">
                <a:moveTo>
                  <a:pt x="2368" y="136128"/>
                </a:moveTo>
                <a:lnTo>
                  <a:pt x="0" y="132952"/>
                </a:lnTo>
                <a:lnTo>
                  <a:pt x="18550" y="119062"/>
                </a:lnTo>
                <a:lnTo>
                  <a:pt x="23616" y="129381"/>
                </a:lnTo>
                <a:lnTo>
                  <a:pt x="11446" y="129381"/>
                </a:lnTo>
                <a:lnTo>
                  <a:pt x="2368" y="136128"/>
                </a:lnTo>
                <a:close/>
              </a:path>
              <a:path w="860425" h="198120">
                <a:moveTo>
                  <a:pt x="52495" y="198040"/>
                </a:moveTo>
                <a:lnTo>
                  <a:pt x="45785" y="198040"/>
                </a:lnTo>
                <a:lnTo>
                  <a:pt x="11446" y="129381"/>
                </a:lnTo>
                <a:lnTo>
                  <a:pt x="23616" y="129381"/>
                </a:lnTo>
                <a:lnTo>
                  <a:pt x="48942" y="180974"/>
                </a:lnTo>
                <a:lnTo>
                  <a:pt x="55699" y="180974"/>
                </a:lnTo>
                <a:lnTo>
                  <a:pt x="52495" y="1980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74512" y="5917905"/>
            <a:ext cx="34290" cy="62865"/>
          </a:xfrm>
          <a:custGeom>
            <a:avLst/>
            <a:gdLst/>
            <a:ahLst/>
            <a:cxnLst/>
            <a:rect l="l" t="t" r="r" b="b"/>
            <a:pathLst>
              <a:path w="34289" h="62864">
                <a:moveTo>
                  <a:pt x="0" y="0"/>
                </a:moveTo>
                <a:lnTo>
                  <a:pt x="33963" y="626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08475" y="5814775"/>
            <a:ext cx="36830" cy="165735"/>
          </a:xfrm>
          <a:custGeom>
            <a:avLst/>
            <a:gdLst/>
            <a:ahLst/>
            <a:cxnLst/>
            <a:rect l="l" t="t" r="r" b="b"/>
            <a:pathLst>
              <a:path w="36829" h="165735">
                <a:moveTo>
                  <a:pt x="0" y="165729"/>
                </a:moveTo>
                <a:lnTo>
                  <a:pt x="3672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45203" y="5814775"/>
            <a:ext cx="627380" cy="0"/>
          </a:xfrm>
          <a:custGeom>
            <a:avLst/>
            <a:gdLst/>
            <a:ahLst/>
            <a:cxnLst/>
            <a:rect l="l" t="t" r="r" b="b"/>
            <a:pathLst>
              <a:path w="627379">
                <a:moveTo>
                  <a:pt x="0" y="0"/>
                </a:moveTo>
                <a:lnTo>
                  <a:pt x="62713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59504" y="5811564"/>
            <a:ext cx="713105" cy="169545"/>
          </a:xfrm>
          <a:custGeom>
            <a:avLst/>
            <a:gdLst/>
            <a:ahLst/>
            <a:cxnLst/>
            <a:rect l="l" t="t" r="r" b="b"/>
            <a:pathLst>
              <a:path w="713104" h="169545">
                <a:moveTo>
                  <a:pt x="55726" y="154493"/>
                </a:moveTo>
                <a:lnTo>
                  <a:pt x="48969" y="154493"/>
                </a:lnTo>
                <a:lnTo>
                  <a:pt x="83328" y="0"/>
                </a:lnTo>
                <a:lnTo>
                  <a:pt x="712835" y="0"/>
                </a:lnTo>
                <a:lnTo>
                  <a:pt x="712835" y="6821"/>
                </a:lnTo>
                <a:lnTo>
                  <a:pt x="88463" y="6821"/>
                </a:lnTo>
                <a:lnTo>
                  <a:pt x="55726" y="154493"/>
                </a:lnTo>
                <a:close/>
              </a:path>
              <a:path w="713104" h="169545">
                <a:moveTo>
                  <a:pt x="2369" y="117174"/>
                </a:moveTo>
                <a:lnTo>
                  <a:pt x="0" y="113563"/>
                </a:lnTo>
                <a:lnTo>
                  <a:pt x="18560" y="101524"/>
                </a:lnTo>
                <a:lnTo>
                  <a:pt x="24089" y="111155"/>
                </a:lnTo>
                <a:lnTo>
                  <a:pt x="11451" y="111155"/>
                </a:lnTo>
                <a:lnTo>
                  <a:pt x="2369" y="117174"/>
                </a:lnTo>
                <a:close/>
              </a:path>
              <a:path w="713104" h="169545">
                <a:moveTo>
                  <a:pt x="52523" y="168939"/>
                </a:moveTo>
                <a:lnTo>
                  <a:pt x="45811" y="168939"/>
                </a:lnTo>
                <a:lnTo>
                  <a:pt x="11451" y="111155"/>
                </a:lnTo>
                <a:lnTo>
                  <a:pt x="24089" y="111155"/>
                </a:lnTo>
                <a:lnTo>
                  <a:pt x="48969" y="154493"/>
                </a:lnTo>
                <a:lnTo>
                  <a:pt x="55726" y="154493"/>
                </a:lnTo>
                <a:lnTo>
                  <a:pt x="52523" y="168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72234" y="7210500"/>
            <a:ext cx="34290" cy="62865"/>
          </a:xfrm>
          <a:custGeom>
            <a:avLst/>
            <a:gdLst/>
            <a:ahLst/>
            <a:cxnLst/>
            <a:rect l="l" t="t" r="r" b="b"/>
            <a:pathLst>
              <a:path w="34289" h="62865">
                <a:moveTo>
                  <a:pt x="0" y="0"/>
                </a:moveTo>
                <a:lnTo>
                  <a:pt x="34032" y="6277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06267" y="7107087"/>
            <a:ext cx="36830" cy="166370"/>
          </a:xfrm>
          <a:custGeom>
            <a:avLst/>
            <a:gdLst/>
            <a:ahLst/>
            <a:cxnLst/>
            <a:rect l="l" t="t" r="r" b="b"/>
            <a:pathLst>
              <a:path w="36830" h="166370">
                <a:moveTo>
                  <a:pt x="0" y="166184"/>
                </a:moveTo>
                <a:lnTo>
                  <a:pt x="3680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43069" y="7107087"/>
            <a:ext cx="728345" cy="0"/>
          </a:xfrm>
          <a:custGeom>
            <a:avLst/>
            <a:gdLst/>
            <a:ahLst/>
            <a:cxnLst/>
            <a:rect l="l" t="t" r="r" b="b"/>
            <a:pathLst>
              <a:path w="728345">
                <a:moveTo>
                  <a:pt x="0" y="0"/>
                </a:moveTo>
                <a:lnTo>
                  <a:pt x="72773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57197" y="7103868"/>
            <a:ext cx="814069" cy="169545"/>
          </a:xfrm>
          <a:custGeom>
            <a:avLst/>
            <a:gdLst/>
            <a:ahLst/>
            <a:cxnLst/>
            <a:rect l="l" t="t" r="r" b="b"/>
            <a:pathLst>
              <a:path w="814070" h="169545">
                <a:moveTo>
                  <a:pt x="55839" y="154917"/>
                </a:moveTo>
                <a:lnTo>
                  <a:pt x="49069" y="154917"/>
                </a:lnTo>
                <a:lnTo>
                  <a:pt x="83497" y="0"/>
                </a:lnTo>
                <a:lnTo>
                  <a:pt x="813608" y="0"/>
                </a:lnTo>
                <a:lnTo>
                  <a:pt x="813608" y="6840"/>
                </a:lnTo>
                <a:lnTo>
                  <a:pt x="88642" y="6840"/>
                </a:lnTo>
                <a:lnTo>
                  <a:pt x="55839" y="154917"/>
                </a:lnTo>
                <a:close/>
              </a:path>
              <a:path w="814070" h="169545">
                <a:moveTo>
                  <a:pt x="2374" y="117495"/>
                </a:moveTo>
                <a:lnTo>
                  <a:pt x="0" y="113874"/>
                </a:lnTo>
                <a:lnTo>
                  <a:pt x="18599" y="101802"/>
                </a:lnTo>
                <a:lnTo>
                  <a:pt x="24139" y="111460"/>
                </a:lnTo>
                <a:lnTo>
                  <a:pt x="11476" y="111460"/>
                </a:lnTo>
                <a:lnTo>
                  <a:pt x="2374" y="117495"/>
                </a:lnTo>
                <a:close/>
              </a:path>
              <a:path w="814070" h="169545">
                <a:moveTo>
                  <a:pt x="52630" y="169403"/>
                </a:moveTo>
                <a:lnTo>
                  <a:pt x="45903" y="169403"/>
                </a:lnTo>
                <a:lnTo>
                  <a:pt x="11476" y="111460"/>
                </a:lnTo>
                <a:lnTo>
                  <a:pt x="24139" y="111460"/>
                </a:lnTo>
                <a:lnTo>
                  <a:pt x="49069" y="154917"/>
                </a:lnTo>
                <a:lnTo>
                  <a:pt x="55839" y="154917"/>
                </a:lnTo>
                <a:lnTo>
                  <a:pt x="52630" y="1694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38102" y="4689388"/>
            <a:ext cx="5410835" cy="259461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840"/>
              </a:spcBef>
            </a:pPr>
            <a:r>
              <a:rPr sz="1100" b="1" spc="15" dirty="0">
                <a:latin typeface="Segoe UI"/>
                <a:cs typeface="Segoe UI"/>
              </a:rPr>
              <a:t>Project</a:t>
            </a:r>
            <a:r>
              <a:rPr sz="1100" b="1" spc="30" dirty="0">
                <a:latin typeface="Segoe UI"/>
                <a:cs typeface="Segoe UI"/>
              </a:rPr>
              <a:t> </a:t>
            </a:r>
            <a:r>
              <a:rPr sz="1100" b="1" dirty="0">
                <a:latin typeface="Segoe UI"/>
                <a:cs typeface="Segoe UI"/>
              </a:rPr>
              <a:t>A</a:t>
            </a:r>
            <a:endParaRPr sz="1100">
              <a:latin typeface="Segoe UI"/>
              <a:cs typeface="Segoe UI"/>
            </a:endParaRPr>
          </a:p>
          <a:p>
            <a:pPr marL="76200">
              <a:lnSpc>
                <a:spcPct val="100000"/>
              </a:lnSpc>
              <a:spcBef>
                <a:spcPts val="745"/>
              </a:spcBef>
            </a:pPr>
            <a:r>
              <a:rPr sz="1100" spc="15" dirty="0">
                <a:latin typeface="Segoe UI"/>
                <a:cs typeface="Segoe UI"/>
              </a:rPr>
              <a:t>Variance</a:t>
            </a:r>
            <a:r>
              <a:rPr sz="1100" spc="14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(σ</a:t>
            </a:r>
            <a:r>
              <a:rPr sz="1050" spc="15" baseline="35714" dirty="0">
                <a:latin typeface="Segoe UI"/>
                <a:cs typeface="Segoe UI"/>
              </a:rPr>
              <a:t>2</a:t>
            </a:r>
            <a:r>
              <a:rPr sz="1100" spc="10" dirty="0">
                <a:latin typeface="Segoe UI"/>
                <a:cs typeface="Segoe UI"/>
              </a:rPr>
              <a:t>)</a:t>
            </a:r>
            <a:r>
              <a:rPr sz="1100" spc="15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14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(10,000</a:t>
            </a:r>
            <a:r>
              <a:rPr sz="1100" spc="13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</a:t>
            </a:r>
            <a:r>
              <a:rPr sz="1100" spc="14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14,000)</a:t>
            </a:r>
            <a:r>
              <a:rPr sz="1050" spc="22" baseline="35714" dirty="0">
                <a:latin typeface="Segoe UI"/>
                <a:cs typeface="Segoe UI"/>
              </a:rPr>
              <a:t>2</a:t>
            </a:r>
            <a:r>
              <a:rPr sz="1050" spc="209" baseline="35714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14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(0.1)</a:t>
            </a:r>
            <a:r>
              <a:rPr sz="1100" spc="14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+</a:t>
            </a:r>
            <a:r>
              <a:rPr sz="1100" spc="14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(12,000</a:t>
            </a:r>
            <a:r>
              <a:rPr sz="1100" spc="15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-14,000)</a:t>
            </a:r>
            <a:r>
              <a:rPr sz="1050" spc="22" baseline="35714" dirty="0">
                <a:latin typeface="Segoe UI"/>
                <a:cs typeface="Segoe UI"/>
              </a:rPr>
              <a:t>2</a:t>
            </a:r>
            <a:r>
              <a:rPr sz="1050" spc="60" baseline="35714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14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(0.2)</a:t>
            </a:r>
            <a:r>
              <a:rPr sz="1100" spc="14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+</a:t>
            </a:r>
            <a:r>
              <a:rPr sz="1100" spc="14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(14,000</a:t>
            </a:r>
            <a:r>
              <a:rPr sz="1100" spc="16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</a:t>
            </a:r>
            <a:endParaRPr sz="1100">
              <a:latin typeface="Segoe UI"/>
              <a:cs typeface="Segoe UI"/>
            </a:endParaRPr>
          </a:p>
          <a:p>
            <a:pPr marL="76200">
              <a:lnSpc>
                <a:spcPct val="100000"/>
              </a:lnSpc>
              <a:spcBef>
                <a:spcPts val="145"/>
              </a:spcBef>
            </a:pPr>
            <a:r>
              <a:rPr sz="1100" spc="15" dirty="0">
                <a:latin typeface="Segoe UI"/>
                <a:cs typeface="Segoe UI"/>
              </a:rPr>
              <a:t>14000)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10" dirty="0">
                <a:latin typeface="Segoe UI"/>
                <a:cs typeface="Segoe UI"/>
              </a:rPr>
              <a:t>(0.4)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0" dirty="0">
                <a:latin typeface="Segoe UI"/>
                <a:cs typeface="Segoe UI"/>
              </a:rPr>
              <a:t>(16,000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15" dirty="0">
                <a:latin typeface="Segoe UI"/>
                <a:cs typeface="Segoe UI"/>
              </a:rPr>
              <a:t>14,000)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10" dirty="0">
                <a:latin typeface="Segoe UI"/>
                <a:cs typeface="Segoe UI"/>
              </a:rPr>
              <a:t>(0.2)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0" dirty="0">
                <a:latin typeface="Segoe UI"/>
                <a:cs typeface="Segoe UI"/>
              </a:rPr>
              <a:t>(18000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15" dirty="0">
                <a:latin typeface="Segoe UI"/>
                <a:cs typeface="Segoe UI"/>
              </a:rPr>
              <a:t>14,000)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24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(0.1)</a:t>
            </a:r>
            <a:endParaRPr sz="1100">
              <a:latin typeface="Segoe UI"/>
              <a:cs typeface="Segoe UI"/>
            </a:endParaRPr>
          </a:p>
          <a:p>
            <a:pPr marL="76200">
              <a:lnSpc>
                <a:spcPct val="100000"/>
              </a:lnSpc>
              <a:spcBef>
                <a:spcPts val="745"/>
              </a:spcBef>
            </a:pPr>
            <a:r>
              <a:rPr sz="1100" dirty="0">
                <a:latin typeface="Segoe UI"/>
                <a:cs typeface="Segoe UI"/>
              </a:rPr>
              <a:t>= </a:t>
            </a:r>
            <a:r>
              <a:rPr sz="1100" spc="15" dirty="0">
                <a:latin typeface="Segoe UI"/>
                <a:cs typeface="Segoe UI"/>
              </a:rPr>
              <a:t>16,00,000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8,00,000 </a:t>
            </a:r>
            <a:r>
              <a:rPr sz="1100" dirty="0">
                <a:latin typeface="Segoe UI"/>
                <a:cs typeface="Segoe UI"/>
              </a:rPr>
              <a:t>+ 0 + </a:t>
            </a:r>
            <a:r>
              <a:rPr sz="1100" spc="15" dirty="0">
                <a:latin typeface="Segoe UI"/>
                <a:cs typeface="Segoe UI"/>
              </a:rPr>
              <a:t>8,00,000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16,00,000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2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48,00,000</a:t>
            </a:r>
            <a:endParaRPr sz="1100">
              <a:latin typeface="Segoe UI"/>
              <a:cs typeface="Segoe UI"/>
            </a:endParaRPr>
          </a:p>
          <a:p>
            <a:pPr marL="76200">
              <a:lnSpc>
                <a:spcPct val="100000"/>
              </a:lnSpc>
              <a:spcBef>
                <a:spcPts val="1075"/>
              </a:spcBef>
              <a:tabLst>
                <a:tab pos="1811020" algn="l"/>
                <a:tab pos="2915285" algn="l"/>
              </a:tabLst>
            </a:pPr>
            <a:r>
              <a:rPr sz="1100" spc="15" dirty="0">
                <a:latin typeface="Segoe UI"/>
                <a:cs typeface="Segoe UI"/>
              </a:rPr>
              <a:t>Standard Deviation</a:t>
            </a:r>
            <a:r>
              <a:rPr sz="1100" spc="6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(σ)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	</a:t>
            </a:r>
            <a:r>
              <a:rPr sz="1100" spc="5" dirty="0">
                <a:latin typeface="Segoe UI"/>
                <a:cs typeface="Segoe UI"/>
              </a:rPr>
              <a:t>Variance(σ</a:t>
            </a:r>
            <a:r>
              <a:rPr sz="900" spc="7" baseline="46296" dirty="0">
                <a:latin typeface="Segoe UI"/>
                <a:cs typeface="Segoe UI"/>
              </a:rPr>
              <a:t>2</a:t>
            </a:r>
            <a:r>
              <a:rPr sz="900" spc="-44" baseline="46296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) 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	</a:t>
            </a:r>
            <a:r>
              <a:rPr sz="1100" spc="15" dirty="0">
                <a:latin typeface="Segoe UI"/>
                <a:cs typeface="Segoe UI"/>
              </a:rPr>
              <a:t>48,00,000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2,190.90</a:t>
            </a:r>
            <a:endParaRPr sz="1100">
              <a:latin typeface="Segoe UI"/>
              <a:cs typeface="Segoe UI"/>
            </a:endParaRPr>
          </a:p>
          <a:p>
            <a:pPr marL="76200">
              <a:lnSpc>
                <a:spcPct val="100000"/>
              </a:lnSpc>
              <a:spcBef>
                <a:spcPts val="1035"/>
              </a:spcBef>
            </a:pPr>
            <a:r>
              <a:rPr sz="1100" b="1" spc="15" dirty="0">
                <a:latin typeface="Segoe UI"/>
                <a:cs typeface="Segoe UI"/>
              </a:rPr>
              <a:t>Project</a:t>
            </a:r>
            <a:r>
              <a:rPr sz="1100" b="1" spc="30" dirty="0">
                <a:latin typeface="Segoe UI"/>
                <a:cs typeface="Segoe UI"/>
              </a:rPr>
              <a:t> </a:t>
            </a:r>
            <a:r>
              <a:rPr sz="1100" b="1" spc="10" dirty="0">
                <a:latin typeface="Segoe UI"/>
                <a:cs typeface="Segoe UI"/>
              </a:rPr>
              <a:t>B:</a:t>
            </a:r>
            <a:endParaRPr sz="1100">
              <a:latin typeface="Segoe UI"/>
              <a:cs typeface="Segoe UI"/>
            </a:endParaRPr>
          </a:p>
          <a:p>
            <a:pPr marL="76200">
              <a:lnSpc>
                <a:spcPct val="100000"/>
              </a:lnSpc>
              <a:spcBef>
                <a:spcPts val="745"/>
              </a:spcBef>
            </a:pPr>
            <a:r>
              <a:rPr sz="1100" spc="15" dirty="0">
                <a:latin typeface="Segoe UI"/>
                <a:cs typeface="Segoe UI"/>
              </a:rPr>
              <a:t>Variance(σ</a:t>
            </a:r>
            <a:r>
              <a:rPr sz="1050" spc="22" baseline="35714" dirty="0">
                <a:latin typeface="Segoe UI"/>
                <a:cs typeface="Segoe UI"/>
              </a:rPr>
              <a:t>2)</a:t>
            </a:r>
            <a:r>
              <a:rPr sz="1050" spc="315" baseline="35714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9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(26,000</a:t>
            </a:r>
            <a:r>
              <a:rPr sz="1100" spc="10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18,000)</a:t>
            </a:r>
            <a:r>
              <a:rPr sz="1050" spc="22" baseline="35714" dirty="0">
                <a:latin typeface="Segoe UI"/>
                <a:cs typeface="Segoe UI"/>
              </a:rPr>
              <a:t>2</a:t>
            </a:r>
            <a:r>
              <a:rPr sz="1050" spc="300" baseline="35714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9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(0.1)</a:t>
            </a:r>
            <a:r>
              <a:rPr sz="1100" spc="10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+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(22,000</a:t>
            </a:r>
            <a:r>
              <a:rPr sz="1100" spc="10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18,000)</a:t>
            </a:r>
            <a:r>
              <a:rPr sz="1050" spc="22" baseline="35714" dirty="0">
                <a:latin typeface="Segoe UI"/>
                <a:cs typeface="Segoe UI"/>
              </a:rPr>
              <a:t>2</a:t>
            </a:r>
            <a:r>
              <a:rPr sz="1050" spc="322" baseline="35714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9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(0.15)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+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(18,000</a:t>
            </a:r>
            <a:r>
              <a:rPr sz="1100" spc="10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–</a:t>
            </a:r>
            <a:endParaRPr sz="1100">
              <a:latin typeface="Segoe UI"/>
              <a:cs typeface="Segoe UI"/>
            </a:endParaRPr>
          </a:p>
          <a:p>
            <a:pPr marL="76200">
              <a:lnSpc>
                <a:spcPct val="100000"/>
              </a:lnSpc>
              <a:spcBef>
                <a:spcPts val="145"/>
              </a:spcBef>
            </a:pPr>
            <a:r>
              <a:rPr sz="1100" spc="15" dirty="0">
                <a:latin typeface="Segoe UI"/>
                <a:cs typeface="Segoe UI"/>
              </a:rPr>
              <a:t>18,000)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10" dirty="0">
                <a:latin typeface="Segoe UI"/>
                <a:cs typeface="Segoe UI"/>
              </a:rPr>
              <a:t>(0.5)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(14,000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15" dirty="0">
                <a:latin typeface="Segoe UI"/>
                <a:cs typeface="Segoe UI"/>
              </a:rPr>
              <a:t>18,000)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 </a:t>
            </a:r>
            <a:r>
              <a:rPr sz="1100" spc="10" dirty="0">
                <a:latin typeface="Segoe UI"/>
                <a:cs typeface="Segoe UI"/>
              </a:rPr>
              <a:t>(0.15)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(10,000 </a:t>
            </a:r>
            <a:r>
              <a:rPr sz="1100" dirty="0">
                <a:latin typeface="Segoe UI"/>
                <a:cs typeface="Segoe UI"/>
              </a:rPr>
              <a:t>– </a:t>
            </a:r>
            <a:r>
              <a:rPr sz="1100" spc="15" dirty="0">
                <a:latin typeface="Segoe UI"/>
                <a:cs typeface="Segoe UI"/>
              </a:rPr>
              <a:t>18,000)</a:t>
            </a:r>
            <a:r>
              <a:rPr sz="1050" spc="22" baseline="35714" dirty="0">
                <a:latin typeface="Segoe UI"/>
                <a:cs typeface="Segoe UI"/>
              </a:rPr>
              <a:t>2 </a:t>
            </a:r>
            <a:r>
              <a:rPr sz="1100" dirty="0">
                <a:latin typeface="Segoe UI"/>
                <a:cs typeface="Segoe UI"/>
              </a:rPr>
              <a:t>×</a:t>
            </a:r>
            <a:r>
              <a:rPr sz="1100" spc="23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(0.1)</a:t>
            </a:r>
            <a:endParaRPr sz="1100">
              <a:latin typeface="Segoe UI"/>
              <a:cs typeface="Segoe UI"/>
            </a:endParaRPr>
          </a:p>
          <a:p>
            <a:pPr marL="75565">
              <a:lnSpc>
                <a:spcPct val="100000"/>
              </a:lnSpc>
              <a:spcBef>
                <a:spcPts val="745"/>
              </a:spcBef>
            </a:pPr>
            <a:r>
              <a:rPr sz="1100" dirty="0">
                <a:latin typeface="Segoe UI"/>
                <a:cs typeface="Segoe UI"/>
              </a:rPr>
              <a:t>= </a:t>
            </a:r>
            <a:r>
              <a:rPr sz="1100" spc="15" dirty="0">
                <a:latin typeface="Segoe UI"/>
                <a:cs typeface="Segoe UI"/>
              </a:rPr>
              <a:t>64,00,000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24,00,000 </a:t>
            </a:r>
            <a:r>
              <a:rPr sz="1100" dirty="0">
                <a:latin typeface="Segoe UI"/>
                <a:cs typeface="Segoe UI"/>
              </a:rPr>
              <a:t>+ 0 + </a:t>
            </a:r>
            <a:r>
              <a:rPr sz="1100" spc="15" dirty="0">
                <a:latin typeface="Segoe UI"/>
                <a:cs typeface="Segoe UI"/>
              </a:rPr>
              <a:t>24,00,000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64,00,000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2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1,76,00,000</a:t>
            </a:r>
            <a:endParaRPr sz="1100">
              <a:latin typeface="Segoe UI"/>
              <a:cs typeface="Segoe UI"/>
            </a:endParaRPr>
          </a:p>
          <a:p>
            <a:pPr marL="76200">
              <a:lnSpc>
                <a:spcPct val="100000"/>
              </a:lnSpc>
              <a:spcBef>
                <a:spcPts val="905"/>
              </a:spcBef>
              <a:tabLst>
                <a:tab pos="1795780" algn="l"/>
              </a:tabLst>
            </a:pPr>
            <a:r>
              <a:rPr sz="1100" spc="15" dirty="0">
                <a:latin typeface="Segoe UI"/>
                <a:cs typeface="Segoe UI"/>
              </a:rPr>
              <a:t>Standard Deviation</a:t>
            </a:r>
            <a:r>
              <a:rPr sz="1100" spc="6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(σ)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	</a:t>
            </a:r>
            <a:r>
              <a:rPr sz="1100" spc="20" dirty="0">
                <a:latin typeface="Segoe UI"/>
                <a:cs typeface="Segoe UI"/>
              </a:rPr>
              <a:t>1,76,00,000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3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4195.23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929639" y="7382256"/>
          <a:ext cx="5189218" cy="9189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1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344170" marR="177165" indent="-161925">
                        <a:lnSpc>
                          <a:spcPts val="1460"/>
                        </a:lnSpc>
                        <a:spcBef>
                          <a:spcPts val="2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Coefficient</a:t>
                      </a:r>
                      <a:r>
                        <a:rPr sz="1100" b="1" spc="-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of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variation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Risk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Expected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Value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8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2,190.90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650" spc="-7" baseline="-35353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650" spc="-30" baseline="-35353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spc="-7" baseline="-35353" dirty="0">
                          <a:latin typeface="Segoe UI"/>
                          <a:cs typeface="Segoe UI"/>
                        </a:rPr>
                        <a:t>0.1565</a:t>
                      </a:r>
                      <a:endParaRPr sz="1650" baseline="-35353">
                        <a:latin typeface="Segoe UI"/>
                        <a:cs typeface="Segoe UI"/>
                      </a:endParaRPr>
                    </a:p>
                    <a:p>
                      <a:pPr marL="16573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14,000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Less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Less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12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4381228"/>
            <a:ext cx="5305425" cy="428625"/>
          </a:xfrm>
          <a:custGeom>
            <a:avLst/>
            <a:gdLst/>
            <a:ahLst/>
            <a:cxnLst/>
            <a:rect l="l" t="t" r="r" b="b"/>
            <a:pathLst>
              <a:path w="5305425" h="428625">
                <a:moveTo>
                  <a:pt x="0" y="71437"/>
                </a:moveTo>
                <a:lnTo>
                  <a:pt x="5614" y="43628"/>
                </a:lnTo>
                <a:lnTo>
                  <a:pt x="20926" y="20921"/>
                </a:lnTo>
                <a:lnTo>
                  <a:pt x="43634" y="5613"/>
                </a:lnTo>
                <a:lnTo>
                  <a:pt x="71437" y="0"/>
                </a:lnTo>
                <a:lnTo>
                  <a:pt x="5233987" y="0"/>
                </a:lnTo>
                <a:lnTo>
                  <a:pt x="5261796" y="5613"/>
                </a:lnTo>
                <a:lnTo>
                  <a:pt x="5284503" y="20921"/>
                </a:lnTo>
                <a:lnTo>
                  <a:pt x="5299811" y="43628"/>
                </a:lnTo>
                <a:lnTo>
                  <a:pt x="5305425" y="71437"/>
                </a:lnTo>
                <a:lnTo>
                  <a:pt x="5305425" y="357174"/>
                </a:lnTo>
                <a:lnTo>
                  <a:pt x="5299811" y="384985"/>
                </a:lnTo>
                <a:lnTo>
                  <a:pt x="5284503" y="407696"/>
                </a:lnTo>
                <a:lnTo>
                  <a:pt x="5261796" y="423009"/>
                </a:lnTo>
                <a:lnTo>
                  <a:pt x="5233987" y="428625"/>
                </a:lnTo>
                <a:lnTo>
                  <a:pt x="71437" y="428625"/>
                </a:lnTo>
                <a:lnTo>
                  <a:pt x="43634" y="423009"/>
                </a:lnTo>
                <a:lnTo>
                  <a:pt x="20926" y="407696"/>
                </a:lnTo>
                <a:lnTo>
                  <a:pt x="5614" y="384985"/>
                </a:lnTo>
                <a:lnTo>
                  <a:pt x="0" y="357174"/>
                </a:lnTo>
                <a:lnTo>
                  <a:pt x="0" y="71437"/>
                </a:lnTo>
                <a:close/>
              </a:path>
            </a:pathLst>
          </a:custGeom>
          <a:ln w="25400">
            <a:solidFill>
              <a:srgbClr val="00A6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29639" y="1269491"/>
          <a:ext cx="5189218" cy="4648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8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4,195.23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650" spc="-7" baseline="-35353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650" spc="-82" baseline="-35353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spc="-7" baseline="-35353" dirty="0">
                          <a:latin typeface="Segoe UI"/>
                          <a:cs typeface="Segoe UI"/>
                        </a:rPr>
                        <a:t>0.2331</a:t>
                      </a:r>
                      <a:endParaRPr sz="1650" baseline="-35353">
                        <a:latin typeface="Segoe UI"/>
                        <a:cs typeface="Segoe UI"/>
                      </a:endParaRPr>
                    </a:p>
                    <a:p>
                      <a:pPr marL="1720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18,000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More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More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01700" y="1831961"/>
            <a:ext cx="5283835" cy="2485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-635" algn="just">
              <a:lnSpc>
                <a:spcPct val="110900"/>
              </a:lnSpc>
              <a:spcBef>
                <a:spcPts val="100"/>
              </a:spcBef>
            </a:pPr>
            <a:r>
              <a:rPr sz="1100" spc="5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per rupee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0" dirty="0">
                <a:latin typeface="Segoe UI"/>
                <a:cs typeface="Segoe UI"/>
              </a:rPr>
              <a:t>Rs. </a:t>
            </a:r>
            <a:r>
              <a:rPr sz="1100" spc="15" dirty="0">
                <a:latin typeface="Segoe UI"/>
                <a:cs typeface="Segoe UI"/>
              </a:rPr>
              <a:t>0.15while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dirty="0">
                <a:latin typeface="Segoe UI"/>
                <a:cs typeface="Segoe UI"/>
              </a:rPr>
              <a:t>B </a:t>
            </a:r>
            <a:r>
              <a:rPr sz="1100" spc="10" dirty="0">
                <a:latin typeface="Segoe UI"/>
                <a:cs typeface="Segoe UI"/>
              </a:rPr>
              <a:t>it is Rs. 0.23.  </a:t>
            </a:r>
            <a:r>
              <a:rPr sz="1100" spc="15" dirty="0">
                <a:latin typeface="Segoe UI"/>
                <a:cs typeface="Segoe UI"/>
              </a:rPr>
              <a:t>Therefore Project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better </a:t>
            </a:r>
            <a:r>
              <a:rPr sz="1100" spc="10" dirty="0">
                <a:latin typeface="Segoe UI"/>
                <a:cs typeface="Segoe UI"/>
              </a:rPr>
              <a:t>than </a:t>
            </a:r>
            <a:r>
              <a:rPr sz="1100" spc="15" dirty="0">
                <a:latin typeface="Segoe UI"/>
                <a:cs typeface="Segoe UI"/>
              </a:rPr>
              <a:t>Project</a:t>
            </a:r>
            <a:r>
              <a:rPr sz="1100" spc="16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B.</a:t>
            </a:r>
            <a:endParaRPr sz="1100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en-US" sz="1250" dirty="0">
              <a:latin typeface="Times New Roman"/>
              <a:cs typeface="Times New Roman"/>
            </a:endParaRPr>
          </a:p>
          <a:p>
            <a:pPr marL="377825">
              <a:lnSpc>
                <a:spcPct val="100000"/>
              </a:lnSpc>
            </a:pP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CONVENTIONAL</a:t>
            </a:r>
            <a:r>
              <a:rPr sz="1600" b="1" spc="-1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TECHNIQUES</a:t>
            </a:r>
            <a:endParaRPr sz="1600" dirty="0">
              <a:latin typeface="Segoe UI Black"/>
              <a:cs typeface="Segoe UI Black"/>
            </a:endParaRPr>
          </a:p>
          <a:p>
            <a:pPr marL="12700" algn="just">
              <a:lnSpc>
                <a:spcPct val="100000"/>
              </a:lnSpc>
              <a:spcBef>
                <a:spcPts val="770"/>
              </a:spcBef>
            </a:pP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 Risk Adjusted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Discount</a:t>
            </a:r>
            <a:r>
              <a:rPr sz="1200" b="1" spc="13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Rate</a:t>
            </a:r>
            <a:endParaRPr sz="1200" dirty="0">
              <a:latin typeface="Segoe UI"/>
              <a:cs typeface="Segoe UI"/>
            </a:endParaRPr>
          </a:p>
          <a:p>
            <a:pPr marL="12700" marR="5080" algn="just">
              <a:lnSpc>
                <a:spcPct val="110700"/>
              </a:lnSpc>
              <a:spcBef>
                <a:spcPts val="595"/>
              </a:spcBef>
            </a:pPr>
            <a:r>
              <a:rPr sz="1100" spc="15" dirty="0">
                <a:latin typeface="Segoe UI"/>
                <a:cs typeface="Segoe UI"/>
              </a:rPr>
              <a:t>The </a:t>
            </a:r>
            <a:r>
              <a:rPr sz="1100" spc="10" dirty="0">
                <a:latin typeface="Segoe UI"/>
                <a:cs typeface="Segoe UI"/>
              </a:rPr>
              <a:t>use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adjusted discount </a:t>
            </a:r>
            <a:r>
              <a:rPr sz="1100" spc="10" dirty="0">
                <a:latin typeface="Segoe UI"/>
                <a:cs typeface="Segoe UI"/>
              </a:rPr>
              <a:t>rate (RADR) is </a:t>
            </a:r>
            <a:r>
              <a:rPr sz="1100" spc="15" dirty="0">
                <a:latin typeface="Segoe UI"/>
                <a:cs typeface="Segoe UI"/>
              </a:rPr>
              <a:t>based </a:t>
            </a:r>
            <a:r>
              <a:rPr sz="1100" spc="10" dirty="0">
                <a:latin typeface="Segoe UI"/>
                <a:cs typeface="Segoe UI"/>
              </a:rPr>
              <a:t>on the concept </a:t>
            </a:r>
            <a:r>
              <a:rPr sz="1100" spc="15" dirty="0">
                <a:latin typeface="Segoe UI"/>
                <a:cs typeface="Segoe UI"/>
              </a:rPr>
              <a:t>that  investors demands higher returns </a:t>
            </a:r>
            <a:r>
              <a:rPr sz="1100" spc="10" dirty="0">
                <a:latin typeface="Segoe UI"/>
                <a:cs typeface="Segoe UI"/>
              </a:rPr>
              <a:t>from the risky </a:t>
            </a:r>
            <a:r>
              <a:rPr sz="1100" spc="15" dirty="0">
                <a:latin typeface="Segoe UI"/>
                <a:cs typeface="Segoe UI"/>
              </a:rPr>
              <a:t>projects.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required </a:t>
            </a:r>
            <a:r>
              <a:rPr sz="1100" spc="10" dirty="0">
                <a:latin typeface="Segoe UI"/>
                <a:cs typeface="Segoe UI"/>
              </a:rPr>
              <a:t>rate of  </a:t>
            </a:r>
            <a:r>
              <a:rPr sz="1100" spc="15" dirty="0">
                <a:latin typeface="Segoe UI"/>
                <a:cs typeface="Segoe UI"/>
              </a:rPr>
              <a:t>return </a:t>
            </a:r>
            <a:r>
              <a:rPr sz="1100" spc="5" dirty="0">
                <a:latin typeface="Segoe UI"/>
                <a:cs typeface="Segoe UI"/>
              </a:rPr>
              <a:t>on any </a:t>
            </a:r>
            <a:r>
              <a:rPr sz="1100" spc="15" dirty="0">
                <a:latin typeface="Segoe UI"/>
                <a:cs typeface="Segoe UI"/>
              </a:rPr>
              <a:t>investment should </a:t>
            </a:r>
            <a:r>
              <a:rPr sz="1100" spc="10" dirty="0">
                <a:latin typeface="Segoe UI"/>
                <a:cs typeface="Segoe UI"/>
              </a:rPr>
              <a:t>include </a:t>
            </a:r>
            <a:r>
              <a:rPr sz="1100" spc="15" dirty="0">
                <a:latin typeface="Segoe UI"/>
                <a:cs typeface="Segoe UI"/>
              </a:rPr>
              <a:t>compensation </a:t>
            </a:r>
            <a:r>
              <a:rPr sz="1100" spc="10" dirty="0">
                <a:latin typeface="Segoe UI"/>
                <a:cs typeface="Segoe UI"/>
              </a:rPr>
              <a:t>for delaying </a:t>
            </a:r>
            <a:r>
              <a:rPr sz="1100" spc="15" dirty="0">
                <a:latin typeface="Segoe UI"/>
                <a:cs typeface="Segoe UI"/>
              </a:rPr>
              <a:t>consumption  plus compensation </a:t>
            </a:r>
            <a:r>
              <a:rPr sz="1100" spc="5" dirty="0">
                <a:latin typeface="Segoe UI"/>
                <a:cs typeface="Segoe UI"/>
              </a:rPr>
              <a:t>for</a:t>
            </a:r>
            <a:r>
              <a:rPr sz="1100" spc="31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inflation equal </a:t>
            </a:r>
            <a:r>
              <a:rPr sz="1100" spc="10" dirty="0">
                <a:latin typeface="Segoe UI"/>
                <a:cs typeface="Segoe UI"/>
              </a:rPr>
              <a:t>to risk </a:t>
            </a:r>
            <a:r>
              <a:rPr sz="1100" spc="15" dirty="0">
                <a:latin typeface="Segoe UI"/>
                <a:cs typeface="Segoe UI"/>
              </a:rPr>
              <a:t>free </a:t>
            </a:r>
            <a:r>
              <a:rPr sz="1100" spc="10" dirty="0">
                <a:latin typeface="Segoe UI"/>
                <a:cs typeface="Segoe UI"/>
              </a:rPr>
              <a:t>rate </a:t>
            </a:r>
            <a:r>
              <a:rPr sz="1100" spc="5" dirty="0">
                <a:latin typeface="Segoe UI"/>
                <a:cs typeface="Segoe UI"/>
              </a:rPr>
              <a:t>of  </a:t>
            </a:r>
            <a:r>
              <a:rPr sz="1100" spc="15" dirty="0">
                <a:latin typeface="Segoe UI"/>
                <a:cs typeface="Segoe UI"/>
              </a:rPr>
              <a:t>return, </a:t>
            </a:r>
            <a:r>
              <a:rPr sz="1100" spc="10" dirty="0">
                <a:latin typeface="Segoe UI"/>
                <a:cs typeface="Segoe UI"/>
              </a:rPr>
              <a:t>plus  </a:t>
            </a:r>
            <a:r>
              <a:rPr sz="1100" spc="15" dirty="0">
                <a:latin typeface="Segoe UI"/>
                <a:cs typeface="Segoe UI"/>
              </a:rPr>
              <a:t>compensation </a:t>
            </a:r>
            <a:r>
              <a:rPr sz="1100" spc="10" dirty="0">
                <a:latin typeface="Segoe UI"/>
                <a:cs typeface="Segoe UI"/>
              </a:rPr>
              <a:t>for any kind of risk </a:t>
            </a:r>
            <a:r>
              <a:rPr sz="1100" spc="15" dirty="0">
                <a:latin typeface="Segoe UI"/>
                <a:cs typeface="Segoe UI"/>
              </a:rPr>
              <a:t>taken. </a:t>
            </a:r>
            <a:r>
              <a:rPr sz="1100" spc="5" dirty="0">
                <a:latin typeface="Segoe UI"/>
                <a:cs typeface="Segoe UI"/>
              </a:rPr>
              <a:t>If </a:t>
            </a:r>
            <a:r>
              <a:rPr sz="1100" spc="10" dirty="0">
                <a:latin typeface="Segoe UI"/>
                <a:cs typeface="Segoe UI"/>
              </a:rPr>
              <a:t>the risk </a:t>
            </a:r>
            <a:r>
              <a:rPr sz="1100" spc="15" dirty="0">
                <a:latin typeface="Segoe UI"/>
                <a:cs typeface="Segoe UI"/>
              </a:rPr>
              <a:t>associated </a:t>
            </a:r>
            <a:r>
              <a:rPr sz="1100" spc="10" dirty="0">
                <a:latin typeface="Segoe UI"/>
                <a:cs typeface="Segoe UI"/>
              </a:rPr>
              <a:t>with any </a:t>
            </a:r>
            <a:r>
              <a:rPr sz="1100" spc="15" dirty="0">
                <a:latin typeface="Segoe UI"/>
                <a:cs typeface="Segoe UI"/>
              </a:rPr>
              <a:t>investment  project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higher </a:t>
            </a:r>
            <a:r>
              <a:rPr sz="1100" spc="10" dirty="0">
                <a:latin typeface="Segoe UI"/>
                <a:cs typeface="Segoe UI"/>
              </a:rPr>
              <a:t>than risk </a:t>
            </a:r>
            <a:r>
              <a:rPr sz="1100" spc="15" dirty="0">
                <a:latin typeface="Segoe UI"/>
                <a:cs typeface="Segoe UI"/>
              </a:rPr>
              <a:t>involved </a:t>
            </a:r>
            <a:r>
              <a:rPr sz="1100" spc="10" dirty="0">
                <a:latin typeface="Segoe UI"/>
                <a:cs typeface="Segoe UI"/>
              </a:rPr>
              <a:t>in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similar </a:t>
            </a:r>
            <a:r>
              <a:rPr sz="1100" spc="10" dirty="0">
                <a:latin typeface="Segoe UI"/>
                <a:cs typeface="Segoe UI"/>
              </a:rPr>
              <a:t>kind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project, discount </a:t>
            </a:r>
            <a:r>
              <a:rPr sz="1100" spc="10" dirty="0">
                <a:latin typeface="Segoe UI"/>
                <a:cs typeface="Segoe UI"/>
              </a:rPr>
              <a:t>rate </a:t>
            </a:r>
            <a:r>
              <a:rPr sz="1100" spc="-5" dirty="0">
                <a:latin typeface="Segoe UI"/>
                <a:cs typeface="Segoe UI"/>
              </a:rPr>
              <a:t>is  </a:t>
            </a:r>
            <a:r>
              <a:rPr sz="1100" spc="15" dirty="0">
                <a:latin typeface="Segoe UI"/>
                <a:cs typeface="Segoe UI"/>
              </a:rPr>
              <a:t>adjusted upward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order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compensate </a:t>
            </a:r>
            <a:r>
              <a:rPr sz="1100" spc="10" dirty="0">
                <a:latin typeface="Segoe UI"/>
                <a:cs typeface="Segoe UI"/>
              </a:rPr>
              <a:t>this </a:t>
            </a:r>
            <a:r>
              <a:rPr sz="1100" spc="15" dirty="0">
                <a:latin typeface="Segoe UI"/>
                <a:cs typeface="Segoe UI"/>
              </a:rPr>
              <a:t>additional </a:t>
            </a:r>
            <a:r>
              <a:rPr sz="1100" spc="10" dirty="0">
                <a:latin typeface="Segoe UI"/>
                <a:cs typeface="Segoe UI"/>
              </a:rPr>
              <a:t>risk</a:t>
            </a:r>
            <a:r>
              <a:rPr sz="1100" spc="254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borne.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45569" y="4383106"/>
            <a:ext cx="1184910" cy="2889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ts val="320"/>
              </a:lnSpc>
              <a:spcBef>
                <a:spcPts val="195"/>
              </a:spcBef>
            </a:pPr>
            <a:r>
              <a:rPr sz="1100" dirty="0">
                <a:latin typeface="Segoe UI"/>
                <a:cs typeface="Segoe UI"/>
              </a:rPr>
              <a:t>NPV = </a:t>
            </a:r>
            <a:r>
              <a:rPr sz="2475" baseline="-8417" dirty="0">
                <a:latin typeface="Symbol"/>
                <a:cs typeface="Symbol"/>
              </a:rPr>
              <a:t></a:t>
            </a:r>
            <a:r>
              <a:rPr sz="2475" u="sng" baseline="2356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50" u="sng" baseline="35353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NCF</a:t>
            </a:r>
            <a:r>
              <a:rPr sz="1650" baseline="35353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-</a:t>
            </a:r>
            <a:r>
              <a:rPr sz="1100" spc="-85" dirty="0">
                <a:latin typeface="Segoe UI"/>
                <a:cs typeface="Segoe UI"/>
              </a:rPr>
              <a:t> </a:t>
            </a:r>
            <a:r>
              <a:rPr sz="1100" dirty="0">
                <a:latin typeface="Arial Narrow"/>
                <a:cs typeface="Arial Narrow"/>
              </a:rPr>
              <a:t>I</a:t>
            </a:r>
            <a:endParaRPr sz="1100">
              <a:latin typeface="Arial Narrow"/>
              <a:cs typeface="Arial Narrow"/>
            </a:endParaRPr>
          </a:p>
          <a:p>
            <a:pPr marR="130175" algn="ctr">
              <a:lnSpc>
                <a:spcPts val="340"/>
              </a:lnSpc>
            </a:pPr>
            <a:r>
              <a:rPr sz="600" spc="20" dirty="0">
                <a:latin typeface="Segoe UI"/>
                <a:cs typeface="Segoe UI"/>
              </a:rPr>
              <a:t>n</a:t>
            </a:r>
            <a:endParaRPr sz="60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56433" y="4560912"/>
            <a:ext cx="62293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900" spc="15" baseline="4629" dirty="0">
                <a:latin typeface="Segoe UI"/>
                <a:cs typeface="Segoe UI"/>
              </a:rPr>
              <a:t>t</a:t>
            </a:r>
            <a:r>
              <a:rPr sz="900" spc="-112" baseline="4629" dirty="0">
                <a:latin typeface="Segoe UI"/>
                <a:cs typeface="Segoe UI"/>
              </a:rPr>
              <a:t> </a:t>
            </a:r>
            <a:r>
              <a:rPr sz="900" spc="37" baseline="4629" dirty="0">
                <a:latin typeface="Segoe UI"/>
                <a:cs typeface="Segoe UI"/>
              </a:rPr>
              <a:t>=</a:t>
            </a:r>
            <a:r>
              <a:rPr sz="900" spc="-135" baseline="4629" dirty="0">
                <a:latin typeface="Segoe UI"/>
                <a:cs typeface="Segoe UI"/>
              </a:rPr>
              <a:t> </a:t>
            </a:r>
            <a:r>
              <a:rPr sz="900" spc="30" baseline="4629" dirty="0">
                <a:latin typeface="Segoe UI"/>
                <a:cs typeface="Segoe UI"/>
              </a:rPr>
              <a:t>0</a:t>
            </a:r>
            <a:r>
              <a:rPr sz="900" spc="67" baseline="4629" dirty="0">
                <a:latin typeface="Segoe UI"/>
                <a:cs typeface="Segoe UI"/>
              </a:rPr>
              <a:t> </a:t>
            </a:r>
            <a:r>
              <a:rPr sz="1400" spc="-135" dirty="0">
                <a:latin typeface="Symbol"/>
                <a:cs typeface="Symbol"/>
              </a:rPr>
              <a:t></a:t>
            </a:r>
            <a:r>
              <a:rPr sz="1650" spc="-104" baseline="5050" dirty="0">
                <a:latin typeface="Segoe UI"/>
                <a:cs typeface="Segoe UI"/>
              </a:rPr>
              <a:t>1</a:t>
            </a:r>
            <a:r>
              <a:rPr sz="1650" spc="67" baseline="5050" dirty="0">
                <a:latin typeface="Segoe UI"/>
                <a:cs typeface="Segoe UI"/>
              </a:rPr>
              <a:t>+</a:t>
            </a:r>
            <a:r>
              <a:rPr sz="1650" baseline="5050" dirty="0">
                <a:latin typeface="Segoe UI"/>
                <a:cs typeface="Segoe UI"/>
              </a:rPr>
              <a:t>k</a:t>
            </a:r>
            <a:r>
              <a:rPr sz="1650" spc="-284" baseline="5050" dirty="0">
                <a:latin typeface="Segoe UI"/>
                <a:cs typeface="Segoe UI"/>
              </a:rPr>
              <a:t> </a:t>
            </a:r>
            <a:r>
              <a:rPr sz="1400" spc="-90" dirty="0">
                <a:latin typeface="Symbol"/>
                <a:cs typeface="Symbol"/>
              </a:rPr>
              <a:t></a:t>
            </a:r>
            <a:r>
              <a:rPr sz="900" spc="15" baseline="69444" dirty="0">
                <a:latin typeface="Segoe UI"/>
                <a:cs typeface="Segoe UI"/>
              </a:rPr>
              <a:t>t</a:t>
            </a:r>
            <a:endParaRPr sz="900" baseline="69444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1693" y="4785595"/>
            <a:ext cx="5283835" cy="300482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100" spc="15" dirty="0">
                <a:latin typeface="Segoe UI"/>
                <a:cs typeface="Segoe UI"/>
              </a:rPr>
              <a:t>Where,</a:t>
            </a:r>
            <a:endParaRPr sz="1100" dirty="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650" spc="22" baseline="5050" dirty="0">
                <a:latin typeface="Segoe UI"/>
                <a:cs typeface="Segoe UI"/>
              </a:rPr>
              <a:t>NCF</a:t>
            </a:r>
            <a:r>
              <a:rPr sz="700" spc="15" dirty="0">
                <a:latin typeface="Segoe UI"/>
                <a:cs typeface="Segoe UI"/>
              </a:rPr>
              <a:t>t </a:t>
            </a:r>
            <a:r>
              <a:rPr sz="1650" baseline="5050" dirty="0">
                <a:latin typeface="Segoe UI"/>
                <a:cs typeface="Segoe UI"/>
              </a:rPr>
              <a:t>= </a:t>
            </a:r>
            <a:r>
              <a:rPr sz="1650" spc="22" baseline="5050" dirty="0">
                <a:latin typeface="Segoe UI"/>
                <a:cs typeface="Segoe UI"/>
              </a:rPr>
              <a:t>Net </a:t>
            </a:r>
            <a:r>
              <a:rPr sz="1650" spc="15" baseline="5050" dirty="0">
                <a:latin typeface="Segoe UI"/>
                <a:cs typeface="Segoe UI"/>
              </a:rPr>
              <a:t>cash</a:t>
            </a:r>
            <a:r>
              <a:rPr sz="1650" spc="172" baseline="5050" dirty="0">
                <a:latin typeface="Segoe UI"/>
                <a:cs typeface="Segoe UI"/>
              </a:rPr>
              <a:t> </a:t>
            </a:r>
            <a:r>
              <a:rPr sz="1650" spc="22" baseline="5050" dirty="0">
                <a:latin typeface="Segoe UI"/>
                <a:cs typeface="Segoe UI"/>
              </a:rPr>
              <a:t>flow</a:t>
            </a:r>
            <a:endParaRPr sz="1650" baseline="5050" dirty="0">
              <a:latin typeface="Segoe UI"/>
              <a:cs typeface="Segoe UI"/>
            </a:endParaRPr>
          </a:p>
          <a:p>
            <a:pPr marL="12700" marR="2997835">
              <a:lnSpc>
                <a:spcPts val="1689"/>
              </a:lnSpc>
              <a:spcBef>
                <a:spcPts val="10"/>
              </a:spcBef>
              <a:tabLst>
                <a:tab pos="382270" algn="l"/>
                <a:tab pos="419100" algn="l"/>
              </a:tabLst>
            </a:pPr>
            <a:r>
              <a:rPr sz="1100" dirty="0">
                <a:latin typeface="Segoe UI"/>
                <a:cs typeface="Segoe UI"/>
              </a:rPr>
              <a:t>K	=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adjusted discount </a:t>
            </a:r>
            <a:r>
              <a:rPr sz="1100" spc="10" dirty="0">
                <a:latin typeface="Segoe UI"/>
                <a:cs typeface="Segoe UI"/>
              </a:rPr>
              <a:t>rate.  </a:t>
            </a:r>
            <a:r>
              <a:rPr sz="1100" dirty="0">
                <a:latin typeface="Segoe UI"/>
                <a:cs typeface="Segoe UI"/>
              </a:rPr>
              <a:t> I		= </a:t>
            </a:r>
            <a:r>
              <a:rPr sz="1100" spc="10" dirty="0">
                <a:latin typeface="Segoe UI"/>
                <a:cs typeface="Segoe UI"/>
              </a:rPr>
              <a:t>Initial</a:t>
            </a:r>
            <a:r>
              <a:rPr sz="1100" spc="7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Investment</a:t>
            </a:r>
            <a:endParaRPr sz="1100" dirty="0">
              <a:latin typeface="Segoe UI"/>
              <a:cs typeface="Segoe UI"/>
            </a:endParaRPr>
          </a:p>
          <a:p>
            <a:pPr marL="12700" marR="5080" algn="just">
              <a:lnSpc>
                <a:spcPct val="110900"/>
              </a:lnSpc>
              <a:spcBef>
                <a:spcPts val="90"/>
              </a:spcBef>
            </a:pP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adjusted </a:t>
            </a:r>
            <a:r>
              <a:rPr sz="1100" spc="10" dirty="0">
                <a:latin typeface="Segoe UI"/>
                <a:cs typeface="Segoe UI"/>
              </a:rPr>
              <a:t>discount rate </a:t>
            </a:r>
            <a:r>
              <a:rPr sz="1100" dirty="0">
                <a:latin typeface="Segoe UI"/>
                <a:cs typeface="Segoe UI"/>
              </a:rPr>
              <a:t>is a </a:t>
            </a:r>
            <a:r>
              <a:rPr sz="1100" b="1" spc="10" dirty="0">
                <a:latin typeface="Segoe UI"/>
                <a:cs typeface="Segoe UI"/>
              </a:rPr>
              <a:t>sum of risk free rate </a:t>
            </a:r>
            <a:r>
              <a:rPr sz="1100" b="1" spc="15" dirty="0">
                <a:latin typeface="Segoe UI"/>
                <a:cs typeface="Segoe UI"/>
              </a:rPr>
              <a:t>and </a:t>
            </a:r>
            <a:r>
              <a:rPr sz="1100" b="1" spc="10" dirty="0">
                <a:latin typeface="Segoe UI"/>
                <a:cs typeface="Segoe UI"/>
              </a:rPr>
              <a:t>risk </a:t>
            </a:r>
            <a:r>
              <a:rPr sz="1100" b="1" spc="15" dirty="0">
                <a:latin typeface="Segoe UI"/>
                <a:cs typeface="Segoe UI"/>
              </a:rPr>
              <a:t>premium</a:t>
            </a:r>
            <a:r>
              <a:rPr sz="1100" spc="15" dirty="0">
                <a:latin typeface="Segoe UI"/>
                <a:cs typeface="Segoe UI"/>
              </a:rPr>
              <a:t>. </a:t>
            </a:r>
            <a:r>
              <a:rPr sz="1100" spc="5" dirty="0">
                <a:latin typeface="Segoe UI"/>
                <a:cs typeface="Segoe UI"/>
              </a:rPr>
              <a:t>The 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Premium depends </a:t>
            </a:r>
            <a:r>
              <a:rPr sz="1100" spc="10" dirty="0">
                <a:latin typeface="Segoe UI"/>
                <a:cs typeface="Segoe UI"/>
              </a:rPr>
              <a:t>on the </a:t>
            </a:r>
            <a:r>
              <a:rPr sz="1100" spc="15" dirty="0">
                <a:latin typeface="Segoe UI"/>
                <a:cs typeface="Segoe UI"/>
              </a:rPr>
              <a:t>perception </a:t>
            </a:r>
            <a:r>
              <a:rPr sz="1100" spc="10" dirty="0">
                <a:latin typeface="Segoe UI"/>
                <a:cs typeface="Segoe UI"/>
              </a:rPr>
              <a:t>of risk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investor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particular  investment and </a:t>
            </a:r>
            <a:r>
              <a:rPr sz="1100" spc="10" dirty="0">
                <a:latin typeface="Segoe UI"/>
                <a:cs typeface="Segoe UI"/>
              </a:rPr>
              <a:t>risk aversion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the</a:t>
            </a:r>
            <a:r>
              <a:rPr sz="1100" spc="14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Investor.</a:t>
            </a:r>
            <a:endParaRPr sz="1100" dirty="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45"/>
              </a:spcBef>
            </a:pPr>
            <a:r>
              <a:rPr sz="1100" spc="10" dirty="0">
                <a:latin typeface="Segoe UI"/>
                <a:cs typeface="Segoe UI"/>
              </a:rPr>
              <a:t>So Risks </a:t>
            </a:r>
            <a:r>
              <a:rPr sz="1100" spc="15" dirty="0">
                <a:latin typeface="Segoe UI"/>
                <a:cs typeface="Segoe UI"/>
              </a:rPr>
              <a:t>adjusted discount rate </a:t>
            </a:r>
            <a:r>
              <a:rPr sz="1100" dirty="0">
                <a:latin typeface="Segoe UI"/>
                <a:cs typeface="Segoe UI"/>
              </a:rPr>
              <a:t>=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free </a:t>
            </a:r>
            <a:r>
              <a:rPr sz="1100" spc="10" dirty="0">
                <a:latin typeface="Segoe UI"/>
                <a:cs typeface="Segoe UI"/>
              </a:rPr>
              <a:t>rate+ Risk</a:t>
            </a:r>
            <a:r>
              <a:rPr sz="1100" spc="24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premium</a:t>
            </a:r>
            <a:endParaRPr sz="1100" dirty="0">
              <a:latin typeface="Segoe UI"/>
              <a:cs typeface="Segoe UI"/>
            </a:endParaRPr>
          </a:p>
          <a:p>
            <a:pPr marL="12700" marR="6350" algn="just">
              <a:lnSpc>
                <a:spcPct val="110400"/>
              </a:lnSpc>
              <a:spcBef>
                <a:spcPts val="605"/>
              </a:spcBef>
            </a:pPr>
            <a:r>
              <a:rPr sz="1100" b="1" spc="15" dirty="0">
                <a:latin typeface="Segoe UI"/>
                <a:cs typeface="Segoe UI"/>
              </a:rPr>
              <a:t>Risk </a:t>
            </a:r>
            <a:r>
              <a:rPr sz="1100" b="1" spc="10" dirty="0">
                <a:latin typeface="Segoe UI"/>
                <a:cs typeface="Segoe UI"/>
              </a:rPr>
              <a:t>Free Rate: </a:t>
            </a:r>
            <a:r>
              <a:rPr sz="1100" spc="5" dirty="0">
                <a:latin typeface="Segoe UI"/>
                <a:cs typeface="Segoe UI"/>
              </a:rPr>
              <a:t>It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5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rate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return </a:t>
            </a:r>
            <a:r>
              <a:rPr sz="1100" spc="5" dirty="0">
                <a:latin typeface="Segoe UI"/>
                <a:cs typeface="Segoe UI"/>
              </a:rPr>
              <a:t>on </a:t>
            </a:r>
            <a:r>
              <a:rPr sz="1100" spc="15" dirty="0">
                <a:latin typeface="Segoe UI"/>
                <a:cs typeface="Segoe UI"/>
              </a:rPr>
              <a:t>Investments that </a:t>
            </a:r>
            <a:r>
              <a:rPr sz="1100" spc="10" dirty="0">
                <a:latin typeface="Segoe UI"/>
                <a:cs typeface="Segoe UI"/>
              </a:rPr>
              <a:t>bear no risk. For e.g.,  </a:t>
            </a:r>
            <a:r>
              <a:rPr sz="1100" spc="15" dirty="0">
                <a:latin typeface="Segoe UI"/>
                <a:cs typeface="Segoe UI"/>
              </a:rPr>
              <a:t>Government securities yield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return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dirty="0">
                <a:latin typeface="Segoe UI"/>
                <a:cs typeface="Segoe UI"/>
              </a:rPr>
              <a:t>6 </a:t>
            </a:r>
            <a:r>
              <a:rPr sz="1100" dirty="0">
                <a:solidFill>
                  <a:srgbClr val="1C1C1C"/>
                </a:solidFill>
                <a:latin typeface="Segoe UI"/>
                <a:cs typeface="Segoe UI"/>
              </a:rPr>
              <a:t>% </a:t>
            </a:r>
            <a:r>
              <a:rPr sz="1100" spc="15" dirty="0">
                <a:solidFill>
                  <a:srgbClr val="1C1C1C"/>
                </a:solidFill>
                <a:latin typeface="Segoe UI"/>
                <a:cs typeface="Segoe UI"/>
              </a:rPr>
              <a:t>and </a:t>
            </a:r>
            <a:r>
              <a:rPr sz="1100" spc="10" dirty="0">
                <a:solidFill>
                  <a:srgbClr val="1C1C1C"/>
                </a:solidFill>
                <a:latin typeface="Segoe UI"/>
                <a:cs typeface="Segoe UI"/>
              </a:rPr>
              <a:t>bear no risk. </a:t>
            </a:r>
            <a:r>
              <a:rPr sz="1100" spc="5" dirty="0">
                <a:solidFill>
                  <a:srgbClr val="1C1C1C"/>
                </a:solidFill>
                <a:latin typeface="Segoe UI"/>
                <a:cs typeface="Segoe UI"/>
              </a:rPr>
              <a:t>In </a:t>
            </a:r>
            <a:r>
              <a:rPr sz="1100" spc="10" dirty="0">
                <a:solidFill>
                  <a:srgbClr val="1C1C1C"/>
                </a:solidFill>
                <a:latin typeface="Segoe UI"/>
                <a:cs typeface="Segoe UI"/>
              </a:rPr>
              <a:t>such case, </a:t>
            </a:r>
            <a:r>
              <a:rPr sz="1100" dirty="0">
                <a:solidFill>
                  <a:srgbClr val="1C1C1C"/>
                </a:solidFill>
                <a:latin typeface="Segoe UI"/>
                <a:cs typeface="Segoe UI"/>
              </a:rPr>
              <a:t>6 % </a:t>
            </a:r>
            <a:r>
              <a:rPr sz="1100" spc="-5" dirty="0">
                <a:solidFill>
                  <a:srgbClr val="1C1C1C"/>
                </a:solidFill>
                <a:latin typeface="Segoe UI"/>
                <a:cs typeface="Segoe UI"/>
              </a:rPr>
              <a:t>is  </a:t>
            </a:r>
            <a:r>
              <a:rPr sz="1100" spc="15" dirty="0">
                <a:solidFill>
                  <a:srgbClr val="1C1C1C"/>
                </a:solidFill>
                <a:latin typeface="Segoe UI"/>
                <a:cs typeface="Segoe UI"/>
              </a:rPr>
              <a:t>the risk-free</a:t>
            </a:r>
            <a:r>
              <a:rPr sz="1100" spc="50" dirty="0">
                <a:solidFill>
                  <a:srgbClr val="1C1C1C"/>
                </a:solidFill>
                <a:latin typeface="Segoe UI"/>
                <a:cs typeface="Segoe UI"/>
              </a:rPr>
              <a:t> </a:t>
            </a:r>
            <a:r>
              <a:rPr sz="1100" spc="15" dirty="0">
                <a:solidFill>
                  <a:srgbClr val="1C1C1C"/>
                </a:solidFill>
                <a:latin typeface="Segoe UI"/>
                <a:cs typeface="Segoe UI"/>
              </a:rPr>
              <a:t>rate.</a:t>
            </a:r>
            <a:endParaRPr sz="1100" dirty="0">
              <a:latin typeface="Segoe UI"/>
              <a:cs typeface="Segoe UI"/>
            </a:endParaRPr>
          </a:p>
          <a:p>
            <a:pPr marL="12700" marR="5080" algn="just">
              <a:lnSpc>
                <a:spcPct val="110900"/>
              </a:lnSpc>
              <a:spcBef>
                <a:spcPts val="600"/>
              </a:spcBef>
            </a:pPr>
            <a:r>
              <a:rPr sz="1100" b="1" spc="15" dirty="0">
                <a:latin typeface="Segoe UI"/>
                <a:cs typeface="Segoe UI"/>
              </a:rPr>
              <a:t>Risk Premium: </a:t>
            </a:r>
            <a:r>
              <a:rPr sz="1100" spc="5" dirty="0">
                <a:latin typeface="Segoe UI"/>
                <a:cs typeface="Segoe UI"/>
              </a:rPr>
              <a:t>It </a:t>
            </a:r>
            <a:r>
              <a:rPr sz="1100" spc="10" dirty="0">
                <a:latin typeface="Segoe UI"/>
                <a:cs typeface="Segoe UI"/>
              </a:rPr>
              <a:t>is the </a:t>
            </a:r>
            <a:r>
              <a:rPr sz="1100" spc="15" dirty="0">
                <a:latin typeface="Segoe UI"/>
                <a:cs typeface="Segoe UI"/>
              </a:rPr>
              <a:t>rate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return over </a:t>
            </a:r>
            <a:r>
              <a:rPr sz="1100" spc="10" dirty="0">
                <a:latin typeface="Segoe UI"/>
                <a:cs typeface="Segoe UI"/>
              </a:rPr>
              <a:t>and above the risk-free rate, </a:t>
            </a:r>
            <a:r>
              <a:rPr sz="1100" spc="15" dirty="0">
                <a:latin typeface="Segoe UI"/>
                <a:cs typeface="Segoe UI"/>
              </a:rPr>
              <a:t>expected  </a:t>
            </a:r>
            <a:r>
              <a:rPr sz="1100" spc="10" dirty="0">
                <a:latin typeface="Segoe UI"/>
                <a:cs typeface="Segoe UI"/>
              </a:rPr>
              <a:t>by the </a:t>
            </a:r>
            <a:r>
              <a:rPr sz="1100" spc="15" dirty="0">
                <a:latin typeface="Segoe UI"/>
                <a:cs typeface="Segoe UI"/>
              </a:rPr>
              <a:t>Investors </a:t>
            </a:r>
            <a:r>
              <a:rPr sz="1100" spc="5" dirty="0">
                <a:latin typeface="Segoe UI"/>
                <a:cs typeface="Segoe UI"/>
              </a:rPr>
              <a:t>as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reward for </a:t>
            </a:r>
            <a:r>
              <a:rPr sz="1100" spc="15" dirty="0">
                <a:latin typeface="Segoe UI"/>
                <a:cs typeface="Segoe UI"/>
              </a:rPr>
              <a:t>bearing </a:t>
            </a:r>
            <a:r>
              <a:rPr sz="1100" spc="10" dirty="0">
                <a:latin typeface="Segoe UI"/>
                <a:cs typeface="Segoe UI"/>
              </a:rPr>
              <a:t>extra </a:t>
            </a:r>
            <a:r>
              <a:rPr sz="1100" spc="15" dirty="0">
                <a:latin typeface="Segoe UI"/>
                <a:cs typeface="Segoe UI"/>
              </a:rPr>
              <a:t>risk. </a:t>
            </a:r>
            <a:r>
              <a:rPr sz="1100" spc="5" dirty="0">
                <a:latin typeface="Segoe UI"/>
                <a:cs typeface="Segoe UI"/>
              </a:rPr>
              <a:t>For </a:t>
            </a:r>
            <a:r>
              <a:rPr sz="1100" spc="15" dirty="0">
                <a:latin typeface="Segoe UI"/>
                <a:cs typeface="Segoe UI"/>
              </a:rPr>
              <a:t>high </a:t>
            </a:r>
            <a:r>
              <a:rPr sz="1100" spc="10" dirty="0">
                <a:latin typeface="Segoe UI"/>
                <a:cs typeface="Segoe UI"/>
              </a:rPr>
              <a:t>risk project, </a:t>
            </a:r>
            <a:r>
              <a:rPr sz="1100" spc="15" dirty="0">
                <a:latin typeface="Segoe UI"/>
                <a:cs typeface="Segoe UI"/>
              </a:rPr>
              <a:t>the </a:t>
            </a:r>
            <a:r>
              <a:rPr sz="1100" spc="10" dirty="0">
                <a:latin typeface="Segoe UI"/>
                <a:cs typeface="Segoe UI"/>
              </a:rPr>
              <a:t>risk  </a:t>
            </a:r>
            <a:r>
              <a:rPr sz="1100" spc="15" dirty="0">
                <a:latin typeface="Segoe UI"/>
                <a:cs typeface="Segoe UI"/>
              </a:rPr>
              <a:t>premium will </a:t>
            </a:r>
            <a:r>
              <a:rPr sz="1100" spc="10" dirty="0">
                <a:latin typeface="Segoe UI"/>
                <a:cs typeface="Segoe UI"/>
              </a:rPr>
              <a:t>be high and for </a:t>
            </a:r>
            <a:r>
              <a:rPr sz="1100" spc="15" dirty="0">
                <a:latin typeface="Segoe UI"/>
                <a:cs typeface="Segoe UI"/>
              </a:rPr>
              <a:t>low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projects, </a:t>
            </a:r>
            <a:r>
              <a:rPr sz="1100" spc="10" dirty="0">
                <a:latin typeface="Segoe UI"/>
                <a:cs typeface="Segoe UI"/>
              </a:rPr>
              <a:t>the risk </a:t>
            </a:r>
            <a:r>
              <a:rPr sz="1100" spc="15" dirty="0">
                <a:latin typeface="Segoe UI"/>
                <a:cs typeface="Segoe UI"/>
              </a:rPr>
              <a:t>premium </a:t>
            </a:r>
            <a:r>
              <a:rPr sz="1100" spc="10" dirty="0">
                <a:latin typeface="Segoe UI"/>
                <a:cs typeface="Segoe UI"/>
              </a:rPr>
              <a:t>would be</a:t>
            </a:r>
            <a:r>
              <a:rPr sz="1100" spc="5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lower.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14400" y="2341283"/>
            <a:ext cx="310515" cy="2647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13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6111" y="1269491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ILLUSTRATION </a:t>
            </a:r>
            <a:r>
              <a:rPr sz="1100" b="1" dirty="0">
                <a:solidFill>
                  <a:srgbClr val="00A650"/>
                </a:solidFill>
                <a:latin typeface="Segoe UI Black"/>
                <a:cs typeface="Segoe UI Black"/>
              </a:rPr>
              <a:t>5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657" y="1504980"/>
            <a:ext cx="5283200" cy="590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0300"/>
              </a:lnSpc>
              <a:spcBef>
                <a:spcPts val="105"/>
              </a:spcBef>
            </a:pPr>
            <a:r>
              <a:rPr sz="1100" i="1" spc="10" dirty="0">
                <a:latin typeface="Segoe UI"/>
                <a:cs typeface="Segoe UI"/>
              </a:rPr>
              <a:t>An </a:t>
            </a:r>
            <a:r>
              <a:rPr sz="1100" i="1" spc="15" dirty="0">
                <a:latin typeface="Segoe UI"/>
                <a:cs typeface="Segoe UI"/>
              </a:rPr>
              <a:t>enterprise </a:t>
            </a:r>
            <a:r>
              <a:rPr sz="1100" i="1" spc="10" dirty="0">
                <a:latin typeface="Segoe UI"/>
                <a:cs typeface="Segoe UI"/>
              </a:rPr>
              <a:t>is </a:t>
            </a:r>
            <a:r>
              <a:rPr sz="1100" i="1" spc="15" dirty="0">
                <a:latin typeface="Segoe UI"/>
                <a:cs typeface="Segoe UI"/>
              </a:rPr>
              <a:t>investing </a:t>
            </a:r>
            <a:r>
              <a:rPr sz="1150" i="1" spc="-55" dirty="0">
                <a:latin typeface="Trebuchet MS"/>
                <a:cs typeface="Trebuchet MS"/>
              </a:rPr>
              <a:t>` </a:t>
            </a:r>
            <a:r>
              <a:rPr sz="1100" i="1" spc="10" dirty="0">
                <a:latin typeface="Segoe UI"/>
                <a:cs typeface="Segoe UI"/>
              </a:rPr>
              <a:t>100 lakhs </a:t>
            </a:r>
            <a:r>
              <a:rPr sz="1100" i="1" spc="5" dirty="0">
                <a:latin typeface="Segoe UI"/>
                <a:cs typeface="Segoe UI"/>
              </a:rPr>
              <a:t>in </a:t>
            </a:r>
            <a:r>
              <a:rPr sz="1100" i="1" dirty="0">
                <a:latin typeface="Segoe UI"/>
                <a:cs typeface="Segoe UI"/>
              </a:rPr>
              <a:t>a </a:t>
            </a:r>
            <a:r>
              <a:rPr sz="1100" i="1" spc="15" dirty="0">
                <a:latin typeface="Segoe UI"/>
                <a:cs typeface="Segoe UI"/>
              </a:rPr>
              <a:t>project.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risk-free rate </a:t>
            </a:r>
            <a:r>
              <a:rPr sz="1100" i="1" spc="10" dirty="0">
                <a:latin typeface="Segoe UI"/>
                <a:cs typeface="Segoe UI"/>
              </a:rPr>
              <a:t>of </a:t>
            </a:r>
            <a:r>
              <a:rPr sz="1100" i="1" spc="15" dirty="0">
                <a:latin typeface="Segoe UI"/>
                <a:cs typeface="Segoe UI"/>
              </a:rPr>
              <a:t>return </a:t>
            </a:r>
            <a:r>
              <a:rPr sz="1100" i="1" spc="5" dirty="0">
                <a:latin typeface="Segoe UI"/>
                <a:cs typeface="Segoe UI"/>
              </a:rPr>
              <a:t>is </a:t>
            </a:r>
            <a:r>
              <a:rPr sz="1100" i="1" spc="15" dirty="0">
                <a:latin typeface="Segoe UI"/>
                <a:cs typeface="Segoe UI"/>
              </a:rPr>
              <a:t>7%.  Risk premium expected </a:t>
            </a:r>
            <a:r>
              <a:rPr sz="1100" i="1" spc="5" dirty="0">
                <a:latin typeface="Segoe UI"/>
                <a:cs typeface="Segoe UI"/>
              </a:rPr>
              <a:t>by </a:t>
            </a:r>
            <a:r>
              <a:rPr sz="1100" i="1" spc="10" dirty="0">
                <a:latin typeface="Segoe UI"/>
                <a:cs typeface="Segoe UI"/>
              </a:rPr>
              <a:t>the Management is </a:t>
            </a:r>
            <a:r>
              <a:rPr sz="1100" i="1" spc="15" dirty="0">
                <a:latin typeface="Segoe UI"/>
                <a:cs typeface="Segoe UI"/>
              </a:rPr>
              <a:t>7%. </a:t>
            </a:r>
            <a:r>
              <a:rPr sz="1100" i="1" spc="5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life </a:t>
            </a:r>
            <a:r>
              <a:rPr sz="1100" i="1" spc="10" dirty="0">
                <a:latin typeface="Segoe UI"/>
                <a:cs typeface="Segoe UI"/>
              </a:rPr>
              <a:t>of the project is </a:t>
            </a:r>
            <a:r>
              <a:rPr sz="1100" i="1" dirty="0">
                <a:latin typeface="Segoe UI"/>
                <a:cs typeface="Segoe UI"/>
              </a:rPr>
              <a:t>5 </a:t>
            </a:r>
            <a:r>
              <a:rPr sz="1100" i="1" spc="15" dirty="0">
                <a:latin typeface="Segoe UI"/>
                <a:cs typeface="Segoe UI"/>
              </a:rPr>
              <a:t>years.  Following </a:t>
            </a:r>
            <a:r>
              <a:rPr sz="1100" i="1" spc="10" dirty="0">
                <a:latin typeface="Segoe UI"/>
                <a:cs typeface="Segoe UI"/>
              </a:rPr>
              <a:t>are the cash </a:t>
            </a:r>
            <a:r>
              <a:rPr sz="1100" i="1" spc="15" dirty="0">
                <a:latin typeface="Segoe UI"/>
                <a:cs typeface="Segoe UI"/>
              </a:rPr>
              <a:t>flows that </a:t>
            </a:r>
            <a:r>
              <a:rPr sz="1100" i="1" spc="10" dirty="0">
                <a:latin typeface="Segoe UI"/>
                <a:cs typeface="Segoe UI"/>
              </a:rPr>
              <a:t>are </a:t>
            </a:r>
            <a:r>
              <a:rPr sz="1100" i="1" spc="15" dirty="0">
                <a:latin typeface="Segoe UI"/>
                <a:cs typeface="Segoe UI"/>
              </a:rPr>
              <a:t>estimated </a:t>
            </a:r>
            <a:r>
              <a:rPr sz="1100" i="1" spc="10" dirty="0">
                <a:latin typeface="Segoe UI"/>
                <a:cs typeface="Segoe UI"/>
              </a:rPr>
              <a:t>over the life of the</a:t>
            </a:r>
            <a:r>
              <a:rPr sz="1100" i="1" spc="20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project.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38200" y="2168639"/>
          <a:ext cx="5404485" cy="14584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4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flows </a:t>
                      </a: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(`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in</a:t>
                      </a:r>
                      <a:r>
                        <a:rPr sz="1100" b="1" i="1" spc="8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lakhs)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25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60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75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80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65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901700" y="3686669"/>
            <a:ext cx="5282565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CALCULATE Net Present </a:t>
            </a:r>
            <a:r>
              <a:rPr sz="1100" spc="10" dirty="0">
                <a:latin typeface="Segoe UI"/>
                <a:cs typeface="Segoe UI"/>
              </a:rPr>
              <a:t>Value of the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spc="10" dirty="0">
                <a:latin typeface="Segoe UI"/>
                <a:cs typeface="Segoe UI"/>
              </a:rPr>
              <a:t>based </a:t>
            </a:r>
            <a:r>
              <a:rPr sz="1100" spc="5" dirty="0">
                <a:latin typeface="Segoe UI"/>
                <a:cs typeface="Segoe UI"/>
              </a:rPr>
              <a:t>on </a:t>
            </a:r>
            <a:r>
              <a:rPr sz="1100" spc="10" dirty="0">
                <a:latin typeface="Segoe UI"/>
                <a:cs typeface="Segoe UI"/>
              </a:rPr>
              <a:t>Risk free rate and also </a:t>
            </a:r>
            <a:r>
              <a:rPr sz="1100" spc="5" dirty="0">
                <a:latin typeface="Segoe UI"/>
                <a:cs typeface="Segoe UI"/>
              </a:rPr>
              <a:t>on  </a:t>
            </a:r>
            <a:r>
              <a:rPr sz="1100" spc="15" dirty="0">
                <a:latin typeface="Segoe UI"/>
                <a:cs typeface="Segoe UI"/>
              </a:rPr>
              <a:t>the basis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Risks adjusted </a:t>
            </a:r>
            <a:r>
              <a:rPr sz="1100" spc="10" dirty="0">
                <a:latin typeface="Segoe UI"/>
                <a:cs typeface="Segoe UI"/>
              </a:rPr>
              <a:t>discount</a:t>
            </a:r>
            <a:r>
              <a:rPr sz="1100" spc="13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rate.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6111" y="4155947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SOLUTION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700" y="4398378"/>
            <a:ext cx="528320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The Present </a:t>
            </a:r>
            <a:r>
              <a:rPr sz="1100" spc="10" dirty="0">
                <a:latin typeface="Segoe UI"/>
                <a:cs typeface="Segoe UI"/>
              </a:rPr>
              <a:t>Value </a:t>
            </a:r>
            <a:r>
              <a:rPr sz="1100" spc="5" dirty="0">
                <a:latin typeface="Segoe UI"/>
                <a:cs typeface="Segoe UI"/>
              </a:rPr>
              <a:t>of the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Flows </a:t>
            </a:r>
            <a:r>
              <a:rPr sz="1100" spc="10" dirty="0">
                <a:latin typeface="Segoe UI"/>
                <a:cs typeface="Segoe UI"/>
              </a:rPr>
              <a:t>for </a:t>
            </a:r>
            <a:r>
              <a:rPr sz="1100" spc="15" dirty="0">
                <a:latin typeface="Segoe UI"/>
                <a:cs typeface="Segoe UI"/>
              </a:rPr>
              <a:t>all the </a:t>
            </a:r>
            <a:r>
              <a:rPr sz="1100" spc="10" dirty="0">
                <a:latin typeface="Segoe UI"/>
                <a:cs typeface="Segoe UI"/>
              </a:rPr>
              <a:t>years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15" dirty="0">
                <a:latin typeface="Segoe UI"/>
                <a:cs typeface="Segoe UI"/>
              </a:rPr>
              <a:t>discounting </a:t>
            </a:r>
            <a:r>
              <a:rPr sz="1100" spc="10" dirty="0">
                <a:latin typeface="Segoe UI"/>
                <a:cs typeface="Segoe UI"/>
              </a:rPr>
              <a:t>the cash </a:t>
            </a:r>
            <a:r>
              <a:rPr sz="1100" spc="15" dirty="0">
                <a:latin typeface="Segoe UI"/>
                <a:cs typeface="Segoe UI"/>
              </a:rPr>
              <a:t>flow  </a:t>
            </a:r>
            <a:r>
              <a:rPr sz="1100" spc="10" dirty="0">
                <a:latin typeface="Segoe UI"/>
                <a:cs typeface="Segoe UI"/>
              </a:rPr>
              <a:t>at </a:t>
            </a:r>
            <a:r>
              <a:rPr sz="1100" spc="15" dirty="0">
                <a:latin typeface="Segoe UI"/>
                <a:cs typeface="Segoe UI"/>
              </a:rPr>
              <a:t>7%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calculated </a:t>
            </a:r>
            <a:r>
              <a:rPr sz="1100" spc="5" dirty="0">
                <a:latin typeface="Segoe UI"/>
                <a:cs typeface="Segoe UI"/>
              </a:rPr>
              <a:t>as</a:t>
            </a:r>
            <a:r>
              <a:rPr sz="1100" spc="12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below: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929639" y="4869179"/>
          <a:ext cx="5164455" cy="23987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2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3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4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3987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flows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4432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b="1" spc="-9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in</a:t>
                      </a:r>
                      <a:r>
                        <a:rPr sz="1100" b="1" spc="-9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lakhs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50825" marR="242570" indent="-5080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D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g 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Factor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@7%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348615" marR="141605" indent="-203200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Present value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of Cash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Flows </a:t>
                      </a:r>
                      <a:r>
                        <a:rPr sz="1100" b="1" spc="-9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In</a:t>
                      </a:r>
                      <a:r>
                        <a:rPr sz="1100" b="1" spc="-114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Lakhs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6826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0.935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23.38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6826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60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0.873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52.38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6826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75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0.816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61.20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6826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80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0.763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61.04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6826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65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0.713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46.35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33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Total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of present value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of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Cash</a:t>
                      </a:r>
                      <a:r>
                        <a:rPr sz="1100" spc="15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flow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244.34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316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Less: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Initial</a:t>
                      </a:r>
                      <a:r>
                        <a:rPr sz="1100" spc="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investment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100.00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46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Net Present Value</a:t>
                      </a:r>
                      <a:r>
                        <a:rPr sz="1100" spc="4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(NPV)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144.34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901700" y="7327493"/>
            <a:ext cx="5286375" cy="843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Now </a:t>
            </a:r>
            <a:r>
              <a:rPr sz="1100" spc="10" dirty="0">
                <a:latin typeface="Segoe UI"/>
                <a:cs typeface="Segoe UI"/>
              </a:rPr>
              <a:t>when the </a:t>
            </a:r>
            <a:r>
              <a:rPr sz="1100" spc="15" dirty="0">
                <a:latin typeface="Segoe UI"/>
                <a:cs typeface="Segoe UI"/>
              </a:rPr>
              <a:t>risk-free rate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7% </a:t>
            </a:r>
            <a:r>
              <a:rPr sz="1100" spc="10" dirty="0">
                <a:latin typeface="Segoe UI"/>
                <a:cs typeface="Segoe UI"/>
              </a:rPr>
              <a:t>and </a:t>
            </a:r>
            <a:r>
              <a:rPr sz="1100" spc="5" dirty="0">
                <a:latin typeface="Segoe UI"/>
                <a:cs typeface="Segoe UI"/>
              </a:rPr>
              <a:t>the</a:t>
            </a:r>
            <a:r>
              <a:rPr sz="1100" spc="31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premium expected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20" dirty="0">
                <a:latin typeface="Segoe UI"/>
                <a:cs typeface="Segoe UI"/>
              </a:rPr>
              <a:t>the  </a:t>
            </a:r>
            <a:r>
              <a:rPr sz="1100" spc="15" dirty="0">
                <a:latin typeface="Segoe UI"/>
                <a:cs typeface="Segoe UI"/>
              </a:rPr>
              <a:t>Management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0" dirty="0">
                <a:latin typeface="Segoe UI"/>
                <a:cs typeface="Segoe UI"/>
              </a:rPr>
              <a:t>7%. So the risk </a:t>
            </a:r>
            <a:r>
              <a:rPr sz="1100" spc="15" dirty="0">
                <a:latin typeface="Segoe UI"/>
                <a:cs typeface="Segoe UI"/>
              </a:rPr>
              <a:t>adjusted discount rate </a:t>
            </a:r>
            <a:r>
              <a:rPr sz="1100" spc="10" dirty="0">
                <a:latin typeface="Segoe UI"/>
                <a:cs typeface="Segoe UI"/>
              </a:rPr>
              <a:t>is 7%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15" dirty="0">
                <a:latin typeface="Segoe UI"/>
                <a:cs typeface="Segoe UI"/>
              </a:rPr>
              <a:t>7%</a:t>
            </a:r>
            <a:r>
              <a:rPr sz="1100" spc="305" dirty="0">
                <a:latin typeface="Segoe UI"/>
                <a:cs typeface="Segoe UI"/>
              </a:rPr>
              <a:t> </a:t>
            </a:r>
            <a:r>
              <a:rPr sz="1100" spc="20" dirty="0">
                <a:latin typeface="Segoe UI"/>
                <a:cs typeface="Segoe UI"/>
              </a:rPr>
              <a:t>=14%.</a:t>
            </a:r>
            <a:endParaRPr sz="1100">
              <a:latin typeface="Segoe UI"/>
              <a:cs typeface="Segoe UI"/>
            </a:endParaRPr>
          </a:p>
          <a:p>
            <a:pPr marL="12700" marR="5080">
              <a:lnSpc>
                <a:spcPct val="110000"/>
              </a:lnSpc>
              <a:spcBef>
                <a:spcPts val="610"/>
              </a:spcBef>
            </a:pPr>
            <a:r>
              <a:rPr sz="1100" spc="15" dirty="0">
                <a:latin typeface="Segoe UI"/>
                <a:cs typeface="Segoe UI"/>
              </a:rPr>
              <a:t>Discounting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above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flows </a:t>
            </a:r>
            <a:r>
              <a:rPr sz="1100" spc="10" dirty="0">
                <a:latin typeface="Segoe UI"/>
                <a:cs typeface="Segoe UI"/>
              </a:rPr>
              <a:t>using the Risk </a:t>
            </a:r>
            <a:r>
              <a:rPr sz="1100" spc="15" dirty="0">
                <a:latin typeface="Segoe UI"/>
                <a:cs typeface="Segoe UI"/>
              </a:rPr>
              <a:t>Adjusted Discount </a:t>
            </a:r>
            <a:r>
              <a:rPr sz="1100" spc="10" dirty="0">
                <a:latin typeface="Segoe UI"/>
                <a:cs typeface="Segoe UI"/>
              </a:rPr>
              <a:t>Rate </a:t>
            </a:r>
            <a:r>
              <a:rPr sz="1100" spc="15" dirty="0">
                <a:latin typeface="Segoe UI"/>
                <a:cs typeface="Segoe UI"/>
              </a:rPr>
              <a:t>would </a:t>
            </a:r>
            <a:r>
              <a:rPr sz="1100" spc="20" dirty="0">
                <a:latin typeface="Segoe UI"/>
                <a:cs typeface="Segoe UI"/>
              </a:rPr>
              <a:t>be  </a:t>
            </a:r>
            <a:r>
              <a:rPr sz="1100" spc="10" dirty="0">
                <a:latin typeface="Segoe UI"/>
                <a:cs typeface="Segoe UI"/>
              </a:rPr>
              <a:t>as</a:t>
            </a:r>
            <a:r>
              <a:rPr sz="1100" spc="3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below: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14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38200" y="1269491"/>
          <a:ext cx="5165090" cy="2398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6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6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1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108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flows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44005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b="1" spc="-9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in</a:t>
                      </a:r>
                      <a:r>
                        <a:rPr sz="1100" b="1" spc="-10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Lakhs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67640" marR="161290" indent="15240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Discounting 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@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14%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12750" marR="213360" indent="-212090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Present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Value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of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Flows </a:t>
                      </a:r>
                      <a:r>
                        <a:rPr sz="1100" b="1" spc="-9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in</a:t>
                      </a:r>
                      <a:r>
                        <a:rPr sz="1100" b="1" spc="-1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lakhs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0.877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21.93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60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0.769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46.14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75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0.675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50.63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80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0.592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47.36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65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0.519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33.74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40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Total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of present value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of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Cash</a:t>
                      </a:r>
                      <a:r>
                        <a:rPr sz="1100" spc="15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flow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199.79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315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Initial</a:t>
                      </a:r>
                      <a:r>
                        <a:rPr sz="1100" spc="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investment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100.00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33">
                <a:tc gridSpan="3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Net present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value</a:t>
                      </a:r>
                      <a:r>
                        <a:rPr sz="1100" spc="5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(NPV)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99.79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01419" y="3747008"/>
            <a:ext cx="5285740" cy="422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Advantages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of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Risk-adjusted discount</a:t>
            </a:r>
            <a:r>
              <a:rPr sz="1200" b="1" spc="11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rate</a:t>
            </a:r>
            <a:endParaRPr sz="1200" dirty="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940"/>
              </a:spcBef>
              <a:buAutoNum type="arabicParenR"/>
              <a:tabLst>
                <a:tab pos="378460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It is </a:t>
            </a:r>
            <a:r>
              <a:rPr sz="1100" b="1" dirty="0">
                <a:latin typeface="Segoe UI"/>
                <a:cs typeface="Segoe UI"/>
              </a:rPr>
              <a:t>easy to</a:t>
            </a:r>
            <a:r>
              <a:rPr sz="1100" b="1" spc="-15" dirty="0">
                <a:latin typeface="Segoe UI"/>
                <a:cs typeface="Segoe UI"/>
              </a:rPr>
              <a:t> </a:t>
            </a:r>
            <a:r>
              <a:rPr sz="1100" b="1" spc="-5" dirty="0">
                <a:latin typeface="Segoe UI"/>
                <a:cs typeface="Segoe UI"/>
              </a:rPr>
              <a:t>understand</a:t>
            </a:r>
            <a:r>
              <a:rPr sz="1100" spc="-5" dirty="0">
                <a:latin typeface="Segoe UI"/>
                <a:cs typeface="Segoe UI"/>
              </a:rPr>
              <a:t>.</a:t>
            </a:r>
            <a:endParaRPr sz="1100" dirty="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AutoNum type="arabicParenR"/>
              <a:tabLst>
                <a:tab pos="378460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It incorporates </a:t>
            </a:r>
            <a:r>
              <a:rPr sz="1100" b="1" spc="-5" dirty="0">
                <a:latin typeface="Segoe UI"/>
                <a:cs typeface="Segoe UI"/>
              </a:rPr>
              <a:t>risk premium </a:t>
            </a:r>
            <a:r>
              <a:rPr sz="1100" spc="-5" dirty="0">
                <a:latin typeface="Segoe UI"/>
                <a:cs typeface="Segoe UI"/>
              </a:rPr>
              <a:t>in the discounting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factor.</a:t>
            </a:r>
            <a:endParaRPr sz="1100" dirty="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Limitations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of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Risk-adjusted discount</a:t>
            </a:r>
            <a:r>
              <a:rPr sz="1200" b="1" spc="10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rate</a:t>
            </a:r>
            <a:endParaRPr sz="1200" dirty="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35"/>
              </a:spcBef>
              <a:buFont typeface="Segoe UI"/>
              <a:buAutoNum type="arabicParenR"/>
              <a:tabLst>
                <a:tab pos="378460" algn="l"/>
                <a:tab pos="379095" algn="l"/>
              </a:tabLst>
            </a:pPr>
            <a:r>
              <a:rPr sz="1100" b="1" spc="-5" dirty="0">
                <a:latin typeface="Segoe UI"/>
                <a:cs typeface="Segoe UI"/>
              </a:rPr>
              <a:t>Difficulty </a:t>
            </a:r>
            <a:r>
              <a:rPr sz="1100" spc="-5" dirty="0">
                <a:latin typeface="Segoe UI"/>
                <a:cs typeface="Segoe UI"/>
              </a:rPr>
              <a:t>in finding risk premium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risk-adjusted discount</a:t>
            </a:r>
            <a:r>
              <a:rPr sz="1100" spc="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rate.</a:t>
            </a:r>
            <a:endParaRPr sz="1100" dirty="0">
              <a:latin typeface="Segoe UI"/>
              <a:cs typeface="Segoe UI"/>
            </a:endParaRPr>
          </a:p>
          <a:p>
            <a:pPr marL="378460" marR="5715" indent="-365760">
              <a:lnSpc>
                <a:spcPct val="110900"/>
              </a:lnSpc>
              <a:spcBef>
                <a:spcPts val="605"/>
              </a:spcBef>
              <a:buAutoNum type="arabicParenR"/>
              <a:tabLst>
                <a:tab pos="378460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Though NPV can be calculated but it is </a:t>
            </a:r>
            <a:r>
              <a:rPr sz="1100" b="1" dirty="0">
                <a:latin typeface="Segoe UI"/>
                <a:cs typeface="Segoe UI"/>
              </a:rPr>
              <a:t>not </a:t>
            </a:r>
            <a:r>
              <a:rPr sz="1100" b="1" spc="-5" dirty="0">
                <a:latin typeface="Segoe UI"/>
                <a:cs typeface="Segoe UI"/>
              </a:rPr>
              <a:t>possible </a:t>
            </a:r>
            <a:r>
              <a:rPr sz="1100" spc="-5" dirty="0">
                <a:latin typeface="Segoe UI"/>
                <a:cs typeface="Segoe UI"/>
              </a:rPr>
              <a:t>to calculate </a:t>
            </a:r>
            <a:r>
              <a:rPr sz="1100" dirty="0">
                <a:latin typeface="Segoe UI"/>
                <a:cs typeface="Segoe UI"/>
              </a:rPr>
              <a:t>Standard  </a:t>
            </a:r>
            <a:r>
              <a:rPr sz="1100" spc="-5" dirty="0">
                <a:latin typeface="Segoe UI"/>
                <a:cs typeface="Segoe UI"/>
              </a:rPr>
              <a:t>Deviation </a:t>
            </a:r>
            <a:r>
              <a:rPr sz="1100" spc="-10" dirty="0">
                <a:latin typeface="Segoe UI"/>
                <a:cs typeface="Segoe UI"/>
              </a:rPr>
              <a:t>of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given</a:t>
            </a:r>
            <a:r>
              <a:rPr sz="110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project.</a:t>
            </a:r>
            <a:endParaRPr sz="1100" dirty="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60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Certainty Equivalent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(CE)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Method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for Risk</a:t>
            </a:r>
            <a:r>
              <a:rPr sz="1200" b="1" spc="21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Analysis</a:t>
            </a:r>
            <a:endParaRPr sz="1200" dirty="0">
              <a:latin typeface="Segoe UI"/>
              <a:cs typeface="Segoe UI"/>
            </a:endParaRPr>
          </a:p>
          <a:p>
            <a:pPr marL="12700" marR="5080" algn="just">
              <a:lnSpc>
                <a:spcPct val="110900"/>
              </a:lnSpc>
              <a:spcBef>
                <a:spcPts val="595"/>
              </a:spcBef>
            </a:pPr>
            <a:r>
              <a:rPr sz="1100" b="1" spc="10" dirty="0">
                <a:latin typeface="Segoe UI"/>
                <a:cs typeface="Segoe UI"/>
              </a:rPr>
              <a:t>Certainty equivalent </a:t>
            </a:r>
            <a:r>
              <a:rPr sz="1100" b="1" spc="15" dirty="0">
                <a:latin typeface="Segoe UI"/>
                <a:cs typeface="Segoe UI"/>
              </a:rPr>
              <a:t>method –Definition: </a:t>
            </a:r>
            <a:r>
              <a:rPr sz="1100" spc="5" dirty="0">
                <a:latin typeface="Segoe UI"/>
                <a:cs typeface="Segoe UI"/>
              </a:rPr>
              <a:t>As  </a:t>
            </a:r>
            <a:r>
              <a:rPr sz="1100" spc="10" dirty="0">
                <a:latin typeface="Segoe UI"/>
                <a:cs typeface="Segoe UI"/>
              </a:rPr>
              <a:t>per CIMA </a:t>
            </a:r>
            <a:r>
              <a:rPr sz="1100" spc="15" dirty="0">
                <a:latin typeface="Segoe UI"/>
                <a:cs typeface="Segoe UI"/>
              </a:rPr>
              <a:t>terminology, </a:t>
            </a:r>
            <a:r>
              <a:rPr sz="1100" spc="10" dirty="0">
                <a:latin typeface="Segoe UI"/>
                <a:cs typeface="Segoe UI"/>
              </a:rPr>
              <a:t>“An  </a:t>
            </a:r>
            <a:r>
              <a:rPr sz="1100" spc="15" dirty="0">
                <a:latin typeface="Segoe UI"/>
                <a:cs typeface="Segoe UI"/>
              </a:rPr>
              <a:t>approach </a:t>
            </a:r>
            <a:r>
              <a:rPr sz="1100" spc="5" dirty="0">
                <a:latin typeface="Segoe UI"/>
                <a:cs typeface="Segoe UI"/>
              </a:rPr>
              <a:t>to</a:t>
            </a:r>
            <a:r>
              <a:rPr sz="1100" spc="31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dealing with </a:t>
            </a:r>
            <a:r>
              <a:rPr sz="1100" spc="10" dirty="0">
                <a:latin typeface="Segoe UI"/>
                <a:cs typeface="Segoe UI"/>
              </a:rPr>
              <a:t>risk in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capital budgeting context. </a:t>
            </a:r>
            <a:r>
              <a:rPr sz="1100" dirty="0">
                <a:latin typeface="Segoe UI"/>
                <a:cs typeface="Segoe UI"/>
              </a:rPr>
              <a:t>It </a:t>
            </a:r>
            <a:r>
              <a:rPr sz="1100" spc="15" dirty="0">
                <a:latin typeface="Segoe UI"/>
                <a:cs typeface="Segoe UI"/>
              </a:rPr>
              <a:t>involves  expressing </a:t>
            </a:r>
            <a:r>
              <a:rPr sz="1100" spc="10" dirty="0">
                <a:latin typeface="Segoe UI"/>
                <a:cs typeface="Segoe UI"/>
              </a:rPr>
              <a:t>risky </a:t>
            </a:r>
            <a:r>
              <a:rPr sz="1100" spc="15" dirty="0">
                <a:latin typeface="Segoe UI"/>
                <a:cs typeface="Segoe UI"/>
              </a:rPr>
              <a:t>future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flows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terms </a:t>
            </a:r>
            <a:r>
              <a:rPr sz="1100" spc="5" dirty="0">
                <a:latin typeface="Segoe UI"/>
                <a:cs typeface="Segoe UI"/>
              </a:rPr>
              <a:t>of the </a:t>
            </a:r>
            <a:r>
              <a:rPr sz="1100" spc="15" dirty="0">
                <a:latin typeface="Segoe UI"/>
                <a:cs typeface="Segoe UI"/>
              </a:rPr>
              <a:t>certain cashflow </a:t>
            </a:r>
            <a:r>
              <a:rPr sz="1100" spc="10" dirty="0">
                <a:latin typeface="Segoe UI"/>
                <a:cs typeface="Segoe UI"/>
              </a:rPr>
              <a:t>which </a:t>
            </a:r>
            <a:r>
              <a:rPr sz="1100" spc="15" dirty="0">
                <a:latin typeface="Segoe UI"/>
                <a:cs typeface="Segoe UI"/>
              </a:rPr>
              <a:t>would </a:t>
            </a:r>
            <a:r>
              <a:rPr sz="1100" spc="10" dirty="0">
                <a:latin typeface="Segoe UI"/>
                <a:cs typeface="Segoe UI"/>
              </a:rPr>
              <a:t>be  </a:t>
            </a:r>
            <a:r>
              <a:rPr sz="1100" spc="15" dirty="0">
                <a:latin typeface="Segoe UI"/>
                <a:cs typeface="Segoe UI"/>
              </a:rPr>
              <a:t>considered,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decision maker, </a:t>
            </a:r>
            <a:r>
              <a:rPr sz="1100" spc="10" dirty="0">
                <a:latin typeface="Segoe UI"/>
                <a:cs typeface="Segoe UI"/>
              </a:rPr>
              <a:t>as </a:t>
            </a:r>
            <a:r>
              <a:rPr sz="1100" spc="15" dirty="0">
                <a:latin typeface="Segoe UI"/>
                <a:cs typeface="Segoe UI"/>
              </a:rPr>
              <a:t>their equivalent, </a:t>
            </a:r>
            <a:r>
              <a:rPr sz="1100" spc="10" dirty="0">
                <a:latin typeface="Segoe UI"/>
                <a:cs typeface="Segoe UI"/>
              </a:rPr>
              <a:t>that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0" dirty="0">
                <a:latin typeface="Segoe UI"/>
                <a:cs typeface="Segoe UI"/>
              </a:rPr>
              <a:t>the decision </a:t>
            </a:r>
            <a:r>
              <a:rPr sz="1100" spc="15" dirty="0">
                <a:latin typeface="Segoe UI"/>
                <a:cs typeface="Segoe UI"/>
              </a:rPr>
              <a:t>maker  would </a:t>
            </a:r>
            <a:r>
              <a:rPr sz="1100" spc="5" dirty="0">
                <a:latin typeface="Segoe UI"/>
                <a:cs typeface="Segoe UI"/>
              </a:rPr>
              <a:t>be </a:t>
            </a:r>
            <a:r>
              <a:rPr sz="1100" spc="10" dirty="0">
                <a:latin typeface="Segoe UI"/>
                <a:cs typeface="Segoe UI"/>
              </a:rPr>
              <a:t>indifferent between the risky amount and the </a:t>
            </a:r>
            <a:r>
              <a:rPr sz="1100" spc="15" dirty="0">
                <a:latin typeface="Segoe UI"/>
                <a:cs typeface="Segoe UI"/>
              </a:rPr>
              <a:t>(lower) riskless amount  considered </a:t>
            </a:r>
            <a:r>
              <a:rPr sz="1100" spc="5" dirty="0">
                <a:latin typeface="Segoe UI"/>
                <a:cs typeface="Segoe UI"/>
              </a:rPr>
              <a:t>to be </a:t>
            </a:r>
            <a:r>
              <a:rPr sz="1100" spc="10" dirty="0">
                <a:latin typeface="Segoe UI"/>
                <a:cs typeface="Segoe UI"/>
              </a:rPr>
              <a:t>its</a:t>
            </a:r>
            <a:r>
              <a:rPr sz="1100" spc="14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equivalent.”</a:t>
            </a:r>
            <a:endParaRPr sz="1100" dirty="0">
              <a:latin typeface="Segoe UI"/>
              <a:cs typeface="Segoe UI"/>
            </a:endParaRPr>
          </a:p>
          <a:p>
            <a:pPr marL="12700" marR="6985" algn="just">
              <a:lnSpc>
                <a:spcPct val="110700"/>
              </a:lnSpc>
              <a:spcBef>
                <a:spcPts val="600"/>
              </a:spcBef>
            </a:pPr>
            <a:r>
              <a:rPr sz="1100" spc="15" dirty="0">
                <a:latin typeface="Segoe UI"/>
                <a:cs typeface="Segoe UI"/>
              </a:rPr>
              <a:t>The certainty equivalent </a:t>
            </a:r>
            <a:r>
              <a:rPr sz="1100" dirty="0">
                <a:latin typeface="Segoe UI"/>
                <a:cs typeface="Segoe UI"/>
              </a:rPr>
              <a:t>is a </a:t>
            </a:r>
            <a:r>
              <a:rPr sz="1100" spc="15" dirty="0">
                <a:latin typeface="Segoe UI"/>
                <a:cs typeface="Segoe UI"/>
              </a:rPr>
              <a:t>guaranteed return </a:t>
            </a:r>
            <a:r>
              <a:rPr sz="1100" spc="10" dirty="0">
                <a:latin typeface="Segoe UI"/>
                <a:cs typeface="Segoe UI"/>
              </a:rPr>
              <a:t>that the </a:t>
            </a:r>
            <a:r>
              <a:rPr sz="1100" spc="15" dirty="0">
                <a:latin typeface="Segoe UI"/>
                <a:cs typeface="Segoe UI"/>
              </a:rPr>
              <a:t>management would  accept rather </a:t>
            </a:r>
            <a:r>
              <a:rPr sz="1100" spc="10" dirty="0">
                <a:latin typeface="Segoe UI"/>
                <a:cs typeface="Segoe UI"/>
              </a:rPr>
              <a:t>than </a:t>
            </a:r>
            <a:r>
              <a:rPr sz="1100" spc="15" dirty="0">
                <a:latin typeface="Segoe UI"/>
                <a:cs typeface="Segoe UI"/>
              </a:rPr>
              <a:t>accepting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higher but </a:t>
            </a:r>
            <a:r>
              <a:rPr sz="1100" spc="15" dirty="0">
                <a:latin typeface="Segoe UI"/>
                <a:cs typeface="Segoe UI"/>
              </a:rPr>
              <a:t>uncertain </a:t>
            </a:r>
            <a:r>
              <a:rPr sz="1100" spc="10" dirty="0">
                <a:latin typeface="Segoe UI"/>
                <a:cs typeface="Segoe UI"/>
              </a:rPr>
              <a:t>return. This </a:t>
            </a:r>
            <a:r>
              <a:rPr sz="1100" spc="15" dirty="0">
                <a:latin typeface="Segoe UI"/>
                <a:cs typeface="Segoe UI"/>
              </a:rPr>
              <a:t>approach allows  the decision </a:t>
            </a:r>
            <a:r>
              <a:rPr sz="1100" spc="10" dirty="0">
                <a:latin typeface="Segoe UI"/>
                <a:cs typeface="Segoe UI"/>
              </a:rPr>
              <a:t>maker to </a:t>
            </a:r>
            <a:r>
              <a:rPr sz="1100" spc="15" dirty="0">
                <a:latin typeface="Segoe UI"/>
                <a:cs typeface="Segoe UI"/>
              </a:rPr>
              <a:t>incorporate his </a:t>
            </a:r>
            <a:r>
              <a:rPr sz="1100" spc="5" dirty="0">
                <a:latin typeface="Segoe UI"/>
                <a:cs typeface="Segoe UI"/>
              </a:rPr>
              <a:t>or </a:t>
            </a:r>
            <a:r>
              <a:rPr sz="1100" spc="10" dirty="0">
                <a:latin typeface="Segoe UI"/>
                <a:cs typeface="Segoe UI"/>
              </a:rPr>
              <a:t>her </a:t>
            </a:r>
            <a:r>
              <a:rPr sz="1100" spc="15" dirty="0">
                <a:latin typeface="Segoe UI"/>
                <a:cs typeface="Segoe UI"/>
              </a:rPr>
              <a:t>utility function </a:t>
            </a:r>
            <a:r>
              <a:rPr sz="1100" spc="10" dirty="0">
                <a:latin typeface="Segoe UI"/>
                <a:cs typeface="Segoe UI"/>
              </a:rPr>
              <a:t>into the </a:t>
            </a:r>
            <a:r>
              <a:rPr sz="1100" spc="15" dirty="0">
                <a:latin typeface="Segoe UI"/>
                <a:cs typeface="Segoe UI"/>
              </a:rPr>
              <a:t>analysis. </a:t>
            </a:r>
            <a:r>
              <a:rPr sz="1100" dirty="0">
                <a:latin typeface="Segoe UI"/>
                <a:cs typeface="Segoe UI"/>
              </a:rPr>
              <a:t>In  </a:t>
            </a:r>
            <a:r>
              <a:rPr sz="1100" spc="15" dirty="0">
                <a:latin typeface="Segoe UI"/>
                <a:cs typeface="Segoe UI"/>
              </a:rPr>
              <a:t>this approach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set </a:t>
            </a:r>
            <a:r>
              <a:rPr sz="1100" spc="10" dirty="0">
                <a:latin typeface="Segoe UI"/>
                <a:cs typeface="Segoe UI"/>
              </a:rPr>
              <a:t>of risk less cash </a:t>
            </a:r>
            <a:r>
              <a:rPr sz="1100" spc="15" dirty="0">
                <a:latin typeface="Segoe UI"/>
                <a:cs typeface="Segoe UI"/>
              </a:rPr>
              <a:t>flow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generated </a:t>
            </a:r>
            <a:r>
              <a:rPr sz="1100" spc="10" dirty="0">
                <a:latin typeface="Segoe UI"/>
                <a:cs typeface="Segoe UI"/>
              </a:rPr>
              <a:t>in place of </a:t>
            </a:r>
            <a:r>
              <a:rPr sz="1100" spc="15" dirty="0">
                <a:latin typeface="Segoe UI"/>
                <a:cs typeface="Segoe UI"/>
              </a:rPr>
              <a:t>the original </a:t>
            </a:r>
            <a:r>
              <a:rPr sz="1100" spc="10" dirty="0">
                <a:latin typeface="Segoe UI"/>
                <a:cs typeface="Segoe UI"/>
              </a:rPr>
              <a:t>cash  </a:t>
            </a:r>
            <a:r>
              <a:rPr sz="1100" spc="15" dirty="0">
                <a:latin typeface="Segoe UI"/>
                <a:cs typeface="Segoe UI"/>
              </a:rPr>
              <a:t>flows.</a:t>
            </a:r>
            <a:endParaRPr sz="1100" dirty="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15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4400" y="2181905"/>
            <a:ext cx="5305425" cy="466725"/>
          </a:xfrm>
          <a:custGeom>
            <a:avLst/>
            <a:gdLst/>
            <a:ahLst/>
            <a:cxnLst/>
            <a:rect l="l" t="t" r="r" b="b"/>
            <a:pathLst>
              <a:path w="5305425" h="466725">
                <a:moveTo>
                  <a:pt x="0" y="77787"/>
                </a:moveTo>
                <a:lnTo>
                  <a:pt x="6112" y="47507"/>
                </a:lnTo>
                <a:lnTo>
                  <a:pt x="22782" y="22782"/>
                </a:lnTo>
                <a:lnTo>
                  <a:pt x="47507" y="6112"/>
                </a:lnTo>
                <a:lnTo>
                  <a:pt x="77787" y="0"/>
                </a:lnTo>
                <a:lnTo>
                  <a:pt x="5227637" y="0"/>
                </a:lnTo>
                <a:lnTo>
                  <a:pt x="5257917" y="6112"/>
                </a:lnTo>
                <a:lnTo>
                  <a:pt x="5282642" y="22782"/>
                </a:lnTo>
                <a:lnTo>
                  <a:pt x="5299312" y="47507"/>
                </a:lnTo>
                <a:lnTo>
                  <a:pt x="5305425" y="77787"/>
                </a:lnTo>
                <a:lnTo>
                  <a:pt x="5305425" y="388937"/>
                </a:lnTo>
                <a:lnTo>
                  <a:pt x="5299312" y="419217"/>
                </a:lnTo>
                <a:lnTo>
                  <a:pt x="5282642" y="443942"/>
                </a:lnTo>
                <a:lnTo>
                  <a:pt x="5257917" y="460612"/>
                </a:lnTo>
                <a:lnTo>
                  <a:pt x="5227637" y="466725"/>
                </a:lnTo>
                <a:lnTo>
                  <a:pt x="77787" y="466725"/>
                </a:lnTo>
                <a:lnTo>
                  <a:pt x="47507" y="460612"/>
                </a:lnTo>
                <a:lnTo>
                  <a:pt x="22782" y="443942"/>
                </a:lnTo>
                <a:lnTo>
                  <a:pt x="6112" y="419217"/>
                </a:lnTo>
                <a:lnTo>
                  <a:pt x="0" y="388937"/>
                </a:lnTo>
                <a:lnTo>
                  <a:pt x="0" y="77787"/>
                </a:lnTo>
                <a:close/>
              </a:path>
            </a:pathLst>
          </a:custGeom>
          <a:ln w="25400">
            <a:solidFill>
              <a:srgbClr val="00A6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9650" y="6815255"/>
            <a:ext cx="5305425" cy="561975"/>
          </a:xfrm>
          <a:custGeom>
            <a:avLst/>
            <a:gdLst/>
            <a:ahLst/>
            <a:cxnLst/>
            <a:rect l="l" t="t" r="r" b="b"/>
            <a:pathLst>
              <a:path w="5305425" h="561975">
                <a:moveTo>
                  <a:pt x="0" y="93662"/>
                </a:moveTo>
                <a:lnTo>
                  <a:pt x="7360" y="57205"/>
                </a:lnTo>
                <a:lnTo>
                  <a:pt x="27433" y="27433"/>
                </a:lnTo>
                <a:lnTo>
                  <a:pt x="57205" y="7360"/>
                </a:lnTo>
                <a:lnTo>
                  <a:pt x="93662" y="0"/>
                </a:lnTo>
                <a:lnTo>
                  <a:pt x="5211762" y="0"/>
                </a:lnTo>
                <a:lnTo>
                  <a:pt x="5248219" y="7360"/>
                </a:lnTo>
                <a:lnTo>
                  <a:pt x="5277991" y="27433"/>
                </a:lnTo>
                <a:lnTo>
                  <a:pt x="5298064" y="57205"/>
                </a:lnTo>
                <a:lnTo>
                  <a:pt x="5305425" y="93662"/>
                </a:lnTo>
                <a:lnTo>
                  <a:pt x="5305425" y="468312"/>
                </a:lnTo>
                <a:lnTo>
                  <a:pt x="5298064" y="504769"/>
                </a:lnTo>
                <a:lnTo>
                  <a:pt x="5277991" y="534541"/>
                </a:lnTo>
                <a:lnTo>
                  <a:pt x="5248219" y="554614"/>
                </a:lnTo>
                <a:lnTo>
                  <a:pt x="5211762" y="561975"/>
                </a:lnTo>
                <a:lnTo>
                  <a:pt x="93662" y="561975"/>
                </a:lnTo>
                <a:lnTo>
                  <a:pt x="57205" y="554614"/>
                </a:lnTo>
                <a:lnTo>
                  <a:pt x="27433" y="534541"/>
                </a:lnTo>
                <a:lnTo>
                  <a:pt x="7360" y="504769"/>
                </a:lnTo>
                <a:lnTo>
                  <a:pt x="0" y="468312"/>
                </a:lnTo>
                <a:lnTo>
                  <a:pt x="0" y="93662"/>
                </a:lnTo>
                <a:close/>
              </a:path>
            </a:pathLst>
          </a:custGeom>
          <a:ln w="25400">
            <a:solidFill>
              <a:srgbClr val="00A6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6300" y="1166411"/>
            <a:ext cx="5333365" cy="94297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8100" algn="just">
              <a:lnSpc>
                <a:spcPct val="100000"/>
              </a:lnSpc>
              <a:spcBef>
                <a:spcPts val="894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Steps </a:t>
            </a:r>
            <a:r>
              <a:rPr sz="1200" b="1" spc="5" dirty="0">
                <a:solidFill>
                  <a:srgbClr val="00A650"/>
                </a:solidFill>
                <a:latin typeface="Segoe UI"/>
                <a:cs typeface="Segoe UI"/>
              </a:rPr>
              <a:t>in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the Certainty Equivalent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(CE)</a:t>
            </a:r>
            <a:r>
              <a:rPr sz="1200" b="1" spc="21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approach</a:t>
            </a:r>
            <a:endParaRPr sz="1200">
              <a:latin typeface="Segoe UI"/>
              <a:cs typeface="Segoe UI"/>
            </a:endParaRPr>
          </a:p>
          <a:p>
            <a:pPr marL="38100" marR="30480" algn="just">
              <a:lnSpc>
                <a:spcPct val="101800"/>
              </a:lnSpc>
              <a:spcBef>
                <a:spcPts val="710"/>
              </a:spcBef>
            </a:pPr>
            <a:r>
              <a:rPr sz="1100" b="1" spc="10" dirty="0">
                <a:latin typeface="Segoe UI"/>
                <a:cs typeface="Segoe UI"/>
              </a:rPr>
              <a:t>Step 1: </a:t>
            </a:r>
            <a:r>
              <a:rPr sz="1100" spc="10" dirty="0">
                <a:latin typeface="Segoe UI"/>
                <a:cs typeface="Segoe UI"/>
              </a:rPr>
              <a:t>Remove </a:t>
            </a:r>
            <a:r>
              <a:rPr sz="1100" spc="15" dirty="0">
                <a:latin typeface="Segoe UI"/>
                <a:cs typeface="Segoe UI"/>
              </a:rPr>
              <a:t>risks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15" dirty="0">
                <a:latin typeface="Segoe UI"/>
                <a:cs typeface="Segoe UI"/>
              </a:rPr>
              <a:t>substituting equivalent certain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flows </a:t>
            </a:r>
            <a:r>
              <a:rPr sz="1100" spc="10" dirty="0">
                <a:latin typeface="Segoe UI"/>
                <a:cs typeface="Segoe UI"/>
              </a:rPr>
              <a:t>from risky </a:t>
            </a:r>
            <a:r>
              <a:rPr sz="1100" spc="5" dirty="0">
                <a:latin typeface="Segoe UI"/>
                <a:cs typeface="Segoe UI"/>
              </a:rPr>
              <a:t>cash </a:t>
            </a:r>
            <a:r>
              <a:rPr sz="1100" spc="310" dirty="0">
                <a:latin typeface="Segoe UI"/>
                <a:cs typeface="Segoe UI"/>
              </a:rPr>
              <a:t> </a:t>
            </a:r>
            <a:r>
              <a:rPr sz="1650" spc="22" baseline="5050" dirty="0">
                <a:latin typeface="Segoe UI"/>
                <a:cs typeface="Segoe UI"/>
              </a:rPr>
              <a:t>flows. </a:t>
            </a:r>
            <a:r>
              <a:rPr sz="1650" spc="15" baseline="5050" dirty="0">
                <a:latin typeface="Segoe UI"/>
                <a:cs typeface="Segoe UI"/>
              </a:rPr>
              <a:t>This can be done by </a:t>
            </a:r>
            <a:r>
              <a:rPr sz="1650" spc="22" baseline="5050" dirty="0">
                <a:latin typeface="Segoe UI"/>
                <a:cs typeface="Segoe UI"/>
              </a:rPr>
              <a:t>multiplying </a:t>
            </a:r>
            <a:r>
              <a:rPr sz="1650" spc="15" baseline="5050" dirty="0">
                <a:latin typeface="Segoe UI"/>
                <a:cs typeface="Segoe UI"/>
              </a:rPr>
              <a:t>each risky cash </a:t>
            </a:r>
            <a:r>
              <a:rPr sz="1650" spc="22" baseline="5050" dirty="0">
                <a:latin typeface="Segoe UI"/>
                <a:cs typeface="Segoe UI"/>
              </a:rPr>
              <a:t>flow </a:t>
            </a:r>
            <a:r>
              <a:rPr sz="1650" spc="7" baseline="5050" dirty="0">
                <a:latin typeface="Segoe UI"/>
                <a:cs typeface="Segoe UI"/>
              </a:rPr>
              <a:t>by </a:t>
            </a:r>
            <a:r>
              <a:rPr sz="1650" spc="15" baseline="5050" dirty="0">
                <a:latin typeface="Segoe UI"/>
                <a:cs typeface="Segoe UI"/>
              </a:rPr>
              <a:t>the </a:t>
            </a:r>
            <a:r>
              <a:rPr sz="1650" spc="22" baseline="5050" dirty="0">
                <a:latin typeface="Segoe UI"/>
                <a:cs typeface="Segoe UI"/>
              </a:rPr>
              <a:t>appropriate </a:t>
            </a:r>
            <a:r>
              <a:rPr sz="1950" i="1" baseline="17094" dirty="0">
                <a:latin typeface="Symbol"/>
                <a:cs typeface="Symbol"/>
              </a:rPr>
              <a:t></a:t>
            </a:r>
            <a:r>
              <a:rPr sz="1950" i="1" baseline="17094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Segoe UI"/>
                <a:cs typeface="Segoe UI"/>
              </a:rPr>
              <a:t>t  </a:t>
            </a:r>
            <a:r>
              <a:rPr sz="1100" spc="15" dirty="0">
                <a:latin typeface="Segoe UI"/>
                <a:cs typeface="Segoe UI"/>
              </a:rPr>
              <a:t>value </a:t>
            </a:r>
            <a:r>
              <a:rPr sz="1100" spc="5" dirty="0">
                <a:latin typeface="Segoe UI"/>
                <a:cs typeface="Segoe UI"/>
              </a:rPr>
              <a:t>(CE</a:t>
            </a:r>
            <a:r>
              <a:rPr sz="1100" spc="6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coefficient)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05969" y="2256734"/>
            <a:ext cx="207645" cy="1917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1050" dirty="0">
                <a:latin typeface="Segoe UI"/>
                <a:cs typeface="Segoe UI"/>
              </a:rPr>
              <a:t>α</a:t>
            </a:r>
            <a:r>
              <a:rPr sz="1050" baseline="-23809" dirty="0">
                <a:latin typeface="Segoe UI"/>
                <a:cs typeface="Segoe UI"/>
              </a:rPr>
              <a:t>1</a:t>
            </a:r>
            <a:endParaRPr sz="1050" baseline="-23809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80714" y="2167472"/>
            <a:ext cx="1905000" cy="1917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497205" algn="l"/>
                <a:tab pos="1866264" algn="l"/>
              </a:tabLst>
            </a:pPr>
            <a:r>
              <a:rPr sz="1575" spc="52" baseline="-37037" dirty="0">
                <a:latin typeface="Segoe UI"/>
                <a:cs typeface="Segoe UI"/>
              </a:rPr>
              <a:t>=</a:t>
            </a:r>
            <a:r>
              <a:rPr sz="1050" u="sng" spc="3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	</a:t>
            </a:r>
            <a:r>
              <a:rPr sz="1050" u="sng" spc="2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Certain</a:t>
            </a:r>
            <a:r>
              <a:rPr sz="1050" u="sng" spc="-15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1050" u="sng" spc="2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cash</a:t>
            </a:r>
            <a:r>
              <a:rPr sz="1050" u="sng" spc="-13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1050" u="sng" spc="2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flow	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97700" y="2366754"/>
            <a:ext cx="1766570" cy="1917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1050" spc="20" dirty="0">
                <a:latin typeface="Segoe UI"/>
                <a:cs typeface="Segoe UI"/>
              </a:rPr>
              <a:t>Risky</a:t>
            </a:r>
            <a:r>
              <a:rPr sz="1050" spc="-40" dirty="0">
                <a:latin typeface="Segoe UI"/>
                <a:cs typeface="Segoe UI"/>
              </a:rPr>
              <a:t> </a:t>
            </a:r>
            <a:r>
              <a:rPr sz="1050" spc="25" dirty="0">
                <a:latin typeface="Segoe UI"/>
                <a:cs typeface="Segoe UI"/>
              </a:rPr>
              <a:t>or</a:t>
            </a:r>
            <a:r>
              <a:rPr sz="1050" spc="-40" dirty="0">
                <a:latin typeface="Segoe UI"/>
                <a:cs typeface="Segoe UI"/>
              </a:rPr>
              <a:t> </a:t>
            </a:r>
            <a:r>
              <a:rPr sz="1050" spc="20" dirty="0">
                <a:latin typeface="Segoe UI"/>
                <a:cs typeface="Segoe UI"/>
              </a:rPr>
              <a:t>expected</a:t>
            </a:r>
            <a:r>
              <a:rPr sz="1050" spc="-120" dirty="0">
                <a:latin typeface="Segoe UI"/>
                <a:cs typeface="Segoe UI"/>
              </a:rPr>
              <a:t> </a:t>
            </a:r>
            <a:r>
              <a:rPr sz="1050" spc="25" dirty="0">
                <a:latin typeface="Segoe UI"/>
                <a:cs typeface="Segoe UI"/>
              </a:rPr>
              <a:t>cash</a:t>
            </a:r>
            <a:r>
              <a:rPr sz="1050" spc="-110" dirty="0">
                <a:latin typeface="Segoe UI"/>
                <a:cs typeface="Segoe UI"/>
              </a:rPr>
              <a:t> </a:t>
            </a:r>
            <a:r>
              <a:rPr sz="1050" spc="25" dirty="0">
                <a:latin typeface="Segoe UI"/>
                <a:cs typeface="Segoe UI"/>
              </a:rPr>
              <a:t>flow</a:t>
            </a:r>
            <a:r>
              <a:rPr sz="1050" spc="37" baseline="-23809" dirty="0">
                <a:latin typeface="Segoe UI"/>
                <a:cs typeface="Segoe UI"/>
              </a:rPr>
              <a:t>t</a:t>
            </a:r>
            <a:endParaRPr sz="1050" baseline="-23809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1700" y="2816453"/>
            <a:ext cx="5286375" cy="378523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40"/>
              </a:spcBef>
            </a:pPr>
            <a:r>
              <a:rPr sz="1100" spc="15" dirty="0">
                <a:latin typeface="Segoe UI"/>
                <a:cs typeface="Segoe UI"/>
              </a:rPr>
              <a:t>Suppose</a:t>
            </a:r>
            <a:r>
              <a:rPr sz="1100" spc="25" dirty="0">
                <a:latin typeface="Segoe UI"/>
                <a:cs typeface="Segoe UI"/>
              </a:rPr>
              <a:t> </a:t>
            </a:r>
            <a:r>
              <a:rPr sz="1100" spc="5" dirty="0">
                <a:latin typeface="Segoe UI"/>
                <a:cs typeface="Segoe UI"/>
              </a:rPr>
              <a:t>on</a:t>
            </a:r>
            <a:r>
              <a:rPr sz="1100" spc="7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tossing</a:t>
            </a:r>
            <a:r>
              <a:rPr sz="1100" spc="3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out</a:t>
            </a:r>
            <a:r>
              <a:rPr sz="1100" spc="5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a</a:t>
            </a:r>
            <a:r>
              <a:rPr sz="1100" spc="8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coin,</a:t>
            </a:r>
            <a:r>
              <a:rPr sz="1100" spc="4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if</a:t>
            </a:r>
            <a:r>
              <a:rPr sz="1100" spc="5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it</a:t>
            </a:r>
            <a:r>
              <a:rPr sz="1100" spc="8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comes</a:t>
            </a:r>
            <a:r>
              <a:rPr sz="1100" spc="3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head  </a:t>
            </a:r>
            <a:r>
              <a:rPr sz="1100" spc="10" dirty="0">
                <a:latin typeface="Segoe UI"/>
                <a:cs typeface="Segoe UI"/>
              </a:rPr>
              <a:t>you</a:t>
            </a:r>
            <a:r>
              <a:rPr sz="1100" spc="4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will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get</a:t>
            </a:r>
            <a:endParaRPr sz="1100">
              <a:latin typeface="Segoe UI"/>
              <a:cs typeface="Segoe UI"/>
            </a:endParaRPr>
          </a:p>
          <a:p>
            <a:pPr marL="12700" marR="5080" algn="just">
              <a:lnSpc>
                <a:spcPct val="110900"/>
              </a:lnSpc>
            </a:pPr>
            <a:r>
              <a:rPr sz="1100" spc="10" dirty="0">
                <a:latin typeface="Trebuchet MS"/>
                <a:cs typeface="Trebuchet MS"/>
              </a:rPr>
              <a:t>`</a:t>
            </a:r>
            <a:r>
              <a:rPr sz="1100" spc="10" dirty="0">
                <a:latin typeface="Segoe UI"/>
                <a:cs typeface="Segoe UI"/>
              </a:rPr>
              <a:t>10,000 and if </a:t>
            </a:r>
            <a:r>
              <a:rPr sz="1100" dirty="0">
                <a:latin typeface="Segoe UI"/>
                <a:cs typeface="Segoe UI"/>
              </a:rPr>
              <a:t>it </a:t>
            </a:r>
            <a:r>
              <a:rPr sz="1100" spc="15" dirty="0">
                <a:latin typeface="Segoe UI"/>
                <a:cs typeface="Segoe UI"/>
              </a:rPr>
              <a:t>comes out </a:t>
            </a:r>
            <a:r>
              <a:rPr sz="1100" spc="5" dirty="0">
                <a:latin typeface="Segoe UI"/>
                <a:cs typeface="Segoe UI"/>
              </a:rPr>
              <a:t>to be </a:t>
            </a:r>
            <a:r>
              <a:rPr sz="1100" spc="15" dirty="0">
                <a:latin typeface="Segoe UI"/>
                <a:cs typeface="Segoe UI"/>
              </a:rPr>
              <a:t>tail, you will </a:t>
            </a:r>
            <a:r>
              <a:rPr sz="1100" spc="10" dirty="0">
                <a:latin typeface="Segoe UI"/>
                <a:cs typeface="Segoe UI"/>
              </a:rPr>
              <a:t>win </a:t>
            </a:r>
            <a:r>
              <a:rPr sz="1100" spc="15" dirty="0">
                <a:latin typeface="Segoe UI"/>
                <a:cs typeface="Segoe UI"/>
              </a:rPr>
              <a:t>nothing. Thus, you have </a:t>
            </a:r>
            <a:r>
              <a:rPr sz="1100" spc="10" dirty="0">
                <a:latin typeface="Segoe UI"/>
                <a:cs typeface="Segoe UI"/>
              </a:rPr>
              <a:t>50%  </a:t>
            </a:r>
            <a:r>
              <a:rPr sz="1100" spc="15" dirty="0">
                <a:latin typeface="Segoe UI"/>
                <a:cs typeface="Segoe UI"/>
              </a:rPr>
              <a:t>chance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winning </a:t>
            </a:r>
            <a:r>
              <a:rPr sz="1100" spc="10" dirty="0">
                <a:latin typeface="Segoe UI"/>
                <a:cs typeface="Segoe UI"/>
              </a:rPr>
              <a:t>and </a:t>
            </a:r>
            <a:r>
              <a:rPr sz="1100" spc="15" dirty="0">
                <a:latin typeface="Segoe UI"/>
                <a:cs typeface="Segoe UI"/>
              </a:rPr>
              <a:t>expected </a:t>
            </a:r>
            <a:r>
              <a:rPr sz="1100" spc="10" dirty="0">
                <a:latin typeface="Segoe UI"/>
                <a:cs typeface="Segoe UI"/>
              </a:rPr>
              <a:t>value is </a:t>
            </a:r>
            <a:r>
              <a:rPr sz="1100" spc="10" dirty="0">
                <a:latin typeface="Trebuchet MS"/>
                <a:cs typeface="Trebuchet MS"/>
              </a:rPr>
              <a:t>`</a:t>
            </a:r>
            <a:r>
              <a:rPr sz="1100" spc="10" dirty="0">
                <a:latin typeface="Segoe UI"/>
                <a:cs typeface="Segoe UI"/>
              </a:rPr>
              <a:t>5,000. </a:t>
            </a:r>
            <a:r>
              <a:rPr sz="1100" spc="5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such </a:t>
            </a:r>
            <a:r>
              <a:rPr sz="1100" spc="10" dirty="0">
                <a:latin typeface="Segoe UI"/>
                <a:cs typeface="Segoe UI"/>
              </a:rPr>
              <a:t>case </a:t>
            </a:r>
            <a:r>
              <a:rPr sz="1100" dirty="0">
                <a:latin typeface="Segoe UI"/>
                <a:cs typeface="Segoe UI"/>
              </a:rPr>
              <a:t>if </a:t>
            </a:r>
            <a:r>
              <a:rPr sz="1100" spc="15" dirty="0">
                <a:latin typeface="Segoe UI"/>
                <a:cs typeface="Segoe UI"/>
              </a:rPr>
              <a:t>you </a:t>
            </a:r>
            <a:r>
              <a:rPr sz="1100" spc="10" dirty="0">
                <a:latin typeface="Segoe UI"/>
                <a:cs typeface="Segoe UI"/>
              </a:rPr>
              <a:t>are </a:t>
            </a:r>
            <a:r>
              <a:rPr sz="1100" spc="15" dirty="0">
                <a:latin typeface="Segoe UI"/>
                <a:cs typeface="Segoe UI"/>
              </a:rPr>
              <a:t>indifferent  </a:t>
            </a:r>
            <a:r>
              <a:rPr sz="1100" spc="10" dirty="0">
                <a:latin typeface="Segoe UI"/>
                <a:cs typeface="Segoe UI"/>
              </a:rPr>
              <a:t>at </a:t>
            </a:r>
            <a:r>
              <a:rPr sz="1100" spc="15" dirty="0">
                <a:latin typeface="Segoe UI"/>
                <a:cs typeface="Segoe UI"/>
              </a:rPr>
              <a:t>receiving </a:t>
            </a:r>
            <a:r>
              <a:rPr sz="1100" spc="5" dirty="0">
                <a:latin typeface="Trebuchet MS"/>
                <a:cs typeface="Trebuchet MS"/>
              </a:rPr>
              <a:t>`</a:t>
            </a:r>
            <a:r>
              <a:rPr sz="1100" spc="5" dirty="0">
                <a:latin typeface="Segoe UI"/>
                <a:cs typeface="Segoe UI"/>
              </a:rPr>
              <a:t>3,000 </a:t>
            </a:r>
            <a:r>
              <a:rPr sz="1100" spc="10" dirty="0">
                <a:latin typeface="Segoe UI"/>
                <a:cs typeface="Segoe UI"/>
              </a:rPr>
              <a:t>for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certain </a:t>
            </a:r>
            <a:r>
              <a:rPr sz="1100" spc="10" dirty="0">
                <a:latin typeface="Segoe UI"/>
                <a:cs typeface="Segoe UI"/>
              </a:rPr>
              <a:t>amount and </a:t>
            </a:r>
            <a:r>
              <a:rPr sz="1100" spc="15" dirty="0">
                <a:latin typeface="Segoe UI"/>
                <a:cs typeface="Segoe UI"/>
              </a:rPr>
              <a:t>not playing </a:t>
            </a:r>
            <a:r>
              <a:rPr sz="1100" spc="10" dirty="0">
                <a:latin typeface="Segoe UI"/>
                <a:cs typeface="Segoe UI"/>
              </a:rPr>
              <a:t>then </a:t>
            </a:r>
            <a:r>
              <a:rPr sz="1100" spc="5" dirty="0">
                <a:latin typeface="Trebuchet MS"/>
                <a:cs typeface="Trebuchet MS"/>
              </a:rPr>
              <a:t>`</a:t>
            </a:r>
            <a:r>
              <a:rPr sz="1100" spc="5" dirty="0">
                <a:latin typeface="Segoe UI"/>
                <a:cs typeface="Segoe UI"/>
              </a:rPr>
              <a:t>3,000 </a:t>
            </a:r>
            <a:r>
              <a:rPr sz="1100" spc="15" dirty="0">
                <a:latin typeface="Segoe UI"/>
                <a:cs typeface="Segoe UI"/>
              </a:rPr>
              <a:t>will </a:t>
            </a:r>
            <a:r>
              <a:rPr sz="1100" spc="5" dirty="0">
                <a:latin typeface="Segoe UI"/>
                <a:cs typeface="Segoe UI"/>
              </a:rPr>
              <a:t>be  </a:t>
            </a:r>
            <a:r>
              <a:rPr sz="1100" spc="15" dirty="0">
                <a:latin typeface="Segoe UI"/>
                <a:cs typeface="Segoe UI"/>
              </a:rPr>
              <a:t>certainty equivalent </a:t>
            </a:r>
            <a:r>
              <a:rPr sz="1100" spc="10" dirty="0">
                <a:latin typeface="Segoe UI"/>
                <a:cs typeface="Segoe UI"/>
              </a:rPr>
              <a:t>and 0.3 </a:t>
            </a:r>
            <a:r>
              <a:rPr sz="1100" spc="15" dirty="0">
                <a:latin typeface="Segoe UI"/>
                <a:cs typeface="Segoe UI"/>
              </a:rPr>
              <a:t>(i.e. 3,000/10,000) will </a:t>
            </a:r>
            <a:r>
              <a:rPr sz="1100" spc="5" dirty="0">
                <a:latin typeface="Segoe UI"/>
                <a:cs typeface="Segoe UI"/>
              </a:rPr>
              <a:t>be  </a:t>
            </a:r>
            <a:r>
              <a:rPr sz="1100" spc="10" dirty="0">
                <a:latin typeface="Segoe UI"/>
                <a:cs typeface="Segoe UI"/>
              </a:rPr>
              <a:t>certainty </a:t>
            </a:r>
            <a:r>
              <a:rPr sz="1100" spc="15" dirty="0">
                <a:latin typeface="Segoe UI"/>
                <a:cs typeface="Segoe UI"/>
              </a:rPr>
              <a:t>equivalent  coefficient.</a:t>
            </a:r>
            <a:endParaRPr sz="1100">
              <a:latin typeface="Segoe UI"/>
              <a:cs typeface="Segoe UI"/>
            </a:endParaRPr>
          </a:p>
          <a:p>
            <a:pPr marL="12700" marR="7620" algn="just">
              <a:lnSpc>
                <a:spcPct val="110900"/>
              </a:lnSpc>
              <a:spcBef>
                <a:spcPts val="590"/>
              </a:spcBef>
            </a:pPr>
            <a:r>
              <a:rPr sz="1100" b="1" spc="10" dirty="0">
                <a:latin typeface="Segoe UI"/>
                <a:cs typeface="Segoe UI"/>
              </a:rPr>
              <a:t>Step </a:t>
            </a:r>
            <a:r>
              <a:rPr sz="1100" b="1" spc="5" dirty="0">
                <a:latin typeface="Segoe UI"/>
                <a:cs typeface="Segoe UI"/>
              </a:rPr>
              <a:t>2: </a:t>
            </a:r>
            <a:r>
              <a:rPr sz="1100" spc="15" dirty="0">
                <a:latin typeface="Segoe UI"/>
                <a:cs typeface="Segoe UI"/>
              </a:rPr>
              <a:t>Discounted </a:t>
            </a:r>
            <a:r>
              <a:rPr sz="1100" spc="10" dirty="0">
                <a:latin typeface="Segoe UI"/>
                <a:cs typeface="Segoe UI"/>
              </a:rPr>
              <a:t>value of cash </a:t>
            </a:r>
            <a:r>
              <a:rPr sz="1100" spc="15" dirty="0">
                <a:latin typeface="Segoe UI"/>
                <a:cs typeface="Segoe UI"/>
              </a:rPr>
              <a:t>flow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obtained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15" dirty="0">
                <a:latin typeface="Segoe UI"/>
                <a:cs typeface="Segoe UI"/>
              </a:rPr>
              <a:t>applying </a:t>
            </a:r>
            <a:r>
              <a:rPr sz="1100" spc="10" dirty="0">
                <a:latin typeface="Segoe UI"/>
                <a:cs typeface="Segoe UI"/>
              </a:rPr>
              <a:t>risk less </a:t>
            </a:r>
            <a:r>
              <a:rPr sz="1100" spc="15" dirty="0">
                <a:latin typeface="Segoe UI"/>
                <a:cs typeface="Segoe UI"/>
              </a:rPr>
              <a:t>rate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31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interest. </a:t>
            </a:r>
            <a:r>
              <a:rPr sz="1100" spc="10" dirty="0">
                <a:latin typeface="Segoe UI"/>
                <a:cs typeface="Segoe UI"/>
              </a:rPr>
              <a:t>Since </a:t>
            </a:r>
            <a:r>
              <a:rPr sz="1100" spc="15" dirty="0">
                <a:latin typeface="Segoe UI"/>
                <a:cs typeface="Segoe UI"/>
              </a:rPr>
              <a:t>you </a:t>
            </a:r>
            <a:r>
              <a:rPr sz="1100" spc="10" dirty="0">
                <a:latin typeface="Segoe UI"/>
                <a:cs typeface="Segoe UI"/>
              </a:rPr>
              <a:t>have </a:t>
            </a:r>
            <a:r>
              <a:rPr sz="1100" spc="15" dirty="0">
                <a:latin typeface="Segoe UI"/>
                <a:cs typeface="Segoe UI"/>
              </a:rPr>
              <a:t>already accounted </a:t>
            </a:r>
            <a:r>
              <a:rPr sz="1100" spc="10" dirty="0">
                <a:latin typeface="Segoe UI"/>
                <a:cs typeface="Segoe UI"/>
              </a:rPr>
              <a:t>for risk in the </a:t>
            </a:r>
            <a:r>
              <a:rPr sz="1100" spc="15" dirty="0">
                <a:latin typeface="Segoe UI"/>
                <a:cs typeface="Segoe UI"/>
              </a:rPr>
              <a:t>numerator using </a:t>
            </a:r>
            <a:r>
              <a:rPr sz="1100" spc="5" dirty="0">
                <a:latin typeface="Segoe UI"/>
                <a:cs typeface="Segoe UI"/>
              </a:rPr>
              <a:t>CE  </a:t>
            </a:r>
            <a:r>
              <a:rPr sz="1100" spc="15" dirty="0">
                <a:latin typeface="Segoe UI"/>
                <a:cs typeface="Segoe UI"/>
              </a:rPr>
              <a:t>coefficient, using </a:t>
            </a:r>
            <a:r>
              <a:rPr sz="1100" spc="10" dirty="0">
                <a:latin typeface="Segoe UI"/>
                <a:cs typeface="Segoe UI"/>
              </a:rPr>
              <a:t>the cost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capital </a:t>
            </a:r>
            <a:r>
              <a:rPr sz="1100" spc="10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discount </a:t>
            </a:r>
            <a:r>
              <a:rPr sz="1100" spc="10" dirty="0">
                <a:latin typeface="Segoe UI"/>
                <a:cs typeface="Segoe UI"/>
              </a:rPr>
              <a:t>cash flows will </a:t>
            </a:r>
            <a:r>
              <a:rPr sz="1100" spc="15" dirty="0">
                <a:latin typeface="Segoe UI"/>
                <a:cs typeface="Segoe UI"/>
              </a:rPr>
              <a:t>tantamount </a:t>
            </a:r>
            <a:r>
              <a:rPr sz="1100" spc="5" dirty="0">
                <a:latin typeface="Segoe UI"/>
                <a:cs typeface="Segoe UI"/>
              </a:rPr>
              <a:t>to  </a:t>
            </a:r>
            <a:r>
              <a:rPr sz="1100" spc="15" dirty="0">
                <a:latin typeface="Segoe UI"/>
                <a:cs typeface="Segoe UI"/>
              </a:rPr>
              <a:t>double counting </a:t>
            </a:r>
            <a:r>
              <a:rPr sz="1100" spc="5" dirty="0">
                <a:latin typeface="Segoe UI"/>
                <a:cs typeface="Segoe UI"/>
              </a:rPr>
              <a:t>of</a:t>
            </a:r>
            <a:r>
              <a:rPr sz="1100" spc="7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risk.</a:t>
            </a:r>
            <a:endParaRPr sz="1100">
              <a:latin typeface="Segoe UI"/>
              <a:cs typeface="Segoe UI"/>
            </a:endParaRPr>
          </a:p>
          <a:p>
            <a:pPr marL="12700" marR="7620" algn="just">
              <a:lnSpc>
                <a:spcPct val="110900"/>
              </a:lnSpc>
              <a:spcBef>
                <a:spcPts val="600"/>
              </a:spcBef>
            </a:pPr>
            <a:r>
              <a:rPr sz="1100" b="1" spc="10" dirty="0">
                <a:latin typeface="Segoe UI"/>
                <a:cs typeface="Segoe UI"/>
              </a:rPr>
              <a:t>Step 3: </a:t>
            </a:r>
            <a:r>
              <a:rPr sz="1100" spc="10" dirty="0">
                <a:latin typeface="Segoe UI"/>
                <a:cs typeface="Segoe UI"/>
              </a:rPr>
              <a:t>After that </a:t>
            </a:r>
            <a:r>
              <a:rPr sz="1100" spc="15" dirty="0">
                <a:latin typeface="Segoe UI"/>
                <a:cs typeface="Segoe UI"/>
              </a:rPr>
              <a:t>normal capital budgeting </a:t>
            </a:r>
            <a:r>
              <a:rPr sz="1100" spc="10" dirty="0">
                <a:latin typeface="Segoe UI"/>
                <a:cs typeface="Segoe UI"/>
              </a:rPr>
              <a:t>method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applied except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case of  IRR </a:t>
            </a:r>
            <a:r>
              <a:rPr sz="1100" spc="15" dirty="0">
                <a:latin typeface="Segoe UI"/>
                <a:cs typeface="Segoe UI"/>
              </a:rPr>
              <a:t>method, </a:t>
            </a:r>
            <a:r>
              <a:rPr sz="1100" spc="10" dirty="0">
                <a:latin typeface="Segoe UI"/>
                <a:cs typeface="Segoe UI"/>
              </a:rPr>
              <a:t>where IRR is </a:t>
            </a:r>
            <a:r>
              <a:rPr sz="1100" spc="15" dirty="0">
                <a:latin typeface="Segoe UI"/>
                <a:cs typeface="Segoe UI"/>
              </a:rPr>
              <a:t>compared </a:t>
            </a:r>
            <a:r>
              <a:rPr sz="1100" spc="10" dirty="0">
                <a:latin typeface="Segoe UI"/>
                <a:cs typeface="Segoe UI"/>
              </a:rPr>
              <a:t>with risk </a:t>
            </a:r>
            <a:r>
              <a:rPr sz="1100" spc="15" dirty="0">
                <a:latin typeface="Segoe UI"/>
                <a:cs typeface="Segoe UI"/>
              </a:rPr>
              <a:t>free rate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interest </a:t>
            </a:r>
            <a:r>
              <a:rPr sz="1100" spc="10" dirty="0">
                <a:latin typeface="Segoe UI"/>
                <a:cs typeface="Segoe UI"/>
              </a:rPr>
              <a:t>rather than the  </a:t>
            </a:r>
            <a:r>
              <a:rPr sz="1100" spc="15" dirty="0">
                <a:latin typeface="Segoe UI"/>
                <a:cs typeface="Segoe UI"/>
              </a:rPr>
              <a:t>firm’s required </a:t>
            </a:r>
            <a:r>
              <a:rPr sz="1100" spc="10" dirty="0">
                <a:latin typeface="Segoe UI"/>
                <a:cs typeface="Segoe UI"/>
              </a:rPr>
              <a:t>rate </a:t>
            </a:r>
            <a:r>
              <a:rPr sz="1100" spc="5" dirty="0">
                <a:latin typeface="Segoe UI"/>
                <a:cs typeface="Segoe UI"/>
              </a:rPr>
              <a:t>of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return.</a:t>
            </a:r>
            <a:endParaRPr sz="1100">
              <a:latin typeface="Segoe UI"/>
              <a:cs typeface="Segoe UI"/>
            </a:endParaRPr>
          </a:p>
          <a:p>
            <a:pPr marL="12700" marR="8890" algn="just">
              <a:lnSpc>
                <a:spcPct val="110900"/>
              </a:lnSpc>
              <a:spcBef>
                <a:spcPts val="600"/>
              </a:spcBef>
            </a:pPr>
            <a:r>
              <a:rPr sz="1100" spc="15" dirty="0">
                <a:latin typeface="Segoe UI"/>
                <a:cs typeface="Segoe UI"/>
              </a:rPr>
              <a:t>Certainty Equivalent Coefficients transform expected values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uncertain </a:t>
            </a:r>
            <a:r>
              <a:rPr sz="1100" spc="10" dirty="0">
                <a:latin typeface="Segoe UI"/>
                <a:cs typeface="Segoe UI"/>
              </a:rPr>
              <a:t>flows  </a:t>
            </a:r>
            <a:r>
              <a:rPr sz="1100" spc="15" dirty="0">
                <a:latin typeface="Segoe UI"/>
                <a:cs typeface="Segoe UI"/>
              </a:rPr>
              <a:t>into </a:t>
            </a:r>
            <a:r>
              <a:rPr sz="1100" spc="10" dirty="0">
                <a:latin typeface="Segoe UI"/>
                <a:cs typeface="Segoe UI"/>
              </a:rPr>
              <a:t>their </a:t>
            </a:r>
            <a:r>
              <a:rPr sz="1100" spc="15" dirty="0">
                <a:latin typeface="Segoe UI"/>
                <a:cs typeface="Segoe UI"/>
              </a:rPr>
              <a:t>Certainty Equivalents. </a:t>
            </a:r>
            <a:r>
              <a:rPr sz="1100" spc="5" dirty="0">
                <a:latin typeface="Segoe UI"/>
                <a:cs typeface="Segoe UI"/>
              </a:rPr>
              <a:t>It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important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0" dirty="0">
                <a:latin typeface="Segoe UI"/>
                <a:cs typeface="Segoe UI"/>
              </a:rPr>
              <a:t>note </a:t>
            </a:r>
            <a:r>
              <a:rPr sz="1100" spc="15" dirty="0">
                <a:latin typeface="Segoe UI"/>
                <a:cs typeface="Segoe UI"/>
              </a:rPr>
              <a:t>that </a:t>
            </a:r>
            <a:r>
              <a:rPr sz="1100" spc="10" dirty="0">
                <a:latin typeface="Segoe UI"/>
                <a:cs typeface="Segoe UI"/>
              </a:rPr>
              <a:t>the value of Certainty  </a:t>
            </a:r>
            <a:r>
              <a:rPr sz="1100" spc="15" dirty="0">
                <a:latin typeface="Segoe UI"/>
                <a:cs typeface="Segoe UI"/>
              </a:rPr>
              <a:t>Equivalent Coefficient </a:t>
            </a:r>
            <a:r>
              <a:rPr sz="1100" spc="10" dirty="0">
                <a:latin typeface="Segoe UI"/>
                <a:cs typeface="Segoe UI"/>
              </a:rPr>
              <a:t>lies </a:t>
            </a:r>
            <a:r>
              <a:rPr sz="1100" spc="15" dirty="0">
                <a:latin typeface="Segoe UI"/>
                <a:cs typeface="Segoe UI"/>
              </a:rPr>
              <a:t>between </a:t>
            </a:r>
            <a:r>
              <a:rPr sz="1100" dirty="0">
                <a:latin typeface="Segoe UI"/>
                <a:cs typeface="Segoe UI"/>
              </a:rPr>
              <a:t>0 &amp; </a:t>
            </a:r>
            <a:r>
              <a:rPr sz="1100" spc="5" dirty="0">
                <a:latin typeface="Segoe UI"/>
                <a:cs typeface="Segoe UI"/>
              </a:rPr>
              <a:t>1. </a:t>
            </a:r>
            <a:r>
              <a:rPr sz="1100" spc="15" dirty="0">
                <a:latin typeface="Segoe UI"/>
                <a:cs typeface="Segoe UI"/>
              </a:rPr>
              <a:t>Certainty Equivalent Coefficient </a:t>
            </a:r>
            <a:r>
              <a:rPr sz="1100" dirty="0">
                <a:latin typeface="Segoe UI"/>
                <a:cs typeface="Segoe UI"/>
              </a:rPr>
              <a:t>1  </a:t>
            </a:r>
            <a:r>
              <a:rPr sz="1100" spc="15" dirty="0">
                <a:latin typeface="Segoe UI"/>
                <a:cs typeface="Segoe UI"/>
              </a:rPr>
              <a:t>indicates </a:t>
            </a:r>
            <a:r>
              <a:rPr sz="1100" spc="10" dirty="0">
                <a:latin typeface="Segoe UI"/>
                <a:cs typeface="Segoe UI"/>
              </a:rPr>
              <a:t>that </a:t>
            </a:r>
            <a:r>
              <a:rPr sz="1100" spc="15" dirty="0">
                <a:latin typeface="Segoe UI"/>
                <a:cs typeface="Segoe UI"/>
              </a:rPr>
              <a:t>the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0" dirty="0">
                <a:latin typeface="Segoe UI"/>
                <a:cs typeface="Segoe UI"/>
              </a:rPr>
              <a:t>certain or </a:t>
            </a:r>
            <a:r>
              <a:rPr sz="1100" spc="15" dirty="0">
                <a:latin typeface="Segoe UI"/>
                <a:cs typeface="Segoe UI"/>
              </a:rPr>
              <a:t>management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neutral. </a:t>
            </a:r>
            <a:r>
              <a:rPr sz="1100" spc="5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industrial  </a:t>
            </a:r>
            <a:r>
              <a:rPr sz="1100" spc="15" dirty="0">
                <a:latin typeface="Segoe UI"/>
                <a:cs typeface="Segoe UI"/>
              </a:rPr>
              <a:t>situation, </a:t>
            </a:r>
            <a:r>
              <a:rPr sz="1100" spc="10" dirty="0">
                <a:latin typeface="Segoe UI"/>
                <a:cs typeface="Segoe UI"/>
              </a:rPr>
              <a:t>cash </a:t>
            </a:r>
            <a:r>
              <a:rPr sz="1100" spc="15" dirty="0">
                <a:latin typeface="Segoe UI"/>
                <a:cs typeface="Segoe UI"/>
              </a:rPr>
              <a:t>flows </a:t>
            </a:r>
            <a:r>
              <a:rPr sz="1100" spc="10" dirty="0">
                <a:latin typeface="Segoe UI"/>
                <a:cs typeface="Segoe UI"/>
              </a:rPr>
              <a:t>are </a:t>
            </a:r>
            <a:r>
              <a:rPr sz="1100" spc="15" dirty="0">
                <a:latin typeface="Segoe UI"/>
                <a:cs typeface="Segoe UI"/>
              </a:rPr>
              <a:t>generally uncertain </a:t>
            </a:r>
            <a:r>
              <a:rPr sz="1100" spc="10" dirty="0">
                <a:latin typeface="Segoe UI"/>
                <a:cs typeface="Segoe UI"/>
              </a:rPr>
              <a:t>and </a:t>
            </a:r>
            <a:r>
              <a:rPr sz="1100" spc="15" dirty="0">
                <a:latin typeface="Segoe UI"/>
                <a:cs typeface="Segoe UI"/>
              </a:rPr>
              <a:t>managements </a:t>
            </a:r>
            <a:r>
              <a:rPr sz="1100" spc="10" dirty="0">
                <a:latin typeface="Segoe UI"/>
                <a:cs typeface="Segoe UI"/>
              </a:rPr>
              <a:t>are usually risk  </a:t>
            </a:r>
            <a:r>
              <a:rPr sz="1100" spc="15" dirty="0">
                <a:latin typeface="Segoe UI"/>
                <a:cs typeface="Segoe UI"/>
              </a:rPr>
              <a:t>averse. Under </a:t>
            </a:r>
            <a:r>
              <a:rPr sz="1100" spc="10" dirty="0">
                <a:latin typeface="Segoe UI"/>
                <a:cs typeface="Segoe UI"/>
              </a:rPr>
              <a:t>this</a:t>
            </a:r>
            <a:r>
              <a:rPr sz="1100" spc="6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method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00628" y="7070907"/>
            <a:ext cx="5492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50" spc="-7" baseline="2525" dirty="0">
                <a:latin typeface="Cambria Math"/>
                <a:cs typeface="Cambria Math"/>
              </a:rPr>
              <a:t>(</a:t>
            </a:r>
            <a:r>
              <a:rPr sz="1100" spc="-5" dirty="0">
                <a:latin typeface="Cambria Math"/>
                <a:cs typeface="Cambria Math"/>
              </a:rPr>
              <a:t>1 </a:t>
            </a:r>
            <a:r>
              <a:rPr sz="1100" dirty="0">
                <a:latin typeface="Cambria Math"/>
                <a:cs typeface="Cambria Math"/>
              </a:rPr>
              <a:t>+</a:t>
            </a:r>
            <a:r>
              <a:rPr sz="1100" spc="-50" dirty="0">
                <a:latin typeface="Cambria Math"/>
                <a:cs typeface="Cambria Math"/>
              </a:rPr>
              <a:t> </a:t>
            </a:r>
            <a:r>
              <a:rPr sz="1100" spc="10" dirty="0">
                <a:latin typeface="Cambria Math"/>
                <a:cs typeface="Cambria Math"/>
              </a:rPr>
              <a:t>k</a:t>
            </a:r>
            <a:r>
              <a:rPr sz="1650" spc="15" baseline="2525" dirty="0">
                <a:latin typeface="Cambria Math"/>
                <a:cs typeface="Cambria Math"/>
              </a:rPr>
              <a:t>)</a:t>
            </a:r>
            <a:r>
              <a:rPr sz="1200" spc="15" baseline="24305" dirty="0">
                <a:latin typeface="Cambria Math"/>
                <a:cs typeface="Cambria Math"/>
              </a:rPr>
              <a:t>t</a:t>
            </a:r>
            <a:endParaRPr sz="1200" baseline="24305">
              <a:latin typeface="Cambria Math"/>
              <a:cs typeface="Cambria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08247" y="7089647"/>
            <a:ext cx="538480" cy="0"/>
          </a:xfrm>
          <a:custGeom>
            <a:avLst/>
            <a:gdLst/>
            <a:ahLst/>
            <a:cxnLst/>
            <a:rect l="l" t="t" r="r" b="b"/>
            <a:pathLst>
              <a:path w="538479">
                <a:moveTo>
                  <a:pt x="0" y="0"/>
                </a:moveTo>
                <a:lnTo>
                  <a:pt x="537972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90419" y="6869732"/>
            <a:ext cx="15055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0">
              <a:lnSpc>
                <a:spcPts val="1080"/>
              </a:lnSpc>
              <a:spcBef>
                <a:spcPts val="100"/>
              </a:spcBef>
            </a:pPr>
            <a:r>
              <a:rPr sz="1100" spc="15" dirty="0">
                <a:latin typeface="Cambria Math"/>
                <a:cs typeface="Cambria Math"/>
              </a:rPr>
              <a:t>∝</a:t>
            </a:r>
            <a:r>
              <a:rPr sz="1200" spc="22" baseline="-17361" dirty="0">
                <a:latin typeface="Cambria Math"/>
                <a:cs typeface="Cambria Math"/>
              </a:rPr>
              <a:t>t</a:t>
            </a:r>
            <a:r>
              <a:rPr sz="1100" spc="15" dirty="0">
                <a:latin typeface="Cambria Math"/>
                <a:cs typeface="Cambria Math"/>
              </a:rPr>
              <a:t>×NCF</a:t>
            </a:r>
            <a:r>
              <a:rPr sz="1200" spc="22" baseline="-17361" dirty="0">
                <a:latin typeface="Cambria Math"/>
                <a:cs typeface="Cambria Math"/>
              </a:rPr>
              <a:t>t</a:t>
            </a:r>
            <a:endParaRPr sz="1200" baseline="-17361">
              <a:latin typeface="Cambria Math"/>
              <a:cs typeface="Cambria Math"/>
            </a:endParaRPr>
          </a:p>
          <a:p>
            <a:pPr marL="38100">
              <a:lnSpc>
                <a:spcPts val="1080"/>
              </a:lnSpc>
              <a:tabLst>
                <a:tab pos="1285875" algn="l"/>
              </a:tabLst>
            </a:pPr>
            <a:r>
              <a:rPr sz="1100" dirty="0">
                <a:latin typeface="Cambria Math"/>
                <a:cs typeface="Cambria Math"/>
              </a:rPr>
              <a:t>NPV</a:t>
            </a:r>
            <a:r>
              <a:rPr sz="1100" spc="50" dirty="0">
                <a:latin typeface="Cambria Math"/>
                <a:cs typeface="Cambria Math"/>
              </a:rPr>
              <a:t> </a:t>
            </a:r>
            <a:r>
              <a:rPr sz="1100" dirty="0">
                <a:latin typeface="Cambria Math"/>
                <a:cs typeface="Cambria Math"/>
              </a:rPr>
              <a:t>= </a:t>
            </a:r>
            <a:r>
              <a:rPr sz="1100" spc="60" dirty="0">
                <a:latin typeface="Cambria Math"/>
                <a:cs typeface="Cambria Math"/>
              </a:rPr>
              <a:t> </a:t>
            </a:r>
            <a:r>
              <a:rPr sz="1100" spc="1120" dirty="0">
                <a:latin typeface="Cambria Math"/>
                <a:cs typeface="Cambria Math"/>
              </a:rPr>
              <a:t>�	</a:t>
            </a:r>
            <a:r>
              <a:rPr sz="1100" dirty="0">
                <a:latin typeface="Cambria Math"/>
                <a:cs typeface="Cambria Math"/>
              </a:rPr>
              <a:t>−</a:t>
            </a:r>
            <a:r>
              <a:rPr sz="1100" spc="-45" dirty="0">
                <a:latin typeface="Cambria Math"/>
                <a:cs typeface="Cambria Math"/>
              </a:rPr>
              <a:t> </a:t>
            </a:r>
            <a:r>
              <a:rPr sz="1100" dirty="0">
                <a:latin typeface="Cambria Math"/>
                <a:cs typeface="Cambria Math"/>
              </a:rPr>
              <a:t>I</a:t>
            </a:r>
            <a:endParaRPr sz="11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47720" y="6807200"/>
            <a:ext cx="9017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55" dirty="0">
                <a:latin typeface="Cambria Math"/>
                <a:cs typeface="Cambria Math"/>
              </a:rPr>
              <a:t>n</a:t>
            </a:r>
            <a:endParaRPr sz="8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92888" y="7194291"/>
            <a:ext cx="2006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5" dirty="0">
                <a:latin typeface="Cambria Math"/>
                <a:cs typeface="Cambria Math"/>
              </a:rPr>
              <a:t>t</a:t>
            </a:r>
            <a:r>
              <a:rPr sz="800" spc="-15" dirty="0">
                <a:latin typeface="Cambria Math"/>
                <a:cs typeface="Cambria Math"/>
              </a:rPr>
              <a:t>=</a:t>
            </a:r>
            <a:r>
              <a:rPr sz="800" spc="20" dirty="0">
                <a:latin typeface="Cambria Math"/>
                <a:cs typeface="Cambria Math"/>
              </a:rPr>
              <a:t>1</a:t>
            </a:r>
            <a:endParaRPr sz="8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1700" y="7622527"/>
            <a:ext cx="4681855" cy="72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Where,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650" spc="22" baseline="5050" dirty="0">
                <a:latin typeface="Segoe UI"/>
                <a:cs typeface="Segoe UI"/>
              </a:rPr>
              <a:t>NCF</a:t>
            </a:r>
            <a:r>
              <a:rPr sz="700" spc="15" dirty="0">
                <a:latin typeface="Segoe UI"/>
                <a:cs typeface="Segoe UI"/>
              </a:rPr>
              <a:t>t </a:t>
            </a:r>
            <a:r>
              <a:rPr sz="1650" baseline="5050" dirty="0">
                <a:latin typeface="Segoe UI"/>
                <a:cs typeface="Segoe UI"/>
              </a:rPr>
              <a:t>= </a:t>
            </a:r>
            <a:r>
              <a:rPr sz="1650" spc="15" baseline="5050" dirty="0">
                <a:latin typeface="Segoe UI"/>
                <a:cs typeface="Segoe UI"/>
              </a:rPr>
              <a:t>the </a:t>
            </a:r>
            <a:r>
              <a:rPr sz="1650" spc="22" baseline="5050" dirty="0">
                <a:latin typeface="Segoe UI"/>
                <a:cs typeface="Segoe UI"/>
              </a:rPr>
              <a:t>forecasts </a:t>
            </a:r>
            <a:r>
              <a:rPr sz="1650" spc="15" baseline="5050" dirty="0">
                <a:latin typeface="Segoe UI"/>
                <a:cs typeface="Segoe UI"/>
              </a:rPr>
              <a:t>of </a:t>
            </a:r>
            <a:r>
              <a:rPr sz="1650" spc="22" baseline="5050" dirty="0">
                <a:latin typeface="Segoe UI"/>
                <a:cs typeface="Segoe UI"/>
              </a:rPr>
              <a:t>net </a:t>
            </a:r>
            <a:r>
              <a:rPr sz="1650" spc="15" baseline="5050" dirty="0">
                <a:latin typeface="Segoe UI"/>
                <a:cs typeface="Segoe UI"/>
              </a:rPr>
              <a:t>cash </a:t>
            </a:r>
            <a:r>
              <a:rPr sz="1650" spc="22" baseline="5050" dirty="0">
                <a:latin typeface="Segoe UI"/>
                <a:cs typeface="Segoe UI"/>
              </a:rPr>
              <a:t>flow </a:t>
            </a:r>
            <a:r>
              <a:rPr sz="1650" spc="7" baseline="5050" dirty="0">
                <a:latin typeface="Segoe UI"/>
                <a:cs typeface="Segoe UI"/>
              </a:rPr>
              <a:t>for </a:t>
            </a:r>
            <a:r>
              <a:rPr sz="1650" spc="22" baseline="5050" dirty="0">
                <a:latin typeface="Segoe UI"/>
                <a:cs typeface="Segoe UI"/>
              </a:rPr>
              <a:t>year </a:t>
            </a:r>
            <a:r>
              <a:rPr sz="1650" spc="15" baseline="5050" dirty="0">
                <a:latin typeface="Segoe UI"/>
                <a:cs typeface="Segoe UI"/>
              </a:rPr>
              <a:t>‘t’ </a:t>
            </a:r>
            <a:r>
              <a:rPr sz="1650" spc="22" baseline="5050" dirty="0">
                <a:latin typeface="Segoe UI"/>
                <a:cs typeface="Segoe UI"/>
              </a:rPr>
              <a:t>without</a:t>
            </a:r>
            <a:r>
              <a:rPr sz="1650" spc="292" baseline="5050" dirty="0">
                <a:latin typeface="Segoe UI"/>
                <a:cs typeface="Segoe UI"/>
              </a:rPr>
              <a:t> </a:t>
            </a:r>
            <a:r>
              <a:rPr sz="1650" spc="22" baseline="5050" dirty="0">
                <a:latin typeface="Segoe UI"/>
                <a:cs typeface="Segoe UI"/>
              </a:rPr>
              <a:t>risk-adjustment</a:t>
            </a:r>
            <a:endParaRPr sz="1650" baseline="5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  <a:tabLst>
                <a:tab pos="419100" algn="l"/>
              </a:tabLst>
            </a:pPr>
            <a:r>
              <a:rPr sz="1650" spc="7" baseline="5050" dirty="0">
                <a:latin typeface="Segoe UI"/>
                <a:cs typeface="Segoe UI"/>
              </a:rPr>
              <a:t>α</a:t>
            </a:r>
            <a:r>
              <a:rPr sz="700" spc="5" dirty="0">
                <a:latin typeface="Segoe UI"/>
                <a:cs typeface="Segoe UI"/>
              </a:rPr>
              <a:t>t	</a:t>
            </a:r>
            <a:r>
              <a:rPr sz="1650" baseline="5050" dirty="0">
                <a:latin typeface="Segoe UI"/>
                <a:cs typeface="Segoe UI"/>
              </a:rPr>
              <a:t>= </a:t>
            </a:r>
            <a:r>
              <a:rPr sz="1650" spc="15" baseline="5050" dirty="0">
                <a:latin typeface="Segoe UI"/>
                <a:cs typeface="Segoe UI"/>
              </a:rPr>
              <a:t>the </a:t>
            </a:r>
            <a:r>
              <a:rPr sz="1650" spc="22" baseline="5050" dirty="0">
                <a:latin typeface="Segoe UI"/>
                <a:cs typeface="Segoe UI"/>
              </a:rPr>
              <a:t>risk-adjustment factor </a:t>
            </a:r>
            <a:r>
              <a:rPr sz="1650" spc="7" baseline="5050" dirty="0">
                <a:latin typeface="Segoe UI"/>
                <a:cs typeface="Segoe UI"/>
              </a:rPr>
              <a:t>or </a:t>
            </a:r>
            <a:r>
              <a:rPr sz="1650" spc="15" baseline="5050" dirty="0">
                <a:latin typeface="Segoe UI"/>
                <a:cs typeface="Segoe UI"/>
              </a:rPr>
              <a:t>the certainly </a:t>
            </a:r>
            <a:r>
              <a:rPr sz="1650" spc="22" baseline="5050" dirty="0">
                <a:latin typeface="Segoe UI"/>
                <a:cs typeface="Segoe UI"/>
              </a:rPr>
              <a:t>equivalent</a:t>
            </a:r>
            <a:r>
              <a:rPr sz="1650" spc="382" baseline="5050" dirty="0">
                <a:latin typeface="Segoe UI"/>
                <a:cs typeface="Segoe UI"/>
              </a:rPr>
              <a:t> </a:t>
            </a:r>
            <a:r>
              <a:rPr sz="1650" spc="22" baseline="5050" dirty="0">
                <a:latin typeface="Segoe UI"/>
                <a:cs typeface="Segoe UI"/>
              </a:rPr>
              <a:t>coefficient.</a:t>
            </a:r>
            <a:endParaRPr sz="1650" baseline="50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738632"/>
            <a:ext cx="3955415" cy="65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9935">
              <a:lnSpc>
                <a:spcPct val="100000"/>
              </a:lnSpc>
              <a:spcBef>
                <a:spcPts val="100"/>
              </a:spcBef>
              <a:tabLst>
                <a:tab pos="1675130" algn="l"/>
              </a:tabLst>
            </a:pPr>
            <a:r>
              <a:rPr sz="1100" b="1" spc="15" dirty="0">
                <a:solidFill>
                  <a:srgbClr val="FFFFFF"/>
                </a:solidFill>
                <a:latin typeface="Segoe UI"/>
                <a:cs typeface="Segoe UI"/>
              </a:rPr>
              <a:t>8.16	</a:t>
            </a:r>
            <a:endParaRPr sz="1950" dirty="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149100"/>
              </a:lnSpc>
              <a:spcBef>
                <a:spcPts val="5"/>
              </a:spcBef>
              <a:tabLst>
                <a:tab pos="287020" algn="l"/>
                <a:tab pos="452755" algn="l"/>
              </a:tabLst>
            </a:pPr>
            <a:r>
              <a:rPr sz="1650" spc="7" baseline="5050" dirty="0">
                <a:latin typeface="Segoe UI"/>
                <a:cs typeface="Segoe UI"/>
              </a:rPr>
              <a:t>K</a:t>
            </a:r>
            <a:r>
              <a:rPr sz="700" spc="5" dirty="0">
                <a:latin typeface="Segoe UI"/>
                <a:cs typeface="Segoe UI"/>
              </a:rPr>
              <a:t>f		</a:t>
            </a:r>
            <a:r>
              <a:rPr sz="1650" baseline="5050" dirty="0">
                <a:latin typeface="Segoe UI"/>
                <a:cs typeface="Segoe UI"/>
              </a:rPr>
              <a:t>= </a:t>
            </a:r>
            <a:r>
              <a:rPr sz="1650" spc="22" baseline="5050" dirty="0">
                <a:latin typeface="Segoe UI"/>
                <a:cs typeface="Segoe UI"/>
              </a:rPr>
              <a:t>risk-free rate assumed </a:t>
            </a:r>
            <a:r>
              <a:rPr sz="1650" spc="7" baseline="5050" dirty="0">
                <a:latin typeface="Segoe UI"/>
                <a:cs typeface="Segoe UI"/>
              </a:rPr>
              <a:t>to be </a:t>
            </a:r>
            <a:r>
              <a:rPr sz="1650" spc="22" baseline="5050" dirty="0">
                <a:latin typeface="Segoe UI"/>
                <a:cs typeface="Segoe UI"/>
              </a:rPr>
              <a:t>constant </a:t>
            </a:r>
            <a:r>
              <a:rPr sz="1650" spc="15" baseline="5050" dirty="0">
                <a:latin typeface="Segoe UI"/>
                <a:cs typeface="Segoe UI"/>
              </a:rPr>
              <a:t>for </a:t>
            </a:r>
            <a:r>
              <a:rPr sz="1650" spc="22" baseline="5050" dirty="0">
                <a:latin typeface="Segoe UI"/>
                <a:cs typeface="Segoe UI"/>
              </a:rPr>
              <a:t>all periods.  </a:t>
            </a:r>
            <a:r>
              <a:rPr sz="1100" dirty="0">
                <a:latin typeface="Segoe UI"/>
                <a:cs typeface="Segoe UI"/>
              </a:rPr>
              <a:t>I	= </a:t>
            </a:r>
            <a:r>
              <a:rPr sz="1100" spc="15" dirty="0">
                <a:latin typeface="Segoe UI"/>
                <a:cs typeface="Segoe UI"/>
              </a:rPr>
              <a:t>amount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initial</a:t>
            </a:r>
            <a:r>
              <a:rPr sz="1100" spc="10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Investment.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6111" y="1793748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ILLUSTRATION</a:t>
            </a:r>
            <a:r>
              <a:rPr sz="1100" b="1" spc="-1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100" b="1" dirty="0">
                <a:solidFill>
                  <a:srgbClr val="00A650"/>
                </a:solidFill>
                <a:latin typeface="Segoe UI Black"/>
                <a:cs typeface="Segoe UI Black"/>
              </a:rPr>
              <a:t>6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700" y="2029224"/>
            <a:ext cx="5283200" cy="4044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9700"/>
              </a:lnSpc>
              <a:spcBef>
                <a:spcPts val="110"/>
              </a:spcBef>
            </a:pPr>
            <a:r>
              <a:rPr sz="1100" i="1" spc="5" dirty="0">
                <a:latin typeface="Segoe UI"/>
                <a:cs typeface="Segoe UI"/>
              </a:rPr>
              <a:t>If </a:t>
            </a:r>
            <a:r>
              <a:rPr sz="1100" i="1" spc="15" dirty="0">
                <a:latin typeface="Segoe UI"/>
                <a:cs typeface="Segoe UI"/>
              </a:rPr>
              <a:t>Investment </a:t>
            </a:r>
            <a:r>
              <a:rPr sz="1100" i="1" spc="10" dirty="0">
                <a:latin typeface="Segoe UI"/>
                <a:cs typeface="Segoe UI"/>
              </a:rPr>
              <a:t>proposal is </a:t>
            </a:r>
            <a:r>
              <a:rPr sz="1150" i="1" spc="10" dirty="0">
                <a:latin typeface="Trebuchet MS"/>
                <a:cs typeface="Trebuchet MS"/>
              </a:rPr>
              <a:t>`</a:t>
            </a:r>
            <a:r>
              <a:rPr sz="1100" i="1" spc="10" dirty="0">
                <a:latin typeface="Segoe UI"/>
                <a:cs typeface="Segoe UI"/>
              </a:rPr>
              <a:t>45,00,000 and risk </a:t>
            </a:r>
            <a:r>
              <a:rPr sz="1100" i="1" spc="15" dirty="0">
                <a:latin typeface="Segoe UI"/>
                <a:cs typeface="Segoe UI"/>
              </a:rPr>
              <a:t>free rate </a:t>
            </a:r>
            <a:r>
              <a:rPr sz="1100" i="1" spc="10" dirty="0">
                <a:latin typeface="Segoe UI"/>
                <a:cs typeface="Segoe UI"/>
              </a:rPr>
              <a:t>is </a:t>
            </a:r>
            <a:r>
              <a:rPr sz="1100" i="1" spc="15" dirty="0">
                <a:latin typeface="Segoe UI"/>
                <a:cs typeface="Segoe UI"/>
              </a:rPr>
              <a:t>5%, CALCULATE net  present </a:t>
            </a:r>
            <a:r>
              <a:rPr sz="1100" i="1" spc="10" dirty="0">
                <a:latin typeface="Segoe UI"/>
                <a:cs typeface="Segoe UI"/>
              </a:rPr>
              <a:t>value under certainty </a:t>
            </a:r>
            <a:r>
              <a:rPr sz="1100" i="1" spc="15" dirty="0">
                <a:latin typeface="Segoe UI"/>
                <a:cs typeface="Segoe UI"/>
              </a:rPr>
              <a:t>equivalent</a:t>
            </a:r>
            <a:r>
              <a:rPr sz="1100" i="1" spc="145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technique.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29639" y="2506967"/>
          <a:ext cx="4938395" cy="14005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4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8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5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Expected cash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</a:t>
                      </a:r>
                      <a:r>
                        <a:rPr sz="1100" b="1" spc="5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545465" marR="212725" indent="-329565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Certainty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Equivalent  coefficient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10,00,000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740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0.90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15,00,000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740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0.85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20,00,000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740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0.82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25,00,000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740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0.78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896111" y="4154423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SOLUTION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8351" y="4482639"/>
            <a:ext cx="5362575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50" spc="-97" baseline="-37878" dirty="0">
                <a:latin typeface="Segoe UI"/>
                <a:cs typeface="Segoe UI"/>
              </a:rPr>
              <a:t>NPV</a:t>
            </a:r>
            <a:r>
              <a:rPr sz="1650" spc="-202" baseline="-37878" dirty="0">
                <a:latin typeface="Segoe UI"/>
                <a:cs typeface="Segoe UI"/>
              </a:rPr>
              <a:t> </a:t>
            </a:r>
            <a:r>
              <a:rPr sz="1650" spc="-97" baseline="-37878" dirty="0">
                <a:latin typeface="Segoe UI"/>
                <a:cs typeface="Segoe UI"/>
              </a:rPr>
              <a:t>=</a:t>
            </a:r>
            <a:r>
              <a:rPr sz="1650" spc="-254" baseline="-37878" dirty="0">
                <a:latin typeface="Segoe UI"/>
                <a:cs typeface="Segoe UI"/>
              </a:rPr>
              <a:t> 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10,00,000×(0.90)</a:t>
            </a:r>
            <a:r>
              <a:rPr sz="1650" spc="-37" baseline="-37878" dirty="0">
                <a:latin typeface="Segoe UI"/>
                <a:cs typeface="Segoe UI"/>
              </a:rPr>
              <a:t>+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15,00,000×(0.85)</a:t>
            </a:r>
            <a:r>
              <a:rPr sz="1650" spc="-37" baseline="-37878" dirty="0">
                <a:latin typeface="Segoe UI"/>
                <a:cs typeface="Segoe UI"/>
              </a:rPr>
              <a:t>+</a:t>
            </a:r>
            <a:r>
              <a:rPr sz="1650" spc="-225" baseline="-37878" dirty="0">
                <a:latin typeface="Segoe UI"/>
                <a:cs typeface="Segoe UI"/>
              </a:rPr>
              <a:t> 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20,00,000×(0.82)</a:t>
            </a:r>
            <a:r>
              <a:rPr sz="1650" spc="-30" baseline="-37878" dirty="0">
                <a:latin typeface="Segoe UI"/>
                <a:cs typeface="Segoe UI"/>
              </a:rPr>
              <a:t>+</a:t>
            </a:r>
            <a:r>
              <a:rPr sz="1650" spc="-217" baseline="-37878" dirty="0">
                <a:latin typeface="Segoe UI"/>
                <a:cs typeface="Segoe UI"/>
              </a:rPr>
              <a:t> </a:t>
            </a:r>
            <a:r>
              <a:rPr sz="1100" u="sng" spc="-3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25,00,000×(0.78)</a:t>
            </a:r>
            <a:r>
              <a:rPr sz="1100" spc="-130" dirty="0">
                <a:latin typeface="Segoe UI"/>
                <a:cs typeface="Segoe UI"/>
              </a:rPr>
              <a:t> </a:t>
            </a:r>
            <a:r>
              <a:rPr sz="1650" spc="-60" baseline="-37878" dirty="0">
                <a:latin typeface="Segoe UI"/>
                <a:cs typeface="Segoe UI"/>
              </a:rPr>
              <a:t>-</a:t>
            </a:r>
            <a:r>
              <a:rPr sz="1650" spc="-179" baseline="-37878" dirty="0">
                <a:latin typeface="Segoe UI"/>
                <a:cs typeface="Segoe UI"/>
              </a:rPr>
              <a:t> </a:t>
            </a:r>
            <a:r>
              <a:rPr sz="1650" spc="-37" baseline="-37878" dirty="0">
                <a:latin typeface="Segoe UI"/>
                <a:cs typeface="Segoe UI"/>
              </a:rPr>
              <a:t>45,00,000</a:t>
            </a:r>
            <a:endParaRPr sz="1650" baseline="-37878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1637" y="4688399"/>
            <a:ext cx="407034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-45" dirty="0">
                <a:latin typeface="Segoe UI"/>
                <a:cs typeface="Segoe UI"/>
              </a:rPr>
              <a:t>(1.05)4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1700" y="4688335"/>
            <a:ext cx="3271520" cy="840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30250">
              <a:lnSpc>
                <a:spcPct val="100000"/>
              </a:lnSpc>
              <a:spcBef>
                <a:spcPts val="125"/>
              </a:spcBef>
              <a:tabLst>
                <a:tab pos="1783080" algn="l"/>
                <a:tab pos="2877185" algn="l"/>
              </a:tabLst>
            </a:pPr>
            <a:r>
              <a:rPr sz="1100" spc="-40" dirty="0">
                <a:latin typeface="Segoe UI"/>
                <a:cs typeface="Segoe UI"/>
              </a:rPr>
              <a:t>(1.05)	</a:t>
            </a:r>
            <a:r>
              <a:rPr sz="1100" spc="-45" dirty="0">
                <a:latin typeface="Segoe UI"/>
                <a:cs typeface="Segoe UI"/>
              </a:rPr>
              <a:t>(1.05)2	(1.05)3</a:t>
            </a:r>
            <a:endParaRPr sz="11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Segoe UI"/>
                <a:cs typeface="Segoe UI"/>
              </a:rPr>
              <a:t>= </a:t>
            </a:r>
            <a:r>
              <a:rPr sz="1100" spc="-25" dirty="0">
                <a:latin typeface="Trebuchet MS"/>
                <a:cs typeface="Trebuchet MS"/>
              </a:rPr>
              <a:t>`</a:t>
            </a:r>
            <a:r>
              <a:rPr sz="1100" spc="40" dirty="0">
                <a:latin typeface="Trebuchet MS"/>
                <a:cs typeface="Trebuchet MS"/>
              </a:rPr>
              <a:t> </a:t>
            </a:r>
            <a:r>
              <a:rPr sz="1100" spc="15" dirty="0">
                <a:latin typeface="Segoe UI"/>
                <a:cs typeface="Segoe UI"/>
              </a:rPr>
              <a:t>5,34,570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Advantages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of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Certainty Equivalent</a:t>
            </a:r>
            <a:r>
              <a:rPr sz="1200" b="1" spc="8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Method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700" y="5503223"/>
            <a:ext cx="5285740" cy="285496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378460" indent="-366395" algn="just">
              <a:lnSpc>
                <a:spcPct val="100000"/>
              </a:lnSpc>
              <a:spcBef>
                <a:spcPts val="830"/>
              </a:spcBef>
              <a:buAutoNum type="arabicPeriod"/>
              <a:tabLst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The certainty equivalent method is </a:t>
            </a:r>
            <a:r>
              <a:rPr sz="1100" b="1" spc="-5" dirty="0">
                <a:latin typeface="Segoe UI"/>
                <a:cs typeface="Segoe UI"/>
              </a:rPr>
              <a:t>simple </a:t>
            </a:r>
            <a:r>
              <a:rPr sz="1100" b="1" dirty="0">
                <a:latin typeface="Segoe UI"/>
                <a:cs typeface="Segoe UI"/>
              </a:rPr>
              <a:t>and </a:t>
            </a:r>
            <a:r>
              <a:rPr sz="1100" b="1" spc="-5" dirty="0">
                <a:latin typeface="Segoe UI"/>
                <a:cs typeface="Segoe UI"/>
              </a:rPr>
              <a:t>easy </a:t>
            </a:r>
            <a:r>
              <a:rPr sz="1100" spc="-5" dirty="0">
                <a:latin typeface="Segoe UI"/>
                <a:cs typeface="Segoe UI"/>
              </a:rPr>
              <a:t>to understand </a:t>
            </a:r>
            <a:r>
              <a:rPr sz="1100" dirty="0">
                <a:latin typeface="Segoe UI"/>
                <a:cs typeface="Segoe UI"/>
              </a:rPr>
              <a:t>and</a:t>
            </a:r>
            <a:r>
              <a:rPr sz="1100" spc="3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apply.</a:t>
            </a:r>
            <a:endParaRPr sz="1100">
              <a:latin typeface="Segoe UI"/>
              <a:cs typeface="Segoe UI"/>
            </a:endParaRPr>
          </a:p>
          <a:p>
            <a:pPr marL="378460" marR="5080" indent="-366395" algn="just">
              <a:lnSpc>
                <a:spcPct val="110900"/>
              </a:lnSpc>
              <a:spcBef>
                <a:spcPts val="590"/>
              </a:spcBef>
              <a:buAutoNum type="arabicPeriod"/>
              <a:tabLst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It can </a:t>
            </a:r>
            <a:r>
              <a:rPr sz="1100" b="1" spc="-5" dirty="0">
                <a:latin typeface="Segoe UI"/>
                <a:cs typeface="Segoe UI"/>
              </a:rPr>
              <a:t>easily be calculated for different risk </a:t>
            </a:r>
            <a:r>
              <a:rPr sz="1100" b="1" dirty="0">
                <a:latin typeface="Segoe UI"/>
                <a:cs typeface="Segoe UI"/>
              </a:rPr>
              <a:t>levels </a:t>
            </a:r>
            <a:r>
              <a:rPr sz="1100" spc="-5" dirty="0">
                <a:latin typeface="Segoe UI"/>
                <a:cs typeface="Segoe UI"/>
              </a:rPr>
              <a:t>applicable to different cash  flows. </a:t>
            </a:r>
            <a:r>
              <a:rPr sz="1100" dirty="0">
                <a:latin typeface="Segoe UI"/>
                <a:cs typeface="Segoe UI"/>
              </a:rPr>
              <a:t>For </a:t>
            </a:r>
            <a:r>
              <a:rPr sz="1100" spc="-5" dirty="0">
                <a:latin typeface="Segoe UI"/>
                <a:cs typeface="Segoe UI"/>
              </a:rPr>
              <a:t>example, if in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particular </a:t>
            </a:r>
            <a:r>
              <a:rPr sz="1100" dirty="0">
                <a:latin typeface="Segoe UI"/>
                <a:cs typeface="Segoe UI"/>
              </a:rPr>
              <a:t>year, a </a:t>
            </a:r>
            <a:r>
              <a:rPr sz="1100" spc="-5" dirty="0">
                <a:latin typeface="Segoe UI"/>
                <a:cs typeface="Segoe UI"/>
              </a:rPr>
              <a:t>higher risk is associated with the  cash flow, it can be easily adjusted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the </a:t>
            </a:r>
            <a:r>
              <a:rPr sz="1100" dirty="0">
                <a:latin typeface="Segoe UI"/>
                <a:cs typeface="Segoe UI"/>
              </a:rPr>
              <a:t>NPV </a:t>
            </a:r>
            <a:r>
              <a:rPr sz="1100" spc="-5" dirty="0">
                <a:latin typeface="Segoe UI"/>
                <a:cs typeface="Segoe UI"/>
              </a:rPr>
              <a:t>can be recalculated  accordingly.</a:t>
            </a:r>
            <a:endParaRPr sz="110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60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Disadvantages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of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Certainty Equivalent</a:t>
            </a:r>
            <a:r>
              <a:rPr sz="1200" b="1" spc="10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Method</a:t>
            </a:r>
            <a:endParaRPr sz="1200">
              <a:latin typeface="Segoe UI"/>
              <a:cs typeface="Segoe UI"/>
            </a:endParaRPr>
          </a:p>
          <a:p>
            <a:pPr marL="378460" marR="6985" indent="-366395" algn="just">
              <a:lnSpc>
                <a:spcPct val="110900"/>
              </a:lnSpc>
              <a:spcBef>
                <a:spcPts val="595"/>
              </a:spcBef>
              <a:buAutoNum type="arabicPeriod"/>
              <a:tabLst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There is </a:t>
            </a:r>
            <a:r>
              <a:rPr sz="1100" b="1" dirty="0">
                <a:latin typeface="Segoe UI"/>
                <a:cs typeface="Segoe UI"/>
              </a:rPr>
              <a:t>no </a:t>
            </a:r>
            <a:r>
              <a:rPr sz="1100" b="1" spc="-5" dirty="0">
                <a:latin typeface="Segoe UI"/>
                <a:cs typeface="Segoe UI"/>
              </a:rPr>
              <a:t>objective </a:t>
            </a:r>
            <a:r>
              <a:rPr sz="1100" dirty="0">
                <a:latin typeface="Segoe UI"/>
                <a:cs typeface="Segoe UI"/>
              </a:rPr>
              <a:t>or </a:t>
            </a:r>
            <a:r>
              <a:rPr sz="1100" spc="-5" dirty="0">
                <a:latin typeface="Segoe UI"/>
                <a:cs typeface="Segoe UI"/>
              </a:rPr>
              <a:t>mathematical method to estimate certainty  equivalents. Certainty Equivalents </a:t>
            </a:r>
            <a:r>
              <a:rPr sz="1100" dirty="0">
                <a:latin typeface="Segoe UI"/>
                <a:cs typeface="Segoe UI"/>
              </a:rPr>
              <a:t>are </a:t>
            </a:r>
            <a:r>
              <a:rPr sz="1100" spc="-5" dirty="0">
                <a:latin typeface="Segoe UI"/>
                <a:cs typeface="Segoe UI"/>
              </a:rPr>
              <a:t>subjective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vary </a:t>
            </a:r>
            <a:r>
              <a:rPr sz="1100" dirty="0">
                <a:latin typeface="Segoe UI"/>
                <a:cs typeface="Segoe UI"/>
              </a:rPr>
              <a:t>as </a:t>
            </a:r>
            <a:r>
              <a:rPr sz="1100" spc="-5" dirty="0">
                <a:latin typeface="Segoe UI"/>
                <a:cs typeface="Segoe UI"/>
              </a:rPr>
              <a:t>per each  individual’s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estimate.</a:t>
            </a:r>
            <a:endParaRPr sz="1100">
              <a:latin typeface="Segoe UI"/>
              <a:cs typeface="Segoe UI"/>
            </a:endParaRPr>
          </a:p>
          <a:p>
            <a:pPr marL="378460" marR="5080" indent="-366395" algn="just">
              <a:lnSpc>
                <a:spcPct val="111400"/>
              </a:lnSpc>
              <a:spcBef>
                <a:spcPts val="595"/>
              </a:spcBef>
              <a:buAutoNum type="arabicPeriod"/>
              <a:tabLst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Certainty equivalents are decided by the management based </a:t>
            </a:r>
            <a:r>
              <a:rPr sz="1100" dirty="0">
                <a:latin typeface="Segoe UI"/>
                <a:cs typeface="Segoe UI"/>
              </a:rPr>
              <a:t>on </a:t>
            </a:r>
            <a:r>
              <a:rPr sz="1100" spc="-5" dirty="0">
                <a:latin typeface="Segoe UI"/>
                <a:cs typeface="Segoe UI"/>
              </a:rPr>
              <a:t>their  perception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risk. However, the </a:t>
            </a:r>
            <a:r>
              <a:rPr sz="1100" b="1" spc="-5" dirty="0">
                <a:latin typeface="Segoe UI"/>
                <a:cs typeface="Segoe UI"/>
              </a:rPr>
              <a:t>risk perception of </a:t>
            </a:r>
            <a:r>
              <a:rPr sz="1100" b="1" dirty="0">
                <a:latin typeface="Segoe UI"/>
                <a:cs typeface="Segoe UI"/>
              </a:rPr>
              <a:t>the </a:t>
            </a:r>
            <a:r>
              <a:rPr sz="1100" b="1" spc="-5" dirty="0">
                <a:latin typeface="Segoe UI"/>
                <a:cs typeface="Segoe UI"/>
              </a:rPr>
              <a:t>shareholders </a:t>
            </a:r>
            <a:r>
              <a:rPr sz="1100" spc="-5" dirty="0">
                <a:latin typeface="Segoe UI"/>
                <a:cs typeface="Segoe UI"/>
              </a:rPr>
              <a:t>who are  the money lenders </a:t>
            </a:r>
            <a:r>
              <a:rPr sz="1100" dirty="0">
                <a:latin typeface="Segoe UI"/>
                <a:cs typeface="Segoe UI"/>
              </a:rPr>
              <a:t>for </a:t>
            </a:r>
            <a:r>
              <a:rPr sz="1100" spc="-5" dirty="0">
                <a:latin typeface="Segoe UI"/>
                <a:cs typeface="Segoe UI"/>
              </a:rPr>
              <a:t>the project is </a:t>
            </a:r>
            <a:r>
              <a:rPr sz="1100" b="1" spc="-5" dirty="0">
                <a:latin typeface="Segoe UI"/>
                <a:cs typeface="Segoe UI"/>
              </a:rPr>
              <a:t>ignored</a:t>
            </a:r>
            <a:r>
              <a:rPr sz="1100" spc="-5" dirty="0">
                <a:latin typeface="Segoe UI"/>
                <a:cs typeface="Segoe UI"/>
              </a:rPr>
              <a:t>. Hence it is </a:t>
            </a:r>
            <a:r>
              <a:rPr sz="1100" dirty="0">
                <a:latin typeface="Segoe UI"/>
                <a:cs typeface="Segoe UI"/>
              </a:rPr>
              <a:t>not </a:t>
            </a:r>
            <a:r>
              <a:rPr sz="1100" spc="-5" dirty="0">
                <a:latin typeface="Segoe UI"/>
                <a:cs typeface="Segoe UI"/>
              </a:rPr>
              <a:t>used often in  corporate decision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making</a:t>
            </a:r>
            <a:r>
              <a:rPr sz="1200" spc="-5" dirty="0">
                <a:latin typeface="Segoe UI"/>
                <a:cs typeface="Segoe UI"/>
              </a:rPr>
              <a:t>.</a:t>
            </a:r>
            <a:endParaRPr sz="12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17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1170533"/>
            <a:ext cx="5285105" cy="682879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40"/>
              </a:spcBef>
            </a:pP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Risk-adjusted Discount 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Rate Vs.</a:t>
            </a:r>
            <a:r>
              <a:rPr sz="1100" b="1" spc="114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Certainty-Equivalent</a:t>
            </a:r>
            <a:endParaRPr sz="1100" dirty="0">
              <a:latin typeface="Segoe UI"/>
              <a:cs typeface="Segoe UI"/>
            </a:endParaRPr>
          </a:p>
          <a:p>
            <a:pPr marL="12700" marR="6350" algn="just">
              <a:lnSpc>
                <a:spcPct val="110900"/>
              </a:lnSpc>
              <a:spcBef>
                <a:spcPts val="600"/>
              </a:spcBef>
            </a:pPr>
            <a:r>
              <a:rPr sz="1100" spc="15" dirty="0">
                <a:latin typeface="Segoe UI"/>
                <a:cs typeface="Segoe UI"/>
              </a:rPr>
              <a:t>Certainty Equivalent Method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superior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Adjusted Discount </a:t>
            </a:r>
            <a:r>
              <a:rPr sz="1100" spc="10" dirty="0">
                <a:latin typeface="Segoe UI"/>
                <a:cs typeface="Segoe UI"/>
              </a:rPr>
              <a:t>Rate Method  as it does not </a:t>
            </a:r>
            <a:r>
              <a:rPr sz="1100" spc="15" dirty="0">
                <a:latin typeface="Segoe UI"/>
                <a:cs typeface="Segoe UI"/>
              </a:rPr>
              <a:t>assume that </a:t>
            </a:r>
            <a:r>
              <a:rPr sz="1100" spc="10" dirty="0">
                <a:latin typeface="Segoe UI"/>
                <a:cs typeface="Segoe UI"/>
              </a:rPr>
              <a:t>risk increases with </a:t>
            </a:r>
            <a:r>
              <a:rPr sz="1100" spc="15" dirty="0">
                <a:latin typeface="Segoe UI"/>
                <a:cs typeface="Segoe UI"/>
              </a:rPr>
              <a:t>time </a:t>
            </a:r>
            <a:r>
              <a:rPr sz="1100" spc="5" dirty="0">
                <a:latin typeface="Segoe UI"/>
                <a:cs typeface="Segoe UI"/>
              </a:rPr>
              <a:t>at </a:t>
            </a:r>
            <a:r>
              <a:rPr sz="1100" spc="15" dirty="0">
                <a:latin typeface="Segoe UI"/>
                <a:cs typeface="Segoe UI"/>
              </a:rPr>
              <a:t>constant </a:t>
            </a:r>
            <a:r>
              <a:rPr sz="1100" spc="10" dirty="0">
                <a:latin typeface="Segoe UI"/>
                <a:cs typeface="Segoe UI"/>
              </a:rPr>
              <a:t>rate. </a:t>
            </a:r>
            <a:r>
              <a:rPr sz="1100" spc="15" dirty="0">
                <a:latin typeface="Segoe UI"/>
                <a:cs typeface="Segoe UI"/>
              </a:rPr>
              <a:t>Each </a:t>
            </a:r>
            <a:r>
              <a:rPr sz="1100" spc="10" dirty="0">
                <a:latin typeface="Segoe UI"/>
                <a:cs typeface="Segoe UI"/>
              </a:rPr>
              <a:t>year's  </a:t>
            </a:r>
            <a:r>
              <a:rPr sz="1100" spc="15" dirty="0">
                <a:latin typeface="Segoe UI"/>
                <a:cs typeface="Segoe UI"/>
              </a:rPr>
              <a:t>Certainty Equivalent Coefficient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based </a:t>
            </a:r>
            <a:r>
              <a:rPr sz="1100" spc="5" dirty="0">
                <a:latin typeface="Segoe UI"/>
                <a:cs typeface="Segoe UI"/>
              </a:rPr>
              <a:t>on </a:t>
            </a:r>
            <a:r>
              <a:rPr sz="1100" spc="10" dirty="0">
                <a:latin typeface="Segoe UI"/>
                <a:cs typeface="Segoe UI"/>
              </a:rPr>
              <a:t>level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spc="15" dirty="0">
                <a:latin typeface="Segoe UI"/>
                <a:cs typeface="Segoe UI"/>
              </a:rPr>
              <a:t>impacting </a:t>
            </a:r>
            <a:r>
              <a:rPr sz="1100" spc="5" dirty="0">
                <a:latin typeface="Segoe UI"/>
                <a:cs typeface="Segoe UI"/>
              </a:rPr>
              <a:t>its </a:t>
            </a:r>
            <a:r>
              <a:rPr sz="1100" spc="10" dirty="0">
                <a:latin typeface="Segoe UI"/>
                <a:cs typeface="Segoe UI"/>
              </a:rPr>
              <a:t>cash flow.  </a:t>
            </a:r>
            <a:r>
              <a:rPr sz="1100" spc="15" dirty="0">
                <a:latin typeface="Segoe UI"/>
                <a:cs typeface="Segoe UI"/>
              </a:rPr>
              <a:t>Despite </a:t>
            </a:r>
            <a:r>
              <a:rPr sz="1100" spc="5" dirty="0">
                <a:latin typeface="Segoe UI"/>
                <a:cs typeface="Segoe UI"/>
              </a:rPr>
              <a:t>its </a:t>
            </a:r>
            <a:r>
              <a:rPr sz="1100" spc="15" dirty="0">
                <a:latin typeface="Segoe UI"/>
                <a:cs typeface="Segoe UI"/>
              </a:rPr>
              <a:t>soundness, </a:t>
            </a:r>
            <a:r>
              <a:rPr sz="1100" spc="10" dirty="0">
                <a:latin typeface="Segoe UI"/>
                <a:cs typeface="Segoe UI"/>
              </a:rPr>
              <a:t>it is not </a:t>
            </a:r>
            <a:r>
              <a:rPr sz="1100" spc="15" dirty="0">
                <a:latin typeface="Segoe UI"/>
                <a:cs typeface="Segoe UI"/>
              </a:rPr>
              <a:t>preferable </a:t>
            </a:r>
            <a:r>
              <a:rPr sz="1100" spc="10" dirty="0">
                <a:latin typeface="Segoe UI"/>
                <a:cs typeface="Segoe UI"/>
              </a:rPr>
              <a:t>like Risk </a:t>
            </a:r>
            <a:r>
              <a:rPr sz="1100" spc="15" dirty="0">
                <a:latin typeface="Segoe UI"/>
                <a:cs typeface="Segoe UI"/>
              </a:rPr>
              <a:t>Adjusted Discount </a:t>
            </a:r>
            <a:r>
              <a:rPr sz="1100" spc="10" dirty="0">
                <a:latin typeface="Segoe UI"/>
                <a:cs typeface="Segoe UI"/>
              </a:rPr>
              <a:t>Rate  </a:t>
            </a:r>
            <a:r>
              <a:rPr sz="1100" spc="15" dirty="0">
                <a:latin typeface="Segoe UI"/>
                <a:cs typeface="Segoe UI"/>
              </a:rPr>
              <a:t>Method. </a:t>
            </a:r>
            <a:r>
              <a:rPr sz="1100" spc="5" dirty="0">
                <a:latin typeface="Segoe UI"/>
                <a:cs typeface="Segoe UI"/>
              </a:rPr>
              <a:t>It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difficult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specify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series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Certainty Equivalent Coefficients </a:t>
            </a:r>
            <a:r>
              <a:rPr sz="1100" spc="10" dirty="0">
                <a:latin typeface="Segoe UI"/>
                <a:cs typeface="Segoe UI"/>
              </a:rPr>
              <a:t>but  </a:t>
            </a:r>
            <a:r>
              <a:rPr sz="1100" spc="15" dirty="0">
                <a:latin typeface="Segoe UI"/>
                <a:cs typeface="Segoe UI"/>
              </a:rPr>
              <a:t>simple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adjust </a:t>
            </a:r>
            <a:r>
              <a:rPr sz="1100" spc="10" dirty="0">
                <a:latin typeface="Segoe UI"/>
                <a:cs typeface="Segoe UI"/>
              </a:rPr>
              <a:t>discount</a:t>
            </a:r>
            <a:r>
              <a:rPr sz="1100" spc="114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rates.</a:t>
            </a:r>
            <a:endParaRPr sz="1100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377825">
              <a:lnSpc>
                <a:spcPct val="100000"/>
              </a:lnSpc>
            </a:pP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OTHER</a:t>
            </a:r>
            <a:r>
              <a:rPr sz="1600" b="1" spc="-15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TECHNIQUES</a:t>
            </a:r>
            <a:endParaRPr sz="1600" dirty="0">
              <a:latin typeface="Segoe UI Black"/>
              <a:cs typeface="Segoe UI Black"/>
            </a:endParaRPr>
          </a:p>
          <a:p>
            <a:pPr marL="12700" algn="just">
              <a:lnSpc>
                <a:spcPct val="100000"/>
              </a:lnSpc>
              <a:spcBef>
                <a:spcPts val="760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 Sensitivity</a:t>
            </a:r>
            <a:r>
              <a:rPr sz="1200" b="1" spc="8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Analysis</a:t>
            </a:r>
            <a:endParaRPr sz="1200" dirty="0">
              <a:latin typeface="Segoe UI"/>
              <a:cs typeface="Segoe UI"/>
            </a:endParaRPr>
          </a:p>
          <a:p>
            <a:pPr marL="12700" marR="6985" algn="just">
              <a:lnSpc>
                <a:spcPct val="110900"/>
              </a:lnSpc>
              <a:spcBef>
                <a:spcPts val="590"/>
              </a:spcBef>
            </a:pPr>
            <a:r>
              <a:rPr sz="1100" b="1" spc="15" dirty="0">
                <a:latin typeface="Segoe UI"/>
                <a:cs typeface="Segoe UI"/>
              </a:rPr>
              <a:t>Definition </a:t>
            </a:r>
            <a:r>
              <a:rPr sz="1100" b="1" spc="10" dirty="0">
                <a:latin typeface="Segoe UI"/>
                <a:cs typeface="Segoe UI"/>
              </a:rPr>
              <a:t>of sensitivity </a:t>
            </a:r>
            <a:r>
              <a:rPr sz="1100" b="1" spc="15" dirty="0">
                <a:latin typeface="Segoe UI"/>
                <a:cs typeface="Segoe UI"/>
              </a:rPr>
              <a:t>analysis: </a:t>
            </a:r>
            <a:r>
              <a:rPr sz="1100" spc="5" dirty="0">
                <a:latin typeface="Segoe UI"/>
                <a:cs typeface="Segoe UI"/>
              </a:rPr>
              <a:t>As </a:t>
            </a:r>
            <a:r>
              <a:rPr sz="1100" spc="10" dirty="0">
                <a:latin typeface="Segoe UI"/>
                <a:cs typeface="Segoe UI"/>
              </a:rPr>
              <a:t>per CIMA </a:t>
            </a:r>
            <a:r>
              <a:rPr sz="1100" spc="15" dirty="0">
                <a:latin typeface="Segoe UI"/>
                <a:cs typeface="Segoe UI"/>
              </a:rPr>
              <a:t>terminology,”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modeling </a:t>
            </a:r>
            <a:r>
              <a:rPr sz="1100" spc="10" dirty="0">
                <a:latin typeface="Segoe UI"/>
                <a:cs typeface="Segoe UI"/>
              </a:rPr>
              <a:t>and  risk </a:t>
            </a:r>
            <a:r>
              <a:rPr sz="1100" spc="15" dirty="0">
                <a:latin typeface="Segoe UI"/>
                <a:cs typeface="Segoe UI"/>
              </a:rPr>
              <a:t>assessment procedure </a:t>
            </a:r>
            <a:r>
              <a:rPr sz="1100" spc="10" dirty="0">
                <a:latin typeface="Segoe UI"/>
                <a:cs typeface="Segoe UI"/>
              </a:rPr>
              <a:t>in which changes are </a:t>
            </a:r>
            <a:r>
              <a:rPr sz="1100" spc="15" dirty="0">
                <a:latin typeface="Segoe UI"/>
                <a:cs typeface="Segoe UI"/>
              </a:rPr>
              <a:t>made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significant variables </a:t>
            </a:r>
            <a:r>
              <a:rPr sz="1100" spc="-5" dirty="0">
                <a:latin typeface="Segoe UI"/>
                <a:cs typeface="Segoe UI"/>
              </a:rPr>
              <a:t>in  </a:t>
            </a:r>
            <a:r>
              <a:rPr sz="1100" spc="15" dirty="0">
                <a:latin typeface="Segoe UI"/>
                <a:cs typeface="Segoe UI"/>
              </a:rPr>
              <a:t>order </a:t>
            </a:r>
            <a:r>
              <a:rPr sz="1100" spc="5" dirty="0">
                <a:latin typeface="Segoe UI"/>
                <a:cs typeface="Segoe UI"/>
              </a:rPr>
              <a:t>to</a:t>
            </a:r>
            <a:r>
              <a:rPr sz="1100" spc="31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determine </a:t>
            </a:r>
            <a:r>
              <a:rPr sz="1100" spc="5" dirty="0">
                <a:latin typeface="Segoe UI"/>
                <a:cs typeface="Segoe UI"/>
              </a:rPr>
              <a:t>the  </a:t>
            </a:r>
            <a:r>
              <a:rPr sz="1100" spc="15" dirty="0">
                <a:latin typeface="Segoe UI"/>
                <a:cs typeface="Segoe UI"/>
              </a:rPr>
              <a:t>effect </a:t>
            </a:r>
            <a:r>
              <a:rPr sz="1100" spc="5" dirty="0">
                <a:latin typeface="Segoe UI"/>
                <a:cs typeface="Segoe UI"/>
              </a:rPr>
              <a:t>of  </a:t>
            </a:r>
            <a:r>
              <a:rPr sz="1100" spc="15" dirty="0">
                <a:latin typeface="Segoe UI"/>
                <a:cs typeface="Segoe UI"/>
              </a:rPr>
              <a:t>these </a:t>
            </a:r>
            <a:r>
              <a:rPr sz="1100" spc="10" dirty="0">
                <a:latin typeface="Segoe UI"/>
                <a:cs typeface="Segoe UI"/>
              </a:rPr>
              <a:t>changes on the </a:t>
            </a:r>
            <a:r>
              <a:rPr sz="1100" spc="15" dirty="0">
                <a:latin typeface="Segoe UI"/>
                <a:cs typeface="Segoe UI"/>
              </a:rPr>
              <a:t>planned outcome.  Particular attention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thereafter </a:t>
            </a:r>
            <a:r>
              <a:rPr sz="1100" spc="10" dirty="0">
                <a:latin typeface="Segoe UI"/>
                <a:cs typeface="Segoe UI"/>
              </a:rPr>
              <a:t>paid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variables identifies </a:t>
            </a:r>
            <a:r>
              <a:rPr sz="1100" spc="10" dirty="0">
                <a:latin typeface="Segoe UI"/>
                <a:cs typeface="Segoe UI"/>
              </a:rPr>
              <a:t>as </a:t>
            </a:r>
            <a:r>
              <a:rPr sz="1100" spc="15" dirty="0">
                <a:latin typeface="Segoe UI"/>
                <a:cs typeface="Segoe UI"/>
              </a:rPr>
              <a:t>being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special  significance”</a:t>
            </a:r>
            <a:endParaRPr sz="1100" dirty="0">
              <a:latin typeface="Segoe UI"/>
              <a:cs typeface="Segoe UI"/>
            </a:endParaRPr>
          </a:p>
          <a:p>
            <a:pPr marL="12700" marR="5080" algn="just">
              <a:lnSpc>
                <a:spcPct val="110800"/>
              </a:lnSpc>
              <a:spcBef>
                <a:spcPts val="605"/>
              </a:spcBef>
            </a:pPr>
            <a:r>
              <a:rPr sz="1100" spc="5" dirty="0">
                <a:latin typeface="Segoe UI"/>
                <a:cs typeface="Segoe UI"/>
              </a:rPr>
              <a:t>Sensitivity analysis put </a:t>
            </a:r>
            <a:r>
              <a:rPr sz="1100" spc="-5" dirty="0">
                <a:latin typeface="Segoe UI"/>
                <a:cs typeface="Segoe UI"/>
              </a:rPr>
              <a:t>in </a:t>
            </a:r>
            <a:r>
              <a:rPr sz="1100" spc="5" dirty="0">
                <a:latin typeface="Segoe UI"/>
                <a:cs typeface="Segoe UI"/>
              </a:rPr>
              <a:t>simple terms </a:t>
            </a:r>
            <a:r>
              <a:rPr sz="1100" dirty="0">
                <a:latin typeface="Segoe UI"/>
                <a:cs typeface="Segoe UI"/>
              </a:rPr>
              <a:t>is a </a:t>
            </a:r>
            <a:r>
              <a:rPr sz="1100" spc="5" dirty="0">
                <a:latin typeface="Segoe UI"/>
                <a:cs typeface="Segoe UI"/>
              </a:rPr>
              <a:t>modeling technique which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5" dirty="0">
                <a:latin typeface="Segoe UI"/>
                <a:cs typeface="Segoe UI"/>
              </a:rPr>
              <a:t>used </a:t>
            </a:r>
            <a:r>
              <a:rPr sz="1100" dirty="0">
                <a:latin typeface="Segoe UI"/>
                <a:cs typeface="Segoe UI"/>
              </a:rPr>
              <a:t>in  </a:t>
            </a:r>
            <a:r>
              <a:rPr sz="1100" spc="5" dirty="0">
                <a:latin typeface="Segoe UI"/>
                <a:cs typeface="Segoe UI"/>
              </a:rPr>
              <a:t>Capital Budgeting decisions which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5" dirty="0">
                <a:latin typeface="Segoe UI"/>
                <a:cs typeface="Segoe UI"/>
              </a:rPr>
              <a:t>used </a:t>
            </a:r>
            <a:r>
              <a:rPr sz="1100" spc="-5" dirty="0">
                <a:latin typeface="Segoe UI"/>
                <a:cs typeface="Segoe UI"/>
              </a:rPr>
              <a:t>to </a:t>
            </a:r>
            <a:r>
              <a:rPr sz="1100" spc="5" dirty="0">
                <a:latin typeface="Segoe UI"/>
                <a:cs typeface="Segoe UI"/>
              </a:rPr>
              <a:t>study the </a:t>
            </a:r>
            <a:r>
              <a:rPr sz="1100" b="1" spc="5" dirty="0">
                <a:latin typeface="Segoe UI"/>
                <a:cs typeface="Segoe UI"/>
              </a:rPr>
              <a:t>impact </a:t>
            </a:r>
            <a:r>
              <a:rPr sz="1100" b="1" spc="-5" dirty="0">
                <a:latin typeface="Segoe UI"/>
                <a:cs typeface="Segoe UI"/>
              </a:rPr>
              <a:t>of </a:t>
            </a:r>
            <a:r>
              <a:rPr sz="1100" b="1" spc="5" dirty="0">
                <a:latin typeface="Segoe UI"/>
                <a:cs typeface="Segoe UI"/>
              </a:rPr>
              <a:t>changes </a:t>
            </a:r>
            <a:r>
              <a:rPr sz="1100" b="1" spc="-5" dirty="0">
                <a:latin typeface="Segoe UI"/>
                <a:cs typeface="Segoe UI"/>
              </a:rPr>
              <a:t>in </a:t>
            </a:r>
            <a:r>
              <a:rPr sz="1100" b="1" dirty="0">
                <a:latin typeface="Segoe UI"/>
                <a:cs typeface="Segoe UI"/>
              </a:rPr>
              <a:t>the  </a:t>
            </a:r>
            <a:r>
              <a:rPr sz="1100" b="1" spc="5" dirty="0">
                <a:latin typeface="Segoe UI"/>
                <a:cs typeface="Segoe UI"/>
              </a:rPr>
              <a:t>variables </a:t>
            </a:r>
            <a:r>
              <a:rPr sz="1100" b="1" dirty="0">
                <a:latin typeface="Segoe UI"/>
                <a:cs typeface="Segoe UI"/>
              </a:rPr>
              <a:t>on </a:t>
            </a:r>
            <a:r>
              <a:rPr sz="1100" b="1" spc="5" dirty="0">
                <a:latin typeface="Segoe UI"/>
                <a:cs typeface="Segoe UI"/>
              </a:rPr>
              <a:t>the outcome </a:t>
            </a:r>
            <a:r>
              <a:rPr sz="1100" b="1" dirty="0">
                <a:latin typeface="Segoe UI"/>
                <a:cs typeface="Segoe UI"/>
              </a:rPr>
              <a:t>of the </a:t>
            </a:r>
            <a:r>
              <a:rPr sz="1100" b="1" spc="5" dirty="0">
                <a:latin typeface="Segoe UI"/>
                <a:cs typeface="Segoe UI"/>
              </a:rPr>
              <a:t>project</a:t>
            </a:r>
            <a:r>
              <a:rPr sz="1100" spc="5" dirty="0">
                <a:latin typeface="Segoe UI"/>
                <a:cs typeface="Segoe UI"/>
              </a:rPr>
              <a:t>. </a:t>
            </a:r>
            <a:r>
              <a:rPr sz="1100" spc="-5" dirty="0">
                <a:latin typeface="Segoe UI"/>
                <a:cs typeface="Segoe UI"/>
              </a:rPr>
              <a:t>In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5" dirty="0">
                <a:latin typeface="Segoe UI"/>
                <a:cs typeface="Segoe UI"/>
              </a:rPr>
              <a:t>project, several variables </a:t>
            </a:r>
            <a:r>
              <a:rPr sz="1100" dirty="0">
                <a:latin typeface="Segoe UI"/>
                <a:cs typeface="Segoe UI"/>
              </a:rPr>
              <a:t>like  </a:t>
            </a:r>
            <a:r>
              <a:rPr sz="1100" spc="5" dirty="0">
                <a:latin typeface="Segoe UI"/>
                <a:cs typeface="Segoe UI"/>
              </a:rPr>
              <a:t>weighted average </a:t>
            </a:r>
            <a:r>
              <a:rPr sz="1100" dirty="0">
                <a:latin typeface="Segoe UI"/>
                <a:cs typeface="Segoe UI"/>
              </a:rPr>
              <a:t>cost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dirty="0">
                <a:latin typeface="Segoe UI"/>
                <a:cs typeface="Segoe UI"/>
              </a:rPr>
              <a:t>capital, </a:t>
            </a:r>
            <a:r>
              <a:rPr sz="1100" spc="5" dirty="0">
                <a:latin typeface="Segoe UI"/>
                <a:cs typeface="Segoe UI"/>
              </a:rPr>
              <a:t>consumer demand, </a:t>
            </a:r>
            <a:r>
              <a:rPr sz="1100" dirty="0">
                <a:latin typeface="Segoe UI"/>
                <a:cs typeface="Segoe UI"/>
              </a:rPr>
              <a:t>price of </a:t>
            </a:r>
            <a:r>
              <a:rPr sz="1100" spc="5" dirty="0">
                <a:latin typeface="Segoe UI"/>
                <a:cs typeface="Segoe UI"/>
              </a:rPr>
              <a:t>the product, cost  price </a:t>
            </a:r>
            <a:r>
              <a:rPr sz="1100" dirty="0">
                <a:latin typeface="Segoe UI"/>
                <a:cs typeface="Segoe UI"/>
              </a:rPr>
              <a:t>per </a:t>
            </a:r>
            <a:r>
              <a:rPr sz="1100" spc="5" dirty="0">
                <a:latin typeface="Segoe UI"/>
                <a:cs typeface="Segoe UI"/>
              </a:rPr>
              <a:t>unit etc. operate simultaneously. The changes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5" dirty="0">
                <a:latin typeface="Segoe UI"/>
                <a:cs typeface="Segoe UI"/>
              </a:rPr>
              <a:t>these variables impact </a:t>
            </a:r>
            <a:r>
              <a:rPr sz="1100" spc="310" dirty="0">
                <a:latin typeface="Segoe UI"/>
                <a:cs typeface="Segoe UI"/>
              </a:rPr>
              <a:t> </a:t>
            </a:r>
            <a:r>
              <a:rPr sz="1100" spc="5" dirty="0">
                <a:latin typeface="Segoe UI"/>
                <a:cs typeface="Segoe UI"/>
              </a:rPr>
              <a:t>the outcome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5" dirty="0">
                <a:latin typeface="Segoe UI"/>
                <a:cs typeface="Segoe UI"/>
              </a:rPr>
              <a:t>the project. </a:t>
            </a:r>
            <a:r>
              <a:rPr sz="1100" dirty="0">
                <a:latin typeface="Segoe UI"/>
                <a:cs typeface="Segoe UI"/>
              </a:rPr>
              <a:t>It </a:t>
            </a:r>
            <a:r>
              <a:rPr sz="1100" spc="5" dirty="0">
                <a:latin typeface="Segoe UI"/>
                <a:cs typeface="Segoe UI"/>
              </a:rPr>
              <a:t>therefore becomes very difficult to assess change </a:t>
            </a:r>
            <a:r>
              <a:rPr sz="1100" dirty="0">
                <a:latin typeface="Segoe UI"/>
                <a:cs typeface="Segoe UI"/>
              </a:rPr>
              <a:t>in  </a:t>
            </a:r>
            <a:r>
              <a:rPr sz="1100" spc="5" dirty="0">
                <a:latin typeface="Segoe UI"/>
                <a:cs typeface="Segoe UI"/>
              </a:rPr>
              <a:t>which variable impacts the project outcome </a:t>
            </a:r>
            <a:r>
              <a:rPr sz="1100" spc="-5" dirty="0">
                <a:latin typeface="Segoe UI"/>
                <a:cs typeface="Segoe UI"/>
              </a:rPr>
              <a:t>in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5" dirty="0">
                <a:latin typeface="Segoe UI"/>
                <a:cs typeface="Segoe UI"/>
              </a:rPr>
              <a:t>significant way.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5" dirty="0">
                <a:latin typeface="Segoe UI"/>
                <a:cs typeface="Segoe UI"/>
              </a:rPr>
              <a:t>Sensitivity  Analysis, </a:t>
            </a:r>
            <a:r>
              <a:rPr sz="1100" dirty="0">
                <a:latin typeface="Segoe UI"/>
                <a:cs typeface="Segoe UI"/>
              </a:rPr>
              <a:t>the </a:t>
            </a:r>
            <a:r>
              <a:rPr sz="1100" spc="5" dirty="0">
                <a:latin typeface="Segoe UI"/>
                <a:cs typeface="Segoe UI"/>
              </a:rPr>
              <a:t>project outcome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5" dirty="0">
                <a:latin typeface="Segoe UI"/>
                <a:cs typeface="Segoe UI"/>
              </a:rPr>
              <a:t>studied after </a:t>
            </a:r>
            <a:r>
              <a:rPr sz="1100" spc="10" dirty="0">
                <a:latin typeface="Segoe UI"/>
                <a:cs typeface="Segoe UI"/>
              </a:rPr>
              <a:t>taking </a:t>
            </a:r>
            <a:r>
              <a:rPr sz="1100" dirty="0">
                <a:latin typeface="Segoe UI"/>
                <a:cs typeface="Segoe UI"/>
              </a:rPr>
              <a:t>into </a:t>
            </a:r>
            <a:r>
              <a:rPr sz="1100" b="1" spc="5" dirty="0">
                <a:latin typeface="Segoe UI"/>
                <a:cs typeface="Segoe UI"/>
              </a:rPr>
              <a:t>change </a:t>
            </a:r>
            <a:r>
              <a:rPr sz="1100" b="1" dirty="0">
                <a:latin typeface="Segoe UI"/>
                <a:cs typeface="Segoe UI"/>
              </a:rPr>
              <a:t>in </a:t>
            </a:r>
            <a:r>
              <a:rPr sz="1100" b="1" spc="5" dirty="0">
                <a:latin typeface="Segoe UI"/>
                <a:cs typeface="Segoe UI"/>
              </a:rPr>
              <a:t>only </a:t>
            </a:r>
            <a:r>
              <a:rPr sz="1100" b="1" dirty="0">
                <a:latin typeface="Segoe UI"/>
                <a:cs typeface="Segoe UI"/>
              </a:rPr>
              <a:t>one  </a:t>
            </a:r>
            <a:r>
              <a:rPr sz="1100" b="1" spc="5" dirty="0">
                <a:latin typeface="Segoe UI"/>
                <a:cs typeface="Segoe UI"/>
              </a:rPr>
              <a:t>variable. </a:t>
            </a:r>
            <a:r>
              <a:rPr sz="1100" spc="5" dirty="0">
                <a:latin typeface="Segoe UI"/>
                <a:cs typeface="Segoe UI"/>
              </a:rPr>
              <a:t>The more sensitive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5" dirty="0">
                <a:latin typeface="Segoe UI"/>
                <a:cs typeface="Segoe UI"/>
              </a:rPr>
              <a:t>the NPV, </a:t>
            </a:r>
            <a:r>
              <a:rPr sz="1100" dirty="0">
                <a:latin typeface="Segoe UI"/>
                <a:cs typeface="Segoe UI"/>
              </a:rPr>
              <a:t>the </a:t>
            </a:r>
            <a:r>
              <a:rPr sz="1100" spc="5" dirty="0">
                <a:latin typeface="Segoe UI"/>
                <a:cs typeface="Segoe UI"/>
              </a:rPr>
              <a:t>more critical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5" dirty="0">
                <a:latin typeface="Segoe UI"/>
                <a:cs typeface="Segoe UI"/>
              </a:rPr>
              <a:t>that variable. So,  Sensitivity analysis </a:t>
            </a:r>
            <a:r>
              <a:rPr sz="1100" dirty="0">
                <a:latin typeface="Segoe UI"/>
                <a:cs typeface="Segoe UI"/>
              </a:rPr>
              <a:t>is a </a:t>
            </a:r>
            <a:r>
              <a:rPr sz="1100" spc="5" dirty="0">
                <a:latin typeface="Segoe UI"/>
                <a:cs typeface="Segoe UI"/>
              </a:rPr>
              <a:t>way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5" dirty="0">
                <a:latin typeface="Segoe UI"/>
                <a:cs typeface="Segoe UI"/>
              </a:rPr>
              <a:t>finding impact </a:t>
            </a:r>
            <a:r>
              <a:rPr sz="1100" spc="-5" dirty="0">
                <a:latin typeface="Segoe UI"/>
                <a:cs typeface="Segoe UI"/>
              </a:rPr>
              <a:t>in </a:t>
            </a:r>
            <a:r>
              <a:rPr sz="1100" spc="5" dirty="0">
                <a:latin typeface="Segoe UI"/>
                <a:cs typeface="Segoe UI"/>
              </a:rPr>
              <a:t>the project’s NPV (or IRR) for </a:t>
            </a:r>
            <a:r>
              <a:rPr sz="1100" dirty="0">
                <a:latin typeface="Segoe UI"/>
                <a:cs typeface="Segoe UI"/>
              </a:rPr>
              <a:t>a  </a:t>
            </a:r>
            <a:r>
              <a:rPr sz="1100" spc="5" dirty="0">
                <a:latin typeface="Segoe UI"/>
                <a:cs typeface="Segoe UI"/>
              </a:rPr>
              <a:t>given change </a:t>
            </a:r>
            <a:r>
              <a:rPr sz="1100" spc="-5" dirty="0">
                <a:latin typeface="Segoe UI"/>
                <a:cs typeface="Segoe UI"/>
              </a:rPr>
              <a:t>in </a:t>
            </a:r>
            <a:r>
              <a:rPr sz="1100" dirty="0">
                <a:latin typeface="Segoe UI"/>
                <a:cs typeface="Segoe UI"/>
              </a:rPr>
              <a:t>one of the</a:t>
            </a:r>
            <a:r>
              <a:rPr sz="1100" spc="114" dirty="0">
                <a:latin typeface="Segoe UI"/>
                <a:cs typeface="Segoe UI"/>
              </a:rPr>
              <a:t> </a:t>
            </a:r>
            <a:r>
              <a:rPr sz="1100" spc="5" dirty="0">
                <a:latin typeface="Segoe UI"/>
                <a:cs typeface="Segoe UI"/>
              </a:rPr>
              <a:t>variables.</a:t>
            </a:r>
            <a:endParaRPr sz="1100" dirty="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60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Steps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involved </a:t>
            </a:r>
            <a:r>
              <a:rPr sz="1200" b="1" spc="5" dirty="0">
                <a:solidFill>
                  <a:srgbClr val="00A650"/>
                </a:solidFill>
                <a:latin typeface="Segoe UI"/>
                <a:cs typeface="Segoe UI"/>
              </a:rPr>
              <a:t>in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Sensitivity</a:t>
            </a:r>
            <a:r>
              <a:rPr sz="1200" b="1" spc="13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Analysis</a:t>
            </a:r>
            <a:endParaRPr sz="1200" dirty="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40"/>
              </a:spcBef>
            </a:pPr>
            <a:r>
              <a:rPr sz="1100" spc="15" dirty="0">
                <a:latin typeface="Segoe UI"/>
                <a:cs typeface="Segoe UI"/>
              </a:rPr>
              <a:t>Sensitivity </a:t>
            </a:r>
            <a:r>
              <a:rPr sz="1100" spc="10" dirty="0">
                <a:latin typeface="Segoe UI"/>
                <a:cs typeface="Segoe UI"/>
              </a:rPr>
              <a:t>Analysis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conducted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15" dirty="0">
                <a:latin typeface="Segoe UI"/>
                <a:cs typeface="Segoe UI"/>
              </a:rPr>
              <a:t>following </a:t>
            </a:r>
            <a:r>
              <a:rPr sz="1100" spc="10" dirty="0">
                <a:latin typeface="Segoe UI"/>
                <a:cs typeface="Segoe UI"/>
              </a:rPr>
              <a:t>the steps </a:t>
            </a:r>
            <a:r>
              <a:rPr sz="1100" spc="5" dirty="0">
                <a:latin typeface="Segoe UI"/>
                <a:cs typeface="Segoe UI"/>
              </a:rPr>
              <a:t>as</a:t>
            </a:r>
            <a:r>
              <a:rPr sz="1100" spc="27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below:</a:t>
            </a:r>
            <a:endParaRPr sz="1100" dirty="0">
              <a:latin typeface="Segoe UI"/>
              <a:cs typeface="Segoe UI"/>
            </a:endParaRPr>
          </a:p>
          <a:p>
            <a:pPr marL="378460" indent="-366395" algn="just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Finding variables, which have </a:t>
            </a:r>
            <a:r>
              <a:rPr sz="1100" dirty="0">
                <a:latin typeface="Segoe UI"/>
                <a:cs typeface="Segoe UI"/>
              </a:rPr>
              <a:t>an </a:t>
            </a:r>
            <a:r>
              <a:rPr sz="1100" spc="-5" dirty="0">
                <a:latin typeface="Segoe UI"/>
                <a:cs typeface="Segoe UI"/>
              </a:rPr>
              <a:t>influence </a:t>
            </a:r>
            <a:r>
              <a:rPr sz="1100" dirty="0">
                <a:latin typeface="Segoe UI"/>
                <a:cs typeface="Segoe UI"/>
              </a:rPr>
              <a:t>on </a:t>
            </a:r>
            <a:r>
              <a:rPr sz="1100" spc="-5" dirty="0">
                <a:latin typeface="Segoe UI"/>
                <a:cs typeface="Segoe UI"/>
              </a:rPr>
              <a:t>the </a:t>
            </a:r>
            <a:r>
              <a:rPr sz="1100" dirty="0">
                <a:latin typeface="Segoe UI"/>
                <a:cs typeface="Segoe UI"/>
              </a:rPr>
              <a:t>NPV </a:t>
            </a:r>
            <a:r>
              <a:rPr sz="1100" spc="-5" dirty="0">
                <a:latin typeface="Segoe UI"/>
                <a:cs typeface="Segoe UI"/>
              </a:rPr>
              <a:t>(or IRR)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</a:t>
            </a:r>
            <a:r>
              <a:rPr sz="1100" spc="2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project</a:t>
            </a:r>
            <a:endParaRPr sz="1100" dirty="0">
              <a:latin typeface="Segoe UI"/>
              <a:cs typeface="Segoe UI"/>
            </a:endParaRPr>
          </a:p>
          <a:p>
            <a:pPr marL="378460" indent="-366395" algn="just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Establishing mathematical relationship between the</a:t>
            </a:r>
            <a:r>
              <a:rPr sz="1100" spc="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variables.</a:t>
            </a:r>
            <a:endParaRPr sz="1100" dirty="0">
              <a:latin typeface="Segoe UI"/>
              <a:cs typeface="Segoe UI"/>
            </a:endParaRPr>
          </a:p>
          <a:p>
            <a:pPr marL="377825" marR="5080" indent="-365760">
              <a:lnSpc>
                <a:spcPct val="110900"/>
              </a:lnSpc>
              <a:spcBef>
                <a:spcPts val="600"/>
              </a:spcBef>
              <a:buAutoNum type="arabicPeriod"/>
              <a:tabLst>
                <a:tab pos="377825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Analysis the effect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 change in each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 variables </a:t>
            </a:r>
            <a:r>
              <a:rPr sz="1100" dirty="0">
                <a:latin typeface="Segoe UI"/>
                <a:cs typeface="Segoe UI"/>
              </a:rPr>
              <a:t>on </a:t>
            </a:r>
            <a:r>
              <a:rPr sz="1100" spc="-5" dirty="0">
                <a:latin typeface="Segoe UI"/>
                <a:cs typeface="Segoe UI"/>
              </a:rPr>
              <a:t>the </a:t>
            </a:r>
            <a:r>
              <a:rPr sz="1100" dirty="0">
                <a:latin typeface="Segoe UI"/>
                <a:cs typeface="Segoe UI"/>
              </a:rPr>
              <a:t>NPV (or </a:t>
            </a:r>
            <a:r>
              <a:rPr sz="1100" spc="-5" dirty="0">
                <a:latin typeface="Segoe UI"/>
                <a:cs typeface="Segoe UI"/>
              </a:rPr>
              <a:t>IRR) </a:t>
            </a:r>
            <a:r>
              <a:rPr sz="1100" spc="-10" dirty="0">
                <a:latin typeface="Segoe UI"/>
                <a:cs typeface="Segoe UI"/>
              </a:rPr>
              <a:t>of  </a:t>
            </a:r>
            <a:r>
              <a:rPr sz="1100" spc="-5" dirty="0">
                <a:latin typeface="Segoe UI"/>
                <a:cs typeface="Segoe UI"/>
              </a:rPr>
              <a:t>the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project.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14400" y="2761183"/>
            <a:ext cx="310515" cy="264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18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111" y="1269491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ILLUSTRATION</a:t>
            </a:r>
            <a:r>
              <a:rPr sz="1100" b="1" spc="-1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100" b="1" dirty="0">
                <a:solidFill>
                  <a:srgbClr val="00A650"/>
                </a:solidFill>
                <a:latin typeface="Segoe UI Black"/>
                <a:cs typeface="Segoe UI Black"/>
              </a:rPr>
              <a:t>7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1529587"/>
            <a:ext cx="39211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dirty="0">
                <a:latin typeface="Segoe UI"/>
                <a:cs typeface="Segoe UI"/>
              </a:rPr>
              <a:t>X </a:t>
            </a:r>
            <a:r>
              <a:rPr sz="1100" i="1" spc="10" dirty="0">
                <a:latin typeface="Segoe UI"/>
                <a:cs typeface="Segoe UI"/>
              </a:rPr>
              <a:t>Ltd is </a:t>
            </a:r>
            <a:r>
              <a:rPr sz="1100" i="1" spc="15" dirty="0">
                <a:latin typeface="Segoe UI"/>
                <a:cs typeface="Segoe UI"/>
              </a:rPr>
              <a:t>considering its </a:t>
            </a:r>
            <a:r>
              <a:rPr sz="1100" i="1" spc="10" dirty="0">
                <a:latin typeface="Segoe UI"/>
                <a:cs typeface="Segoe UI"/>
              </a:rPr>
              <a:t>New Product ‘with </a:t>
            </a:r>
            <a:r>
              <a:rPr sz="1100" i="1" spc="15" dirty="0">
                <a:latin typeface="Segoe UI"/>
                <a:cs typeface="Segoe UI"/>
              </a:rPr>
              <a:t>the following</a:t>
            </a:r>
            <a:r>
              <a:rPr sz="1100" i="1" spc="290" dirty="0">
                <a:latin typeface="Segoe UI"/>
                <a:cs typeface="Segoe UI"/>
              </a:rPr>
              <a:t> </a:t>
            </a:r>
            <a:r>
              <a:rPr sz="1100" i="1" spc="10" dirty="0">
                <a:latin typeface="Segoe UI"/>
                <a:cs typeface="Segoe UI"/>
              </a:rPr>
              <a:t>details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29639" y="1796795"/>
          <a:ext cx="5076190" cy="16215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8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7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79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Sr.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No.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Particulars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R="68961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g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ur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Initial capital</a:t>
                      </a:r>
                      <a:r>
                        <a:rPr sz="1100" i="1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cost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7246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50" i="1" spc="-5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400</a:t>
                      </a:r>
                      <a:r>
                        <a:rPr sz="1100" i="1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5" dirty="0">
                          <a:latin typeface="Segoe UI"/>
                          <a:cs typeface="Segoe UI"/>
                        </a:rPr>
                        <a:t>Cr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9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Annual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unit</a:t>
                      </a:r>
                      <a:r>
                        <a:rPr sz="1100" i="1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sales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5</a:t>
                      </a:r>
                      <a:r>
                        <a:rPr sz="1100" i="1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Cr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Selling price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per</a:t>
                      </a:r>
                      <a:r>
                        <a:rPr sz="1100" i="1" spc="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unit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50" i="1" spc="-55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50" i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i="1" spc="20" dirty="0">
                          <a:latin typeface="Segoe UI"/>
                          <a:cs typeface="Segoe UI"/>
                        </a:rPr>
                        <a:t>100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Variable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cost per</a:t>
                      </a:r>
                      <a:r>
                        <a:rPr sz="1100" i="1" spc="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unit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50" i="1" spc="-55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50" i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i="1" spc="25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4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Fixed 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costs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per</a:t>
                      </a:r>
                      <a:r>
                        <a:rPr sz="1100" i="1" spc="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year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70866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50" i="1" spc="-5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50</a:t>
                      </a:r>
                      <a:r>
                        <a:rPr sz="1100" i="1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Cr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3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6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Discount</a:t>
                      </a:r>
                      <a:r>
                        <a:rPr sz="1100" i="1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Rate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6%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901700" y="3406375"/>
            <a:ext cx="5281930" cy="119570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100" i="1" spc="15" dirty="0">
                <a:latin typeface="Segoe UI"/>
                <a:cs typeface="Segoe UI"/>
              </a:rPr>
              <a:t>Required:</a:t>
            </a:r>
            <a:endParaRPr sz="1100">
              <a:latin typeface="Segoe UI"/>
              <a:cs typeface="Segoe UI"/>
            </a:endParaRPr>
          </a:p>
          <a:p>
            <a:pPr marL="378460" indent="-365760">
              <a:lnSpc>
                <a:spcPct val="100000"/>
              </a:lnSpc>
              <a:spcBef>
                <a:spcPts val="765"/>
              </a:spcBef>
              <a:buSzPct val="109090"/>
              <a:buAutoNum type="arabicPeriod"/>
              <a:tabLst>
                <a:tab pos="377825" algn="l"/>
                <a:tab pos="378460" algn="l"/>
              </a:tabLst>
            </a:pPr>
            <a:r>
              <a:rPr sz="1100" i="1" spc="15" dirty="0">
                <a:latin typeface="Segoe UI"/>
                <a:cs typeface="Segoe UI"/>
              </a:rPr>
              <a:t>CALCULATE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5" dirty="0">
                <a:latin typeface="Segoe UI"/>
                <a:cs typeface="Segoe UI"/>
              </a:rPr>
              <a:t>NPV </a:t>
            </a:r>
            <a:r>
              <a:rPr sz="1100" i="1" spc="10" dirty="0">
                <a:latin typeface="Segoe UI"/>
                <a:cs typeface="Segoe UI"/>
              </a:rPr>
              <a:t>of the</a:t>
            </a:r>
            <a:r>
              <a:rPr sz="1100" i="1" spc="145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project.</a:t>
            </a:r>
            <a:endParaRPr sz="1100">
              <a:latin typeface="Segoe UI"/>
              <a:cs typeface="Segoe UI"/>
            </a:endParaRPr>
          </a:p>
          <a:p>
            <a:pPr marL="377825" marR="5080" indent="-365760" algn="just">
              <a:lnSpc>
                <a:spcPct val="110900"/>
              </a:lnSpc>
              <a:spcBef>
                <a:spcPts val="590"/>
              </a:spcBef>
              <a:buAutoNum type="arabicPeriod"/>
              <a:tabLst>
                <a:tab pos="379095" algn="l"/>
              </a:tabLst>
            </a:pPr>
            <a:r>
              <a:rPr sz="1100" i="1" spc="15" dirty="0">
                <a:latin typeface="Segoe UI"/>
                <a:cs typeface="Segoe UI"/>
              </a:rPr>
              <a:t>COMPUTE </a:t>
            </a:r>
            <a:r>
              <a:rPr sz="1100" i="1" spc="10" dirty="0">
                <a:latin typeface="Segoe UI"/>
                <a:cs typeface="Segoe UI"/>
              </a:rPr>
              <a:t>the impact </a:t>
            </a:r>
            <a:r>
              <a:rPr sz="1100" i="1" dirty="0">
                <a:latin typeface="Segoe UI"/>
                <a:cs typeface="Segoe UI"/>
              </a:rPr>
              <a:t>on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project’s </a:t>
            </a:r>
            <a:r>
              <a:rPr sz="1100" i="1" spc="10" dirty="0">
                <a:latin typeface="Segoe UI"/>
                <a:cs typeface="Segoe UI"/>
              </a:rPr>
              <a:t>NPV of </a:t>
            </a:r>
            <a:r>
              <a:rPr sz="1100" i="1" dirty="0">
                <a:latin typeface="Segoe UI"/>
                <a:cs typeface="Segoe UI"/>
              </a:rPr>
              <a:t>a </a:t>
            </a:r>
            <a:r>
              <a:rPr sz="1100" i="1" spc="10" dirty="0">
                <a:latin typeface="Segoe UI"/>
                <a:cs typeface="Segoe UI"/>
              </a:rPr>
              <a:t>2.5 </a:t>
            </a:r>
            <a:r>
              <a:rPr sz="1100" i="1" spc="5" dirty="0">
                <a:latin typeface="Segoe UI"/>
                <a:cs typeface="Segoe UI"/>
              </a:rPr>
              <a:t>per </a:t>
            </a:r>
            <a:r>
              <a:rPr sz="1100" i="1" spc="10" dirty="0">
                <a:latin typeface="Segoe UI"/>
                <a:cs typeface="Segoe UI"/>
              </a:rPr>
              <a:t>cent adverse </a:t>
            </a:r>
            <a:r>
              <a:rPr sz="1100" i="1" spc="15" dirty="0">
                <a:latin typeface="Segoe UI"/>
                <a:cs typeface="Segoe UI"/>
              </a:rPr>
              <a:t>variance  </a:t>
            </a:r>
            <a:r>
              <a:rPr sz="1100" i="1" spc="10" dirty="0">
                <a:latin typeface="Segoe UI"/>
                <a:cs typeface="Segoe UI"/>
              </a:rPr>
              <a:t>in </a:t>
            </a:r>
            <a:r>
              <a:rPr sz="1100" i="1" spc="15" dirty="0">
                <a:latin typeface="Segoe UI"/>
                <a:cs typeface="Segoe UI"/>
              </a:rPr>
              <a:t>each variable. Which </a:t>
            </a:r>
            <a:r>
              <a:rPr sz="1100" i="1" spc="10" dirty="0">
                <a:latin typeface="Segoe UI"/>
                <a:cs typeface="Segoe UI"/>
              </a:rPr>
              <a:t>variable is </a:t>
            </a:r>
            <a:r>
              <a:rPr sz="1100" i="1" spc="15" dirty="0">
                <a:latin typeface="Segoe UI"/>
                <a:cs typeface="Segoe UI"/>
              </a:rPr>
              <a:t>having </a:t>
            </a:r>
            <a:r>
              <a:rPr sz="1100" i="1" spc="10" dirty="0">
                <a:latin typeface="Segoe UI"/>
                <a:cs typeface="Segoe UI"/>
              </a:rPr>
              <a:t>maximum effect .Consider Life </a:t>
            </a:r>
            <a:r>
              <a:rPr sz="1100" i="1" dirty="0">
                <a:latin typeface="Segoe UI"/>
                <a:cs typeface="Segoe UI"/>
              </a:rPr>
              <a:t>of  </a:t>
            </a:r>
            <a:r>
              <a:rPr sz="1100" i="1" spc="10" dirty="0">
                <a:latin typeface="Segoe UI"/>
                <a:cs typeface="Segoe UI"/>
              </a:rPr>
              <a:t>the project as </a:t>
            </a:r>
            <a:r>
              <a:rPr sz="1100" i="1" dirty="0">
                <a:latin typeface="Segoe UI"/>
                <a:cs typeface="Segoe UI"/>
              </a:rPr>
              <a:t>3</a:t>
            </a:r>
            <a:r>
              <a:rPr sz="1100" i="1" spc="120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years.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6111" y="4675632"/>
            <a:ext cx="5294630" cy="18796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SOLUTION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1700" y="4937252"/>
            <a:ext cx="300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1100" b="1" dirty="0">
                <a:latin typeface="Segoe UI"/>
                <a:cs typeface="Segoe UI"/>
              </a:rPr>
              <a:t>1.	</a:t>
            </a:r>
            <a:r>
              <a:rPr sz="1100" b="1" spc="-5" dirty="0">
                <a:latin typeface="Segoe UI"/>
                <a:cs typeface="Segoe UI"/>
              </a:rPr>
              <a:t>Calculation of Net Cash Inflow </a:t>
            </a:r>
            <a:r>
              <a:rPr sz="1100" b="1" dirty="0">
                <a:latin typeface="Segoe UI"/>
                <a:cs typeface="Segoe UI"/>
              </a:rPr>
              <a:t>per</a:t>
            </a:r>
            <a:r>
              <a:rPr sz="1100" b="1" spc="-5" dirty="0">
                <a:latin typeface="Segoe UI"/>
                <a:cs typeface="Segoe UI"/>
              </a:rPr>
              <a:t> year</a:t>
            </a:r>
            <a:r>
              <a:rPr sz="1200" b="1" spc="-5" dirty="0">
                <a:latin typeface="Segoe UI"/>
                <a:cs typeface="Segoe UI"/>
              </a:rPr>
              <a:t>:</a:t>
            </a:r>
            <a:endParaRPr sz="1200">
              <a:latin typeface="Segoe UI"/>
              <a:cs typeface="Segoe U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203960" y="5218163"/>
          <a:ext cx="4753610" cy="2147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5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9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7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Particulars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Amount</a:t>
                      </a:r>
                      <a:r>
                        <a:rPr sz="1100" b="1" spc="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Selling Price Per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Unit</a:t>
                      </a:r>
                      <a:r>
                        <a:rPr sz="1100" spc="5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(A)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2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Variable Cost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Per Unit</a:t>
                      </a:r>
                      <a:r>
                        <a:rPr sz="1100" spc="7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(B)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2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C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Contribution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Per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Unit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(C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</a:t>
                      </a:r>
                      <a:r>
                        <a:rPr sz="1100" spc="1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A-B)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D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Number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of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Units Sold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Per</a:t>
                      </a:r>
                      <a:r>
                        <a:rPr sz="1100" spc="9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Year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Cr.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2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Total Contribution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(E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 C ×</a:t>
                      </a:r>
                      <a:r>
                        <a:rPr sz="1100" spc="14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D)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250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Cr.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2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F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Fixed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Cost Per</a:t>
                      </a:r>
                      <a:r>
                        <a:rPr sz="1100" spc="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Year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50</a:t>
                      </a:r>
                      <a:r>
                        <a:rPr sz="1100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Cr.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G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Net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Cash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Inflow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Per Year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(G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 E -</a:t>
                      </a:r>
                      <a:r>
                        <a:rPr sz="1100" spc="2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F)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200</a:t>
                      </a:r>
                      <a:r>
                        <a:rPr sz="1100" spc="5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Cr.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19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67502" y="1264411"/>
            <a:ext cx="35553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Segoe UI"/>
                <a:cs typeface="Segoe UI"/>
              </a:rPr>
              <a:t>Calculation of Net Present Value (NPV) of </a:t>
            </a:r>
            <a:r>
              <a:rPr sz="1100" b="1" dirty="0">
                <a:latin typeface="Segoe UI"/>
                <a:cs typeface="Segoe UI"/>
              </a:rPr>
              <a:t>the</a:t>
            </a:r>
            <a:r>
              <a:rPr sz="1100" b="1" spc="40" dirty="0">
                <a:latin typeface="Segoe UI"/>
                <a:cs typeface="Segoe UI"/>
              </a:rPr>
              <a:t> </a:t>
            </a:r>
            <a:r>
              <a:rPr sz="1100" b="1" spc="-5" dirty="0">
                <a:latin typeface="Segoe UI"/>
                <a:cs typeface="Segoe UI"/>
              </a:rPr>
              <a:t>Project: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03960" y="1531619"/>
          <a:ext cx="4662170" cy="18592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1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0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22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139700" indent="-220979">
                        <a:lnSpc>
                          <a:spcPts val="1760"/>
                        </a:lnSpc>
                        <a:spcBef>
                          <a:spcPts val="80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 Cash Flow  </a:t>
                      </a:r>
                      <a:r>
                        <a:rPr sz="1100" b="1" spc="-4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4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in</a:t>
                      </a:r>
                      <a:r>
                        <a:rPr sz="1100" b="1" spc="9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Cr.)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368300" marR="147955" indent="-218440">
                        <a:lnSpc>
                          <a:spcPct val="110900"/>
                        </a:lnSpc>
                        <a:spcBef>
                          <a:spcPts val="244"/>
                        </a:spcBef>
                      </a:pP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D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g  @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6%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23545" marR="78105" indent="-342900">
                        <a:lnSpc>
                          <a:spcPts val="1760"/>
                        </a:lnSpc>
                        <a:spcBef>
                          <a:spcPts val="8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Present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Value (PV)  </a:t>
                      </a:r>
                      <a:r>
                        <a:rPr sz="1100" b="1" spc="-4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4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in</a:t>
                      </a:r>
                      <a:r>
                        <a:rPr sz="1100" b="1" spc="9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Cr.)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8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(400.00)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82270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454659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2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200.00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82270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943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49847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18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60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2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200.00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82270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890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49847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17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200.00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82270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840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49847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16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512">
                <a:tc gridSpan="3"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Net Present Value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(188.60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+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178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+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168)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-</a:t>
                      </a:r>
                      <a:r>
                        <a:rPr sz="1100" spc="19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400=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9847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13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60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901700" y="3450437"/>
            <a:ext cx="5283835" cy="675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marR="5080">
              <a:lnSpc>
                <a:spcPct val="110900"/>
              </a:lnSpc>
              <a:spcBef>
                <a:spcPts val="100"/>
              </a:spcBef>
            </a:pPr>
            <a:r>
              <a:rPr sz="1100" spc="-5" dirty="0">
                <a:latin typeface="Segoe UI"/>
                <a:cs typeface="Segoe UI"/>
              </a:rPr>
              <a:t>Here </a:t>
            </a:r>
            <a:r>
              <a:rPr sz="1100" dirty="0">
                <a:latin typeface="Segoe UI"/>
                <a:cs typeface="Segoe UI"/>
              </a:rPr>
              <a:t>NPV </a:t>
            </a:r>
            <a:r>
              <a:rPr sz="1100" spc="-5" dirty="0">
                <a:latin typeface="Segoe UI"/>
                <a:cs typeface="Segoe UI"/>
              </a:rPr>
              <a:t>represent the most likely outcomes and </a:t>
            </a:r>
            <a:r>
              <a:rPr sz="1100" dirty="0">
                <a:latin typeface="Segoe UI"/>
                <a:cs typeface="Segoe UI"/>
              </a:rPr>
              <a:t>not </a:t>
            </a:r>
            <a:r>
              <a:rPr sz="1100" spc="-5" dirty="0">
                <a:latin typeface="Segoe UI"/>
                <a:cs typeface="Segoe UI"/>
              </a:rPr>
              <a:t>the actual outcomes.  The actual outcome can be lower </a:t>
            </a:r>
            <a:r>
              <a:rPr sz="1100" dirty="0">
                <a:latin typeface="Segoe UI"/>
                <a:cs typeface="Segoe UI"/>
              </a:rPr>
              <a:t>or </a:t>
            </a:r>
            <a:r>
              <a:rPr sz="1100" spc="-5" dirty="0">
                <a:latin typeface="Segoe UI"/>
                <a:cs typeface="Segoe UI"/>
              </a:rPr>
              <a:t>higher than the expected</a:t>
            </a:r>
            <a:r>
              <a:rPr sz="1100" spc="2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outcome.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  <a:tabLst>
                <a:tab pos="377825" algn="l"/>
              </a:tabLst>
            </a:pPr>
            <a:r>
              <a:rPr sz="1200" b="1" dirty="0">
                <a:latin typeface="Segoe UI"/>
                <a:cs typeface="Segoe UI"/>
              </a:rPr>
              <a:t>2.	</a:t>
            </a:r>
            <a:r>
              <a:rPr sz="1100" b="1" spc="-5" dirty="0">
                <a:latin typeface="Segoe UI"/>
                <a:cs typeface="Segoe UI"/>
              </a:rPr>
              <a:t>Sensitivity Analysis considering </a:t>
            </a:r>
            <a:r>
              <a:rPr sz="1100" b="1" dirty="0">
                <a:latin typeface="Segoe UI"/>
                <a:cs typeface="Segoe UI"/>
              </a:rPr>
              <a:t>2.5 % </a:t>
            </a:r>
            <a:r>
              <a:rPr sz="1100" b="1" spc="-5" dirty="0">
                <a:latin typeface="Segoe UI"/>
                <a:cs typeface="Segoe UI"/>
              </a:rPr>
              <a:t>Adverse Variance in each</a:t>
            </a:r>
            <a:r>
              <a:rPr sz="1100" b="1" spc="30" dirty="0">
                <a:latin typeface="Segoe UI"/>
                <a:cs typeface="Segoe UI"/>
              </a:rPr>
              <a:t> </a:t>
            </a:r>
            <a:r>
              <a:rPr sz="1100" b="1" spc="-5" dirty="0">
                <a:latin typeface="Segoe UI"/>
                <a:cs typeface="Segoe UI"/>
              </a:rPr>
              <a:t>variable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84503" y="4198607"/>
          <a:ext cx="5160644" cy="41452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6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4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70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578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07010" marR="102235" indent="-96520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Changes</a:t>
                      </a:r>
                      <a:r>
                        <a:rPr sz="1100" b="1" spc="-114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in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variable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8255" indent="-635" algn="ctr">
                        <a:lnSpc>
                          <a:spcPct val="110700"/>
                        </a:lnSpc>
                        <a:spcBef>
                          <a:spcPts val="160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Initial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 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rea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ed  to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-9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4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410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crore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81915" marR="74295" indent="1270" algn="ctr">
                        <a:lnSpc>
                          <a:spcPct val="110700"/>
                        </a:lnSpc>
                        <a:spcBef>
                          <a:spcPts val="160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Selling  Price</a:t>
                      </a:r>
                      <a:r>
                        <a:rPr sz="1100" b="1" spc="-1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per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Unit  R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d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d  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to </a:t>
                      </a:r>
                      <a:r>
                        <a:rPr sz="1100" b="1" spc="-9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4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97.5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37465" indent="-1270" algn="ctr">
                        <a:lnSpc>
                          <a:spcPct val="110700"/>
                        </a:lnSpc>
                        <a:spcBef>
                          <a:spcPts val="160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Variable  Cost </a:t>
                      </a:r>
                      <a:r>
                        <a:rPr sz="110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Per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Unit  i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rea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ed  to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-9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7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51.25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0160" indent="-2540" algn="ctr">
                        <a:lnSpc>
                          <a:spcPct val="110700"/>
                        </a:lnSpc>
                        <a:spcBef>
                          <a:spcPts val="160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Fixed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Cost </a:t>
                      </a:r>
                      <a:r>
                        <a:rPr sz="110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Per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Unit  i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rea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ed  to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-9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7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51.25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34925" algn="ctr">
                        <a:lnSpc>
                          <a:spcPct val="110600"/>
                        </a:lnSpc>
                        <a:spcBef>
                          <a:spcPts val="165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Units</a:t>
                      </a:r>
                      <a:r>
                        <a:rPr sz="1100" b="1" spc="-10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sold  </a:t>
                      </a: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per year  reduced  to</a:t>
                      </a:r>
                      <a:r>
                        <a:rPr sz="1100" b="1" spc="-6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4.875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crore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5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Particulars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Amount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Amount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Amount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Amount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Amount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Amount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0160">
                        <a:lnSpc>
                          <a:spcPts val="1680"/>
                        </a:lnSpc>
                        <a:spcBef>
                          <a:spcPts val="45"/>
                        </a:spcBef>
                        <a:tabLst>
                          <a:tab pos="615315" algn="l"/>
                        </a:tabLst>
                      </a:pPr>
                      <a:r>
                        <a:rPr sz="1100" spc="-15" dirty="0">
                          <a:latin typeface="Segoe UI"/>
                          <a:cs typeface="Segoe UI"/>
                        </a:rPr>
                        <a:t>Se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lli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g	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r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ic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 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Per 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Unit</a:t>
                      </a:r>
                      <a:r>
                        <a:rPr sz="1100" spc="-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(A)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97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0160">
                        <a:lnSpc>
                          <a:spcPts val="1680"/>
                        </a:lnSpc>
                        <a:spcBef>
                          <a:spcPts val="45"/>
                        </a:spcBef>
                      </a:pPr>
                      <a:r>
                        <a:rPr sz="1100" spc="-15" dirty="0">
                          <a:latin typeface="Segoe UI"/>
                          <a:cs typeface="Segoe UI"/>
                        </a:rPr>
                        <a:t>Variable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Cost  Per 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Unit</a:t>
                      </a:r>
                      <a:r>
                        <a:rPr sz="1100" spc="-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(B)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51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208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79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C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5" dirty="0">
                          <a:latin typeface="Segoe UI"/>
                          <a:cs typeface="Segoe UI"/>
                        </a:rPr>
                        <a:t>Contribution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9685" marR="8890">
                        <a:lnSpc>
                          <a:spcPct val="126400"/>
                        </a:lnSpc>
                        <a:spcBef>
                          <a:spcPts val="25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Per 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Unit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(C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  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A-B)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47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48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7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208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608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D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290"/>
                        </a:spcBef>
                        <a:tabLst>
                          <a:tab pos="784225" algn="l"/>
                        </a:tabLst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Number	of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9685" marR="7620">
                        <a:lnSpc>
                          <a:spcPct val="127299"/>
                        </a:lnSpc>
                        <a:spcBef>
                          <a:spcPts val="10"/>
                        </a:spcBef>
                        <a:tabLst>
                          <a:tab pos="755650" algn="l"/>
                        </a:tabLst>
                      </a:pPr>
                      <a:r>
                        <a:rPr sz="1100" spc="-15" dirty="0">
                          <a:latin typeface="Segoe UI"/>
                          <a:cs typeface="Segoe UI"/>
                        </a:rPr>
                        <a:t>Units Sold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Per  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Ye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r	</a:t>
                      </a:r>
                      <a:r>
                        <a:rPr sz="1100" i="1" spc="-15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i="1" spc="-1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n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27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7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20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84503" y="1269491"/>
          <a:ext cx="5160644" cy="4279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6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4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70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53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100" i="1" spc="-10" dirty="0">
                          <a:latin typeface="Segoe UI"/>
                          <a:cs typeface="Segoe UI"/>
                        </a:rPr>
                        <a:t>Crores)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95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33985">
                        <a:lnSpc>
                          <a:spcPts val="168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Total  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Contr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but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n 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(E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 C × D</a:t>
                      </a:r>
                      <a:r>
                        <a:rPr sz="1100" spc="-17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250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250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237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243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75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250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243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75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9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F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7620">
                        <a:lnSpc>
                          <a:spcPts val="1689"/>
                        </a:lnSpc>
                        <a:spcBef>
                          <a:spcPts val="40"/>
                        </a:spcBef>
                        <a:tabLst>
                          <a:tab pos="755650" algn="l"/>
                        </a:tabLst>
                      </a:pPr>
                      <a:r>
                        <a:rPr sz="1100" spc="-15" dirty="0">
                          <a:latin typeface="Segoe UI"/>
                          <a:cs typeface="Segoe UI"/>
                        </a:rPr>
                        <a:t>Fixed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Cost Per  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Ye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r	</a:t>
                      </a:r>
                      <a:r>
                        <a:rPr sz="1100" i="1" spc="-15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i="1" spc="-1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n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968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100" i="1" spc="-10" dirty="0">
                          <a:latin typeface="Segoe UI"/>
                          <a:cs typeface="Segoe UI"/>
                        </a:rPr>
                        <a:t>Crores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51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13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G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just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Net</a:t>
                      </a:r>
                      <a:r>
                        <a:rPr sz="1100" spc="2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Cash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9685" marR="8890" algn="just">
                        <a:lnSpc>
                          <a:spcPct val="126800"/>
                        </a:lnSpc>
                        <a:spcBef>
                          <a:spcPts val="20"/>
                        </a:spcBef>
                      </a:pPr>
                      <a:r>
                        <a:rPr sz="1100" spc="-15" dirty="0">
                          <a:latin typeface="Segoe UI"/>
                          <a:cs typeface="Segoe UI"/>
                        </a:rPr>
                        <a:t>Inflow Per 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Year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( G = E -  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F)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200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200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187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193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75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198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75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193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75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2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(G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×</a:t>
                      </a:r>
                      <a:r>
                        <a:rPr sz="1100" spc="-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2.673)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534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60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534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60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501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19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517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89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531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26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517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89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8890">
                        <a:lnSpc>
                          <a:spcPts val="1680"/>
                        </a:lnSpc>
                        <a:spcBef>
                          <a:spcPts val="45"/>
                        </a:spcBef>
                        <a:tabLst>
                          <a:tab pos="616585" algn="l"/>
                        </a:tabLst>
                      </a:pPr>
                      <a:r>
                        <a:rPr sz="1100" spc="-2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l	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  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Flow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400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410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400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400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400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400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J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NPV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134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60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124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60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101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19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117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89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131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26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1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117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89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95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K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8890">
                        <a:lnSpc>
                          <a:spcPts val="1680"/>
                        </a:lnSpc>
                        <a:spcBef>
                          <a:spcPts val="60"/>
                        </a:spcBef>
                        <a:tabLst>
                          <a:tab pos="798195" algn="l"/>
                        </a:tabLst>
                      </a:pPr>
                      <a:r>
                        <a:rPr sz="1100" spc="-15" dirty="0">
                          <a:latin typeface="Segoe UI"/>
                          <a:cs typeface="Segoe UI"/>
                        </a:rPr>
                        <a:t>Percentage  Ch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ng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	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n 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NPV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-7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43%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-24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2%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-12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1%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-2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48%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-12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1%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01700" y="5608422"/>
            <a:ext cx="5287010" cy="201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6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The above </a:t>
            </a:r>
            <a:r>
              <a:rPr sz="1100" spc="10" dirty="0">
                <a:latin typeface="Segoe UI"/>
                <a:cs typeface="Segoe UI"/>
              </a:rPr>
              <a:t>table shows that the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15" dirty="0">
                <a:latin typeface="Segoe UI"/>
                <a:cs typeface="Segoe UI"/>
              </a:rPr>
              <a:t>varying </a:t>
            </a:r>
            <a:r>
              <a:rPr sz="1100" spc="10" dirty="0">
                <a:latin typeface="Segoe UI"/>
                <a:cs typeface="Segoe UI"/>
              </a:rPr>
              <a:t>one </a:t>
            </a:r>
            <a:r>
              <a:rPr sz="1100" spc="15" dirty="0">
                <a:latin typeface="Segoe UI"/>
                <a:cs typeface="Segoe UI"/>
              </a:rPr>
              <a:t>variable </a:t>
            </a:r>
            <a:r>
              <a:rPr sz="1100" spc="10" dirty="0">
                <a:latin typeface="Segoe UI"/>
                <a:cs typeface="Segoe UI"/>
              </a:rPr>
              <a:t>at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time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10" dirty="0">
                <a:latin typeface="Segoe UI"/>
                <a:cs typeface="Segoe UI"/>
              </a:rPr>
              <a:t>2.5% while  </a:t>
            </a:r>
            <a:r>
              <a:rPr sz="1100" spc="15" dirty="0">
                <a:latin typeface="Segoe UI"/>
                <a:cs typeface="Segoe UI"/>
              </a:rPr>
              <a:t>keeping the others constant,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impact </a:t>
            </a:r>
            <a:r>
              <a:rPr sz="1100" spc="10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percentage </a:t>
            </a:r>
            <a:r>
              <a:rPr sz="1100" spc="10" dirty="0">
                <a:latin typeface="Segoe UI"/>
                <a:cs typeface="Segoe UI"/>
              </a:rPr>
              <a:t>terms on the NPV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the  project. </a:t>
            </a:r>
            <a:r>
              <a:rPr sz="1100" spc="10" dirty="0">
                <a:latin typeface="Segoe UI"/>
                <a:cs typeface="Segoe UI"/>
              </a:rPr>
              <a:t>Thus it can be seen </a:t>
            </a:r>
            <a:r>
              <a:rPr sz="1100" spc="15" dirty="0">
                <a:latin typeface="Segoe UI"/>
                <a:cs typeface="Segoe UI"/>
              </a:rPr>
              <a:t>that the change </a:t>
            </a:r>
            <a:r>
              <a:rPr sz="1100" spc="10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selling </a:t>
            </a:r>
            <a:r>
              <a:rPr sz="1100" spc="10" dirty="0">
                <a:latin typeface="Segoe UI"/>
                <a:cs typeface="Segoe UI"/>
              </a:rPr>
              <a:t>price has the </a:t>
            </a:r>
            <a:r>
              <a:rPr sz="1100" spc="15" dirty="0">
                <a:latin typeface="Segoe UI"/>
                <a:cs typeface="Segoe UI"/>
              </a:rPr>
              <a:t>maximum  effect </a:t>
            </a:r>
            <a:r>
              <a:rPr sz="1100" spc="5" dirty="0">
                <a:latin typeface="Segoe UI"/>
                <a:cs typeface="Segoe UI"/>
              </a:rPr>
              <a:t>on </a:t>
            </a:r>
            <a:r>
              <a:rPr sz="1100" spc="10" dirty="0">
                <a:latin typeface="Segoe UI"/>
                <a:cs typeface="Segoe UI"/>
              </a:rPr>
              <a:t>the NPV </a:t>
            </a:r>
            <a:r>
              <a:rPr sz="1100" spc="5" dirty="0">
                <a:latin typeface="Segoe UI"/>
                <a:cs typeface="Segoe UI"/>
              </a:rPr>
              <a:t>by </a:t>
            </a:r>
            <a:r>
              <a:rPr sz="1100" spc="10" dirty="0">
                <a:latin typeface="Segoe UI"/>
                <a:cs typeface="Segoe UI"/>
              </a:rPr>
              <a:t>24.82</a:t>
            </a:r>
            <a:r>
              <a:rPr sz="1100" spc="175" dirty="0">
                <a:latin typeface="Segoe UI"/>
                <a:cs typeface="Segoe UI"/>
              </a:rPr>
              <a:t> </a:t>
            </a:r>
            <a:r>
              <a:rPr sz="1100" spc="5" dirty="0">
                <a:latin typeface="Segoe UI"/>
                <a:cs typeface="Segoe UI"/>
              </a:rPr>
              <a:t>%.</a:t>
            </a:r>
            <a:endParaRPr sz="110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65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Advantages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of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Sensitivity</a:t>
            </a:r>
            <a:r>
              <a:rPr sz="1200" b="1" spc="8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Analysis</a:t>
            </a:r>
            <a:r>
              <a:rPr sz="1100" b="1" spc="15" dirty="0">
                <a:latin typeface="Arial Narrow"/>
                <a:cs typeface="Arial Narrow"/>
              </a:rPr>
              <a:t>:</a:t>
            </a:r>
            <a:endParaRPr sz="1100">
              <a:latin typeface="Arial Narrow"/>
              <a:cs typeface="Arial Narrow"/>
            </a:endParaRPr>
          </a:p>
          <a:p>
            <a:pPr marL="12700" algn="just">
              <a:lnSpc>
                <a:spcPct val="100000"/>
              </a:lnSpc>
              <a:spcBef>
                <a:spcPts val="735"/>
              </a:spcBef>
            </a:pPr>
            <a:r>
              <a:rPr sz="1100" spc="15" dirty="0">
                <a:latin typeface="Segoe UI"/>
                <a:cs typeface="Segoe UI"/>
              </a:rPr>
              <a:t>Following </a:t>
            </a:r>
            <a:r>
              <a:rPr sz="1100" spc="10" dirty="0">
                <a:latin typeface="Segoe UI"/>
                <a:cs typeface="Segoe UI"/>
              </a:rPr>
              <a:t>are main </a:t>
            </a:r>
            <a:r>
              <a:rPr sz="1100" spc="15" dirty="0">
                <a:latin typeface="Segoe UI"/>
                <a:cs typeface="Segoe UI"/>
              </a:rPr>
              <a:t>advantages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Sensitivity</a:t>
            </a:r>
            <a:r>
              <a:rPr sz="1100" spc="17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Analysis</a:t>
            </a:r>
            <a:endParaRPr sz="1100">
              <a:latin typeface="Segoe UI"/>
              <a:cs typeface="Segoe UI"/>
            </a:endParaRPr>
          </a:p>
          <a:p>
            <a:pPr marL="377825" marR="9525" indent="-365760">
              <a:lnSpc>
                <a:spcPct val="110900"/>
              </a:lnSpc>
              <a:spcBef>
                <a:spcPts val="600"/>
              </a:spcBef>
              <a:buFont typeface="Segoe UI"/>
              <a:buAutoNum type="arabicParenR"/>
              <a:tabLst>
                <a:tab pos="377825" algn="l"/>
                <a:tab pos="379095" algn="l"/>
              </a:tabLst>
            </a:pPr>
            <a:r>
              <a:rPr sz="1100" b="1" spc="10" dirty="0">
                <a:latin typeface="Segoe UI"/>
                <a:cs typeface="Segoe UI"/>
              </a:rPr>
              <a:t>Critical </a:t>
            </a:r>
            <a:r>
              <a:rPr sz="1100" b="1" spc="15" dirty="0">
                <a:latin typeface="Segoe UI"/>
                <a:cs typeface="Segoe UI"/>
              </a:rPr>
              <a:t>Issues</a:t>
            </a:r>
            <a:r>
              <a:rPr sz="1100" spc="15" dirty="0">
                <a:latin typeface="Segoe UI"/>
                <a:cs typeface="Segoe UI"/>
              </a:rPr>
              <a:t>: </a:t>
            </a:r>
            <a:r>
              <a:rPr sz="1100" spc="10" dirty="0">
                <a:latin typeface="Segoe UI"/>
                <a:cs typeface="Segoe UI"/>
              </a:rPr>
              <a:t>This analysis </a:t>
            </a:r>
            <a:r>
              <a:rPr sz="1100" spc="15" dirty="0">
                <a:latin typeface="Segoe UI"/>
                <a:cs typeface="Segoe UI"/>
              </a:rPr>
              <a:t>identifies </a:t>
            </a:r>
            <a:r>
              <a:rPr sz="1100" spc="10" dirty="0">
                <a:latin typeface="Segoe UI"/>
                <a:cs typeface="Segoe UI"/>
              </a:rPr>
              <a:t>critical </a:t>
            </a:r>
            <a:r>
              <a:rPr sz="1100" spc="15" dirty="0">
                <a:latin typeface="Segoe UI"/>
                <a:cs typeface="Segoe UI"/>
              </a:rPr>
              <a:t>factors that impinge </a:t>
            </a:r>
            <a:r>
              <a:rPr sz="1100" spc="10" dirty="0">
                <a:latin typeface="Segoe UI"/>
                <a:cs typeface="Segoe UI"/>
              </a:rPr>
              <a:t>on </a:t>
            </a:r>
            <a:r>
              <a:rPr sz="1100" dirty="0">
                <a:latin typeface="Segoe UI"/>
                <a:cs typeface="Segoe UI"/>
              </a:rPr>
              <a:t>a  </a:t>
            </a:r>
            <a:r>
              <a:rPr sz="1100" spc="15" dirty="0">
                <a:latin typeface="Segoe UI"/>
                <a:cs typeface="Segoe UI"/>
              </a:rPr>
              <a:t>project’s success </a:t>
            </a:r>
            <a:r>
              <a:rPr sz="1100" spc="5" dirty="0">
                <a:latin typeface="Segoe UI"/>
                <a:cs typeface="Segoe UI"/>
              </a:rPr>
              <a:t>or</a:t>
            </a:r>
            <a:r>
              <a:rPr sz="1100" spc="6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failure.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Font typeface="Segoe UI"/>
              <a:buAutoNum type="arabicParenR"/>
              <a:tabLst>
                <a:tab pos="377825" algn="l"/>
                <a:tab pos="379095" algn="l"/>
              </a:tabLst>
            </a:pPr>
            <a:r>
              <a:rPr sz="1100" b="1" spc="15" dirty="0">
                <a:latin typeface="Segoe UI"/>
                <a:cs typeface="Segoe UI"/>
              </a:rPr>
              <a:t>Simplicity</a:t>
            </a:r>
            <a:r>
              <a:rPr sz="1100" spc="15" dirty="0">
                <a:latin typeface="Segoe UI"/>
                <a:cs typeface="Segoe UI"/>
              </a:rPr>
              <a:t>: </a:t>
            </a:r>
            <a:r>
              <a:rPr sz="1100" spc="5" dirty="0">
                <a:latin typeface="Segoe UI"/>
                <a:cs typeface="Segoe UI"/>
              </a:rPr>
              <a:t>It </a:t>
            </a:r>
            <a:r>
              <a:rPr sz="1100" dirty="0">
                <a:latin typeface="Segoe UI"/>
                <a:cs typeface="Segoe UI"/>
              </a:rPr>
              <a:t>is a </a:t>
            </a:r>
            <a:r>
              <a:rPr sz="1100" spc="10" dirty="0">
                <a:latin typeface="Segoe UI"/>
                <a:cs typeface="Segoe UI"/>
              </a:rPr>
              <a:t>simple</a:t>
            </a:r>
            <a:r>
              <a:rPr sz="1100" spc="16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technique.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21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1166411"/>
            <a:ext cx="5287010" cy="479996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Disadvantage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of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Sensitivity</a:t>
            </a:r>
            <a:r>
              <a:rPr sz="1200" b="1" spc="9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Analysis</a:t>
            </a:r>
            <a:r>
              <a:rPr sz="1100" b="1" spc="15" dirty="0">
                <a:latin typeface="Arial Narrow"/>
                <a:cs typeface="Arial Narrow"/>
              </a:rPr>
              <a:t>:</a:t>
            </a:r>
            <a:endParaRPr sz="11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100" spc="15" dirty="0">
                <a:latin typeface="Segoe UI"/>
                <a:cs typeface="Segoe UI"/>
              </a:rPr>
              <a:t>Following </a:t>
            </a:r>
            <a:r>
              <a:rPr sz="1100" spc="10" dirty="0">
                <a:latin typeface="Segoe UI"/>
                <a:cs typeface="Segoe UI"/>
              </a:rPr>
              <a:t>are main </a:t>
            </a:r>
            <a:r>
              <a:rPr sz="1100" spc="15" dirty="0">
                <a:latin typeface="Segoe UI"/>
                <a:cs typeface="Segoe UI"/>
              </a:rPr>
              <a:t>disadvantages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Sensitivity</a:t>
            </a:r>
            <a:r>
              <a:rPr sz="1100" spc="17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Analysis</a:t>
            </a:r>
            <a:endParaRPr sz="1100" dirty="0">
              <a:latin typeface="Segoe UI"/>
              <a:cs typeface="Segoe UI"/>
            </a:endParaRPr>
          </a:p>
          <a:p>
            <a:pPr marL="377825" marR="6350" indent="-365760">
              <a:lnSpc>
                <a:spcPct val="110900"/>
              </a:lnSpc>
              <a:spcBef>
                <a:spcPts val="600"/>
              </a:spcBef>
              <a:buAutoNum type="arabicParenBoth"/>
              <a:tabLst>
                <a:tab pos="377825" algn="l"/>
                <a:tab pos="379095" algn="l"/>
              </a:tabLst>
            </a:pPr>
            <a:r>
              <a:rPr sz="1100" b="1" spc="-5" dirty="0">
                <a:latin typeface="Segoe UI"/>
                <a:cs typeface="Segoe UI"/>
              </a:rPr>
              <a:t>Assumption of Independence</a:t>
            </a:r>
            <a:r>
              <a:rPr sz="1100" spc="-5" dirty="0">
                <a:latin typeface="Segoe UI"/>
                <a:cs typeface="Segoe UI"/>
              </a:rPr>
              <a:t>: This analysis assumes that all variables </a:t>
            </a:r>
            <a:r>
              <a:rPr sz="1100" dirty="0">
                <a:latin typeface="Segoe UI"/>
                <a:cs typeface="Segoe UI"/>
              </a:rPr>
              <a:t>are  </a:t>
            </a:r>
            <a:r>
              <a:rPr sz="1100" spc="-5" dirty="0">
                <a:latin typeface="Segoe UI"/>
                <a:cs typeface="Segoe UI"/>
              </a:rPr>
              <a:t>independent i.e. they </a:t>
            </a:r>
            <a:r>
              <a:rPr sz="1100" dirty="0">
                <a:latin typeface="Segoe UI"/>
                <a:cs typeface="Segoe UI"/>
              </a:rPr>
              <a:t>are not </a:t>
            </a:r>
            <a:r>
              <a:rPr sz="1100" spc="-5" dirty="0">
                <a:latin typeface="Segoe UI"/>
                <a:cs typeface="Segoe UI"/>
              </a:rPr>
              <a:t>related to each other, which is unlikely in </a:t>
            </a:r>
            <a:r>
              <a:rPr sz="1100" dirty="0">
                <a:latin typeface="Segoe UI"/>
                <a:cs typeface="Segoe UI"/>
              </a:rPr>
              <a:t>real</a:t>
            </a:r>
            <a:r>
              <a:rPr sz="1100" spc="5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life.</a:t>
            </a:r>
            <a:endParaRPr sz="1100" dirty="0">
              <a:latin typeface="Segoe UI"/>
              <a:cs typeface="Segoe UI"/>
            </a:endParaRPr>
          </a:p>
          <a:p>
            <a:pPr marL="377825" marR="7620" indent="-365760">
              <a:lnSpc>
                <a:spcPct val="110900"/>
              </a:lnSpc>
              <a:spcBef>
                <a:spcPts val="600"/>
              </a:spcBef>
              <a:buAutoNum type="arabicParenBoth"/>
              <a:tabLst>
                <a:tab pos="377825" algn="l"/>
                <a:tab pos="379095" algn="l"/>
              </a:tabLst>
            </a:pPr>
            <a:r>
              <a:rPr sz="1100" b="1" spc="-5" dirty="0">
                <a:latin typeface="Segoe UI"/>
                <a:cs typeface="Segoe UI"/>
              </a:rPr>
              <a:t>Ignore probability</a:t>
            </a:r>
            <a:r>
              <a:rPr sz="1100" spc="-5" dirty="0">
                <a:latin typeface="Segoe UI"/>
                <a:cs typeface="Segoe UI"/>
              </a:rPr>
              <a:t>: This analysis does </a:t>
            </a:r>
            <a:r>
              <a:rPr sz="1100" dirty="0">
                <a:latin typeface="Segoe UI"/>
                <a:cs typeface="Segoe UI"/>
              </a:rPr>
              <a:t>not </a:t>
            </a:r>
            <a:r>
              <a:rPr sz="1100" spc="-5" dirty="0">
                <a:latin typeface="Segoe UI"/>
                <a:cs typeface="Segoe UI"/>
              </a:rPr>
              <a:t>look </a:t>
            </a:r>
            <a:r>
              <a:rPr sz="1100" spc="-10" dirty="0">
                <a:latin typeface="Segoe UI"/>
                <a:cs typeface="Segoe UI"/>
              </a:rPr>
              <a:t>to </a:t>
            </a:r>
            <a:r>
              <a:rPr sz="1100" spc="-5" dirty="0">
                <a:latin typeface="Segoe UI"/>
                <a:cs typeface="Segoe UI"/>
              </a:rPr>
              <a:t>the probability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10" dirty="0">
                <a:latin typeface="Segoe UI"/>
                <a:cs typeface="Segoe UI"/>
              </a:rPr>
              <a:t>changes </a:t>
            </a:r>
            <a:r>
              <a:rPr sz="1100" spc="-5" dirty="0">
                <a:latin typeface="Segoe UI"/>
                <a:cs typeface="Segoe UI"/>
              </a:rPr>
              <a:t>in  the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variables.</a:t>
            </a:r>
            <a:endParaRPr sz="1100" dirty="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65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Scenario</a:t>
            </a:r>
            <a:r>
              <a:rPr sz="1200" b="1" spc="6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Analysis</a:t>
            </a:r>
            <a:endParaRPr sz="1200" dirty="0">
              <a:latin typeface="Segoe UI"/>
              <a:cs typeface="Segoe UI"/>
            </a:endParaRPr>
          </a:p>
          <a:p>
            <a:pPr marL="12700" marR="6350" algn="just">
              <a:lnSpc>
                <a:spcPct val="110900"/>
              </a:lnSpc>
              <a:spcBef>
                <a:spcPts val="590"/>
              </a:spcBef>
            </a:pPr>
            <a:r>
              <a:rPr sz="1100" spc="15" dirty="0">
                <a:latin typeface="Segoe UI"/>
                <a:cs typeface="Segoe UI"/>
              </a:rPr>
              <a:t>Although sensitivity analysis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probably </a:t>
            </a:r>
            <a:r>
              <a:rPr sz="1100" spc="5" dirty="0">
                <a:latin typeface="Segoe UI"/>
                <a:cs typeface="Segoe UI"/>
              </a:rPr>
              <a:t>the</a:t>
            </a:r>
            <a:r>
              <a:rPr sz="1100" spc="31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most widely used risk </a:t>
            </a:r>
            <a:r>
              <a:rPr sz="1100" spc="15" dirty="0">
                <a:latin typeface="Segoe UI"/>
                <a:cs typeface="Segoe UI"/>
              </a:rPr>
              <a:t>analysis  technique, </a:t>
            </a:r>
            <a:r>
              <a:rPr sz="1100" spc="10" dirty="0">
                <a:latin typeface="Segoe UI"/>
                <a:cs typeface="Segoe UI"/>
              </a:rPr>
              <a:t>it does have </a:t>
            </a:r>
            <a:r>
              <a:rPr sz="1100" spc="15" dirty="0">
                <a:latin typeface="Segoe UI"/>
                <a:cs typeface="Segoe UI"/>
              </a:rPr>
              <a:t>limitations. Therefore, </a:t>
            </a:r>
            <a:r>
              <a:rPr sz="1100" spc="5" dirty="0">
                <a:latin typeface="Segoe UI"/>
                <a:cs typeface="Segoe UI"/>
              </a:rPr>
              <a:t>we </a:t>
            </a:r>
            <a:r>
              <a:rPr sz="1100" spc="10" dirty="0">
                <a:latin typeface="Segoe UI"/>
                <a:cs typeface="Segoe UI"/>
              </a:rPr>
              <a:t>need to extend </a:t>
            </a:r>
            <a:r>
              <a:rPr sz="1100" spc="15" dirty="0">
                <a:latin typeface="Segoe UI"/>
                <a:cs typeface="Segoe UI"/>
              </a:rPr>
              <a:t>sensitivity  analysis </a:t>
            </a:r>
            <a:r>
              <a:rPr sz="1100" spc="10" dirty="0">
                <a:latin typeface="Segoe UI"/>
                <a:cs typeface="Segoe UI"/>
              </a:rPr>
              <a:t>to deal with the </a:t>
            </a:r>
            <a:r>
              <a:rPr sz="1100" spc="15" dirty="0">
                <a:latin typeface="Segoe UI"/>
                <a:cs typeface="Segoe UI"/>
              </a:rPr>
              <a:t>probability distributions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the inputs.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addition, </a:t>
            </a:r>
            <a:r>
              <a:rPr sz="1100" spc="10" dirty="0">
                <a:latin typeface="Segoe UI"/>
                <a:cs typeface="Segoe UI"/>
              </a:rPr>
              <a:t>it  </a:t>
            </a:r>
            <a:r>
              <a:rPr sz="1100" spc="15" dirty="0">
                <a:latin typeface="Segoe UI"/>
                <a:cs typeface="Segoe UI"/>
              </a:rPr>
              <a:t>would </a:t>
            </a:r>
            <a:r>
              <a:rPr sz="1100" spc="10" dirty="0">
                <a:latin typeface="Segoe UI"/>
                <a:cs typeface="Segoe UI"/>
              </a:rPr>
              <a:t>be useful to </a:t>
            </a:r>
            <a:r>
              <a:rPr sz="1100" spc="5" dirty="0">
                <a:latin typeface="Segoe UI"/>
                <a:cs typeface="Segoe UI"/>
              </a:rPr>
              <a:t>vary </a:t>
            </a:r>
            <a:r>
              <a:rPr sz="1100" spc="10" dirty="0">
                <a:latin typeface="Segoe UI"/>
                <a:cs typeface="Segoe UI"/>
              </a:rPr>
              <a:t>more </a:t>
            </a:r>
            <a:r>
              <a:rPr sz="1100" spc="15" dirty="0">
                <a:latin typeface="Segoe UI"/>
                <a:cs typeface="Segoe UI"/>
              </a:rPr>
              <a:t>than </a:t>
            </a:r>
            <a:r>
              <a:rPr sz="1100" spc="10" dirty="0">
                <a:latin typeface="Segoe UI"/>
                <a:cs typeface="Segoe UI"/>
              </a:rPr>
              <a:t>one variable </a:t>
            </a:r>
            <a:r>
              <a:rPr sz="1100" spc="5" dirty="0">
                <a:latin typeface="Segoe UI"/>
                <a:cs typeface="Segoe UI"/>
              </a:rPr>
              <a:t>at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time </a:t>
            </a:r>
            <a:r>
              <a:rPr sz="1100" spc="5" dirty="0">
                <a:latin typeface="Segoe UI"/>
                <a:cs typeface="Segoe UI"/>
              </a:rPr>
              <a:t>so </a:t>
            </a:r>
            <a:r>
              <a:rPr sz="1100" spc="10" dirty="0">
                <a:latin typeface="Segoe UI"/>
                <a:cs typeface="Segoe UI"/>
              </a:rPr>
              <a:t>we could see the  </a:t>
            </a:r>
            <a:r>
              <a:rPr sz="1100" spc="15" dirty="0">
                <a:latin typeface="Segoe UI"/>
                <a:cs typeface="Segoe UI"/>
              </a:rPr>
              <a:t>combined </a:t>
            </a:r>
            <a:r>
              <a:rPr sz="1100" spc="10" dirty="0">
                <a:latin typeface="Segoe UI"/>
                <a:cs typeface="Segoe UI"/>
              </a:rPr>
              <a:t>effects of changes in the</a:t>
            </a:r>
            <a:r>
              <a:rPr sz="1100" spc="17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variables.</a:t>
            </a:r>
            <a:endParaRPr sz="1100" dirty="0">
              <a:latin typeface="Segoe UI"/>
              <a:cs typeface="Segoe UI"/>
            </a:endParaRPr>
          </a:p>
          <a:p>
            <a:pPr marL="12700" marR="8890" algn="just">
              <a:lnSpc>
                <a:spcPct val="110900"/>
              </a:lnSpc>
              <a:spcBef>
                <a:spcPts val="495"/>
              </a:spcBef>
            </a:pPr>
            <a:r>
              <a:rPr sz="1100" spc="15" dirty="0">
                <a:latin typeface="Segoe UI"/>
                <a:cs typeface="Segoe UI"/>
              </a:rPr>
              <a:t>Scenario analysis provides </a:t>
            </a:r>
            <a:r>
              <a:rPr sz="1100" spc="10" dirty="0">
                <a:latin typeface="Segoe UI"/>
                <a:cs typeface="Segoe UI"/>
              </a:rPr>
              <a:t>answer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0" dirty="0">
                <a:latin typeface="Segoe UI"/>
                <a:cs typeface="Segoe UI"/>
              </a:rPr>
              <a:t>these </a:t>
            </a:r>
            <a:r>
              <a:rPr sz="1100" spc="15" dirty="0">
                <a:latin typeface="Segoe UI"/>
                <a:cs typeface="Segoe UI"/>
              </a:rPr>
              <a:t>situations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extensions. </a:t>
            </a:r>
            <a:r>
              <a:rPr sz="1100" spc="10" dirty="0">
                <a:latin typeface="Segoe UI"/>
                <a:cs typeface="Segoe UI"/>
              </a:rPr>
              <a:t>This </a:t>
            </a:r>
            <a:r>
              <a:rPr sz="1100" spc="15" dirty="0">
                <a:latin typeface="Segoe UI"/>
                <a:cs typeface="Segoe UI"/>
              </a:rPr>
              <a:t>analysis  brings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probabilities </a:t>
            </a:r>
            <a:r>
              <a:rPr sz="1100" spc="10" dirty="0">
                <a:latin typeface="Segoe UI"/>
                <a:cs typeface="Segoe UI"/>
              </a:rPr>
              <a:t>of changes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key </a:t>
            </a:r>
            <a:r>
              <a:rPr sz="1100" spc="15" dirty="0">
                <a:latin typeface="Segoe UI"/>
                <a:cs typeface="Segoe UI"/>
              </a:rPr>
              <a:t>variables </a:t>
            </a:r>
            <a:r>
              <a:rPr sz="1100" spc="10" dirty="0">
                <a:latin typeface="Segoe UI"/>
                <a:cs typeface="Segoe UI"/>
              </a:rPr>
              <a:t>and </a:t>
            </a:r>
            <a:r>
              <a:rPr sz="1100" spc="15" dirty="0">
                <a:latin typeface="Segoe UI"/>
                <a:cs typeface="Segoe UI"/>
              </a:rPr>
              <a:t>also allows </a:t>
            </a:r>
            <a:r>
              <a:rPr sz="1100" spc="10" dirty="0">
                <a:latin typeface="Segoe UI"/>
                <a:cs typeface="Segoe UI"/>
              </a:rPr>
              <a:t>us </a:t>
            </a:r>
            <a:r>
              <a:rPr sz="1100" spc="5" dirty="0">
                <a:latin typeface="Segoe UI"/>
                <a:cs typeface="Segoe UI"/>
              </a:rPr>
              <a:t>to  </a:t>
            </a:r>
            <a:r>
              <a:rPr sz="1100" spc="15" dirty="0">
                <a:latin typeface="Segoe UI"/>
                <a:cs typeface="Segoe UI"/>
              </a:rPr>
              <a:t>change </a:t>
            </a:r>
            <a:r>
              <a:rPr sz="1100" spc="10" dirty="0">
                <a:latin typeface="Segoe UI"/>
                <a:cs typeface="Segoe UI"/>
              </a:rPr>
              <a:t>more </a:t>
            </a:r>
            <a:r>
              <a:rPr sz="1100" spc="15" dirty="0">
                <a:latin typeface="Segoe UI"/>
                <a:cs typeface="Segoe UI"/>
              </a:rPr>
              <a:t>than </a:t>
            </a:r>
            <a:r>
              <a:rPr sz="1100" spc="10" dirty="0">
                <a:latin typeface="Segoe UI"/>
                <a:cs typeface="Segoe UI"/>
              </a:rPr>
              <a:t>one </a:t>
            </a:r>
            <a:r>
              <a:rPr sz="1100" spc="15" dirty="0">
                <a:latin typeface="Segoe UI"/>
                <a:cs typeface="Segoe UI"/>
              </a:rPr>
              <a:t>variable </a:t>
            </a:r>
            <a:r>
              <a:rPr sz="1100" spc="10" dirty="0">
                <a:latin typeface="Segoe UI"/>
                <a:cs typeface="Segoe UI"/>
              </a:rPr>
              <a:t>at </a:t>
            </a:r>
            <a:r>
              <a:rPr sz="1100" dirty="0">
                <a:latin typeface="Segoe UI"/>
                <a:cs typeface="Segoe UI"/>
              </a:rPr>
              <a:t>a</a:t>
            </a:r>
            <a:r>
              <a:rPr sz="1100" spc="13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time.</a:t>
            </a:r>
            <a:endParaRPr sz="1100" dirty="0">
              <a:latin typeface="Segoe UI"/>
              <a:cs typeface="Segoe UI"/>
            </a:endParaRPr>
          </a:p>
          <a:p>
            <a:pPr marL="12700" marR="5715" algn="just">
              <a:lnSpc>
                <a:spcPct val="110700"/>
              </a:lnSpc>
              <a:spcBef>
                <a:spcPts val="505"/>
              </a:spcBef>
            </a:pPr>
            <a:r>
              <a:rPr sz="1100" spc="15" dirty="0">
                <a:latin typeface="Segoe UI"/>
                <a:cs typeface="Segoe UI"/>
              </a:rPr>
              <a:t>This </a:t>
            </a:r>
            <a:r>
              <a:rPr sz="1100" spc="10" dirty="0">
                <a:latin typeface="Segoe UI"/>
                <a:cs typeface="Segoe UI"/>
              </a:rPr>
              <a:t>analysis begins with base case or most likely set of </a:t>
            </a:r>
            <a:r>
              <a:rPr sz="1100" spc="15" dirty="0">
                <a:latin typeface="Segoe UI"/>
                <a:cs typeface="Segoe UI"/>
              </a:rPr>
              <a:t>values </a:t>
            </a:r>
            <a:r>
              <a:rPr sz="1100" spc="10" dirty="0">
                <a:latin typeface="Segoe UI"/>
                <a:cs typeface="Segoe UI"/>
              </a:rPr>
              <a:t>for </a:t>
            </a:r>
            <a:r>
              <a:rPr sz="1100" spc="15" dirty="0">
                <a:latin typeface="Segoe UI"/>
                <a:cs typeface="Segoe UI"/>
              </a:rPr>
              <a:t>the input  variables. </a:t>
            </a:r>
            <a:r>
              <a:rPr sz="1100" spc="10" dirty="0">
                <a:latin typeface="Segoe UI"/>
                <a:cs typeface="Segoe UI"/>
              </a:rPr>
              <a:t>Then, </a:t>
            </a:r>
            <a:r>
              <a:rPr sz="1100" spc="5" dirty="0">
                <a:latin typeface="Segoe UI"/>
                <a:cs typeface="Segoe UI"/>
              </a:rPr>
              <a:t>go </a:t>
            </a:r>
            <a:r>
              <a:rPr sz="1100" spc="10" dirty="0">
                <a:latin typeface="Segoe UI"/>
                <a:cs typeface="Segoe UI"/>
              </a:rPr>
              <a:t>for </a:t>
            </a:r>
            <a:r>
              <a:rPr sz="1100" spc="15" dirty="0">
                <a:latin typeface="Segoe UI"/>
                <a:cs typeface="Segoe UI"/>
              </a:rPr>
              <a:t>worst </a:t>
            </a:r>
            <a:r>
              <a:rPr sz="1100" spc="10" dirty="0">
                <a:latin typeface="Segoe UI"/>
                <a:cs typeface="Segoe UI"/>
              </a:rPr>
              <a:t>case </a:t>
            </a:r>
            <a:r>
              <a:rPr sz="1100" spc="15" dirty="0">
                <a:latin typeface="Segoe UI"/>
                <a:cs typeface="Segoe UI"/>
              </a:rPr>
              <a:t>scenario </a:t>
            </a:r>
            <a:r>
              <a:rPr sz="1100" spc="10" dirty="0">
                <a:latin typeface="Segoe UI"/>
                <a:cs typeface="Segoe UI"/>
              </a:rPr>
              <a:t>(low unit </a:t>
            </a:r>
            <a:r>
              <a:rPr sz="1100" spc="15" dirty="0">
                <a:latin typeface="Segoe UI"/>
                <a:cs typeface="Segoe UI"/>
              </a:rPr>
              <a:t>sales, </a:t>
            </a:r>
            <a:r>
              <a:rPr sz="1100" spc="10" dirty="0">
                <a:latin typeface="Segoe UI"/>
                <a:cs typeface="Segoe UI"/>
              </a:rPr>
              <a:t>low sale </a:t>
            </a:r>
            <a:r>
              <a:rPr sz="1100" spc="15" dirty="0">
                <a:latin typeface="Segoe UI"/>
                <a:cs typeface="Segoe UI"/>
              </a:rPr>
              <a:t>price, </a:t>
            </a:r>
            <a:r>
              <a:rPr sz="1100" spc="10" dirty="0">
                <a:latin typeface="Segoe UI"/>
                <a:cs typeface="Segoe UI"/>
              </a:rPr>
              <a:t>high  </a:t>
            </a:r>
            <a:r>
              <a:rPr sz="1100" spc="15" dirty="0">
                <a:latin typeface="Segoe UI"/>
                <a:cs typeface="Segoe UI"/>
              </a:rPr>
              <a:t>variable </a:t>
            </a:r>
            <a:r>
              <a:rPr sz="1100" spc="10" dirty="0">
                <a:latin typeface="Segoe UI"/>
                <a:cs typeface="Segoe UI"/>
              </a:rPr>
              <a:t>cost and </a:t>
            </a:r>
            <a:r>
              <a:rPr sz="1100" spc="5" dirty="0">
                <a:latin typeface="Segoe UI"/>
                <a:cs typeface="Segoe UI"/>
              </a:rPr>
              <a:t>so on) </a:t>
            </a:r>
            <a:r>
              <a:rPr sz="1100" spc="15" dirty="0">
                <a:latin typeface="Segoe UI"/>
                <a:cs typeface="Segoe UI"/>
              </a:rPr>
              <a:t>and </a:t>
            </a:r>
            <a:r>
              <a:rPr sz="1100" spc="10" dirty="0">
                <a:latin typeface="Segoe UI"/>
                <a:cs typeface="Segoe UI"/>
              </a:rPr>
              <a:t>best case </a:t>
            </a:r>
            <a:r>
              <a:rPr sz="1100" spc="15" dirty="0">
                <a:latin typeface="Segoe UI"/>
                <a:cs typeface="Segoe UI"/>
              </a:rPr>
              <a:t>scenario. Alternatively scenarios analysis </a:t>
            </a:r>
            <a:r>
              <a:rPr sz="1100" spc="10" dirty="0">
                <a:latin typeface="Segoe UI"/>
                <a:cs typeface="Segoe UI"/>
              </a:rPr>
              <a:t>is  </a:t>
            </a:r>
            <a:r>
              <a:rPr sz="1100" spc="15" dirty="0">
                <a:latin typeface="Segoe UI"/>
                <a:cs typeface="Segoe UI"/>
              </a:rPr>
              <a:t>possible </a:t>
            </a:r>
            <a:r>
              <a:rPr sz="1100" spc="10" dirty="0">
                <a:latin typeface="Segoe UI"/>
                <a:cs typeface="Segoe UI"/>
              </a:rPr>
              <a:t>where </a:t>
            </a:r>
            <a:r>
              <a:rPr sz="1100" spc="15" dirty="0">
                <a:latin typeface="Segoe UI"/>
                <a:cs typeface="Segoe UI"/>
              </a:rPr>
              <a:t>some factors </a:t>
            </a:r>
            <a:r>
              <a:rPr sz="1100" spc="10" dirty="0">
                <a:latin typeface="Segoe UI"/>
                <a:cs typeface="Segoe UI"/>
              </a:rPr>
              <a:t>are </a:t>
            </a:r>
            <a:r>
              <a:rPr sz="1100" spc="15" dirty="0">
                <a:latin typeface="Segoe UI"/>
                <a:cs typeface="Segoe UI"/>
              </a:rPr>
              <a:t>changed positively and </a:t>
            </a:r>
            <a:r>
              <a:rPr sz="1100" spc="10" dirty="0">
                <a:latin typeface="Segoe UI"/>
                <a:cs typeface="Segoe UI"/>
              </a:rPr>
              <a:t>some </a:t>
            </a:r>
            <a:r>
              <a:rPr sz="1100" spc="15" dirty="0">
                <a:latin typeface="Segoe UI"/>
                <a:cs typeface="Segoe UI"/>
              </a:rPr>
              <a:t>factors are  changed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negatively.</a:t>
            </a:r>
            <a:endParaRPr sz="1100" dirty="0">
              <a:latin typeface="Segoe UI"/>
              <a:cs typeface="Segoe UI"/>
            </a:endParaRPr>
          </a:p>
          <a:p>
            <a:pPr marL="12700" marR="5080" algn="just">
              <a:lnSpc>
                <a:spcPct val="110900"/>
              </a:lnSpc>
              <a:spcBef>
                <a:spcPts val="505"/>
              </a:spcBef>
            </a:pPr>
            <a:r>
              <a:rPr sz="1100" spc="10" dirty="0">
                <a:latin typeface="Segoe UI"/>
                <a:cs typeface="Segoe UI"/>
              </a:rPr>
              <a:t>So, </a:t>
            </a:r>
            <a:r>
              <a:rPr sz="1100" dirty="0">
                <a:latin typeface="Segoe UI"/>
                <a:cs typeface="Segoe UI"/>
              </a:rPr>
              <a:t>in a </a:t>
            </a:r>
            <a:r>
              <a:rPr sz="1100" spc="15" dirty="0">
                <a:latin typeface="Segoe UI"/>
                <a:cs typeface="Segoe UI"/>
              </a:rPr>
              <a:t>nutshell Scenario analysis examine </a:t>
            </a:r>
            <a:r>
              <a:rPr sz="1100" spc="10" dirty="0">
                <a:latin typeface="Segoe UI"/>
                <a:cs typeface="Segoe UI"/>
              </a:rPr>
              <a:t>the risk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investment, </a:t>
            </a:r>
            <a:r>
              <a:rPr sz="1100" spc="10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analyse </a:t>
            </a:r>
            <a:r>
              <a:rPr sz="1100" spc="20" dirty="0">
                <a:latin typeface="Segoe UI"/>
                <a:cs typeface="Segoe UI"/>
              </a:rPr>
              <a:t>the  </a:t>
            </a:r>
            <a:r>
              <a:rPr sz="1100" spc="15" dirty="0">
                <a:latin typeface="Segoe UI"/>
                <a:cs typeface="Segoe UI"/>
              </a:rPr>
              <a:t>impact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alternative combinations </a:t>
            </a:r>
            <a:r>
              <a:rPr sz="1100" spc="10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variables, </a:t>
            </a:r>
            <a:r>
              <a:rPr sz="1100" spc="10" dirty="0">
                <a:latin typeface="Segoe UI"/>
                <a:cs typeface="Segoe UI"/>
              </a:rPr>
              <a:t>on the </a:t>
            </a:r>
            <a:r>
              <a:rPr sz="1100" spc="15" dirty="0">
                <a:latin typeface="Segoe UI"/>
                <a:cs typeface="Segoe UI"/>
              </a:rPr>
              <a:t>project’s </a:t>
            </a:r>
            <a:r>
              <a:rPr sz="1100" spc="10" dirty="0">
                <a:latin typeface="Segoe UI"/>
                <a:cs typeface="Segoe UI"/>
              </a:rPr>
              <a:t>NPV </a:t>
            </a:r>
            <a:r>
              <a:rPr sz="1100" spc="5" dirty="0">
                <a:latin typeface="Segoe UI"/>
                <a:cs typeface="Segoe UI"/>
              </a:rPr>
              <a:t>(or</a:t>
            </a:r>
            <a:r>
              <a:rPr sz="1100" spc="26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IRR).</a:t>
            </a:r>
            <a:endParaRPr sz="1100" dirty="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6111" y="6038088"/>
            <a:ext cx="5294630" cy="19050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ILLUSTRATION</a:t>
            </a:r>
            <a:r>
              <a:rPr sz="1100" b="1" spc="-1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100" b="1" dirty="0">
                <a:solidFill>
                  <a:srgbClr val="00A650"/>
                </a:solidFill>
                <a:latin typeface="Segoe UI Black"/>
                <a:cs typeface="Segoe UI Black"/>
              </a:rPr>
              <a:t>8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700" y="6275087"/>
            <a:ext cx="5281295" cy="649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9700"/>
              </a:lnSpc>
              <a:spcBef>
                <a:spcPts val="110"/>
              </a:spcBef>
            </a:pPr>
            <a:r>
              <a:rPr sz="1100" i="1" spc="15" dirty="0">
                <a:latin typeface="Segoe UI"/>
                <a:cs typeface="Segoe UI"/>
              </a:rPr>
              <a:t>XYZ </a:t>
            </a:r>
            <a:r>
              <a:rPr sz="1100" i="1" spc="10" dirty="0">
                <a:latin typeface="Segoe UI"/>
                <a:cs typeface="Segoe UI"/>
              </a:rPr>
              <a:t>Ltd. is </a:t>
            </a:r>
            <a:r>
              <a:rPr sz="1100" i="1" spc="15" dirty="0">
                <a:latin typeface="Segoe UI"/>
                <a:cs typeface="Segoe UI"/>
              </a:rPr>
              <a:t>considering </a:t>
            </a:r>
            <a:r>
              <a:rPr sz="1100" i="1" dirty="0">
                <a:latin typeface="Segoe UI"/>
                <a:cs typeface="Segoe UI"/>
              </a:rPr>
              <a:t>a </a:t>
            </a:r>
            <a:r>
              <a:rPr sz="1100" i="1" spc="10" dirty="0">
                <a:latin typeface="Segoe UI"/>
                <a:cs typeface="Segoe UI"/>
              </a:rPr>
              <a:t>project “A” </a:t>
            </a:r>
            <a:r>
              <a:rPr sz="1100" i="1" spc="15" dirty="0">
                <a:latin typeface="Segoe UI"/>
                <a:cs typeface="Segoe UI"/>
              </a:rPr>
              <a:t>with </a:t>
            </a:r>
            <a:r>
              <a:rPr sz="1100" i="1" spc="5" dirty="0">
                <a:latin typeface="Segoe UI"/>
                <a:cs typeface="Segoe UI"/>
              </a:rPr>
              <a:t>an </a:t>
            </a:r>
            <a:r>
              <a:rPr sz="1100" i="1" spc="15" dirty="0">
                <a:latin typeface="Segoe UI"/>
                <a:cs typeface="Segoe UI"/>
              </a:rPr>
              <a:t>initial </a:t>
            </a:r>
            <a:r>
              <a:rPr sz="1100" i="1" spc="10" dirty="0">
                <a:latin typeface="Segoe UI"/>
                <a:cs typeface="Segoe UI"/>
              </a:rPr>
              <a:t>outlay of </a:t>
            </a:r>
            <a:r>
              <a:rPr sz="1150" i="1" spc="-55" dirty="0">
                <a:latin typeface="Trebuchet MS"/>
                <a:cs typeface="Trebuchet MS"/>
              </a:rPr>
              <a:t>` </a:t>
            </a:r>
            <a:r>
              <a:rPr sz="1100" i="1" spc="15" dirty="0">
                <a:latin typeface="Segoe UI"/>
                <a:cs typeface="Segoe UI"/>
              </a:rPr>
              <a:t>14,00,000 and </a:t>
            </a:r>
            <a:r>
              <a:rPr sz="1100" i="1" spc="5" dirty="0">
                <a:latin typeface="Segoe UI"/>
                <a:cs typeface="Segoe UI"/>
              </a:rPr>
              <a:t>the  </a:t>
            </a:r>
            <a:r>
              <a:rPr sz="1100" i="1" spc="15" dirty="0">
                <a:latin typeface="Segoe UI"/>
                <a:cs typeface="Segoe UI"/>
              </a:rPr>
              <a:t>possible </a:t>
            </a:r>
            <a:r>
              <a:rPr sz="1100" i="1" spc="10" dirty="0">
                <a:latin typeface="Segoe UI"/>
                <a:cs typeface="Segoe UI"/>
              </a:rPr>
              <a:t>three cash inflow </a:t>
            </a:r>
            <a:r>
              <a:rPr sz="1100" i="1" spc="15" dirty="0">
                <a:latin typeface="Segoe UI"/>
                <a:cs typeface="Segoe UI"/>
              </a:rPr>
              <a:t>attached with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project </a:t>
            </a:r>
            <a:r>
              <a:rPr sz="1100" i="1" spc="10" dirty="0">
                <a:latin typeface="Segoe UI"/>
                <a:cs typeface="Segoe UI"/>
              </a:rPr>
              <a:t>as</a:t>
            </a:r>
            <a:r>
              <a:rPr sz="1100" i="1" spc="235" dirty="0">
                <a:latin typeface="Segoe UI"/>
                <a:cs typeface="Segoe UI"/>
              </a:rPr>
              <a:t> </a:t>
            </a:r>
            <a:r>
              <a:rPr sz="1100" i="1" spc="10" dirty="0">
                <a:latin typeface="Segoe UI"/>
                <a:cs typeface="Segoe UI"/>
              </a:rPr>
              <a:t>follows:</a:t>
            </a:r>
            <a:endParaRPr sz="1100">
              <a:latin typeface="Segoe UI"/>
              <a:cs typeface="Segoe UI"/>
            </a:endParaRPr>
          </a:p>
          <a:p>
            <a:pPr marR="753745" algn="r">
              <a:lnSpc>
                <a:spcPct val="100000"/>
              </a:lnSpc>
              <a:spcBef>
                <a:spcPts val="550"/>
              </a:spcBef>
            </a:pPr>
            <a:r>
              <a:rPr sz="1100" i="1" spc="-15" dirty="0">
                <a:latin typeface="Arial Narrow"/>
                <a:cs typeface="Arial Narrow"/>
              </a:rPr>
              <a:t>(</a:t>
            </a:r>
            <a:r>
              <a:rPr sz="1150" i="1" spc="-15" dirty="0">
                <a:latin typeface="Trebuchet MS"/>
                <a:cs typeface="Trebuchet MS"/>
              </a:rPr>
              <a:t>`</a:t>
            </a:r>
            <a:r>
              <a:rPr sz="1150" i="1" spc="-120" dirty="0">
                <a:latin typeface="Trebuchet MS"/>
                <a:cs typeface="Trebuchet MS"/>
              </a:rPr>
              <a:t> </a:t>
            </a:r>
            <a:r>
              <a:rPr sz="1100" i="1" spc="15" dirty="0">
                <a:latin typeface="Arial Narrow"/>
                <a:cs typeface="Arial Narrow"/>
              </a:rPr>
              <a:t>000)</a:t>
            </a:r>
            <a:endParaRPr sz="1100">
              <a:latin typeface="Arial Narrow"/>
              <a:cs typeface="Arial Narrow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29639" y="6914375"/>
          <a:ext cx="5198110" cy="897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6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5370">
                <a:tc>
                  <a:txBody>
                    <a:bodyPr/>
                    <a:lstStyle/>
                    <a:p>
                      <a:pPr marL="47688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i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Particular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i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r>
                        <a:rPr sz="1100" b="1" i="1" spc="-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i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r>
                        <a:rPr sz="1100" b="1" i="1" spc="-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i="1" spc="-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r>
                        <a:rPr sz="1100" b="1" i="1" spc="-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401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Worst</a:t>
                      </a:r>
                      <a:r>
                        <a:rPr sz="1100" i="1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case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450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400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700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8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Most</a:t>
                      </a:r>
                      <a:r>
                        <a:rPr sz="1100" i="1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likely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550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450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1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Best</a:t>
                      </a:r>
                      <a:r>
                        <a:rPr sz="1100" i="1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case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650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500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900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901700" y="7795361"/>
            <a:ext cx="5283835" cy="583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900"/>
              </a:lnSpc>
              <a:spcBef>
                <a:spcPts val="100"/>
              </a:spcBef>
            </a:pPr>
            <a:r>
              <a:rPr sz="1100" i="1" spc="10" dirty="0">
                <a:latin typeface="Segoe UI"/>
                <a:cs typeface="Segoe UI"/>
              </a:rPr>
              <a:t>Assuming the cost of </a:t>
            </a:r>
            <a:r>
              <a:rPr sz="1100" i="1" spc="15" dirty="0">
                <a:latin typeface="Segoe UI"/>
                <a:cs typeface="Segoe UI"/>
              </a:rPr>
              <a:t>capital </a:t>
            </a:r>
            <a:r>
              <a:rPr sz="1100" i="1" spc="10" dirty="0">
                <a:latin typeface="Segoe UI"/>
                <a:cs typeface="Segoe UI"/>
              </a:rPr>
              <a:t>as </a:t>
            </a:r>
            <a:r>
              <a:rPr sz="1100" i="1" spc="15" dirty="0">
                <a:latin typeface="Segoe UI"/>
                <a:cs typeface="Segoe UI"/>
              </a:rPr>
              <a:t>9%, determine </a:t>
            </a:r>
            <a:r>
              <a:rPr sz="1100" i="1" spc="10" dirty="0">
                <a:latin typeface="Segoe UI"/>
                <a:cs typeface="Segoe UI"/>
              </a:rPr>
              <a:t>NPV </a:t>
            </a:r>
            <a:r>
              <a:rPr sz="1100" i="1" spc="5" dirty="0">
                <a:latin typeface="Segoe UI"/>
                <a:cs typeface="Segoe UI"/>
              </a:rPr>
              <a:t>in </a:t>
            </a:r>
            <a:r>
              <a:rPr sz="1100" i="1" spc="15" dirty="0">
                <a:latin typeface="Segoe UI"/>
                <a:cs typeface="Segoe UI"/>
              </a:rPr>
              <a:t>each </a:t>
            </a:r>
            <a:r>
              <a:rPr sz="1100" i="1" spc="10" dirty="0">
                <a:latin typeface="Segoe UI"/>
                <a:cs typeface="Segoe UI"/>
              </a:rPr>
              <a:t>scenario. </a:t>
            </a:r>
            <a:r>
              <a:rPr sz="1100" i="1" spc="5" dirty="0">
                <a:latin typeface="Segoe UI"/>
                <a:cs typeface="Segoe UI"/>
              </a:rPr>
              <a:t>If </a:t>
            </a:r>
            <a:r>
              <a:rPr sz="1100" i="1" spc="15" dirty="0">
                <a:latin typeface="Segoe UI"/>
                <a:cs typeface="Segoe UI"/>
              </a:rPr>
              <a:t>XYZ Ltd </a:t>
            </a:r>
            <a:r>
              <a:rPr sz="1100" i="1" spc="10" dirty="0">
                <a:latin typeface="Segoe UI"/>
                <a:cs typeface="Segoe UI"/>
              </a:rPr>
              <a:t>is  certain about the most likely result but uncertain </a:t>
            </a:r>
            <a:r>
              <a:rPr sz="1100" i="1" spc="15" dirty="0">
                <a:latin typeface="Segoe UI"/>
                <a:cs typeface="Segoe UI"/>
              </a:rPr>
              <a:t>about </a:t>
            </a:r>
            <a:r>
              <a:rPr sz="1100" i="1" spc="10" dirty="0">
                <a:latin typeface="Segoe UI"/>
                <a:cs typeface="Segoe UI"/>
              </a:rPr>
              <a:t>the third year’s cash </a:t>
            </a:r>
            <a:r>
              <a:rPr sz="1100" i="1" spc="15" dirty="0">
                <a:latin typeface="Segoe UI"/>
                <a:cs typeface="Segoe UI"/>
              </a:rPr>
              <a:t>flow,  ANALYSE </a:t>
            </a:r>
            <a:r>
              <a:rPr sz="1100" i="1" spc="10" dirty="0">
                <a:latin typeface="Segoe UI"/>
                <a:cs typeface="Segoe UI"/>
              </a:rPr>
              <a:t>what </a:t>
            </a:r>
            <a:r>
              <a:rPr sz="1100" i="1" spc="15" dirty="0">
                <a:latin typeface="Segoe UI"/>
                <a:cs typeface="Segoe UI"/>
              </a:rPr>
              <a:t>will </a:t>
            </a:r>
            <a:r>
              <a:rPr sz="1100" i="1" spc="5" dirty="0">
                <a:latin typeface="Segoe UI"/>
                <a:cs typeface="Segoe UI"/>
              </a:rPr>
              <a:t>be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5" dirty="0">
                <a:latin typeface="Segoe UI"/>
                <a:cs typeface="Segoe UI"/>
              </a:rPr>
              <a:t>NPV </a:t>
            </a:r>
            <a:r>
              <a:rPr sz="1100" i="1" spc="15" dirty="0">
                <a:latin typeface="Segoe UI"/>
                <a:cs typeface="Segoe UI"/>
              </a:rPr>
              <a:t>expecting </a:t>
            </a:r>
            <a:r>
              <a:rPr sz="1100" i="1" spc="10" dirty="0">
                <a:latin typeface="Segoe UI"/>
                <a:cs typeface="Segoe UI"/>
              </a:rPr>
              <a:t>worst </a:t>
            </a:r>
            <a:r>
              <a:rPr sz="1100" i="1" spc="15" dirty="0">
                <a:latin typeface="Segoe UI"/>
                <a:cs typeface="Segoe UI"/>
              </a:rPr>
              <a:t>scenario </a:t>
            </a:r>
            <a:r>
              <a:rPr sz="1100" i="1" spc="5" dirty="0">
                <a:latin typeface="Segoe UI"/>
                <a:cs typeface="Segoe UI"/>
              </a:rPr>
              <a:t>in </a:t>
            </a:r>
            <a:r>
              <a:rPr sz="1100" i="1" spc="10" dirty="0">
                <a:latin typeface="Segoe UI"/>
                <a:cs typeface="Segoe UI"/>
              </a:rPr>
              <a:t>the third</a:t>
            </a:r>
            <a:r>
              <a:rPr sz="1100" i="1" spc="35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year.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22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111" y="1269491"/>
            <a:ext cx="5294630" cy="18923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100" b="1" spc="-5" dirty="0">
                <a:solidFill>
                  <a:srgbClr val="00A650"/>
                </a:solidFill>
                <a:latin typeface="Segoe UI Black"/>
                <a:cs typeface="Segoe UI Black"/>
              </a:rPr>
              <a:t>SOLUTION</a:t>
            </a:r>
            <a:endParaRPr sz="1100">
              <a:latin typeface="Segoe UI Black"/>
              <a:cs typeface="Segoe UI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1529587"/>
            <a:ext cx="26504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The possible outcomes will </a:t>
            </a:r>
            <a:r>
              <a:rPr sz="1100" spc="5" dirty="0">
                <a:latin typeface="Segoe UI"/>
                <a:cs typeface="Segoe UI"/>
              </a:rPr>
              <a:t>be as</a:t>
            </a:r>
            <a:r>
              <a:rPr sz="1100" spc="9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follows: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29639" y="1796795"/>
          <a:ext cx="5210806" cy="17952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5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10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86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8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56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0791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PVF </a:t>
                      </a:r>
                      <a:r>
                        <a:rPr sz="100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@</a:t>
                      </a:r>
                      <a:r>
                        <a:rPr sz="1000" b="1" spc="5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9%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711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Worst</a:t>
                      </a:r>
                      <a:r>
                        <a:rPr sz="10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0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Case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9083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Most</a:t>
                      </a:r>
                      <a:r>
                        <a:rPr sz="10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0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likely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592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Best</a:t>
                      </a:r>
                      <a:r>
                        <a:rPr sz="10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0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case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1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137795">
                        <a:lnSpc>
                          <a:spcPct val="110000"/>
                        </a:lnSpc>
                        <a:spcBef>
                          <a:spcPts val="80"/>
                        </a:spcBef>
                      </a:pPr>
                      <a:r>
                        <a:rPr sz="10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</a:t>
                      </a:r>
                      <a:r>
                        <a:rPr sz="10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10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0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lo</a:t>
                      </a:r>
                      <a:r>
                        <a:rPr sz="10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w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397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00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000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PV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00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000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88595" marR="181610">
                        <a:lnSpc>
                          <a:spcPct val="111000"/>
                        </a:lnSpc>
                        <a:spcBef>
                          <a:spcPts val="65"/>
                        </a:spcBef>
                      </a:pPr>
                      <a:r>
                        <a:rPr sz="10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</a:t>
                      </a:r>
                      <a:r>
                        <a:rPr sz="10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10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0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lo</a:t>
                      </a:r>
                      <a:r>
                        <a:rPr sz="10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w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873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00" b="1" spc="-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00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000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PV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00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000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187960" indent="1270">
                        <a:lnSpc>
                          <a:spcPct val="110000"/>
                        </a:lnSpc>
                        <a:spcBef>
                          <a:spcPts val="80"/>
                        </a:spcBef>
                      </a:pPr>
                      <a:r>
                        <a:rPr sz="10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</a:t>
                      </a:r>
                      <a:r>
                        <a:rPr sz="10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sh  </a:t>
                      </a:r>
                      <a:r>
                        <a:rPr sz="10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0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lo</a:t>
                      </a:r>
                      <a:r>
                        <a:rPr sz="10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w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94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00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000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PV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000" b="1" spc="-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000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7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latin typeface="Segoe UI"/>
                          <a:cs typeface="Segoe UI"/>
                        </a:rPr>
                        <a:t>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858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latin typeface="Segoe UI"/>
                          <a:cs typeface="Segoe UI"/>
                        </a:rPr>
                        <a:t>1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14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0)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14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0)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14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0)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14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0)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14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0)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14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0)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latin typeface="Segoe UI"/>
                          <a:cs typeface="Segoe UI"/>
                        </a:rPr>
                        <a:t>1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731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00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9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000" dirty="0">
                          <a:latin typeface="Segoe UI"/>
                          <a:cs typeface="Segoe UI"/>
                        </a:rPr>
                        <a:t>7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540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450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412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65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550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504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35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650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596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05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643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latin typeface="Segoe UI"/>
                          <a:cs typeface="Segoe UI"/>
                        </a:rPr>
                        <a:t>2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731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00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000" dirty="0">
                          <a:latin typeface="Segoe UI"/>
                          <a:cs typeface="Segoe UI"/>
                        </a:rPr>
                        <a:t>2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540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400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336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80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450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378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90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500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421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latin typeface="Segoe UI"/>
                          <a:cs typeface="Segoe UI"/>
                        </a:rPr>
                        <a:t>3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731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000" spc="2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7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7</a:t>
                      </a:r>
                      <a:r>
                        <a:rPr sz="1000" dirty="0">
                          <a:latin typeface="Segoe UI"/>
                          <a:cs typeface="Segoe UI"/>
                        </a:rPr>
                        <a:t>2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540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700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540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40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800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617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60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900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694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80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167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10" dirty="0">
                          <a:latin typeface="Segoe UI"/>
                          <a:cs typeface="Segoe UI"/>
                        </a:rPr>
                        <a:t>NPV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0" dirty="0">
                          <a:latin typeface="Segoe UI"/>
                          <a:cs typeface="Segoe UI"/>
                        </a:rPr>
                        <a:t>-110.15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100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85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25" dirty="0">
                          <a:latin typeface="Segoe UI"/>
                          <a:cs typeface="Segoe UI"/>
                        </a:rPr>
                        <a:t>311</a:t>
                      </a:r>
                      <a:r>
                        <a:rPr sz="10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000" spc="25" dirty="0">
                          <a:latin typeface="Segoe UI"/>
                          <a:cs typeface="Segoe UI"/>
                        </a:rPr>
                        <a:t>85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863600" y="3651605"/>
            <a:ext cx="5334000" cy="1283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17780" algn="just">
              <a:lnSpc>
                <a:spcPct val="1109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Now suppose that CEO </a:t>
            </a:r>
            <a:r>
              <a:rPr sz="1100" spc="10" dirty="0">
                <a:latin typeface="Segoe UI"/>
                <a:cs typeface="Segoe UI"/>
              </a:rPr>
              <a:t>of XYZ Ltd. is bit </a:t>
            </a:r>
            <a:r>
              <a:rPr sz="1100" spc="15" dirty="0">
                <a:latin typeface="Segoe UI"/>
                <a:cs typeface="Segoe UI"/>
              </a:rPr>
              <a:t>confident </a:t>
            </a:r>
            <a:r>
              <a:rPr sz="1100" spc="10" dirty="0">
                <a:latin typeface="Segoe UI"/>
                <a:cs typeface="Segoe UI"/>
              </a:rPr>
              <a:t>about </a:t>
            </a:r>
            <a:r>
              <a:rPr sz="1100" spc="15" dirty="0">
                <a:latin typeface="Segoe UI"/>
                <a:cs typeface="Segoe UI"/>
              </a:rPr>
              <a:t>the estimates </a:t>
            </a:r>
            <a:r>
              <a:rPr sz="1100" spc="10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the first  </a:t>
            </a:r>
            <a:r>
              <a:rPr sz="1100" spc="10" dirty="0">
                <a:latin typeface="Segoe UI"/>
                <a:cs typeface="Segoe UI"/>
              </a:rPr>
              <a:t>two years, </a:t>
            </a:r>
            <a:r>
              <a:rPr sz="1100" spc="15" dirty="0">
                <a:latin typeface="Segoe UI"/>
                <a:cs typeface="Segoe UI"/>
              </a:rPr>
              <a:t>but </a:t>
            </a:r>
            <a:r>
              <a:rPr sz="1100" spc="10" dirty="0">
                <a:latin typeface="Segoe UI"/>
                <a:cs typeface="Segoe UI"/>
              </a:rPr>
              <a:t>not sure </a:t>
            </a:r>
            <a:r>
              <a:rPr sz="1100" spc="15" dirty="0">
                <a:latin typeface="Segoe UI"/>
                <a:cs typeface="Segoe UI"/>
              </a:rPr>
              <a:t>about </a:t>
            </a:r>
            <a:r>
              <a:rPr sz="1100" spc="10" dirty="0">
                <a:latin typeface="Segoe UI"/>
                <a:cs typeface="Segoe UI"/>
              </a:rPr>
              <a:t>the third </a:t>
            </a:r>
            <a:r>
              <a:rPr sz="1100" spc="15" dirty="0">
                <a:latin typeface="Segoe UI"/>
                <a:cs typeface="Segoe UI"/>
              </a:rPr>
              <a:t>year’s </a:t>
            </a:r>
            <a:r>
              <a:rPr sz="1100" spc="10" dirty="0">
                <a:latin typeface="Segoe UI"/>
                <a:cs typeface="Segoe UI"/>
              </a:rPr>
              <a:t>high cash inflow. </a:t>
            </a:r>
            <a:r>
              <a:rPr sz="1100" spc="5" dirty="0">
                <a:latin typeface="Segoe UI"/>
                <a:cs typeface="Segoe UI"/>
              </a:rPr>
              <a:t>He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interested </a:t>
            </a:r>
            <a:r>
              <a:rPr sz="1100" dirty="0">
                <a:latin typeface="Segoe UI"/>
                <a:cs typeface="Segoe UI"/>
              </a:rPr>
              <a:t>in  </a:t>
            </a:r>
            <a:r>
              <a:rPr sz="1100" spc="15" dirty="0">
                <a:latin typeface="Segoe UI"/>
                <a:cs typeface="Segoe UI"/>
              </a:rPr>
              <a:t>knowing </a:t>
            </a:r>
            <a:r>
              <a:rPr sz="1100" spc="10" dirty="0">
                <a:latin typeface="Segoe UI"/>
                <a:cs typeface="Segoe UI"/>
              </a:rPr>
              <a:t>what </a:t>
            </a:r>
            <a:r>
              <a:rPr sz="1100" spc="15" dirty="0">
                <a:latin typeface="Segoe UI"/>
                <a:cs typeface="Segoe UI"/>
              </a:rPr>
              <a:t>will happen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traditional </a:t>
            </a:r>
            <a:r>
              <a:rPr sz="1100" spc="10" dirty="0">
                <a:latin typeface="Segoe UI"/>
                <a:cs typeface="Segoe UI"/>
              </a:rPr>
              <a:t>NPV if 3rd </a:t>
            </a:r>
            <a:r>
              <a:rPr sz="1100" spc="15" dirty="0">
                <a:latin typeface="Segoe UI"/>
                <a:cs typeface="Segoe UI"/>
              </a:rPr>
              <a:t>year </a:t>
            </a:r>
            <a:r>
              <a:rPr sz="1100" spc="10" dirty="0">
                <a:latin typeface="Segoe UI"/>
                <a:cs typeface="Segoe UI"/>
              </a:rPr>
              <a:t>turn out the bad </a:t>
            </a:r>
            <a:r>
              <a:rPr sz="1100" spc="15" dirty="0">
                <a:latin typeface="Segoe UI"/>
                <a:cs typeface="Segoe UI"/>
              </a:rPr>
              <a:t>contrary  </a:t>
            </a:r>
            <a:r>
              <a:rPr sz="1100" spc="10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his</a:t>
            </a:r>
            <a:r>
              <a:rPr sz="1100" spc="5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optimism.</a:t>
            </a:r>
            <a:endParaRPr sz="1100">
              <a:latin typeface="Segoe UI"/>
              <a:cs typeface="Segoe UI"/>
            </a:endParaRPr>
          </a:p>
          <a:p>
            <a:pPr marL="50800" algn="just">
              <a:lnSpc>
                <a:spcPct val="100000"/>
              </a:lnSpc>
              <a:spcBef>
                <a:spcPts val="730"/>
              </a:spcBef>
            </a:pPr>
            <a:r>
              <a:rPr sz="1100" spc="15" dirty="0">
                <a:latin typeface="Segoe UI"/>
                <a:cs typeface="Segoe UI"/>
              </a:rPr>
              <a:t>The </a:t>
            </a:r>
            <a:r>
              <a:rPr sz="1100" spc="10" dirty="0">
                <a:latin typeface="Segoe UI"/>
                <a:cs typeface="Segoe UI"/>
              </a:rPr>
              <a:t>NPV in such case will be </a:t>
            </a:r>
            <a:r>
              <a:rPr sz="1100" spc="5" dirty="0">
                <a:latin typeface="Segoe UI"/>
                <a:cs typeface="Segoe UI"/>
              </a:rPr>
              <a:t>as</a:t>
            </a:r>
            <a:r>
              <a:rPr sz="1100" spc="21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follows:</a:t>
            </a:r>
            <a:endParaRPr sz="1100">
              <a:latin typeface="Segoe UI"/>
              <a:cs typeface="Segoe UI"/>
            </a:endParaRPr>
          </a:p>
          <a:p>
            <a:pPr marL="50800" algn="just">
              <a:lnSpc>
                <a:spcPct val="100000"/>
              </a:lnSpc>
              <a:spcBef>
                <a:spcPts val="675"/>
              </a:spcBef>
            </a:pPr>
            <a:r>
              <a:rPr sz="1650" baseline="-35353" dirty="0">
                <a:latin typeface="Segoe UI"/>
                <a:cs typeface="Segoe UI"/>
              </a:rPr>
              <a:t>= − </a:t>
            </a:r>
            <a:r>
              <a:rPr sz="1650" spc="82" baseline="-35353" dirty="0">
                <a:latin typeface="Trebuchet MS"/>
                <a:cs typeface="Trebuchet MS"/>
              </a:rPr>
              <a:t>`</a:t>
            </a:r>
            <a:r>
              <a:rPr sz="1650" spc="82" baseline="-35353" dirty="0">
                <a:latin typeface="Segoe UI"/>
                <a:cs typeface="Segoe UI"/>
              </a:rPr>
              <a:t>14,00,000+ </a:t>
            </a:r>
            <a:r>
              <a:rPr sz="1100" u="sng" spc="5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5,50,000</a:t>
            </a:r>
            <a:r>
              <a:rPr sz="1100" spc="50" dirty="0">
                <a:latin typeface="Segoe UI"/>
                <a:cs typeface="Segoe UI"/>
              </a:rPr>
              <a:t> </a:t>
            </a:r>
            <a:r>
              <a:rPr sz="1650" spc="67" baseline="-35353" dirty="0">
                <a:latin typeface="Segoe UI"/>
                <a:cs typeface="Segoe UI"/>
              </a:rPr>
              <a:t>+</a:t>
            </a:r>
            <a:r>
              <a:rPr sz="1100" u="sng" spc="4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1100" u="sng" spc="5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4,50,000</a:t>
            </a:r>
            <a:r>
              <a:rPr sz="1100" spc="50" dirty="0">
                <a:latin typeface="Segoe UI"/>
                <a:cs typeface="Segoe UI"/>
              </a:rPr>
              <a:t> </a:t>
            </a:r>
            <a:r>
              <a:rPr sz="1650" spc="67" baseline="-35353" dirty="0">
                <a:latin typeface="Segoe UI"/>
                <a:cs typeface="Segoe UI"/>
              </a:rPr>
              <a:t>+</a:t>
            </a:r>
            <a:r>
              <a:rPr sz="1100" u="sng" spc="-6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1100" u="sng" spc="5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7,00,000 </a:t>
            </a:r>
            <a:r>
              <a:rPr sz="1100" u="sng" spc="-114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83108" y="4943211"/>
            <a:ext cx="572770" cy="194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30" dirty="0">
                <a:latin typeface="Segoe UI"/>
                <a:cs typeface="Segoe UI"/>
              </a:rPr>
              <a:t>(1+0.09)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5762" y="4957150"/>
            <a:ext cx="1476375" cy="194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842010" algn="l"/>
              </a:tabLst>
            </a:pPr>
            <a:r>
              <a:rPr sz="1100" spc="25" dirty="0">
                <a:latin typeface="Segoe UI"/>
                <a:cs typeface="Segoe UI"/>
              </a:rPr>
              <a:t>(1+0.09)</a:t>
            </a:r>
            <a:r>
              <a:rPr sz="1125" spc="37" baseline="40740" dirty="0">
                <a:latin typeface="Segoe UI"/>
                <a:cs typeface="Segoe UI"/>
              </a:rPr>
              <a:t>2	</a:t>
            </a:r>
            <a:r>
              <a:rPr sz="1100" spc="25" dirty="0">
                <a:latin typeface="Segoe UI"/>
                <a:cs typeface="Segoe UI"/>
              </a:rPr>
              <a:t>(1+0.09)</a:t>
            </a:r>
            <a:r>
              <a:rPr sz="1125" spc="37" baseline="40740" dirty="0">
                <a:latin typeface="Segoe UI"/>
                <a:cs typeface="Segoe UI"/>
              </a:rPr>
              <a:t>3</a:t>
            </a:r>
            <a:endParaRPr sz="1125" baseline="4074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700" y="5146666"/>
            <a:ext cx="5287010" cy="320611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05"/>
              </a:spcBef>
            </a:pPr>
            <a:r>
              <a:rPr sz="1100" dirty="0">
                <a:latin typeface="Segoe UI"/>
                <a:cs typeface="Segoe UI"/>
              </a:rPr>
              <a:t>= </a:t>
            </a:r>
            <a:r>
              <a:rPr sz="1100" spc="-5" dirty="0">
                <a:latin typeface="Segoe UI"/>
                <a:cs typeface="Segoe UI"/>
              </a:rPr>
              <a:t>−</a:t>
            </a:r>
            <a:r>
              <a:rPr sz="1100" spc="-5" dirty="0">
                <a:latin typeface="Trebuchet MS"/>
                <a:cs typeface="Trebuchet MS"/>
              </a:rPr>
              <a:t>`</a:t>
            </a:r>
            <a:r>
              <a:rPr sz="1100" spc="-5" dirty="0">
                <a:latin typeface="Segoe UI"/>
                <a:cs typeface="Segoe UI"/>
              </a:rPr>
              <a:t>14,00,000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-25" dirty="0">
                <a:latin typeface="Trebuchet MS"/>
                <a:cs typeface="Trebuchet MS"/>
              </a:rPr>
              <a:t>` </a:t>
            </a:r>
            <a:r>
              <a:rPr sz="1100" spc="-5" dirty="0">
                <a:latin typeface="Segoe UI"/>
                <a:cs typeface="Segoe UI"/>
              </a:rPr>
              <a:t>5,04,587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-25" dirty="0">
                <a:latin typeface="Trebuchet MS"/>
                <a:cs typeface="Trebuchet MS"/>
              </a:rPr>
              <a:t>` </a:t>
            </a:r>
            <a:r>
              <a:rPr sz="1100" spc="-5" dirty="0">
                <a:latin typeface="Segoe UI"/>
                <a:cs typeface="Segoe UI"/>
              </a:rPr>
              <a:t>3,78,756 </a:t>
            </a:r>
            <a:r>
              <a:rPr sz="1100" dirty="0">
                <a:latin typeface="Segoe UI"/>
                <a:cs typeface="Segoe UI"/>
              </a:rPr>
              <a:t>+ </a:t>
            </a:r>
            <a:r>
              <a:rPr sz="1100" spc="-25" dirty="0">
                <a:latin typeface="Trebuchet MS"/>
                <a:cs typeface="Trebuchet MS"/>
              </a:rPr>
              <a:t>` </a:t>
            </a:r>
            <a:r>
              <a:rPr sz="1100" spc="-5" dirty="0">
                <a:latin typeface="Segoe UI"/>
                <a:cs typeface="Segoe UI"/>
              </a:rPr>
              <a:t>5,40,528 </a:t>
            </a:r>
            <a:r>
              <a:rPr sz="1100" dirty="0">
                <a:latin typeface="Segoe UI"/>
                <a:cs typeface="Segoe UI"/>
              </a:rPr>
              <a:t>= </a:t>
            </a:r>
            <a:r>
              <a:rPr sz="1100" spc="-25" dirty="0">
                <a:latin typeface="Trebuchet MS"/>
                <a:cs typeface="Trebuchet MS"/>
              </a:rPr>
              <a:t>`</a:t>
            </a:r>
            <a:r>
              <a:rPr sz="1100" spc="-70" dirty="0">
                <a:latin typeface="Trebuchet MS"/>
                <a:cs typeface="Trebuchet MS"/>
              </a:rPr>
              <a:t> </a:t>
            </a:r>
            <a:r>
              <a:rPr sz="1100" spc="-5" dirty="0">
                <a:latin typeface="Segoe UI"/>
                <a:cs typeface="Segoe UI"/>
              </a:rPr>
              <a:t>23,871</a:t>
            </a:r>
            <a:endParaRPr sz="110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65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Scenario Analysis </a:t>
            </a:r>
            <a:r>
              <a:rPr sz="1200" b="1" spc="5" dirty="0">
                <a:solidFill>
                  <a:srgbClr val="00A650"/>
                </a:solidFill>
                <a:latin typeface="Segoe UI"/>
                <a:cs typeface="Segoe UI"/>
              </a:rPr>
              <a:t>Vs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Sensitivity</a:t>
            </a:r>
            <a:r>
              <a:rPr sz="1200" b="1" spc="114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Analysis</a:t>
            </a:r>
            <a:endParaRPr sz="1200">
              <a:latin typeface="Segoe UI"/>
              <a:cs typeface="Segoe UI"/>
            </a:endParaRPr>
          </a:p>
          <a:p>
            <a:pPr marL="12700" marR="10160" algn="just">
              <a:lnSpc>
                <a:spcPct val="110900"/>
              </a:lnSpc>
              <a:spcBef>
                <a:spcPts val="590"/>
              </a:spcBef>
            </a:pPr>
            <a:r>
              <a:rPr sz="1100" spc="15" dirty="0">
                <a:latin typeface="Segoe UI"/>
                <a:cs typeface="Segoe UI"/>
              </a:rPr>
              <a:t>Sensitivity analysis </a:t>
            </a:r>
            <a:r>
              <a:rPr sz="1100" spc="10" dirty="0">
                <a:latin typeface="Segoe UI"/>
                <a:cs typeface="Segoe UI"/>
              </a:rPr>
              <a:t>and </a:t>
            </a:r>
            <a:r>
              <a:rPr sz="1100" spc="15" dirty="0">
                <a:latin typeface="Segoe UI"/>
                <a:cs typeface="Segoe UI"/>
              </a:rPr>
              <a:t>Scenario analysis </a:t>
            </a:r>
            <a:r>
              <a:rPr sz="1100" spc="10" dirty="0">
                <a:latin typeface="Segoe UI"/>
                <a:cs typeface="Segoe UI"/>
              </a:rPr>
              <a:t>both </a:t>
            </a:r>
            <a:r>
              <a:rPr sz="1100" spc="15" dirty="0">
                <a:latin typeface="Segoe UI"/>
                <a:cs typeface="Segoe UI"/>
              </a:rPr>
              <a:t>help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understand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impact </a:t>
            </a:r>
            <a:r>
              <a:rPr sz="1100" spc="5" dirty="0">
                <a:latin typeface="Segoe UI"/>
                <a:cs typeface="Segoe UI"/>
              </a:rPr>
              <a:t>of  </a:t>
            </a:r>
            <a:r>
              <a:rPr sz="1100" spc="15" dirty="0">
                <a:latin typeface="Segoe UI"/>
                <a:cs typeface="Segoe UI"/>
              </a:rPr>
              <a:t>the </a:t>
            </a:r>
            <a:r>
              <a:rPr sz="1100" spc="10" dirty="0">
                <a:latin typeface="Segoe UI"/>
                <a:cs typeface="Segoe UI"/>
              </a:rPr>
              <a:t>change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input variable on the </a:t>
            </a:r>
            <a:r>
              <a:rPr sz="1100" spc="15" dirty="0">
                <a:latin typeface="Segoe UI"/>
                <a:cs typeface="Segoe UI"/>
              </a:rPr>
              <a:t>outcome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project. However, there </a:t>
            </a:r>
            <a:r>
              <a:rPr sz="1100" spc="10" dirty="0">
                <a:latin typeface="Segoe UI"/>
                <a:cs typeface="Segoe UI"/>
              </a:rPr>
              <a:t>are  </a:t>
            </a:r>
            <a:r>
              <a:rPr sz="1100" spc="15" dirty="0">
                <a:latin typeface="Segoe UI"/>
                <a:cs typeface="Segoe UI"/>
              </a:rPr>
              <a:t>certain basic differences between </a:t>
            </a:r>
            <a:r>
              <a:rPr sz="1100" spc="10" dirty="0">
                <a:latin typeface="Segoe UI"/>
                <a:cs typeface="Segoe UI"/>
              </a:rPr>
              <a:t>the</a:t>
            </a:r>
            <a:r>
              <a:rPr sz="1100" spc="10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two.</a:t>
            </a:r>
            <a:endParaRPr sz="1100">
              <a:latin typeface="Segoe UI"/>
              <a:cs typeface="Segoe UI"/>
            </a:endParaRPr>
          </a:p>
          <a:p>
            <a:pPr marL="12700" marR="6350" algn="just">
              <a:lnSpc>
                <a:spcPct val="110700"/>
              </a:lnSpc>
              <a:spcBef>
                <a:spcPts val="605"/>
              </a:spcBef>
            </a:pPr>
            <a:r>
              <a:rPr sz="1100" spc="15" dirty="0">
                <a:latin typeface="Segoe UI"/>
                <a:cs typeface="Segoe UI"/>
              </a:rPr>
              <a:t>Sensitivity analysis calculates </a:t>
            </a:r>
            <a:r>
              <a:rPr sz="1100" spc="10" dirty="0">
                <a:latin typeface="Segoe UI"/>
                <a:cs typeface="Segoe UI"/>
              </a:rPr>
              <a:t>the impact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0" dirty="0">
                <a:latin typeface="Segoe UI"/>
                <a:cs typeface="Segoe UI"/>
              </a:rPr>
              <a:t>the change of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b="1" spc="10" dirty="0">
                <a:latin typeface="Segoe UI"/>
                <a:cs typeface="Segoe UI"/>
              </a:rPr>
              <a:t>single </a:t>
            </a:r>
            <a:r>
              <a:rPr sz="1100" spc="15" dirty="0">
                <a:latin typeface="Segoe UI"/>
                <a:cs typeface="Segoe UI"/>
              </a:rPr>
              <a:t>input </a:t>
            </a:r>
            <a:r>
              <a:rPr sz="1100" spc="10" dirty="0">
                <a:latin typeface="Segoe UI"/>
                <a:cs typeface="Segoe UI"/>
              </a:rPr>
              <a:t>variable  on </a:t>
            </a:r>
            <a:r>
              <a:rPr sz="1100" spc="15" dirty="0">
                <a:latin typeface="Segoe UI"/>
                <a:cs typeface="Segoe UI"/>
              </a:rPr>
              <a:t>the outcome </a:t>
            </a:r>
            <a:r>
              <a:rPr sz="1100" spc="5" dirty="0">
                <a:latin typeface="Segoe UI"/>
                <a:cs typeface="Segoe UI"/>
              </a:rPr>
              <a:t>of the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spc="10" dirty="0">
                <a:latin typeface="Segoe UI"/>
                <a:cs typeface="Segoe UI"/>
              </a:rPr>
              <a:t>viz., NPV or IRR. The </a:t>
            </a:r>
            <a:r>
              <a:rPr sz="1100" spc="15" dirty="0">
                <a:latin typeface="Segoe UI"/>
                <a:cs typeface="Segoe UI"/>
              </a:rPr>
              <a:t>sensitivity analysis </a:t>
            </a:r>
            <a:r>
              <a:rPr sz="1100" spc="10" dirty="0">
                <a:latin typeface="Segoe UI"/>
                <a:cs typeface="Segoe UI"/>
              </a:rPr>
              <a:t>thus  </a:t>
            </a:r>
            <a:r>
              <a:rPr sz="1100" spc="15" dirty="0">
                <a:latin typeface="Segoe UI"/>
                <a:cs typeface="Segoe UI"/>
              </a:rPr>
              <a:t>enables </a:t>
            </a:r>
            <a:r>
              <a:rPr sz="1100" spc="10" dirty="0">
                <a:latin typeface="Segoe UI"/>
                <a:cs typeface="Segoe UI"/>
              </a:rPr>
              <a:t>to identify that </a:t>
            </a:r>
            <a:r>
              <a:rPr sz="1100" spc="15" dirty="0">
                <a:latin typeface="Segoe UI"/>
                <a:cs typeface="Segoe UI"/>
              </a:rPr>
              <a:t>single critical variable </a:t>
            </a:r>
            <a:r>
              <a:rPr sz="1100" spc="10" dirty="0">
                <a:latin typeface="Segoe UI"/>
                <a:cs typeface="Segoe UI"/>
              </a:rPr>
              <a:t>that can </a:t>
            </a:r>
            <a:r>
              <a:rPr sz="1100" spc="15" dirty="0">
                <a:latin typeface="Segoe UI"/>
                <a:cs typeface="Segoe UI"/>
              </a:rPr>
              <a:t>impact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outcome </a:t>
            </a:r>
            <a:r>
              <a:rPr sz="1100" spc="10" dirty="0">
                <a:latin typeface="Segoe UI"/>
                <a:cs typeface="Segoe UI"/>
              </a:rPr>
              <a:t>in </a:t>
            </a:r>
            <a:r>
              <a:rPr sz="1100" dirty="0">
                <a:latin typeface="Segoe UI"/>
                <a:cs typeface="Segoe UI"/>
              </a:rPr>
              <a:t>a  </a:t>
            </a:r>
            <a:r>
              <a:rPr sz="1100" spc="10" dirty="0">
                <a:latin typeface="Segoe UI"/>
                <a:cs typeface="Segoe UI"/>
              </a:rPr>
              <a:t>huge </a:t>
            </a:r>
            <a:r>
              <a:rPr sz="1100" spc="5" dirty="0">
                <a:latin typeface="Segoe UI"/>
                <a:cs typeface="Segoe UI"/>
              </a:rPr>
              <a:t>way </a:t>
            </a:r>
            <a:r>
              <a:rPr sz="1100" spc="10" dirty="0">
                <a:latin typeface="Segoe UI"/>
                <a:cs typeface="Segoe UI"/>
              </a:rPr>
              <a:t>and the range </a:t>
            </a:r>
            <a:r>
              <a:rPr sz="1100" spc="5" dirty="0">
                <a:latin typeface="Segoe UI"/>
                <a:cs typeface="Segoe UI"/>
              </a:rPr>
              <a:t>of </a:t>
            </a:r>
            <a:r>
              <a:rPr sz="1100" spc="15" dirty="0">
                <a:latin typeface="Segoe UI"/>
                <a:cs typeface="Segoe UI"/>
              </a:rPr>
              <a:t>outcomes </a:t>
            </a:r>
            <a:r>
              <a:rPr sz="1100" spc="10" dirty="0">
                <a:latin typeface="Segoe UI"/>
                <a:cs typeface="Segoe UI"/>
              </a:rPr>
              <a:t>of the </a:t>
            </a:r>
            <a:r>
              <a:rPr sz="1100" spc="15" dirty="0">
                <a:latin typeface="Segoe UI"/>
                <a:cs typeface="Segoe UI"/>
              </a:rPr>
              <a:t>project given </a:t>
            </a:r>
            <a:r>
              <a:rPr sz="1100" spc="10" dirty="0">
                <a:latin typeface="Segoe UI"/>
                <a:cs typeface="Segoe UI"/>
              </a:rPr>
              <a:t>the change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input  variable.</a:t>
            </a:r>
            <a:endParaRPr sz="1100">
              <a:latin typeface="Segoe UI"/>
              <a:cs typeface="Segoe UI"/>
            </a:endParaRPr>
          </a:p>
          <a:p>
            <a:pPr marL="12700" marR="5080" indent="-635" algn="just">
              <a:lnSpc>
                <a:spcPct val="110900"/>
              </a:lnSpc>
              <a:spcBef>
                <a:spcPts val="600"/>
              </a:spcBef>
            </a:pPr>
            <a:r>
              <a:rPr sz="1100" spc="15" dirty="0">
                <a:latin typeface="Segoe UI"/>
                <a:cs typeface="Segoe UI"/>
              </a:rPr>
              <a:t>Scenario analysis, </a:t>
            </a:r>
            <a:r>
              <a:rPr sz="1100" spc="10" dirty="0">
                <a:latin typeface="Segoe UI"/>
                <a:cs typeface="Segoe UI"/>
              </a:rPr>
              <a:t>on the </a:t>
            </a:r>
            <a:r>
              <a:rPr sz="1100" spc="15" dirty="0">
                <a:latin typeface="Segoe UI"/>
                <a:cs typeface="Segoe UI"/>
              </a:rPr>
              <a:t>other hand, </a:t>
            </a:r>
            <a:r>
              <a:rPr sz="1100" spc="10" dirty="0">
                <a:latin typeface="Segoe UI"/>
                <a:cs typeface="Segoe UI"/>
              </a:rPr>
              <a:t>is based </a:t>
            </a:r>
            <a:r>
              <a:rPr sz="1100" spc="5" dirty="0">
                <a:latin typeface="Segoe UI"/>
                <a:cs typeface="Segoe UI"/>
              </a:rPr>
              <a:t>on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b="1" spc="10" dirty="0">
                <a:latin typeface="Segoe UI"/>
                <a:cs typeface="Segoe UI"/>
              </a:rPr>
              <a:t>scenario</a:t>
            </a:r>
            <a:r>
              <a:rPr sz="1100" spc="10" dirty="0">
                <a:latin typeface="Segoe UI"/>
                <a:cs typeface="Segoe UI"/>
              </a:rPr>
              <a:t>. The </a:t>
            </a:r>
            <a:r>
              <a:rPr sz="1100" spc="15" dirty="0">
                <a:latin typeface="Segoe UI"/>
                <a:cs typeface="Segoe UI"/>
              </a:rPr>
              <a:t>scenario </a:t>
            </a:r>
            <a:r>
              <a:rPr sz="1100" spc="5" dirty="0">
                <a:latin typeface="Segoe UI"/>
                <a:cs typeface="Segoe UI"/>
              </a:rPr>
              <a:t>may </a:t>
            </a:r>
            <a:r>
              <a:rPr sz="1100" spc="10" dirty="0">
                <a:latin typeface="Segoe UI"/>
                <a:cs typeface="Segoe UI"/>
              </a:rPr>
              <a:t>be  </a:t>
            </a:r>
            <a:r>
              <a:rPr sz="1100" spc="15" dirty="0">
                <a:latin typeface="Segoe UI"/>
                <a:cs typeface="Segoe UI"/>
              </a:rPr>
              <a:t>recession </a:t>
            </a:r>
            <a:r>
              <a:rPr sz="1100" spc="5" dirty="0">
                <a:latin typeface="Segoe UI"/>
                <a:cs typeface="Segoe UI"/>
              </a:rPr>
              <a:t>or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0" dirty="0">
                <a:latin typeface="Segoe UI"/>
                <a:cs typeface="Segoe UI"/>
              </a:rPr>
              <a:t>boom </a:t>
            </a:r>
            <a:r>
              <a:rPr sz="1100" spc="15" dirty="0">
                <a:latin typeface="Segoe UI"/>
                <a:cs typeface="Segoe UI"/>
              </a:rPr>
              <a:t>wherein depending </a:t>
            </a:r>
            <a:r>
              <a:rPr sz="1100" spc="10" dirty="0">
                <a:latin typeface="Segoe UI"/>
                <a:cs typeface="Segoe UI"/>
              </a:rPr>
              <a:t>on </a:t>
            </a:r>
            <a:r>
              <a:rPr sz="1100" spc="15" dirty="0">
                <a:latin typeface="Segoe UI"/>
                <a:cs typeface="Segoe UI"/>
              </a:rPr>
              <a:t>the scenario, all </a:t>
            </a:r>
            <a:r>
              <a:rPr sz="1100" spc="10" dirty="0">
                <a:latin typeface="Segoe UI"/>
                <a:cs typeface="Segoe UI"/>
              </a:rPr>
              <a:t>input </a:t>
            </a:r>
            <a:r>
              <a:rPr sz="1100" spc="15" dirty="0">
                <a:latin typeface="Segoe UI"/>
                <a:cs typeface="Segoe UI"/>
              </a:rPr>
              <a:t>variables  change. Scenario Analysis calculates </a:t>
            </a:r>
            <a:r>
              <a:rPr sz="1100" spc="10" dirty="0">
                <a:latin typeface="Segoe UI"/>
                <a:cs typeface="Segoe UI"/>
              </a:rPr>
              <a:t>the outcome of the </a:t>
            </a:r>
            <a:r>
              <a:rPr sz="1100" spc="15" dirty="0">
                <a:latin typeface="Segoe UI"/>
                <a:cs typeface="Segoe UI"/>
              </a:rPr>
              <a:t>project considering </a:t>
            </a:r>
            <a:r>
              <a:rPr sz="1100" spc="10" dirty="0">
                <a:latin typeface="Segoe UI"/>
                <a:cs typeface="Segoe UI"/>
              </a:rPr>
              <a:t>this  </a:t>
            </a:r>
            <a:r>
              <a:rPr sz="1100" spc="15" dirty="0">
                <a:latin typeface="Segoe UI"/>
                <a:cs typeface="Segoe UI"/>
              </a:rPr>
              <a:t>scenario </a:t>
            </a:r>
            <a:r>
              <a:rPr sz="1100" spc="10" dirty="0">
                <a:latin typeface="Segoe UI"/>
                <a:cs typeface="Segoe UI"/>
              </a:rPr>
              <a:t>where the </a:t>
            </a:r>
            <a:r>
              <a:rPr sz="1100" spc="15" dirty="0">
                <a:latin typeface="Segoe UI"/>
                <a:cs typeface="Segoe UI"/>
              </a:rPr>
              <a:t>variables </a:t>
            </a:r>
            <a:r>
              <a:rPr sz="1100" spc="10" dirty="0">
                <a:latin typeface="Segoe UI"/>
                <a:cs typeface="Segoe UI"/>
              </a:rPr>
              <a:t>have </a:t>
            </a:r>
            <a:r>
              <a:rPr sz="1100" spc="15" dirty="0">
                <a:latin typeface="Segoe UI"/>
                <a:cs typeface="Segoe UI"/>
              </a:rPr>
              <a:t>changed simultaneously. Similarly,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outcome  </a:t>
            </a:r>
            <a:r>
              <a:rPr sz="1100" spc="10" dirty="0">
                <a:latin typeface="Segoe UI"/>
                <a:cs typeface="Segoe UI"/>
              </a:rPr>
              <a:t>of</a:t>
            </a:r>
            <a:r>
              <a:rPr sz="1100" spc="4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the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project</a:t>
            </a:r>
            <a:r>
              <a:rPr sz="1100" spc="6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would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also</a:t>
            </a:r>
            <a:r>
              <a:rPr sz="1100" spc="5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be</a:t>
            </a:r>
            <a:r>
              <a:rPr sz="1100" spc="5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considered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for</a:t>
            </a:r>
            <a:r>
              <a:rPr sz="1100" spc="5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the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normal</a:t>
            </a:r>
            <a:r>
              <a:rPr sz="1100" spc="4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and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recessionary</a:t>
            </a:r>
            <a:r>
              <a:rPr sz="1100" spc="5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situation.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01700" y="1246745"/>
            <a:ext cx="5288280" cy="1901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109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The variability </a:t>
            </a:r>
            <a:r>
              <a:rPr sz="1100" spc="10" dirty="0">
                <a:latin typeface="Segoe UI"/>
                <a:cs typeface="Segoe UI"/>
              </a:rPr>
              <a:t>in the outcome under the three </a:t>
            </a:r>
            <a:r>
              <a:rPr sz="1100" spc="15" dirty="0">
                <a:latin typeface="Segoe UI"/>
                <a:cs typeface="Segoe UI"/>
              </a:rPr>
              <a:t>different scenarios </a:t>
            </a:r>
            <a:r>
              <a:rPr sz="1100" spc="10" dirty="0">
                <a:latin typeface="Segoe UI"/>
                <a:cs typeface="Segoe UI"/>
              </a:rPr>
              <a:t>would help </a:t>
            </a:r>
            <a:r>
              <a:rPr sz="1100" spc="15" dirty="0">
                <a:latin typeface="Segoe UI"/>
                <a:cs typeface="Segoe UI"/>
              </a:rPr>
              <a:t>the  management </a:t>
            </a:r>
            <a:r>
              <a:rPr sz="1100" spc="10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assess the </a:t>
            </a:r>
            <a:r>
              <a:rPr sz="1100" spc="10" dirty="0">
                <a:latin typeface="Segoe UI"/>
                <a:cs typeface="Segoe UI"/>
              </a:rPr>
              <a:t>risk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spc="10" dirty="0">
                <a:latin typeface="Segoe UI"/>
                <a:cs typeface="Segoe UI"/>
              </a:rPr>
              <a:t>carries. </a:t>
            </a:r>
            <a:r>
              <a:rPr sz="1100" spc="15" dirty="0">
                <a:latin typeface="Segoe UI"/>
                <a:cs typeface="Segoe UI"/>
              </a:rPr>
              <a:t>Higher deviation </a:t>
            </a:r>
            <a:r>
              <a:rPr sz="1100" spc="10" dirty="0">
                <a:latin typeface="Segoe UI"/>
                <a:cs typeface="Segoe UI"/>
              </a:rPr>
              <a:t>in </a:t>
            </a:r>
            <a:r>
              <a:rPr sz="1100" spc="5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outcome  can </a:t>
            </a:r>
            <a:r>
              <a:rPr sz="1100" spc="10" dirty="0">
                <a:latin typeface="Segoe UI"/>
                <a:cs typeface="Segoe UI"/>
              </a:rPr>
              <a:t>be </a:t>
            </a:r>
            <a:r>
              <a:rPr sz="1100" spc="15" dirty="0">
                <a:latin typeface="Segoe UI"/>
                <a:cs typeface="Segoe UI"/>
              </a:rPr>
              <a:t>assessed </a:t>
            </a:r>
            <a:r>
              <a:rPr sz="1100" spc="10" dirty="0">
                <a:latin typeface="Segoe UI"/>
                <a:cs typeface="Segoe UI"/>
              </a:rPr>
              <a:t>as </a:t>
            </a:r>
            <a:r>
              <a:rPr sz="1100" spc="15" dirty="0">
                <a:latin typeface="Segoe UI"/>
                <a:cs typeface="Segoe UI"/>
              </a:rPr>
              <a:t>higher </a:t>
            </a:r>
            <a:r>
              <a:rPr sz="1100" spc="10" dirty="0">
                <a:latin typeface="Segoe UI"/>
                <a:cs typeface="Segoe UI"/>
              </a:rPr>
              <a:t>risk and lower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5" dirty="0">
                <a:latin typeface="Segoe UI"/>
                <a:cs typeface="Segoe UI"/>
              </a:rPr>
              <a:t>medium deviation </a:t>
            </a:r>
            <a:r>
              <a:rPr sz="1100" spc="10" dirty="0">
                <a:latin typeface="Segoe UI"/>
                <a:cs typeface="Segoe UI"/>
              </a:rPr>
              <a:t>can be </a:t>
            </a:r>
            <a:r>
              <a:rPr sz="1100" spc="15" dirty="0">
                <a:latin typeface="Segoe UI"/>
                <a:cs typeface="Segoe UI"/>
              </a:rPr>
              <a:t>assessed  accordingly.</a:t>
            </a:r>
            <a:endParaRPr sz="1100">
              <a:latin typeface="Segoe UI"/>
              <a:cs typeface="Segoe UI"/>
            </a:endParaRPr>
          </a:p>
          <a:p>
            <a:pPr marL="12700" marR="5080" algn="just">
              <a:lnSpc>
                <a:spcPct val="110900"/>
              </a:lnSpc>
              <a:spcBef>
                <a:spcPts val="600"/>
              </a:spcBef>
            </a:pPr>
            <a:r>
              <a:rPr sz="1100" spc="15" dirty="0">
                <a:latin typeface="Segoe UI"/>
                <a:cs typeface="Segoe UI"/>
              </a:rPr>
              <a:t>Scenario analysis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0" dirty="0">
                <a:latin typeface="Segoe UI"/>
                <a:cs typeface="Segoe UI"/>
              </a:rPr>
              <a:t>far </a:t>
            </a:r>
            <a:r>
              <a:rPr sz="1100" spc="15" dirty="0">
                <a:latin typeface="Segoe UI"/>
                <a:cs typeface="Segoe UI"/>
              </a:rPr>
              <a:t>more </a:t>
            </a:r>
            <a:r>
              <a:rPr sz="1100" spc="10" dirty="0">
                <a:latin typeface="Segoe UI"/>
                <a:cs typeface="Segoe UI"/>
              </a:rPr>
              <a:t>complex than </a:t>
            </a:r>
            <a:r>
              <a:rPr sz="1100" spc="15" dirty="0">
                <a:latin typeface="Segoe UI"/>
                <a:cs typeface="Segoe UI"/>
              </a:rPr>
              <a:t>sensitivity analysis </a:t>
            </a:r>
            <a:r>
              <a:rPr sz="1100" spc="10" dirty="0">
                <a:latin typeface="Segoe UI"/>
                <a:cs typeface="Segoe UI"/>
              </a:rPr>
              <a:t>because in </a:t>
            </a:r>
            <a:r>
              <a:rPr sz="1100" spc="15" dirty="0">
                <a:latin typeface="Segoe UI"/>
                <a:cs typeface="Segoe UI"/>
              </a:rPr>
              <a:t>scenario  analysis </a:t>
            </a:r>
            <a:r>
              <a:rPr sz="1100" spc="10" dirty="0">
                <a:latin typeface="Segoe UI"/>
                <a:cs typeface="Segoe UI"/>
              </a:rPr>
              <a:t>all inputs are changed </a:t>
            </a:r>
            <a:r>
              <a:rPr sz="1100" spc="15" dirty="0">
                <a:latin typeface="Segoe UI"/>
                <a:cs typeface="Segoe UI"/>
              </a:rPr>
              <a:t>simultaneously considering </a:t>
            </a:r>
            <a:r>
              <a:rPr sz="1100" spc="10" dirty="0">
                <a:latin typeface="Segoe UI"/>
                <a:cs typeface="Segoe UI"/>
              </a:rPr>
              <a:t>the </a:t>
            </a:r>
            <a:r>
              <a:rPr sz="1100" spc="15" dirty="0">
                <a:latin typeface="Segoe UI"/>
                <a:cs typeface="Segoe UI"/>
              </a:rPr>
              <a:t>situation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20" dirty="0">
                <a:latin typeface="Segoe UI"/>
                <a:cs typeface="Segoe UI"/>
              </a:rPr>
              <a:t>hand  </a:t>
            </a:r>
            <a:r>
              <a:rPr sz="1100" spc="15" dirty="0">
                <a:latin typeface="Segoe UI"/>
                <a:cs typeface="Segoe UI"/>
              </a:rPr>
              <a:t>while </a:t>
            </a:r>
            <a:r>
              <a:rPr sz="1100" dirty="0">
                <a:latin typeface="Segoe UI"/>
                <a:cs typeface="Segoe UI"/>
              </a:rPr>
              <a:t>in </a:t>
            </a:r>
            <a:r>
              <a:rPr sz="1100" spc="15" dirty="0">
                <a:latin typeface="Segoe UI"/>
                <a:cs typeface="Segoe UI"/>
              </a:rPr>
              <a:t>sensitivity analysis </a:t>
            </a:r>
            <a:r>
              <a:rPr sz="1100" spc="10" dirty="0">
                <a:latin typeface="Segoe UI"/>
                <a:cs typeface="Segoe UI"/>
              </a:rPr>
              <a:t>only one </a:t>
            </a:r>
            <a:r>
              <a:rPr sz="1100" spc="15" dirty="0">
                <a:latin typeface="Segoe UI"/>
                <a:cs typeface="Segoe UI"/>
              </a:rPr>
              <a:t>input </a:t>
            </a:r>
            <a:r>
              <a:rPr sz="1100" spc="1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changed </a:t>
            </a:r>
            <a:r>
              <a:rPr sz="1100" spc="10" dirty="0">
                <a:latin typeface="Segoe UI"/>
                <a:cs typeface="Segoe UI"/>
              </a:rPr>
              <a:t>and </a:t>
            </a:r>
            <a:r>
              <a:rPr sz="1100" spc="15" dirty="0">
                <a:latin typeface="Segoe UI"/>
                <a:cs typeface="Segoe UI"/>
              </a:rPr>
              <a:t>others </a:t>
            </a:r>
            <a:r>
              <a:rPr sz="1100" spc="10" dirty="0">
                <a:latin typeface="Segoe UI"/>
                <a:cs typeface="Segoe UI"/>
              </a:rPr>
              <a:t>are kept  </a:t>
            </a:r>
            <a:r>
              <a:rPr sz="1100" spc="15" dirty="0">
                <a:latin typeface="Segoe UI"/>
                <a:cs typeface="Segoe UI"/>
              </a:rPr>
              <a:t>constant.</a:t>
            </a:r>
            <a:endParaRPr sz="110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80"/>
              </a:spcBef>
            </a:pPr>
            <a:r>
              <a:rPr sz="1400" b="1" spc="15" dirty="0">
                <a:latin typeface="Segoe UI"/>
                <a:cs typeface="Segoe UI"/>
              </a:rPr>
              <a:t>Miscellaneous</a:t>
            </a:r>
            <a:r>
              <a:rPr sz="1400" b="1" spc="20" dirty="0">
                <a:latin typeface="Segoe UI"/>
                <a:cs typeface="Segoe UI"/>
              </a:rPr>
              <a:t> </a:t>
            </a:r>
            <a:r>
              <a:rPr sz="1400" b="1" spc="15" dirty="0">
                <a:latin typeface="Segoe UI"/>
                <a:cs typeface="Segoe UI"/>
              </a:rPr>
              <a:t>Illustration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6111" y="3221735"/>
            <a:ext cx="5294630" cy="20320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16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0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ILLUSTRATION</a:t>
            </a:r>
            <a:r>
              <a:rPr sz="1200" b="1" spc="2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00A650"/>
                </a:solidFill>
                <a:latin typeface="Segoe UI"/>
                <a:cs typeface="Segoe UI"/>
              </a:rPr>
              <a:t>9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700" y="3485971"/>
            <a:ext cx="5286375" cy="5753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00" i="1" spc="10" dirty="0">
                <a:latin typeface="Segoe UI"/>
                <a:cs typeface="Segoe UI"/>
              </a:rPr>
              <a:t>Shivam </a:t>
            </a:r>
            <a:r>
              <a:rPr sz="1100" i="1" spc="15" dirty="0">
                <a:latin typeface="Segoe UI"/>
                <a:cs typeface="Segoe UI"/>
              </a:rPr>
              <a:t>Ltd. </a:t>
            </a:r>
            <a:r>
              <a:rPr sz="1100" i="1" spc="10" dirty="0">
                <a:latin typeface="Segoe UI"/>
                <a:cs typeface="Segoe UI"/>
              </a:rPr>
              <a:t>is </a:t>
            </a:r>
            <a:r>
              <a:rPr sz="1100" i="1" spc="15" dirty="0">
                <a:latin typeface="Segoe UI"/>
                <a:cs typeface="Segoe UI"/>
              </a:rPr>
              <a:t>considering two </a:t>
            </a:r>
            <a:r>
              <a:rPr sz="1100" i="1" spc="10" dirty="0">
                <a:latin typeface="Segoe UI"/>
                <a:cs typeface="Segoe UI"/>
              </a:rPr>
              <a:t>mutually exclusive </a:t>
            </a:r>
            <a:r>
              <a:rPr sz="1100" i="1" spc="15" dirty="0">
                <a:latin typeface="Segoe UI"/>
                <a:cs typeface="Segoe UI"/>
              </a:rPr>
              <a:t>projects </a:t>
            </a:r>
            <a:r>
              <a:rPr sz="1100" i="1" dirty="0">
                <a:latin typeface="Segoe UI"/>
                <a:cs typeface="Segoe UI"/>
              </a:rPr>
              <a:t>A </a:t>
            </a:r>
            <a:r>
              <a:rPr sz="1100" i="1" spc="10" dirty="0">
                <a:latin typeface="Segoe UI"/>
                <a:cs typeface="Segoe UI"/>
              </a:rPr>
              <a:t>and </a:t>
            </a:r>
            <a:r>
              <a:rPr sz="1100" i="1" spc="5" dirty="0">
                <a:latin typeface="Segoe UI"/>
                <a:cs typeface="Segoe UI"/>
              </a:rPr>
              <a:t>B. </a:t>
            </a:r>
            <a:r>
              <a:rPr sz="1100" i="1" spc="15" dirty="0">
                <a:latin typeface="Segoe UI"/>
                <a:cs typeface="Segoe UI"/>
              </a:rPr>
              <a:t>Project </a:t>
            </a:r>
            <a:r>
              <a:rPr sz="1100" i="1" dirty="0">
                <a:latin typeface="Segoe UI"/>
                <a:cs typeface="Segoe UI"/>
              </a:rPr>
              <a:t>A</a:t>
            </a:r>
            <a:r>
              <a:rPr sz="1100" i="1" spc="200" dirty="0">
                <a:latin typeface="Segoe UI"/>
                <a:cs typeface="Segoe UI"/>
              </a:rPr>
              <a:t> </a:t>
            </a:r>
            <a:r>
              <a:rPr sz="1100" i="1" spc="20" dirty="0">
                <a:latin typeface="Segoe UI"/>
                <a:cs typeface="Segoe UI"/>
              </a:rPr>
              <a:t>costs</a:t>
            </a:r>
            <a:endParaRPr sz="1100">
              <a:latin typeface="Segoe UI"/>
              <a:cs typeface="Segoe UI"/>
            </a:endParaRPr>
          </a:p>
          <a:p>
            <a:pPr marL="12700" marR="9525">
              <a:lnSpc>
                <a:spcPts val="1460"/>
              </a:lnSpc>
              <a:spcBef>
                <a:spcPts val="75"/>
              </a:spcBef>
            </a:pPr>
            <a:r>
              <a:rPr sz="1150" i="1" spc="-55" dirty="0">
                <a:latin typeface="Trebuchet MS"/>
                <a:cs typeface="Trebuchet MS"/>
              </a:rPr>
              <a:t>` </a:t>
            </a:r>
            <a:r>
              <a:rPr sz="1100" i="1" spc="15" dirty="0">
                <a:latin typeface="Segoe UI"/>
                <a:cs typeface="Segoe UI"/>
              </a:rPr>
              <a:t>36,000 </a:t>
            </a:r>
            <a:r>
              <a:rPr sz="1100" i="1" spc="10" dirty="0">
                <a:latin typeface="Segoe UI"/>
                <a:cs typeface="Segoe UI"/>
              </a:rPr>
              <a:t>and project </a:t>
            </a:r>
            <a:r>
              <a:rPr sz="1100" i="1" dirty="0">
                <a:latin typeface="Segoe UI"/>
                <a:cs typeface="Segoe UI"/>
              </a:rPr>
              <a:t>B </a:t>
            </a:r>
            <a:r>
              <a:rPr sz="1150" i="1" spc="-55" dirty="0">
                <a:latin typeface="Trebuchet MS"/>
                <a:cs typeface="Trebuchet MS"/>
              </a:rPr>
              <a:t>` </a:t>
            </a:r>
            <a:r>
              <a:rPr sz="1100" i="1" spc="15" dirty="0">
                <a:latin typeface="Segoe UI"/>
                <a:cs typeface="Segoe UI"/>
              </a:rPr>
              <a:t>30,000. You </a:t>
            </a:r>
            <a:r>
              <a:rPr sz="1100" i="1" spc="5" dirty="0">
                <a:latin typeface="Segoe UI"/>
                <a:cs typeface="Segoe UI"/>
              </a:rPr>
              <a:t>have </a:t>
            </a:r>
            <a:r>
              <a:rPr sz="1100" i="1" spc="10" dirty="0">
                <a:latin typeface="Segoe UI"/>
                <a:cs typeface="Segoe UI"/>
              </a:rPr>
              <a:t>been given </a:t>
            </a:r>
            <a:r>
              <a:rPr sz="1100" i="1" spc="15" dirty="0">
                <a:latin typeface="Segoe UI"/>
                <a:cs typeface="Segoe UI"/>
              </a:rPr>
              <a:t>below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net </a:t>
            </a:r>
            <a:r>
              <a:rPr sz="1100" i="1" spc="10" dirty="0">
                <a:latin typeface="Segoe UI"/>
                <a:cs typeface="Segoe UI"/>
              </a:rPr>
              <a:t>present value  </a:t>
            </a:r>
            <a:r>
              <a:rPr sz="1100" i="1" spc="15" dirty="0">
                <a:latin typeface="Segoe UI"/>
                <a:cs typeface="Segoe UI"/>
              </a:rPr>
              <a:t>probability distribution </a:t>
            </a:r>
            <a:r>
              <a:rPr sz="1100" i="1" spc="10" dirty="0">
                <a:latin typeface="Segoe UI"/>
                <a:cs typeface="Segoe UI"/>
              </a:rPr>
              <a:t>for </a:t>
            </a:r>
            <a:r>
              <a:rPr sz="1100" i="1" spc="15" dirty="0">
                <a:latin typeface="Segoe UI"/>
                <a:cs typeface="Segoe UI"/>
              </a:rPr>
              <a:t>each</a:t>
            </a:r>
            <a:r>
              <a:rPr sz="1100" i="1" spc="105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project.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29639" y="4134599"/>
          <a:ext cx="4939028" cy="18333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7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823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i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i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251">
                <a:tc>
                  <a:txBody>
                    <a:bodyPr/>
                    <a:lstStyle/>
                    <a:p>
                      <a:pPr marL="505459" marR="95250" indent="-405765">
                        <a:lnSpc>
                          <a:spcPct val="107100"/>
                        </a:lnSpc>
                        <a:spcBef>
                          <a:spcPts val="295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NPV</a:t>
                      </a:r>
                      <a:r>
                        <a:rPr sz="1100" b="1" i="1" spc="-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estimates  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531495" marR="121285" indent="-405765">
                        <a:lnSpc>
                          <a:spcPts val="1760"/>
                        </a:lnSpc>
                        <a:spcBef>
                          <a:spcPts val="80"/>
                        </a:spcBef>
                      </a:pPr>
                      <a:r>
                        <a:rPr sz="1100" b="1" i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NPV</a:t>
                      </a:r>
                      <a:r>
                        <a:rPr sz="1100" b="1" i="1" spc="-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estimates  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b="1" i="1" spc="-2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i="1" spc="-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b="1" i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2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spc="-5" dirty="0">
                          <a:latin typeface="Segoe UI"/>
                          <a:cs typeface="Segoe UI"/>
                        </a:rPr>
                        <a:t>15,000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0.2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spc="-5" dirty="0">
                          <a:latin typeface="Segoe UI"/>
                          <a:cs typeface="Segoe UI"/>
                        </a:rPr>
                        <a:t>15,000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0.1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spc="-5" dirty="0">
                          <a:latin typeface="Segoe UI"/>
                          <a:cs typeface="Segoe UI"/>
                        </a:rPr>
                        <a:t>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0.3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spc="-5" dirty="0">
                          <a:latin typeface="Segoe UI"/>
                          <a:cs typeface="Segoe UI"/>
                        </a:rPr>
                        <a:t>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0.4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23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spc="-5" dirty="0">
                          <a:latin typeface="Segoe UI"/>
                          <a:cs typeface="Segoe UI"/>
                        </a:rPr>
                        <a:t>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0.3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5529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spc="-5" dirty="0">
                          <a:latin typeface="Segoe UI"/>
                          <a:cs typeface="Segoe UI"/>
                        </a:rPr>
                        <a:t>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0.4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217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spc="-5" dirty="0">
                          <a:latin typeface="Segoe UI"/>
                          <a:cs typeface="Segoe UI"/>
                        </a:rPr>
                        <a:t>3,000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0.2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45529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spc="-5" dirty="0">
                          <a:latin typeface="Segoe UI"/>
                          <a:cs typeface="Segoe UI"/>
                        </a:rPr>
                        <a:t>3,000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0.1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901559" y="6661554"/>
            <a:ext cx="220979" cy="54991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100" i="1" spc="-5" dirty="0">
                <a:latin typeface="Segoe UI"/>
                <a:cs typeface="Segoe UI"/>
              </a:rPr>
              <a:t>(</a:t>
            </a:r>
            <a:r>
              <a:rPr sz="1100" i="1" dirty="0">
                <a:latin typeface="Segoe UI"/>
                <a:cs typeface="Segoe UI"/>
              </a:rPr>
              <a:t>iii)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i="1" dirty="0">
                <a:latin typeface="Segoe UI"/>
                <a:cs typeface="Segoe UI"/>
              </a:rPr>
              <a:t>(iv)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559" y="5951260"/>
            <a:ext cx="5284470" cy="126047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78460" indent="-366395">
              <a:lnSpc>
                <a:spcPct val="100000"/>
              </a:lnSpc>
              <a:spcBef>
                <a:spcPts val="840"/>
              </a:spcBef>
              <a:buAutoNum type="romanLcParenBoth"/>
              <a:tabLst>
                <a:tab pos="377825" algn="l"/>
                <a:tab pos="379095" algn="l"/>
              </a:tabLst>
            </a:pPr>
            <a:r>
              <a:rPr sz="1100" i="1" spc="-5" dirty="0">
                <a:latin typeface="Segoe UI"/>
                <a:cs typeface="Segoe UI"/>
              </a:rPr>
              <a:t>COMPUTE </a:t>
            </a:r>
            <a:r>
              <a:rPr sz="1100" i="1" dirty="0">
                <a:latin typeface="Segoe UI"/>
                <a:cs typeface="Segoe UI"/>
              </a:rPr>
              <a:t>the </a:t>
            </a:r>
            <a:r>
              <a:rPr sz="1100" i="1" spc="-5" dirty="0">
                <a:latin typeface="Segoe UI"/>
                <a:cs typeface="Segoe UI"/>
              </a:rPr>
              <a:t>expected net present </a:t>
            </a:r>
            <a:r>
              <a:rPr sz="1100" i="1" dirty="0">
                <a:latin typeface="Segoe UI"/>
                <a:cs typeface="Segoe UI"/>
              </a:rPr>
              <a:t>values </a:t>
            </a:r>
            <a:r>
              <a:rPr sz="1100" i="1" spc="-5" dirty="0">
                <a:latin typeface="Segoe UI"/>
                <a:cs typeface="Segoe UI"/>
              </a:rPr>
              <a:t>of projects </a:t>
            </a:r>
            <a:r>
              <a:rPr sz="1100" i="1" dirty="0">
                <a:latin typeface="Segoe UI"/>
                <a:cs typeface="Segoe UI"/>
              </a:rPr>
              <a:t>A and</a:t>
            </a:r>
            <a:r>
              <a:rPr sz="1100" i="1" spc="-5" dirty="0">
                <a:latin typeface="Segoe UI"/>
                <a:cs typeface="Segoe UI"/>
              </a:rPr>
              <a:t> </a:t>
            </a:r>
            <a:r>
              <a:rPr sz="1100" i="1" dirty="0">
                <a:latin typeface="Segoe UI"/>
                <a:cs typeface="Segoe UI"/>
              </a:rPr>
              <a:t>B.</a:t>
            </a:r>
            <a:endParaRPr sz="1100">
              <a:latin typeface="Segoe UI"/>
              <a:cs typeface="Segoe UI"/>
            </a:endParaRPr>
          </a:p>
          <a:p>
            <a:pPr marL="378460" marR="5080" indent="-366395">
              <a:lnSpc>
                <a:spcPct val="110900"/>
              </a:lnSpc>
              <a:spcBef>
                <a:spcPts val="605"/>
              </a:spcBef>
              <a:buAutoNum type="romanLcParenBoth"/>
              <a:tabLst>
                <a:tab pos="377825" algn="l"/>
                <a:tab pos="379095" algn="l"/>
              </a:tabLst>
            </a:pPr>
            <a:r>
              <a:rPr sz="1100" i="1" spc="-5" dirty="0">
                <a:latin typeface="Segoe UI"/>
                <a:cs typeface="Segoe UI"/>
              </a:rPr>
              <a:t>COMPUTE </a:t>
            </a:r>
            <a:r>
              <a:rPr sz="1100" i="1" dirty="0">
                <a:latin typeface="Segoe UI"/>
                <a:cs typeface="Segoe UI"/>
              </a:rPr>
              <a:t>the risk </a:t>
            </a:r>
            <a:r>
              <a:rPr sz="1100" i="1" spc="-5" dirty="0">
                <a:latin typeface="Segoe UI"/>
                <a:cs typeface="Segoe UI"/>
              </a:rPr>
              <a:t>attached </a:t>
            </a:r>
            <a:r>
              <a:rPr sz="1100" i="1" dirty="0">
                <a:latin typeface="Segoe UI"/>
                <a:cs typeface="Segoe UI"/>
              </a:rPr>
              <a:t>to each </a:t>
            </a:r>
            <a:r>
              <a:rPr sz="1100" i="1" spc="-5" dirty="0">
                <a:latin typeface="Segoe UI"/>
                <a:cs typeface="Segoe UI"/>
              </a:rPr>
              <a:t>project i.e. </a:t>
            </a:r>
            <a:r>
              <a:rPr sz="1100" i="1" dirty="0">
                <a:latin typeface="Segoe UI"/>
                <a:cs typeface="Segoe UI"/>
              </a:rPr>
              <a:t>standard </a:t>
            </a:r>
            <a:r>
              <a:rPr sz="1100" i="1" spc="-5" dirty="0">
                <a:latin typeface="Segoe UI"/>
                <a:cs typeface="Segoe UI"/>
              </a:rPr>
              <a:t>deviation of </a:t>
            </a:r>
            <a:r>
              <a:rPr sz="1100" i="1" dirty="0">
                <a:latin typeface="Segoe UI"/>
                <a:cs typeface="Segoe UI"/>
              </a:rPr>
              <a:t>each  </a:t>
            </a:r>
            <a:r>
              <a:rPr sz="1100" i="1" spc="-5" dirty="0">
                <a:latin typeface="Segoe UI"/>
                <a:cs typeface="Segoe UI"/>
              </a:rPr>
              <a:t>probability</a:t>
            </a:r>
            <a:r>
              <a:rPr sz="1100" i="1" spc="-10" dirty="0">
                <a:latin typeface="Segoe UI"/>
                <a:cs typeface="Segoe UI"/>
              </a:rPr>
              <a:t> </a:t>
            </a:r>
            <a:r>
              <a:rPr sz="1100" i="1" spc="-5" dirty="0">
                <a:latin typeface="Segoe UI"/>
                <a:cs typeface="Segoe UI"/>
              </a:rPr>
              <a:t>distribution.</a:t>
            </a:r>
            <a:endParaRPr sz="1100">
              <a:latin typeface="Segoe UI"/>
              <a:cs typeface="Segoe UI"/>
            </a:endParaRPr>
          </a:p>
          <a:p>
            <a:pPr marL="377825">
              <a:lnSpc>
                <a:spcPct val="100000"/>
              </a:lnSpc>
              <a:spcBef>
                <a:spcPts val="740"/>
              </a:spcBef>
            </a:pPr>
            <a:r>
              <a:rPr sz="1100" i="1" spc="-5" dirty="0">
                <a:latin typeface="Segoe UI"/>
                <a:cs typeface="Segoe UI"/>
              </a:rPr>
              <a:t>COMPUTE </a:t>
            </a:r>
            <a:r>
              <a:rPr sz="1100" i="1" dirty="0">
                <a:latin typeface="Segoe UI"/>
                <a:cs typeface="Segoe UI"/>
              </a:rPr>
              <a:t>the </a:t>
            </a:r>
            <a:r>
              <a:rPr sz="1100" i="1" spc="-5" dirty="0">
                <a:latin typeface="Segoe UI"/>
                <a:cs typeface="Segoe UI"/>
              </a:rPr>
              <a:t>profitability index of </a:t>
            </a:r>
            <a:r>
              <a:rPr sz="1100" i="1" dirty="0">
                <a:latin typeface="Segoe UI"/>
                <a:cs typeface="Segoe UI"/>
              </a:rPr>
              <a:t>each</a:t>
            </a:r>
            <a:r>
              <a:rPr sz="1100" i="1" spc="-5" dirty="0">
                <a:latin typeface="Segoe UI"/>
                <a:cs typeface="Segoe UI"/>
              </a:rPr>
              <a:t> project.</a:t>
            </a:r>
            <a:endParaRPr sz="1100">
              <a:latin typeface="Segoe UI"/>
              <a:cs typeface="Segoe UI"/>
            </a:endParaRPr>
          </a:p>
          <a:p>
            <a:pPr marL="378460">
              <a:lnSpc>
                <a:spcPct val="100000"/>
              </a:lnSpc>
              <a:spcBef>
                <a:spcPts val="745"/>
              </a:spcBef>
            </a:pPr>
            <a:r>
              <a:rPr sz="1100" i="1" spc="-5" dirty="0">
                <a:latin typeface="Segoe UI"/>
                <a:cs typeface="Segoe UI"/>
              </a:rPr>
              <a:t>IDENTIFY which project do </a:t>
            </a:r>
            <a:r>
              <a:rPr sz="1100" i="1" dirty="0">
                <a:latin typeface="Segoe UI"/>
                <a:cs typeface="Segoe UI"/>
              </a:rPr>
              <a:t>you </a:t>
            </a:r>
            <a:r>
              <a:rPr sz="1100" i="1" spc="-5" dirty="0">
                <a:latin typeface="Segoe UI"/>
                <a:cs typeface="Segoe UI"/>
              </a:rPr>
              <a:t>recommend? State </a:t>
            </a:r>
            <a:r>
              <a:rPr sz="1100" i="1" dirty="0">
                <a:latin typeface="Segoe UI"/>
                <a:cs typeface="Segoe UI"/>
              </a:rPr>
              <a:t>with</a:t>
            </a:r>
            <a:r>
              <a:rPr sz="1100" i="1" spc="-15" dirty="0">
                <a:latin typeface="Segoe UI"/>
                <a:cs typeface="Segoe UI"/>
              </a:rPr>
              <a:t> </a:t>
            </a:r>
            <a:r>
              <a:rPr sz="1100" i="1" spc="-5" dirty="0">
                <a:latin typeface="Segoe UI"/>
                <a:cs typeface="Segoe UI"/>
              </a:rPr>
              <a:t>reasons.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6111" y="7284719"/>
            <a:ext cx="5294630" cy="20320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200" b="1" spc="20" dirty="0">
                <a:solidFill>
                  <a:srgbClr val="00A650"/>
                </a:solidFill>
                <a:latin typeface="Segoe UI"/>
                <a:cs typeface="Segoe UI"/>
              </a:rPr>
              <a:t>SOLUTION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1700" y="7540865"/>
            <a:ext cx="528574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marR="5080" indent="-365760">
              <a:lnSpc>
                <a:spcPct val="1109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1100" b="1" spc="-5" dirty="0">
                <a:latin typeface="Segoe UI"/>
                <a:cs typeface="Segoe UI"/>
              </a:rPr>
              <a:t>(i)	Statement showing computation of expected </a:t>
            </a:r>
            <a:r>
              <a:rPr sz="1100" b="1" dirty="0">
                <a:latin typeface="Segoe UI"/>
                <a:cs typeface="Segoe UI"/>
              </a:rPr>
              <a:t>net </a:t>
            </a:r>
            <a:r>
              <a:rPr sz="1100" b="1" spc="-5" dirty="0">
                <a:latin typeface="Segoe UI"/>
                <a:cs typeface="Segoe UI"/>
              </a:rPr>
              <a:t>present value of </a:t>
            </a:r>
            <a:r>
              <a:rPr sz="1100" b="1" dirty="0">
                <a:latin typeface="Segoe UI"/>
                <a:cs typeface="Segoe UI"/>
              </a:rPr>
              <a:t>Projects  A and</a:t>
            </a:r>
            <a:r>
              <a:rPr sz="1100" b="1" spc="-10" dirty="0">
                <a:latin typeface="Segoe UI"/>
                <a:cs typeface="Segoe UI"/>
              </a:rPr>
              <a:t> </a:t>
            </a:r>
            <a:r>
              <a:rPr sz="1100" b="1" spc="-5" dirty="0">
                <a:latin typeface="Segoe UI"/>
                <a:cs typeface="Segoe UI"/>
              </a:rPr>
              <a:t>B: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24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67383" y="1269491"/>
          <a:ext cx="4779009" cy="18958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8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8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7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792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B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7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NPV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69850" marR="65405" algn="ctr">
                        <a:lnSpc>
                          <a:spcPct val="110900"/>
                        </a:lnSpc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im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te  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33045" marR="109220" indent="-119380">
                        <a:lnSpc>
                          <a:spcPct val="111800"/>
                        </a:lnSpc>
                        <a:spcBef>
                          <a:spcPts val="40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ted  Value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NPV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Estimate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Probability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104775" indent="-119380">
                        <a:lnSpc>
                          <a:spcPct val="111800"/>
                        </a:lnSpc>
                        <a:spcBef>
                          <a:spcPts val="40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ted  Value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4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15,000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3,000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15,000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1,500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3,600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12,000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4,800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9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1,800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2,400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9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3,000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600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3,000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300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1.0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EV =</a:t>
                      </a:r>
                      <a:r>
                        <a:rPr sz="1100" spc="-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9,000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1.0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EV =</a:t>
                      </a:r>
                      <a:r>
                        <a:rPr sz="1100" spc="-4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9,000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01700" y="3242563"/>
            <a:ext cx="20891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Segoe UI"/>
                <a:cs typeface="Segoe UI"/>
              </a:rPr>
              <a:t>(</a:t>
            </a:r>
            <a:r>
              <a:rPr sz="1100" b="1" spc="-5" dirty="0">
                <a:latin typeface="Segoe UI"/>
                <a:cs typeface="Segoe UI"/>
              </a:rPr>
              <a:t>ii</a:t>
            </a:r>
            <a:r>
              <a:rPr sz="1100" b="1" dirty="0">
                <a:latin typeface="Segoe UI"/>
                <a:cs typeface="Segoe UI"/>
              </a:rPr>
              <a:t>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67502" y="3148624"/>
            <a:ext cx="3380104" cy="54991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100" b="1" spc="-5" dirty="0">
                <a:latin typeface="Segoe UI"/>
                <a:cs typeface="Segoe UI"/>
              </a:rPr>
              <a:t>Computation of Standard deviation of </a:t>
            </a:r>
            <a:r>
              <a:rPr sz="1100" b="1" dirty="0">
                <a:latin typeface="Segoe UI"/>
                <a:cs typeface="Segoe UI"/>
              </a:rPr>
              <a:t>each</a:t>
            </a:r>
            <a:r>
              <a:rPr sz="1100" b="1" spc="15" dirty="0">
                <a:latin typeface="Segoe UI"/>
                <a:cs typeface="Segoe UI"/>
              </a:rPr>
              <a:t> </a:t>
            </a:r>
            <a:r>
              <a:rPr sz="1100" b="1" spc="-5" dirty="0">
                <a:latin typeface="Segoe UI"/>
                <a:cs typeface="Segoe UI"/>
              </a:rPr>
              <a:t>project</a:t>
            </a:r>
            <a:endParaRPr sz="1100">
              <a:latin typeface="Segoe UI"/>
              <a:cs typeface="Segoe UI"/>
            </a:endParaRPr>
          </a:p>
          <a:p>
            <a:pPr marL="1975485">
              <a:lnSpc>
                <a:spcPct val="100000"/>
              </a:lnSpc>
              <a:spcBef>
                <a:spcPts val="745"/>
              </a:spcBef>
            </a:pPr>
            <a:r>
              <a:rPr sz="1100" b="1" spc="-5" dirty="0">
                <a:latin typeface="Segoe UI"/>
                <a:cs typeface="Segoe UI"/>
              </a:rPr>
              <a:t>Project</a:t>
            </a:r>
            <a:r>
              <a:rPr sz="1100" b="1" spc="-10" dirty="0">
                <a:latin typeface="Segoe UI"/>
                <a:cs typeface="Segoe UI"/>
              </a:rPr>
              <a:t> </a:t>
            </a:r>
            <a:r>
              <a:rPr sz="1100" b="1" dirty="0">
                <a:latin typeface="Segoe UI"/>
                <a:cs typeface="Segoe UI"/>
              </a:rPr>
              <a:t>A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03960" y="3770376"/>
          <a:ext cx="4663439" cy="14584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5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8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55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(X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–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EV)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(X-</a:t>
                      </a:r>
                      <a:r>
                        <a:rPr sz="1100" b="1" spc="4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EV)²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1305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15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72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1305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12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3,000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27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4861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-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3,000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27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4861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-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72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Variance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</a:t>
                      </a:r>
                      <a:r>
                        <a:rPr sz="1100" spc="-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1,98,00,000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3430859" y="5447098"/>
            <a:ext cx="34925" cy="63500"/>
          </a:xfrm>
          <a:custGeom>
            <a:avLst/>
            <a:gdLst/>
            <a:ahLst/>
            <a:cxnLst/>
            <a:rect l="l" t="t" r="r" b="b"/>
            <a:pathLst>
              <a:path w="34925" h="63500">
                <a:moveTo>
                  <a:pt x="0" y="0"/>
                </a:moveTo>
                <a:lnTo>
                  <a:pt x="34863" y="631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65722" y="5343684"/>
            <a:ext cx="37465" cy="167005"/>
          </a:xfrm>
          <a:custGeom>
            <a:avLst/>
            <a:gdLst/>
            <a:ahLst/>
            <a:cxnLst/>
            <a:rect l="l" t="t" r="r" b="b"/>
            <a:pathLst>
              <a:path w="37464" h="167004">
                <a:moveTo>
                  <a:pt x="0" y="166588"/>
                </a:moveTo>
                <a:lnTo>
                  <a:pt x="3726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02989" y="5343684"/>
            <a:ext cx="709295" cy="0"/>
          </a:xfrm>
          <a:custGeom>
            <a:avLst/>
            <a:gdLst/>
            <a:ahLst/>
            <a:cxnLst/>
            <a:rect l="l" t="t" r="r" b="b"/>
            <a:pathLst>
              <a:path w="709295">
                <a:moveTo>
                  <a:pt x="0" y="0"/>
                </a:moveTo>
                <a:lnTo>
                  <a:pt x="70928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16032" y="5340464"/>
            <a:ext cx="796290" cy="170180"/>
          </a:xfrm>
          <a:custGeom>
            <a:avLst/>
            <a:gdLst/>
            <a:ahLst/>
            <a:cxnLst/>
            <a:rect l="l" t="t" r="r" b="b"/>
            <a:pathLst>
              <a:path w="796289" h="170179">
                <a:moveTo>
                  <a:pt x="56537" y="155322"/>
                </a:moveTo>
                <a:lnTo>
                  <a:pt x="49690" y="155322"/>
                </a:lnTo>
                <a:lnTo>
                  <a:pt x="84552" y="0"/>
                </a:lnTo>
                <a:lnTo>
                  <a:pt x="796239" y="0"/>
                </a:lnTo>
                <a:lnTo>
                  <a:pt x="796239" y="6840"/>
                </a:lnTo>
                <a:lnTo>
                  <a:pt x="89762" y="6840"/>
                </a:lnTo>
                <a:lnTo>
                  <a:pt x="56537" y="155322"/>
                </a:lnTo>
                <a:close/>
              </a:path>
              <a:path w="796289" h="170179">
                <a:moveTo>
                  <a:pt x="2004" y="117496"/>
                </a:moveTo>
                <a:lnTo>
                  <a:pt x="0" y="113876"/>
                </a:lnTo>
                <a:lnTo>
                  <a:pt x="18834" y="102206"/>
                </a:lnTo>
                <a:lnTo>
                  <a:pt x="23977" y="111059"/>
                </a:lnTo>
                <a:lnTo>
                  <a:pt x="11220" y="111059"/>
                </a:lnTo>
                <a:lnTo>
                  <a:pt x="2004" y="117496"/>
                </a:lnTo>
                <a:close/>
              </a:path>
              <a:path w="796289" h="170179">
                <a:moveTo>
                  <a:pt x="53295" y="169808"/>
                </a:moveTo>
                <a:lnTo>
                  <a:pt x="46484" y="169808"/>
                </a:lnTo>
                <a:lnTo>
                  <a:pt x="11220" y="111059"/>
                </a:lnTo>
                <a:lnTo>
                  <a:pt x="23977" y="111059"/>
                </a:lnTo>
                <a:lnTo>
                  <a:pt x="49690" y="155322"/>
                </a:lnTo>
                <a:lnTo>
                  <a:pt x="56537" y="155322"/>
                </a:lnTo>
                <a:lnTo>
                  <a:pt x="53295" y="1698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67502" y="5324952"/>
            <a:ext cx="3570604" cy="4826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230755" algn="l"/>
              </a:tabLst>
            </a:pPr>
            <a:r>
              <a:rPr sz="1100" dirty="0">
                <a:latin typeface="Segoe UI"/>
                <a:cs typeface="Segoe UI"/>
              </a:rPr>
              <a:t>Standard </a:t>
            </a:r>
            <a:r>
              <a:rPr sz="1100" spc="-5" dirty="0">
                <a:latin typeface="Segoe UI"/>
                <a:cs typeface="Segoe UI"/>
              </a:rPr>
              <a:t>Deviation </a:t>
            </a:r>
            <a:r>
              <a:rPr sz="1100" spc="-1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Project</a:t>
            </a:r>
            <a:r>
              <a:rPr sz="1100" spc="2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A =	</a:t>
            </a:r>
            <a:r>
              <a:rPr sz="1100" spc="15" dirty="0">
                <a:latin typeface="Arial Narrow"/>
                <a:cs typeface="Arial Narrow"/>
              </a:rPr>
              <a:t>1,</a:t>
            </a:r>
            <a:r>
              <a:rPr sz="1100" spc="15" dirty="0">
                <a:latin typeface="Segoe UI"/>
                <a:cs typeface="Segoe UI"/>
              </a:rPr>
              <a:t>98,00,000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-55" dirty="0">
                <a:latin typeface="Segoe UI"/>
                <a:cs typeface="Segoe UI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`</a:t>
            </a:r>
            <a:r>
              <a:rPr sz="1100" spc="-10" dirty="0">
                <a:latin typeface="Segoe UI"/>
                <a:cs typeface="Segoe UI"/>
              </a:rPr>
              <a:t>4,450</a:t>
            </a:r>
            <a:endParaRPr sz="1100">
              <a:latin typeface="Segoe UI"/>
              <a:cs typeface="Segoe UI"/>
            </a:endParaRPr>
          </a:p>
          <a:p>
            <a:pPr marL="1967864">
              <a:lnSpc>
                <a:spcPct val="100000"/>
              </a:lnSpc>
              <a:spcBef>
                <a:spcPts val="940"/>
              </a:spcBef>
            </a:pPr>
            <a:r>
              <a:rPr sz="1100" b="1" spc="15" dirty="0">
                <a:latin typeface="Segoe UI"/>
                <a:cs typeface="Segoe UI"/>
              </a:rPr>
              <a:t>Project</a:t>
            </a:r>
            <a:r>
              <a:rPr sz="1100" b="1" spc="30" dirty="0">
                <a:latin typeface="Segoe UI"/>
                <a:cs typeface="Segoe UI"/>
              </a:rPr>
              <a:t> </a:t>
            </a:r>
            <a:r>
              <a:rPr sz="1100" b="1" dirty="0">
                <a:latin typeface="Segoe UI"/>
                <a:cs typeface="Segoe UI"/>
              </a:rPr>
              <a:t>B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203960" y="5881103"/>
          <a:ext cx="4663439" cy="1399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6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55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8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X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(X </a:t>
                      </a:r>
                      <a:r>
                        <a:rPr sz="12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–</a:t>
                      </a:r>
                      <a:r>
                        <a:rPr sz="1200" b="1" spc="4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EV)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4108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 </a:t>
                      </a:r>
                      <a:r>
                        <a:rPr sz="12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(X-</a:t>
                      </a:r>
                      <a:r>
                        <a:rPr sz="1200" b="1" spc="6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EV)²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3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7495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15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36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41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27495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12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3,000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36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13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1051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3,000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36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2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0.1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31051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6,000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36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540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00" spc="-5" dirty="0">
                          <a:latin typeface="Segoe UI"/>
                          <a:cs typeface="Segoe UI"/>
                        </a:rPr>
                        <a:t>Variance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</a:t>
                      </a:r>
                      <a:r>
                        <a:rPr sz="1100" spc="-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1,44,00,000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28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3421849" y="7497349"/>
            <a:ext cx="34925" cy="62230"/>
          </a:xfrm>
          <a:custGeom>
            <a:avLst/>
            <a:gdLst/>
            <a:ahLst/>
            <a:cxnLst/>
            <a:rect l="l" t="t" r="r" b="b"/>
            <a:pathLst>
              <a:path w="34925" h="62229">
                <a:moveTo>
                  <a:pt x="0" y="0"/>
                </a:moveTo>
                <a:lnTo>
                  <a:pt x="34551" y="6196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56401" y="7394741"/>
            <a:ext cx="37465" cy="165100"/>
          </a:xfrm>
          <a:custGeom>
            <a:avLst/>
            <a:gdLst/>
            <a:ahLst/>
            <a:cxnLst/>
            <a:rect l="l" t="t" r="r" b="b"/>
            <a:pathLst>
              <a:path w="37464" h="165100">
                <a:moveTo>
                  <a:pt x="0" y="164574"/>
                </a:moveTo>
                <a:lnTo>
                  <a:pt x="3736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93765" y="7394741"/>
            <a:ext cx="744220" cy="0"/>
          </a:xfrm>
          <a:custGeom>
            <a:avLst/>
            <a:gdLst/>
            <a:ahLst/>
            <a:cxnLst/>
            <a:rect l="l" t="t" r="r" b="b"/>
            <a:pathLst>
              <a:path w="744220">
                <a:moveTo>
                  <a:pt x="0" y="0"/>
                </a:moveTo>
                <a:lnTo>
                  <a:pt x="74366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06582" y="7391521"/>
            <a:ext cx="831215" cy="168275"/>
          </a:xfrm>
          <a:custGeom>
            <a:avLst/>
            <a:gdLst/>
            <a:ahLst/>
            <a:cxnLst/>
            <a:rect l="l" t="t" r="r" b="b"/>
            <a:pathLst>
              <a:path w="831214" h="168275">
                <a:moveTo>
                  <a:pt x="56725" y="153307"/>
                </a:moveTo>
                <a:lnTo>
                  <a:pt x="49818" y="153307"/>
                </a:lnTo>
                <a:lnTo>
                  <a:pt x="84772" y="0"/>
                </a:lnTo>
                <a:lnTo>
                  <a:pt x="830848" y="0"/>
                </a:lnTo>
                <a:lnTo>
                  <a:pt x="830848" y="6840"/>
                </a:lnTo>
                <a:lnTo>
                  <a:pt x="89995" y="6840"/>
                </a:lnTo>
                <a:lnTo>
                  <a:pt x="56725" y="153307"/>
                </a:lnTo>
                <a:close/>
              </a:path>
              <a:path w="831214" h="168275">
                <a:moveTo>
                  <a:pt x="2008" y="116289"/>
                </a:moveTo>
                <a:lnTo>
                  <a:pt x="0" y="112667"/>
                </a:lnTo>
                <a:lnTo>
                  <a:pt x="18882" y="100998"/>
                </a:lnTo>
                <a:lnTo>
                  <a:pt x="24593" y="110656"/>
                </a:lnTo>
                <a:lnTo>
                  <a:pt x="11650" y="110656"/>
                </a:lnTo>
                <a:lnTo>
                  <a:pt x="2008" y="116289"/>
                </a:lnTo>
                <a:close/>
              </a:path>
              <a:path w="831214" h="168275">
                <a:moveTo>
                  <a:pt x="53435" y="167793"/>
                </a:moveTo>
                <a:lnTo>
                  <a:pt x="46604" y="167793"/>
                </a:lnTo>
                <a:lnTo>
                  <a:pt x="11650" y="110656"/>
                </a:lnTo>
                <a:lnTo>
                  <a:pt x="24593" y="110656"/>
                </a:lnTo>
                <a:lnTo>
                  <a:pt x="49818" y="153307"/>
                </a:lnTo>
                <a:lnTo>
                  <a:pt x="56725" y="153307"/>
                </a:lnTo>
                <a:lnTo>
                  <a:pt x="53435" y="1677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01986" y="7665163"/>
            <a:ext cx="2482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Segoe UI"/>
                <a:cs typeface="Segoe UI"/>
              </a:rPr>
              <a:t>(</a:t>
            </a:r>
            <a:r>
              <a:rPr sz="1100" b="1" spc="-5" dirty="0">
                <a:latin typeface="Segoe UI"/>
                <a:cs typeface="Segoe UI"/>
              </a:rPr>
              <a:t>iii</a:t>
            </a:r>
            <a:r>
              <a:rPr sz="1100" b="1" dirty="0">
                <a:latin typeface="Segoe UI"/>
                <a:cs typeface="Segoe UI"/>
              </a:rPr>
              <a:t>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67502" y="7376002"/>
            <a:ext cx="3583940" cy="7454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216785" algn="l"/>
              </a:tabLst>
            </a:pPr>
            <a:r>
              <a:rPr sz="1100" dirty="0">
                <a:latin typeface="Segoe UI"/>
                <a:cs typeface="Segoe UI"/>
              </a:rPr>
              <a:t>Standard </a:t>
            </a:r>
            <a:r>
              <a:rPr sz="1100" spc="-5" dirty="0">
                <a:latin typeface="Segoe UI"/>
                <a:cs typeface="Segoe UI"/>
              </a:rPr>
              <a:t>Deviation </a:t>
            </a:r>
            <a:r>
              <a:rPr sz="1100" spc="-1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Project</a:t>
            </a:r>
            <a:r>
              <a:rPr sz="1100" spc="2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B</a:t>
            </a:r>
            <a:r>
              <a:rPr sz="1100" spc="1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	</a:t>
            </a:r>
            <a:r>
              <a:rPr sz="1100" spc="5" dirty="0">
                <a:latin typeface="Segoe UI"/>
                <a:cs typeface="Segoe UI"/>
              </a:rPr>
              <a:t>1,</a:t>
            </a:r>
            <a:r>
              <a:rPr sz="1100" spc="-175" dirty="0">
                <a:latin typeface="Segoe UI"/>
                <a:cs typeface="Segoe UI"/>
              </a:rPr>
              <a:t> </a:t>
            </a:r>
            <a:r>
              <a:rPr sz="1100" spc="25" dirty="0">
                <a:latin typeface="Segoe UI"/>
                <a:cs typeface="Segoe UI"/>
              </a:rPr>
              <a:t>44,00,000</a:t>
            </a:r>
            <a:r>
              <a:rPr sz="1100" spc="-3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=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spc="-25" dirty="0">
                <a:latin typeface="Trebuchet MS"/>
                <a:cs typeface="Trebuchet MS"/>
              </a:rPr>
              <a:t>`</a:t>
            </a:r>
            <a:r>
              <a:rPr sz="1100" spc="-75" dirty="0">
                <a:latin typeface="Trebuchet MS"/>
                <a:cs typeface="Trebuchet MS"/>
              </a:rPr>
              <a:t> </a:t>
            </a:r>
            <a:r>
              <a:rPr sz="1100" spc="-5" dirty="0">
                <a:latin typeface="Segoe UI"/>
                <a:cs typeface="Segoe UI"/>
              </a:rPr>
              <a:t>3,795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sz="1100" b="1" spc="-5" dirty="0">
                <a:latin typeface="Segoe UI"/>
                <a:cs typeface="Segoe UI"/>
              </a:rPr>
              <a:t>Computation of profitability of </a:t>
            </a:r>
            <a:r>
              <a:rPr sz="1100" b="1" dirty="0">
                <a:latin typeface="Segoe UI"/>
                <a:cs typeface="Segoe UI"/>
              </a:rPr>
              <a:t>each</a:t>
            </a:r>
            <a:r>
              <a:rPr sz="1100" b="1" spc="-10" dirty="0">
                <a:latin typeface="Segoe UI"/>
                <a:cs typeface="Segoe UI"/>
              </a:rPr>
              <a:t> </a:t>
            </a:r>
            <a:r>
              <a:rPr sz="1100" b="1" spc="-5" dirty="0">
                <a:latin typeface="Segoe UI"/>
                <a:cs typeface="Segoe UI"/>
              </a:rPr>
              <a:t>project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spc="-5" dirty="0">
                <a:latin typeface="Segoe UI"/>
                <a:cs typeface="Segoe UI"/>
              </a:rPr>
              <a:t>Profitability index </a:t>
            </a:r>
            <a:r>
              <a:rPr sz="1100" dirty="0">
                <a:latin typeface="Segoe UI"/>
                <a:cs typeface="Segoe UI"/>
              </a:rPr>
              <a:t>= </a:t>
            </a:r>
            <a:r>
              <a:rPr sz="1100" spc="-5" dirty="0">
                <a:latin typeface="Segoe UI"/>
                <a:cs typeface="Segoe UI"/>
              </a:rPr>
              <a:t>Discount cash inflow </a:t>
            </a:r>
            <a:r>
              <a:rPr sz="1100" dirty="0">
                <a:latin typeface="Segoe UI"/>
                <a:cs typeface="Segoe UI"/>
              </a:rPr>
              <a:t>/ </a:t>
            </a:r>
            <a:r>
              <a:rPr sz="1100" spc="-5" dirty="0">
                <a:latin typeface="Segoe UI"/>
                <a:cs typeface="Segoe UI"/>
              </a:rPr>
              <a:t>Initial</a:t>
            </a:r>
            <a:r>
              <a:rPr sz="1100" spc="3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outlay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25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3624" y="1342883"/>
            <a:ext cx="5360670" cy="1266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6559">
              <a:lnSpc>
                <a:spcPts val="1115"/>
              </a:lnSpc>
              <a:spcBef>
                <a:spcPts val="100"/>
              </a:spcBef>
            </a:pPr>
            <a:r>
              <a:rPr sz="1100" spc="-5" dirty="0">
                <a:latin typeface="Segoe UI"/>
                <a:cs typeface="Segoe UI"/>
              </a:rPr>
              <a:t>In case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Project </a:t>
            </a:r>
            <a:r>
              <a:rPr sz="1100" spc="45" dirty="0">
                <a:latin typeface="Segoe UI"/>
                <a:cs typeface="Segoe UI"/>
              </a:rPr>
              <a:t>A:</a:t>
            </a:r>
            <a:r>
              <a:rPr sz="1050" spc="45" dirty="0">
                <a:latin typeface="Segoe UI"/>
                <a:cs typeface="Segoe UI"/>
              </a:rPr>
              <a:t>PI=</a:t>
            </a:r>
            <a:r>
              <a:rPr sz="1050" spc="-60" dirty="0">
                <a:latin typeface="Segoe UI"/>
                <a:cs typeface="Segoe UI"/>
              </a:rPr>
              <a:t> </a:t>
            </a:r>
            <a:r>
              <a:rPr sz="1575" u="sng" spc="75" baseline="37037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9,000+36,000</a:t>
            </a:r>
            <a:r>
              <a:rPr sz="1575" spc="-82" baseline="37037" dirty="0">
                <a:latin typeface="Segoe UI"/>
                <a:cs typeface="Segoe UI"/>
              </a:rPr>
              <a:t> </a:t>
            </a:r>
            <a:r>
              <a:rPr sz="1050" spc="30" dirty="0">
                <a:latin typeface="Segoe UI"/>
                <a:cs typeface="Segoe UI"/>
              </a:rPr>
              <a:t>=</a:t>
            </a:r>
            <a:r>
              <a:rPr sz="1050" spc="-10" dirty="0">
                <a:latin typeface="Segoe UI"/>
                <a:cs typeface="Segoe UI"/>
              </a:rPr>
              <a:t> </a:t>
            </a:r>
            <a:r>
              <a:rPr sz="1575" u="sng" spc="60" baseline="37037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45,000</a:t>
            </a:r>
            <a:r>
              <a:rPr sz="1575" spc="-82" baseline="37037" dirty="0">
                <a:latin typeface="Segoe UI"/>
                <a:cs typeface="Segoe UI"/>
              </a:rPr>
              <a:t> </a:t>
            </a:r>
            <a:r>
              <a:rPr sz="1050" spc="35" dirty="0">
                <a:latin typeface="Segoe UI"/>
                <a:cs typeface="Segoe UI"/>
              </a:rPr>
              <a:t>=1.25</a:t>
            </a:r>
            <a:endParaRPr sz="1050">
              <a:latin typeface="Segoe UI"/>
              <a:cs typeface="Segoe UI"/>
            </a:endParaRPr>
          </a:p>
          <a:p>
            <a:pPr marL="2119630" algn="just">
              <a:lnSpc>
                <a:spcPts val="1055"/>
              </a:lnSpc>
              <a:tabLst>
                <a:tab pos="2928620" algn="l"/>
              </a:tabLst>
            </a:pPr>
            <a:r>
              <a:rPr sz="1050" spc="40" dirty="0">
                <a:latin typeface="Segoe UI"/>
                <a:cs typeface="Segoe UI"/>
              </a:rPr>
              <a:t>36,000	36,000</a:t>
            </a:r>
            <a:endParaRPr sz="1050">
              <a:latin typeface="Segoe UI"/>
              <a:cs typeface="Segoe UI"/>
            </a:endParaRPr>
          </a:p>
          <a:p>
            <a:pPr marL="416559">
              <a:lnSpc>
                <a:spcPts val="1115"/>
              </a:lnSpc>
              <a:spcBef>
                <a:spcPts val="905"/>
              </a:spcBef>
            </a:pPr>
            <a:r>
              <a:rPr sz="1100" spc="-5" dirty="0">
                <a:latin typeface="Segoe UI"/>
                <a:cs typeface="Segoe UI"/>
              </a:rPr>
              <a:t>In case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Project </a:t>
            </a:r>
            <a:r>
              <a:rPr sz="1100" spc="45" dirty="0">
                <a:latin typeface="Segoe UI"/>
                <a:cs typeface="Segoe UI"/>
              </a:rPr>
              <a:t>B:</a:t>
            </a:r>
            <a:r>
              <a:rPr sz="1050" spc="45" dirty="0">
                <a:latin typeface="Segoe UI"/>
                <a:cs typeface="Segoe UI"/>
              </a:rPr>
              <a:t>PI=</a:t>
            </a:r>
            <a:r>
              <a:rPr sz="1050" spc="-60" dirty="0">
                <a:latin typeface="Segoe UI"/>
                <a:cs typeface="Segoe UI"/>
              </a:rPr>
              <a:t> </a:t>
            </a:r>
            <a:r>
              <a:rPr sz="1575" u="sng" spc="75" baseline="37037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9,000+30,000</a:t>
            </a:r>
            <a:r>
              <a:rPr sz="1575" spc="-82" baseline="37037" dirty="0">
                <a:latin typeface="Segoe UI"/>
                <a:cs typeface="Segoe UI"/>
              </a:rPr>
              <a:t> </a:t>
            </a:r>
            <a:r>
              <a:rPr sz="1050" spc="30" dirty="0">
                <a:latin typeface="Segoe UI"/>
                <a:cs typeface="Segoe UI"/>
              </a:rPr>
              <a:t>=</a:t>
            </a:r>
            <a:r>
              <a:rPr sz="1050" spc="-80" dirty="0">
                <a:latin typeface="Segoe UI"/>
                <a:cs typeface="Segoe UI"/>
              </a:rPr>
              <a:t> </a:t>
            </a:r>
            <a:r>
              <a:rPr sz="1575" u="sng" spc="60" baseline="37037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39,000</a:t>
            </a:r>
            <a:r>
              <a:rPr sz="1575" spc="-82" baseline="37037" dirty="0">
                <a:latin typeface="Segoe UI"/>
                <a:cs typeface="Segoe UI"/>
              </a:rPr>
              <a:t> </a:t>
            </a:r>
            <a:r>
              <a:rPr sz="1050" spc="35" dirty="0">
                <a:latin typeface="Segoe UI"/>
                <a:cs typeface="Segoe UI"/>
              </a:rPr>
              <a:t>=1.30</a:t>
            </a:r>
            <a:endParaRPr sz="1050">
              <a:latin typeface="Segoe UI"/>
              <a:cs typeface="Segoe UI"/>
            </a:endParaRPr>
          </a:p>
          <a:p>
            <a:pPr marL="2110105" algn="just">
              <a:lnSpc>
                <a:spcPts val="1055"/>
              </a:lnSpc>
            </a:pPr>
            <a:r>
              <a:rPr sz="1050" spc="40" dirty="0">
                <a:latin typeface="Segoe UI"/>
                <a:cs typeface="Segoe UI"/>
              </a:rPr>
              <a:t>30,000</a:t>
            </a:r>
            <a:r>
              <a:rPr sz="1050" spc="95" dirty="0">
                <a:latin typeface="Segoe UI"/>
                <a:cs typeface="Segoe UI"/>
              </a:rPr>
              <a:t> </a:t>
            </a:r>
            <a:r>
              <a:rPr sz="1050" spc="40" dirty="0">
                <a:latin typeface="Segoe UI"/>
                <a:cs typeface="Segoe UI"/>
              </a:rPr>
              <a:t>30,000</a:t>
            </a:r>
            <a:endParaRPr sz="1050">
              <a:latin typeface="Segoe UI"/>
              <a:cs typeface="Segoe UI"/>
            </a:endParaRPr>
          </a:p>
          <a:p>
            <a:pPr marL="415925" marR="43180" indent="-365760" algn="just">
              <a:lnSpc>
                <a:spcPct val="110900"/>
              </a:lnSpc>
              <a:spcBef>
                <a:spcPts val="120"/>
              </a:spcBef>
            </a:pPr>
            <a:r>
              <a:rPr sz="1100" b="1" dirty="0">
                <a:latin typeface="Segoe UI"/>
                <a:cs typeface="Segoe UI"/>
              </a:rPr>
              <a:t>(iv) </a:t>
            </a:r>
            <a:r>
              <a:rPr sz="1100" spc="-5" dirty="0">
                <a:latin typeface="Segoe UI"/>
                <a:cs typeface="Segoe UI"/>
              </a:rPr>
              <a:t>In the selection </a:t>
            </a:r>
            <a:r>
              <a:rPr sz="1100" dirty="0">
                <a:latin typeface="Segoe UI"/>
                <a:cs typeface="Segoe UI"/>
              </a:rPr>
              <a:t>of one of </a:t>
            </a:r>
            <a:r>
              <a:rPr sz="1100" spc="-5" dirty="0">
                <a:latin typeface="Segoe UI"/>
                <a:cs typeface="Segoe UI"/>
              </a:rPr>
              <a:t>the two projects </a:t>
            </a:r>
            <a:r>
              <a:rPr sz="1100" dirty="0">
                <a:latin typeface="Segoe UI"/>
                <a:cs typeface="Segoe UI"/>
              </a:rPr>
              <a:t>A and B, </a:t>
            </a:r>
            <a:r>
              <a:rPr sz="1100" spc="-5" dirty="0">
                <a:latin typeface="Segoe UI"/>
                <a:cs typeface="Segoe UI"/>
              </a:rPr>
              <a:t>Project </a:t>
            </a:r>
            <a:r>
              <a:rPr sz="1100" dirty="0">
                <a:latin typeface="Segoe UI"/>
                <a:cs typeface="Segoe UI"/>
              </a:rPr>
              <a:t>B </a:t>
            </a:r>
            <a:r>
              <a:rPr sz="1100" spc="-5" dirty="0">
                <a:latin typeface="Segoe UI"/>
                <a:cs typeface="Segoe UI"/>
              </a:rPr>
              <a:t>is preferable  because the possible profit which </a:t>
            </a:r>
            <a:r>
              <a:rPr sz="1100" dirty="0">
                <a:latin typeface="Segoe UI"/>
                <a:cs typeface="Segoe UI"/>
              </a:rPr>
              <a:t>may </a:t>
            </a:r>
            <a:r>
              <a:rPr sz="1100" spc="-5" dirty="0">
                <a:latin typeface="Segoe UI"/>
                <a:cs typeface="Segoe UI"/>
              </a:rPr>
              <a:t>occur is subject to less variation </a:t>
            </a:r>
            <a:r>
              <a:rPr sz="1100" dirty="0">
                <a:latin typeface="Segoe UI"/>
                <a:cs typeface="Segoe UI"/>
              </a:rPr>
              <a:t>(or  </a:t>
            </a:r>
            <a:r>
              <a:rPr sz="1100" spc="-5" dirty="0">
                <a:latin typeface="Segoe UI"/>
                <a:cs typeface="Segoe UI"/>
              </a:rPr>
              <a:t>dispersion). Much higher risk is lying with project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6111" y="2682239"/>
            <a:ext cx="5294630" cy="20320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79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ILLUSTRATION</a:t>
            </a:r>
            <a:r>
              <a:rPr sz="1200" b="1" spc="2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5" dirty="0">
                <a:solidFill>
                  <a:srgbClr val="00A650"/>
                </a:solidFill>
                <a:latin typeface="Segoe UI"/>
                <a:cs typeface="Segoe UI"/>
              </a:rPr>
              <a:t>10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700" y="2938385"/>
            <a:ext cx="528066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100"/>
              </a:spcBef>
            </a:pPr>
            <a:r>
              <a:rPr sz="1100" i="1" spc="15" dirty="0">
                <a:latin typeface="Segoe UI"/>
                <a:cs typeface="Segoe UI"/>
              </a:rPr>
              <a:t>From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following </a:t>
            </a:r>
            <a:r>
              <a:rPr sz="1100" i="1" spc="10" dirty="0">
                <a:latin typeface="Segoe UI"/>
                <a:cs typeface="Segoe UI"/>
              </a:rPr>
              <a:t>details </a:t>
            </a:r>
            <a:r>
              <a:rPr sz="1100" i="1" spc="15" dirty="0">
                <a:latin typeface="Segoe UI"/>
                <a:cs typeface="Segoe UI"/>
              </a:rPr>
              <a:t>relating </a:t>
            </a:r>
            <a:r>
              <a:rPr sz="1100" i="1" spc="10" dirty="0">
                <a:latin typeface="Segoe UI"/>
                <a:cs typeface="Segoe UI"/>
              </a:rPr>
              <a:t>to </a:t>
            </a:r>
            <a:r>
              <a:rPr sz="1100" i="1" dirty="0">
                <a:latin typeface="Segoe UI"/>
                <a:cs typeface="Segoe UI"/>
              </a:rPr>
              <a:t>a </a:t>
            </a:r>
            <a:r>
              <a:rPr sz="1100" i="1" spc="15" dirty="0">
                <a:latin typeface="Segoe UI"/>
                <a:cs typeface="Segoe UI"/>
              </a:rPr>
              <a:t>project, </a:t>
            </a:r>
            <a:r>
              <a:rPr sz="1100" i="1" spc="10" dirty="0">
                <a:latin typeface="Segoe UI"/>
                <a:cs typeface="Segoe UI"/>
              </a:rPr>
              <a:t>analyse the </a:t>
            </a:r>
            <a:r>
              <a:rPr sz="1100" i="1" spc="15" dirty="0">
                <a:latin typeface="Segoe UI"/>
                <a:cs typeface="Segoe UI"/>
              </a:rPr>
              <a:t>sensitivity </a:t>
            </a:r>
            <a:r>
              <a:rPr sz="1100" i="1" spc="10" dirty="0">
                <a:latin typeface="Segoe UI"/>
                <a:cs typeface="Segoe UI"/>
              </a:rPr>
              <a:t>of the </a:t>
            </a:r>
            <a:r>
              <a:rPr sz="1100" i="1" spc="15" dirty="0">
                <a:latin typeface="Segoe UI"/>
                <a:cs typeface="Segoe UI"/>
              </a:rPr>
              <a:t>project  </a:t>
            </a:r>
            <a:r>
              <a:rPr sz="1100" i="1" spc="10" dirty="0">
                <a:latin typeface="Segoe UI"/>
                <a:cs typeface="Segoe UI"/>
              </a:rPr>
              <a:t>to changes </a:t>
            </a:r>
            <a:r>
              <a:rPr sz="1100" i="1" spc="5" dirty="0">
                <a:latin typeface="Segoe UI"/>
                <a:cs typeface="Segoe UI"/>
              </a:rPr>
              <a:t>in </a:t>
            </a:r>
            <a:r>
              <a:rPr sz="1100" i="1" spc="15" dirty="0">
                <a:latin typeface="Segoe UI"/>
                <a:cs typeface="Segoe UI"/>
              </a:rPr>
              <a:t>initial project </a:t>
            </a:r>
            <a:r>
              <a:rPr sz="1100" i="1" spc="10" dirty="0">
                <a:latin typeface="Segoe UI"/>
                <a:cs typeface="Segoe UI"/>
              </a:rPr>
              <a:t>cost, </a:t>
            </a:r>
            <a:r>
              <a:rPr sz="1100" i="1" spc="15" dirty="0">
                <a:latin typeface="Segoe UI"/>
                <a:cs typeface="Segoe UI"/>
              </a:rPr>
              <a:t>annual </a:t>
            </a:r>
            <a:r>
              <a:rPr sz="1100" i="1" spc="10" dirty="0">
                <a:latin typeface="Segoe UI"/>
                <a:cs typeface="Segoe UI"/>
              </a:rPr>
              <a:t>cash inflow and cost of</a:t>
            </a:r>
            <a:r>
              <a:rPr sz="1100" i="1" spc="30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capital: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11352" y="3409188"/>
          <a:ext cx="3218180" cy="870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1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9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Initial Project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Cost</a:t>
                      </a:r>
                      <a:r>
                        <a:rPr sz="1100" i="1" spc="7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-1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i="1" spc="-10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i="1" spc="-10" dirty="0"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i="1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408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Annual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Cash Inflow</a:t>
                      </a:r>
                      <a:r>
                        <a:rPr sz="1100" i="1" spc="8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-1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50" i="1" spc="-10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i="1" spc="-10" dirty="0"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i="1" spc="25" dirty="0">
                          <a:latin typeface="Segoe UI"/>
                          <a:cs typeface="Segoe UI"/>
                        </a:rPr>
                        <a:t>5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Project Life</a:t>
                      </a:r>
                      <a:r>
                        <a:rPr sz="1100" i="1" spc="5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0" dirty="0">
                          <a:latin typeface="Segoe UI"/>
                          <a:cs typeface="Segoe UI"/>
                        </a:rPr>
                        <a:t>(Years)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i="1" dirty="0">
                          <a:latin typeface="Segoe UI"/>
                          <a:cs typeface="Segoe UI"/>
                        </a:rPr>
                        <a:t>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0" dirty="0">
                          <a:latin typeface="Segoe UI"/>
                          <a:cs typeface="Segoe UI"/>
                        </a:rPr>
                        <a:t>Cost </a:t>
                      </a:r>
                      <a:r>
                        <a:rPr sz="1100" i="1" dirty="0">
                          <a:latin typeface="Segoe UI"/>
                          <a:cs typeface="Segoe UI"/>
                        </a:rPr>
                        <a:t>of</a:t>
                      </a:r>
                      <a:r>
                        <a:rPr sz="1100" i="1" spc="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i="1" spc="15" dirty="0">
                          <a:latin typeface="Segoe UI"/>
                          <a:cs typeface="Segoe UI"/>
                        </a:rPr>
                        <a:t>Capital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10%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901700" y="4338941"/>
            <a:ext cx="528193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100"/>
              </a:spcBef>
            </a:pPr>
            <a:r>
              <a:rPr sz="1100" i="1" spc="15" dirty="0">
                <a:latin typeface="Segoe UI"/>
                <a:cs typeface="Segoe UI"/>
              </a:rPr>
              <a:t>IDENTIFY </a:t>
            </a:r>
            <a:r>
              <a:rPr sz="1100" i="1" spc="10" dirty="0">
                <a:latin typeface="Segoe UI"/>
                <a:cs typeface="Segoe UI"/>
              </a:rPr>
              <a:t>which of the </a:t>
            </a:r>
            <a:r>
              <a:rPr sz="1100" i="1" spc="15" dirty="0">
                <a:latin typeface="Segoe UI"/>
                <a:cs typeface="Segoe UI"/>
              </a:rPr>
              <a:t>three factors, </a:t>
            </a:r>
            <a:r>
              <a:rPr sz="1100" i="1" spc="10" dirty="0">
                <a:latin typeface="Segoe UI"/>
                <a:cs typeface="Segoe UI"/>
              </a:rPr>
              <a:t>the </a:t>
            </a:r>
            <a:r>
              <a:rPr sz="1100" i="1" spc="15" dirty="0">
                <a:latin typeface="Segoe UI"/>
                <a:cs typeface="Segoe UI"/>
              </a:rPr>
              <a:t>project </a:t>
            </a:r>
            <a:r>
              <a:rPr sz="1100" i="1" spc="10" dirty="0">
                <a:latin typeface="Segoe UI"/>
                <a:cs typeface="Segoe UI"/>
              </a:rPr>
              <a:t>is most sensitive if the </a:t>
            </a:r>
            <a:r>
              <a:rPr sz="1100" i="1" spc="15" dirty="0">
                <a:latin typeface="Segoe UI"/>
                <a:cs typeface="Segoe UI"/>
              </a:rPr>
              <a:t>variable </a:t>
            </a:r>
            <a:r>
              <a:rPr sz="1100" i="1" spc="5" dirty="0">
                <a:latin typeface="Segoe UI"/>
                <a:cs typeface="Segoe UI"/>
              </a:rPr>
              <a:t>is  </a:t>
            </a:r>
            <a:r>
              <a:rPr sz="1100" i="1" spc="15" dirty="0">
                <a:latin typeface="Segoe UI"/>
                <a:cs typeface="Segoe UI"/>
              </a:rPr>
              <a:t>adversely affected </a:t>
            </a:r>
            <a:r>
              <a:rPr sz="1100" i="1" spc="5" dirty="0">
                <a:latin typeface="Segoe UI"/>
                <a:cs typeface="Segoe UI"/>
              </a:rPr>
              <a:t>by </a:t>
            </a:r>
            <a:r>
              <a:rPr sz="1100" i="1" spc="10" dirty="0">
                <a:latin typeface="Segoe UI"/>
                <a:cs typeface="Segoe UI"/>
              </a:rPr>
              <a:t>10%? (Use </a:t>
            </a:r>
            <a:r>
              <a:rPr sz="1100" i="1" spc="15" dirty="0">
                <a:latin typeface="Segoe UI"/>
                <a:cs typeface="Segoe UI"/>
              </a:rPr>
              <a:t>annuity factors: </a:t>
            </a:r>
            <a:r>
              <a:rPr sz="1100" i="1" spc="10" dirty="0">
                <a:latin typeface="Segoe UI"/>
                <a:cs typeface="Segoe UI"/>
              </a:rPr>
              <a:t>for 10% 3.169 and </a:t>
            </a:r>
            <a:r>
              <a:rPr sz="1100" i="1" spc="15" dirty="0">
                <a:latin typeface="Segoe UI"/>
                <a:cs typeface="Segoe UI"/>
              </a:rPr>
              <a:t>11% </a:t>
            </a:r>
            <a:r>
              <a:rPr sz="1100" i="1" spc="10" dirty="0">
                <a:latin typeface="Segoe UI"/>
                <a:cs typeface="Segoe UI"/>
              </a:rPr>
              <a:t>...</a:t>
            </a:r>
            <a:r>
              <a:rPr sz="1100" i="1" spc="45" dirty="0">
                <a:latin typeface="Segoe UI"/>
                <a:cs typeface="Segoe UI"/>
              </a:rPr>
              <a:t> </a:t>
            </a:r>
            <a:r>
              <a:rPr sz="1100" i="1" spc="15" dirty="0">
                <a:latin typeface="Segoe UI"/>
                <a:cs typeface="Segoe UI"/>
              </a:rPr>
              <a:t>3.103).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6111" y="4809744"/>
            <a:ext cx="5294630" cy="203200"/>
          </a:xfrm>
          <a:prstGeom prst="rect">
            <a:avLst/>
          </a:prstGeom>
          <a:solidFill>
            <a:srgbClr val="C2D69B"/>
          </a:solidFill>
        </p:spPr>
        <p:txBody>
          <a:bodyPr vert="horz" wrap="square" lIns="0" tIns="1016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80"/>
              </a:spcBef>
            </a:pPr>
            <a:r>
              <a:rPr sz="1200" b="1" spc="20" dirty="0">
                <a:solidFill>
                  <a:srgbClr val="00A650"/>
                </a:solidFill>
                <a:latin typeface="Segoe UI"/>
                <a:cs typeface="Segoe UI"/>
              </a:rPr>
              <a:t>SOLUTION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1700" y="5083555"/>
            <a:ext cx="32486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15" dirty="0">
                <a:latin typeface="Segoe UI"/>
                <a:cs typeface="Segoe UI"/>
              </a:rPr>
              <a:t>Calculation </a:t>
            </a:r>
            <a:r>
              <a:rPr sz="1100" b="1" dirty="0">
                <a:latin typeface="Segoe UI"/>
                <a:cs typeface="Segoe UI"/>
              </a:rPr>
              <a:t>of </a:t>
            </a:r>
            <a:r>
              <a:rPr sz="1100" b="1" spc="10" dirty="0">
                <a:latin typeface="Segoe UI"/>
                <a:cs typeface="Segoe UI"/>
              </a:rPr>
              <a:t>NPV </a:t>
            </a:r>
            <a:r>
              <a:rPr sz="1100" b="1" spc="15" dirty="0">
                <a:latin typeface="Segoe UI"/>
                <a:cs typeface="Segoe UI"/>
              </a:rPr>
              <a:t>through Sensitivity</a:t>
            </a:r>
            <a:r>
              <a:rPr sz="1100" b="1" spc="110" dirty="0">
                <a:latin typeface="Segoe UI"/>
                <a:cs typeface="Segoe UI"/>
              </a:rPr>
              <a:t> </a:t>
            </a:r>
            <a:r>
              <a:rPr sz="1100" b="1" spc="15" dirty="0">
                <a:latin typeface="Segoe UI"/>
                <a:cs typeface="Segoe UI"/>
              </a:rPr>
              <a:t>Analysis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929639" y="5350751"/>
          <a:ext cx="4173220" cy="8869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9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3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7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PV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of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cash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inflows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45,000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×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3.169</a:t>
                      </a:r>
                      <a:r>
                        <a:rPr sz="1100" spc="17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2611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42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414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Initial Project</a:t>
                      </a:r>
                      <a:r>
                        <a:rPr sz="1100" spc="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Cost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2611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20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NPV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R="62865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22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6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929639" y="6472428"/>
          <a:ext cx="5174615" cy="1597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5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0603">
                <a:tc>
                  <a:txBody>
                    <a:bodyPr/>
                    <a:lstStyle/>
                    <a:p>
                      <a:pPr marL="5251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Situation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NPV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Changes </a:t>
                      </a:r>
                      <a:r>
                        <a:rPr sz="12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in</a:t>
                      </a:r>
                      <a:r>
                        <a:rPr sz="1200" b="1" spc="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NPV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Base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(present)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25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22,605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693">
                <a:tc>
                  <a:txBody>
                    <a:bodyPr/>
                    <a:lstStyle/>
                    <a:p>
                      <a:pPr marL="73025">
                        <a:lnSpc>
                          <a:spcPts val="1275"/>
                        </a:lnSpc>
                        <a:spcBef>
                          <a:spcPts val="290"/>
                        </a:spcBef>
                      </a:pPr>
                      <a:r>
                        <a:rPr sz="1100" spc="5" dirty="0">
                          <a:latin typeface="Segoe UI"/>
                          <a:cs typeface="Segoe UI"/>
                        </a:rPr>
                        <a:t>If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initial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project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cost</a:t>
                      </a:r>
                      <a:r>
                        <a:rPr sz="1100" spc="1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is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1275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1,42,605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-</a:t>
                      </a:r>
                      <a:r>
                        <a:rPr sz="1100" spc="229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1,32,000)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1275"/>
                        </a:lnSpc>
                        <a:spcBef>
                          <a:spcPts val="290"/>
                        </a:spcBef>
                      </a:pPr>
                      <a:r>
                        <a:rPr sz="1100" spc="-15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spc="-1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22,605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–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10,605)/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458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varied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adversely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by</a:t>
                      </a:r>
                      <a:r>
                        <a:rPr sz="1100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10%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=</a:t>
                      </a:r>
                      <a:r>
                        <a:rPr sz="1100" spc="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10,605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2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22,605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(53.08%)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693">
                <a:tc>
                  <a:txBody>
                    <a:bodyPr/>
                    <a:lstStyle/>
                    <a:p>
                      <a:pPr marL="73025">
                        <a:lnSpc>
                          <a:spcPts val="1275"/>
                        </a:lnSpc>
                        <a:spcBef>
                          <a:spcPts val="290"/>
                        </a:spcBef>
                      </a:pPr>
                      <a:r>
                        <a:rPr sz="1100" spc="5" dirty="0">
                          <a:latin typeface="Segoe UI"/>
                          <a:cs typeface="Segoe UI"/>
                        </a:rPr>
                        <a:t>If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annual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cash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inflow</a:t>
                      </a:r>
                      <a:r>
                        <a:rPr sz="1100" spc="1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1275"/>
                        </a:lnSpc>
                        <a:spcBef>
                          <a:spcPts val="290"/>
                        </a:spcBef>
                        <a:tabLst>
                          <a:tab pos="739775" algn="l"/>
                          <a:tab pos="1367790" algn="l"/>
                        </a:tabLst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[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40,500	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(revised	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cash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1275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22,605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–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8,345)</a:t>
                      </a:r>
                      <a:r>
                        <a:rPr sz="1100" spc="9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/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86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varied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adversely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by</a:t>
                      </a:r>
                      <a:r>
                        <a:rPr sz="1100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10%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 marR="66675">
                        <a:lnSpc>
                          <a:spcPts val="1460"/>
                        </a:lnSpc>
                        <a:spcBef>
                          <a:spcPts val="20"/>
                        </a:spcBef>
                        <a:tabLst>
                          <a:tab pos="622935" algn="l"/>
                          <a:tab pos="955040" algn="l"/>
                          <a:tab pos="1577975" algn="l"/>
                        </a:tabLst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f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l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w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)	×	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3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169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)	–  (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1,20,000)]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spc="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8,345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25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22,605=63.08%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26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923747"/>
            <a:ext cx="7086600" cy="76200"/>
          </a:xfrm>
          <a:custGeom>
            <a:avLst/>
            <a:gdLst/>
            <a:ahLst/>
            <a:cxnLst/>
            <a:rect l="l" t="t" r="r" b="b"/>
            <a:pathLst>
              <a:path w="7086600" h="76200">
                <a:moveTo>
                  <a:pt x="0" y="75615"/>
                </a:moveTo>
                <a:lnTo>
                  <a:pt x="7086600" y="75615"/>
                </a:lnTo>
                <a:lnTo>
                  <a:pt x="7086600" y="0"/>
                </a:lnTo>
                <a:lnTo>
                  <a:pt x="0" y="0"/>
                </a:lnTo>
                <a:lnTo>
                  <a:pt x="0" y="75615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0363" y="8349493"/>
            <a:ext cx="1817370" cy="641985"/>
          </a:xfrm>
          <a:custGeom>
            <a:avLst/>
            <a:gdLst/>
            <a:ahLst/>
            <a:cxnLst/>
            <a:rect l="l" t="t" r="r" b="b"/>
            <a:pathLst>
              <a:path w="1817370" h="641984">
                <a:moveTo>
                  <a:pt x="1724621" y="0"/>
                </a:moveTo>
                <a:lnTo>
                  <a:pt x="92760" y="0"/>
                </a:lnTo>
                <a:lnTo>
                  <a:pt x="56692" y="7327"/>
                </a:lnTo>
                <a:lnTo>
                  <a:pt x="27050" y="26885"/>
                </a:lnTo>
                <a:lnTo>
                  <a:pt x="7721" y="56222"/>
                </a:lnTo>
                <a:lnTo>
                  <a:pt x="0" y="91668"/>
                </a:lnTo>
                <a:lnTo>
                  <a:pt x="0" y="641680"/>
                </a:lnTo>
                <a:lnTo>
                  <a:pt x="1816747" y="641680"/>
                </a:lnTo>
                <a:lnTo>
                  <a:pt x="1816747" y="91668"/>
                </a:lnTo>
                <a:lnTo>
                  <a:pt x="1809661" y="56222"/>
                </a:lnTo>
                <a:lnTo>
                  <a:pt x="1789683" y="26885"/>
                </a:lnTo>
                <a:lnTo>
                  <a:pt x="1760702" y="7327"/>
                </a:lnTo>
                <a:lnTo>
                  <a:pt x="1724621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53248" y="8359880"/>
            <a:ext cx="1791335" cy="636270"/>
          </a:xfrm>
          <a:custGeom>
            <a:avLst/>
            <a:gdLst/>
            <a:ahLst/>
            <a:cxnLst/>
            <a:rect l="l" t="t" r="r" b="b"/>
            <a:pathLst>
              <a:path w="1791335" h="636270">
                <a:moveTo>
                  <a:pt x="1790979" y="636181"/>
                </a:moveTo>
                <a:lnTo>
                  <a:pt x="1790979" y="91059"/>
                </a:lnTo>
                <a:lnTo>
                  <a:pt x="1783892" y="55613"/>
                </a:lnTo>
                <a:lnTo>
                  <a:pt x="1764563" y="26885"/>
                </a:lnTo>
                <a:lnTo>
                  <a:pt x="1735569" y="7340"/>
                </a:lnTo>
                <a:lnTo>
                  <a:pt x="1700136" y="0"/>
                </a:lnTo>
                <a:lnTo>
                  <a:pt x="91478" y="0"/>
                </a:lnTo>
                <a:lnTo>
                  <a:pt x="56045" y="7340"/>
                </a:lnTo>
                <a:lnTo>
                  <a:pt x="27050" y="26885"/>
                </a:lnTo>
                <a:lnTo>
                  <a:pt x="7721" y="55613"/>
                </a:lnTo>
                <a:lnTo>
                  <a:pt x="0" y="91059"/>
                </a:lnTo>
                <a:lnTo>
                  <a:pt x="0" y="636181"/>
                </a:lnTo>
              </a:path>
            </a:pathLst>
          </a:custGeom>
          <a:ln w="116585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6924585"/>
            <a:ext cx="7086600" cy="0"/>
          </a:xfrm>
          <a:custGeom>
            <a:avLst/>
            <a:gdLst/>
            <a:ahLst/>
            <a:cxnLst/>
            <a:rect l="l" t="t" r="r" b="b"/>
            <a:pathLst>
              <a:path w="7086600">
                <a:moveTo>
                  <a:pt x="708660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420099"/>
            <a:ext cx="7086600" cy="4455160"/>
          </a:xfrm>
          <a:custGeom>
            <a:avLst/>
            <a:gdLst/>
            <a:ahLst/>
            <a:cxnLst/>
            <a:rect l="l" t="t" r="r" b="b"/>
            <a:pathLst>
              <a:path w="7086600" h="4455159">
                <a:moveTo>
                  <a:pt x="0" y="4454664"/>
                </a:moveTo>
                <a:lnTo>
                  <a:pt x="7086600" y="4454664"/>
                </a:lnTo>
                <a:lnTo>
                  <a:pt x="7086600" y="0"/>
                </a:lnTo>
                <a:lnTo>
                  <a:pt x="0" y="0"/>
                </a:lnTo>
                <a:lnTo>
                  <a:pt x="0" y="4454664"/>
                </a:lnTo>
                <a:close/>
              </a:path>
            </a:pathLst>
          </a:custGeom>
          <a:solidFill>
            <a:srgbClr val="EAF1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04961" y="9069407"/>
            <a:ext cx="1806575" cy="74930"/>
          </a:xfrm>
          <a:custGeom>
            <a:avLst/>
            <a:gdLst/>
            <a:ahLst/>
            <a:cxnLst/>
            <a:rect l="l" t="t" r="r" b="b"/>
            <a:pathLst>
              <a:path w="1806575" h="74929">
                <a:moveTo>
                  <a:pt x="1719071" y="0"/>
                </a:moveTo>
                <a:lnTo>
                  <a:pt x="87223" y="0"/>
                </a:lnTo>
                <a:lnTo>
                  <a:pt x="51142" y="8254"/>
                </a:lnTo>
                <a:lnTo>
                  <a:pt x="21513" y="30276"/>
                </a:lnTo>
                <a:lnTo>
                  <a:pt x="2184" y="63309"/>
                </a:lnTo>
                <a:lnTo>
                  <a:pt x="0" y="74587"/>
                </a:lnTo>
                <a:lnTo>
                  <a:pt x="1806117" y="74587"/>
                </a:lnTo>
                <a:lnTo>
                  <a:pt x="1804111" y="63309"/>
                </a:lnTo>
                <a:lnTo>
                  <a:pt x="1784146" y="30276"/>
                </a:lnTo>
                <a:lnTo>
                  <a:pt x="1755152" y="8254"/>
                </a:lnTo>
                <a:lnTo>
                  <a:pt x="1719071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9974" y="9081099"/>
            <a:ext cx="1776730" cy="63500"/>
          </a:xfrm>
          <a:custGeom>
            <a:avLst/>
            <a:gdLst/>
            <a:ahLst/>
            <a:cxnLst/>
            <a:rect l="l" t="t" r="r" b="b"/>
            <a:pathLst>
              <a:path w="1776730" h="63500">
                <a:moveTo>
                  <a:pt x="1776269" y="62900"/>
                </a:moveTo>
                <a:lnTo>
                  <a:pt x="1776222" y="62636"/>
                </a:lnTo>
                <a:lnTo>
                  <a:pt x="1756892" y="30289"/>
                </a:lnTo>
                <a:lnTo>
                  <a:pt x="1727898" y="8267"/>
                </a:lnTo>
                <a:lnTo>
                  <a:pt x="1692465" y="0"/>
                </a:lnTo>
                <a:lnTo>
                  <a:pt x="83807" y="0"/>
                </a:lnTo>
                <a:lnTo>
                  <a:pt x="48374" y="8267"/>
                </a:lnTo>
                <a:lnTo>
                  <a:pt x="19380" y="30289"/>
                </a:lnTo>
                <a:lnTo>
                  <a:pt x="51" y="62636"/>
                </a:lnTo>
                <a:lnTo>
                  <a:pt x="0" y="62900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6999363"/>
            <a:ext cx="7086600" cy="2145030"/>
          </a:xfrm>
          <a:custGeom>
            <a:avLst/>
            <a:gdLst/>
            <a:ahLst/>
            <a:cxnLst/>
            <a:rect l="l" t="t" r="r" b="b"/>
            <a:pathLst>
              <a:path w="7086600" h="2145029">
                <a:moveTo>
                  <a:pt x="0" y="2144636"/>
                </a:moveTo>
                <a:lnTo>
                  <a:pt x="7086600" y="2144636"/>
                </a:lnTo>
                <a:lnTo>
                  <a:pt x="7086600" y="0"/>
                </a:lnTo>
                <a:lnTo>
                  <a:pt x="0" y="0"/>
                </a:lnTo>
                <a:lnTo>
                  <a:pt x="0" y="2144636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97917" y="7667380"/>
            <a:ext cx="1816735" cy="763905"/>
          </a:xfrm>
          <a:custGeom>
            <a:avLst/>
            <a:gdLst/>
            <a:ahLst/>
            <a:cxnLst/>
            <a:rect l="l" t="t" r="r" b="b"/>
            <a:pathLst>
              <a:path w="1816735" h="763904">
                <a:moveTo>
                  <a:pt x="1816646" y="0"/>
                </a:moveTo>
                <a:lnTo>
                  <a:pt x="0" y="0"/>
                </a:lnTo>
                <a:lnTo>
                  <a:pt x="0" y="723468"/>
                </a:lnTo>
                <a:lnTo>
                  <a:pt x="7721" y="739000"/>
                </a:lnTo>
                <a:lnTo>
                  <a:pt x="27050" y="751852"/>
                </a:lnTo>
                <a:lnTo>
                  <a:pt x="56692" y="760425"/>
                </a:lnTo>
                <a:lnTo>
                  <a:pt x="92760" y="763638"/>
                </a:lnTo>
                <a:lnTo>
                  <a:pt x="1724520" y="763638"/>
                </a:lnTo>
                <a:lnTo>
                  <a:pt x="1760601" y="760425"/>
                </a:lnTo>
                <a:lnTo>
                  <a:pt x="1789595" y="751852"/>
                </a:lnTo>
                <a:lnTo>
                  <a:pt x="1809559" y="739000"/>
                </a:lnTo>
                <a:lnTo>
                  <a:pt x="1816646" y="723468"/>
                </a:lnTo>
                <a:lnTo>
                  <a:pt x="1816646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97909" y="7386138"/>
            <a:ext cx="1816735" cy="281305"/>
          </a:xfrm>
          <a:custGeom>
            <a:avLst/>
            <a:gdLst/>
            <a:ahLst/>
            <a:cxnLst/>
            <a:rect l="l" t="t" r="r" b="b"/>
            <a:pathLst>
              <a:path w="1816735" h="281304">
                <a:moveTo>
                  <a:pt x="1724533" y="0"/>
                </a:moveTo>
                <a:lnTo>
                  <a:pt x="92773" y="0"/>
                </a:lnTo>
                <a:lnTo>
                  <a:pt x="56692" y="3213"/>
                </a:lnTo>
                <a:lnTo>
                  <a:pt x="27063" y="11785"/>
                </a:lnTo>
                <a:lnTo>
                  <a:pt x="7734" y="24638"/>
                </a:lnTo>
                <a:lnTo>
                  <a:pt x="0" y="40182"/>
                </a:lnTo>
                <a:lnTo>
                  <a:pt x="0" y="281241"/>
                </a:lnTo>
                <a:lnTo>
                  <a:pt x="1816658" y="281241"/>
                </a:lnTo>
                <a:lnTo>
                  <a:pt x="1816658" y="40182"/>
                </a:lnTo>
                <a:lnTo>
                  <a:pt x="1809572" y="24638"/>
                </a:lnTo>
                <a:lnTo>
                  <a:pt x="1789595" y="11785"/>
                </a:lnTo>
                <a:lnTo>
                  <a:pt x="1760613" y="3213"/>
                </a:lnTo>
                <a:lnTo>
                  <a:pt x="1724533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10802" y="7390695"/>
            <a:ext cx="1791335" cy="279400"/>
          </a:xfrm>
          <a:custGeom>
            <a:avLst/>
            <a:gdLst/>
            <a:ahLst/>
            <a:cxnLst/>
            <a:rect l="l" t="t" r="r" b="b"/>
            <a:pathLst>
              <a:path w="1791335" h="279400">
                <a:moveTo>
                  <a:pt x="1790877" y="278828"/>
                </a:moveTo>
                <a:lnTo>
                  <a:pt x="1790877" y="39903"/>
                </a:lnTo>
                <a:lnTo>
                  <a:pt x="1783791" y="24371"/>
                </a:lnTo>
                <a:lnTo>
                  <a:pt x="1764461" y="11785"/>
                </a:lnTo>
                <a:lnTo>
                  <a:pt x="1735480" y="3213"/>
                </a:lnTo>
                <a:lnTo>
                  <a:pt x="1700047" y="0"/>
                </a:lnTo>
                <a:lnTo>
                  <a:pt x="91478" y="0"/>
                </a:lnTo>
                <a:lnTo>
                  <a:pt x="56045" y="3213"/>
                </a:lnTo>
                <a:lnTo>
                  <a:pt x="27051" y="11785"/>
                </a:lnTo>
                <a:lnTo>
                  <a:pt x="7721" y="24371"/>
                </a:lnTo>
                <a:lnTo>
                  <a:pt x="0" y="39903"/>
                </a:lnTo>
                <a:lnTo>
                  <a:pt x="0" y="278828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10802" y="7669523"/>
            <a:ext cx="1791335" cy="757555"/>
          </a:xfrm>
          <a:custGeom>
            <a:avLst/>
            <a:gdLst/>
            <a:ahLst/>
            <a:cxnLst/>
            <a:rect l="l" t="t" r="r" b="b"/>
            <a:pathLst>
              <a:path w="1791335" h="757554">
                <a:moveTo>
                  <a:pt x="0" y="0"/>
                </a:moveTo>
                <a:lnTo>
                  <a:pt x="0" y="717042"/>
                </a:lnTo>
                <a:lnTo>
                  <a:pt x="7721" y="732574"/>
                </a:lnTo>
                <a:lnTo>
                  <a:pt x="27051" y="745159"/>
                </a:lnTo>
                <a:lnTo>
                  <a:pt x="56045" y="753732"/>
                </a:lnTo>
                <a:lnTo>
                  <a:pt x="91478" y="756945"/>
                </a:lnTo>
                <a:lnTo>
                  <a:pt x="1700047" y="756945"/>
                </a:lnTo>
                <a:lnTo>
                  <a:pt x="1735480" y="753732"/>
                </a:lnTo>
                <a:lnTo>
                  <a:pt x="1764461" y="745159"/>
                </a:lnTo>
                <a:lnTo>
                  <a:pt x="1783791" y="732574"/>
                </a:lnTo>
                <a:lnTo>
                  <a:pt x="1790877" y="717042"/>
                </a:lnTo>
                <a:lnTo>
                  <a:pt x="1790877" y="0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91818" y="8233346"/>
            <a:ext cx="316865" cy="94615"/>
          </a:xfrm>
          <a:custGeom>
            <a:avLst/>
            <a:gdLst/>
            <a:ahLst/>
            <a:cxnLst/>
            <a:rect l="l" t="t" r="r" b="b"/>
            <a:pathLst>
              <a:path w="316864" h="94615">
                <a:moveTo>
                  <a:pt x="316306" y="0"/>
                </a:moveTo>
                <a:lnTo>
                  <a:pt x="0" y="0"/>
                </a:lnTo>
                <a:lnTo>
                  <a:pt x="0" y="94018"/>
                </a:lnTo>
                <a:lnTo>
                  <a:pt x="316306" y="94018"/>
                </a:lnTo>
                <a:lnTo>
                  <a:pt x="316306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91818" y="8117370"/>
            <a:ext cx="316865" cy="94615"/>
          </a:xfrm>
          <a:custGeom>
            <a:avLst/>
            <a:gdLst/>
            <a:ahLst/>
            <a:cxnLst/>
            <a:rect l="l" t="t" r="r" b="b"/>
            <a:pathLst>
              <a:path w="316864" h="94615">
                <a:moveTo>
                  <a:pt x="316306" y="0"/>
                </a:moveTo>
                <a:lnTo>
                  <a:pt x="0" y="0"/>
                </a:lnTo>
                <a:lnTo>
                  <a:pt x="0" y="94284"/>
                </a:lnTo>
                <a:lnTo>
                  <a:pt x="316306" y="94284"/>
                </a:lnTo>
                <a:lnTo>
                  <a:pt x="316306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91818" y="7994421"/>
            <a:ext cx="316865" cy="94615"/>
          </a:xfrm>
          <a:custGeom>
            <a:avLst/>
            <a:gdLst/>
            <a:ahLst/>
            <a:cxnLst/>
            <a:rect l="l" t="t" r="r" b="b"/>
            <a:pathLst>
              <a:path w="316864" h="94615">
                <a:moveTo>
                  <a:pt x="316306" y="0"/>
                </a:moveTo>
                <a:lnTo>
                  <a:pt x="0" y="0"/>
                </a:lnTo>
                <a:lnTo>
                  <a:pt x="0" y="94018"/>
                </a:lnTo>
                <a:lnTo>
                  <a:pt x="316306" y="94018"/>
                </a:lnTo>
                <a:lnTo>
                  <a:pt x="316306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91818" y="7878444"/>
            <a:ext cx="316865" cy="86995"/>
          </a:xfrm>
          <a:custGeom>
            <a:avLst/>
            <a:gdLst/>
            <a:ahLst/>
            <a:cxnLst/>
            <a:rect l="l" t="t" r="r" b="b"/>
            <a:pathLst>
              <a:path w="316864" h="86995">
                <a:moveTo>
                  <a:pt x="316306" y="0"/>
                </a:moveTo>
                <a:lnTo>
                  <a:pt x="0" y="0"/>
                </a:lnTo>
                <a:lnTo>
                  <a:pt x="0" y="86779"/>
                </a:lnTo>
                <a:lnTo>
                  <a:pt x="316306" y="86779"/>
                </a:lnTo>
                <a:lnTo>
                  <a:pt x="316306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75116" y="8233346"/>
            <a:ext cx="299720" cy="94615"/>
          </a:xfrm>
          <a:custGeom>
            <a:avLst/>
            <a:gdLst/>
            <a:ahLst/>
            <a:cxnLst/>
            <a:rect l="l" t="t" r="r" b="b"/>
            <a:pathLst>
              <a:path w="299719" h="94615">
                <a:moveTo>
                  <a:pt x="299554" y="0"/>
                </a:moveTo>
                <a:lnTo>
                  <a:pt x="0" y="0"/>
                </a:lnTo>
                <a:lnTo>
                  <a:pt x="0" y="94018"/>
                </a:lnTo>
                <a:lnTo>
                  <a:pt x="299554" y="94018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75116" y="8117370"/>
            <a:ext cx="299720" cy="94615"/>
          </a:xfrm>
          <a:custGeom>
            <a:avLst/>
            <a:gdLst/>
            <a:ahLst/>
            <a:cxnLst/>
            <a:rect l="l" t="t" r="r" b="b"/>
            <a:pathLst>
              <a:path w="299719" h="94615">
                <a:moveTo>
                  <a:pt x="299554" y="0"/>
                </a:moveTo>
                <a:lnTo>
                  <a:pt x="0" y="0"/>
                </a:lnTo>
                <a:lnTo>
                  <a:pt x="0" y="94284"/>
                </a:lnTo>
                <a:lnTo>
                  <a:pt x="299554" y="94284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75116" y="7994421"/>
            <a:ext cx="299720" cy="94615"/>
          </a:xfrm>
          <a:custGeom>
            <a:avLst/>
            <a:gdLst/>
            <a:ahLst/>
            <a:cxnLst/>
            <a:rect l="l" t="t" r="r" b="b"/>
            <a:pathLst>
              <a:path w="299719" h="94615">
                <a:moveTo>
                  <a:pt x="299554" y="0"/>
                </a:moveTo>
                <a:lnTo>
                  <a:pt x="0" y="0"/>
                </a:lnTo>
                <a:lnTo>
                  <a:pt x="0" y="94018"/>
                </a:lnTo>
                <a:lnTo>
                  <a:pt x="299554" y="94018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75116" y="7878444"/>
            <a:ext cx="299720" cy="86995"/>
          </a:xfrm>
          <a:custGeom>
            <a:avLst/>
            <a:gdLst/>
            <a:ahLst/>
            <a:cxnLst/>
            <a:rect l="l" t="t" r="r" b="b"/>
            <a:pathLst>
              <a:path w="299719" h="86995">
                <a:moveTo>
                  <a:pt x="299554" y="0"/>
                </a:moveTo>
                <a:lnTo>
                  <a:pt x="0" y="0"/>
                </a:lnTo>
                <a:lnTo>
                  <a:pt x="0" y="86779"/>
                </a:lnTo>
                <a:lnTo>
                  <a:pt x="299554" y="86779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41029" y="8233346"/>
            <a:ext cx="299720" cy="94615"/>
          </a:xfrm>
          <a:custGeom>
            <a:avLst/>
            <a:gdLst/>
            <a:ahLst/>
            <a:cxnLst/>
            <a:rect l="l" t="t" r="r" b="b"/>
            <a:pathLst>
              <a:path w="299719" h="94615">
                <a:moveTo>
                  <a:pt x="299554" y="0"/>
                </a:moveTo>
                <a:lnTo>
                  <a:pt x="0" y="0"/>
                </a:lnTo>
                <a:lnTo>
                  <a:pt x="0" y="94018"/>
                </a:lnTo>
                <a:lnTo>
                  <a:pt x="299554" y="94018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41029" y="8117370"/>
            <a:ext cx="299720" cy="94615"/>
          </a:xfrm>
          <a:custGeom>
            <a:avLst/>
            <a:gdLst/>
            <a:ahLst/>
            <a:cxnLst/>
            <a:rect l="l" t="t" r="r" b="b"/>
            <a:pathLst>
              <a:path w="299719" h="94615">
                <a:moveTo>
                  <a:pt x="299554" y="0"/>
                </a:moveTo>
                <a:lnTo>
                  <a:pt x="0" y="0"/>
                </a:lnTo>
                <a:lnTo>
                  <a:pt x="0" y="94284"/>
                </a:lnTo>
                <a:lnTo>
                  <a:pt x="299554" y="94284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41029" y="7994421"/>
            <a:ext cx="299720" cy="94615"/>
          </a:xfrm>
          <a:custGeom>
            <a:avLst/>
            <a:gdLst/>
            <a:ahLst/>
            <a:cxnLst/>
            <a:rect l="l" t="t" r="r" b="b"/>
            <a:pathLst>
              <a:path w="299719" h="94615">
                <a:moveTo>
                  <a:pt x="299554" y="0"/>
                </a:moveTo>
                <a:lnTo>
                  <a:pt x="0" y="0"/>
                </a:lnTo>
                <a:lnTo>
                  <a:pt x="0" y="94018"/>
                </a:lnTo>
                <a:lnTo>
                  <a:pt x="299554" y="94018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41029" y="7878444"/>
            <a:ext cx="299720" cy="86995"/>
          </a:xfrm>
          <a:custGeom>
            <a:avLst/>
            <a:gdLst/>
            <a:ahLst/>
            <a:cxnLst/>
            <a:rect l="l" t="t" r="r" b="b"/>
            <a:pathLst>
              <a:path w="299719" h="86995">
                <a:moveTo>
                  <a:pt x="299554" y="0"/>
                </a:moveTo>
                <a:lnTo>
                  <a:pt x="0" y="0"/>
                </a:lnTo>
                <a:lnTo>
                  <a:pt x="0" y="86779"/>
                </a:lnTo>
                <a:lnTo>
                  <a:pt x="299554" y="86779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07576" y="8233346"/>
            <a:ext cx="299720" cy="94615"/>
          </a:xfrm>
          <a:custGeom>
            <a:avLst/>
            <a:gdLst/>
            <a:ahLst/>
            <a:cxnLst/>
            <a:rect l="l" t="t" r="r" b="b"/>
            <a:pathLst>
              <a:path w="299719" h="94615">
                <a:moveTo>
                  <a:pt x="299554" y="0"/>
                </a:moveTo>
                <a:lnTo>
                  <a:pt x="0" y="0"/>
                </a:lnTo>
                <a:lnTo>
                  <a:pt x="0" y="94018"/>
                </a:lnTo>
                <a:lnTo>
                  <a:pt x="299554" y="94018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07576" y="8117370"/>
            <a:ext cx="299720" cy="94615"/>
          </a:xfrm>
          <a:custGeom>
            <a:avLst/>
            <a:gdLst/>
            <a:ahLst/>
            <a:cxnLst/>
            <a:rect l="l" t="t" r="r" b="b"/>
            <a:pathLst>
              <a:path w="299719" h="94615">
                <a:moveTo>
                  <a:pt x="299554" y="0"/>
                </a:moveTo>
                <a:lnTo>
                  <a:pt x="0" y="0"/>
                </a:lnTo>
                <a:lnTo>
                  <a:pt x="0" y="94284"/>
                </a:lnTo>
                <a:lnTo>
                  <a:pt x="299554" y="94284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07576" y="7994421"/>
            <a:ext cx="299720" cy="94615"/>
          </a:xfrm>
          <a:custGeom>
            <a:avLst/>
            <a:gdLst/>
            <a:ahLst/>
            <a:cxnLst/>
            <a:rect l="l" t="t" r="r" b="b"/>
            <a:pathLst>
              <a:path w="299719" h="94615">
                <a:moveTo>
                  <a:pt x="299554" y="0"/>
                </a:moveTo>
                <a:lnTo>
                  <a:pt x="0" y="0"/>
                </a:lnTo>
                <a:lnTo>
                  <a:pt x="0" y="94018"/>
                </a:lnTo>
                <a:lnTo>
                  <a:pt x="299554" y="94018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07576" y="7878444"/>
            <a:ext cx="299720" cy="86995"/>
          </a:xfrm>
          <a:custGeom>
            <a:avLst/>
            <a:gdLst/>
            <a:ahLst/>
            <a:cxnLst/>
            <a:rect l="l" t="t" r="r" b="b"/>
            <a:pathLst>
              <a:path w="299719" h="86995">
                <a:moveTo>
                  <a:pt x="299554" y="0"/>
                </a:moveTo>
                <a:lnTo>
                  <a:pt x="0" y="0"/>
                </a:lnTo>
                <a:lnTo>
                  <a:pt x="0" y="86779"/>
                </a:lnTo>
                <a:lnTo>
                  <a:pt x="299554" y="86779"/>
                </a:lnTo>
                <a:lnTo>
                  <a:pt x="299554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97021" y="8345169"/>
            <a:ext cx="2896235" cy="297180"/>
          </a:xfrm>
          <a:custGeom>
            <a:avLst/>
            <a:gdLst/>
            <a:ahLst/>
            <a:cxnLst/>
            <a:rect l="l" t="t" r="r" b="b"/>
            <a:pathLst>
              <a:path w="2896235" h="297179">
                <a:moveTo>
                  <a:pt x="0" y="297179"/>
                </a:moveTo>
                <a:lnTo>
                  <a:pt x="2895688" y="297179"/>
                </a:lnTo>
                <a:lnTo>
                  <a:pt x="2895688" y="0"/>
                </a:lnTo>
                <a:lnTo>
                  <a:pt x="0" y="0"/>
                </a:lnTo>
                <a:lnTo>
                  <a:pt x="0" y="297179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97021" y="8018780"/>
            <a:ext cx="249554" cy="326390"/>
          </a:xfrm>
          <a:custGeom>
            <a:avLst/>
            <a:gdLst/>
            <a:ahLst/>
            <a:cxnLst/>
            <a:rect l="l" t="t" r="r" b="b"/>
            <a:pathLst>
              <a:path w="249554" h="326390">
                <a:moveTo>
                  <a:pt x="0" y="326390"/>
                </a:moveTo>
                <a:lnTo>
                  <a:pt x="249300" y="326390"/>
                </a:lnTo>
                <a:lnTo>
                  <a:pt x="249300" y="0"/>
                </a:lnTo>
                <a:lnTo>
                  <a:pt x="0" y="0"/>
                </a:lnTo>
                <a:lnTo>
                  <a:pt x="0" y="32639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97021" y="7978140"/>
            <a:ext cx="827405" cy="0"/>
          </a:xfrm>
          <a:custGeom>
            <a:avLst/>
            <a:gdLst/>
            <a:ahLst/>
            <a:cxnLst/>
            <a:rect l="l" t="t" r="r" b="b"/>
            <a:pathLst>
              <a:path w="827404">
                <a:moveTo>
                  <a:pt x="0" y="0"/>
                </a:moveTo>
                <a:lnTo>
                  <a:pt x="827150" y="0"/>
                </a:lnTo>
              </a:path>
            </a:pathLst>
          </a:custGeom>
          <a:ln w="81279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024172" y="7963950"/>
            <a:ext cx="2068830" cy="381635"/>
          </a:xfrm>
          <a:custGeom>
            <a:avLst/>
            <a:gdLst/>
            <a:ahLst/>
            <a:cxnLst/>
            <a:rect l="l" t="t" r="r" b="b"/>
            <a:pathLst>
              <a:path w="2068829" h="381634">
                <a:moveTo>
                  <a:pt x="0" y="381092"/>
                </a:moveTo>
                <a:lnTo>
                  <a:pt x="2068537" y="381092"/>
                </a:lnTo>
                <a:lnTo>
                  <a:pt x="2068537" y="0"/>
                </a:lnTo>
                <a:lnTo>
                  <a:pt x="0" y="0"/>
                </a:lnTo>
                <a:lnTo>
                  <a:pt x="0" y="381092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97019" y="7781485"/>
            <a:ext cx="2896235" cy="134620"/>
          </a:xfrm>
          <a:custGeom>
            <a:avLst/>
            <a:gdLst/>
            <a:ahLst/>
            <a:cxnLst/>
            <a:rect l="l" t="t" r="r" b="b"/>
            <a:pathLst>
              <a:path w="2896235" h="134620">
                <a:moveTo>
                  <a:pt x="2895688" y="0"/>
                </a:moveTo>
                <a:lnTo>
                  <a:pt x="0" y="0"/>
                </a:lnTo>
                <a:lnTo>
                  <a:pt x="0" y="134454"/>
                </a:lnTo>
                <a:lnTo>
                  <a:pt x="2895688" y="134454"/>
                </a:lnTo>
                <a:lnTo>
                  <a:pt x="2895688" y="95618"/>
                </a:lnTo>
                <a:lnTo>
                  <a:pt x="2322995" y="95618"/>
                </a:lnTo>
                <a:lnTo>
                  <a:pt x="2300452" y="93751"/>
                </a:lnTo>
                <a:lnTo>
                  <a:pt x="2281123" y="88125"/>
                </a:lnTo>
                <a:lnTo>
                  <a:pt x="2268880" y="80086"/>
                </a:lnTo>
                <a:lnTo>
                  <a:pt x="2263724" y="69913"/>
                </a:lnTo>
                <a:lnTo>
                  <a:pt x="2268880" y="59994"/>
                </a:lnTo>
                <a:lnTo>
                  <a:pt x="2281123" y="51688"/>
                </a:lnTo>
                <a:lnTo>
                  <a:pt x="2300452" y="46342"/>
                </a:lnTo>
                <a:lnTo>
                  <a:pt x="2322995" y="44195"/>
                </a:lnTo>
                <a:lnTo>
                  <a:pt x="2895688" y="44195"/>
                </a:lnTo>
                <a:lnTo>
                  <a:pt x="2895688" y="0"/>
                </a:lnTo>
                <a:close/>
              </a:path>
              <a:path w="2896235" h="134620">
                <a:moveTo>
                  <a:pt x="2490482" y="44195"/>
                </a:moveTo>
                <a:lnTo>
                  <a:pt x="2322995" y="44195"/>
                </a:lnTo>
                <a:lnTo>
                  <a:pt x="2346185" y="46342"/>
                </a:lnTo>
                <a:lnTo>
                  <a:pt x="2364867" y="51688"/>
                </a:lnTo>
                <a:lnTo>
                  <a:pt x="2377744" y="59994"/>
                </a:lnTo>
                <a:lnTo>
                  <a:pt x="2382266" y="69913"/>
                </a:lnTo>
                <a:lnTo>
                  <a:pt x="2377744" y="80086"/>
                </a:lnTo>
                <a:lnTo>
                  <a:pt x="2364867" y="88125"/>
                </a:lnTo>
                <a:lnTo>
                  <a:pt x="2346185" y="93751"/>
                </a:lnTo>
                <a:lnTo>
                  <a:pt x="2322995" y="95618"/>
                </a:lnTo>
                <a:lnTo>
                  <a:pt x="2490482" y="95618"/>
                </a:lnTo>
                <a:lnTo>
                  <a:pt x="2467292" y="93751"/>
                </a:lnTo>
                <a:lnTo>
                  <a:pt x="2448610" y="88125"/>
                </a:lnTo>
                <a:lnTo>
                  <a:pt x="2436368" y="80086"/>
                </a:lnTo>
                <a:lnTo>
                  <a:pt x="2431224" y="69913"/>
                </a:lnTo>
                <a:lnTo>
                  <a:pt x="2436368" y="59994"/>
                </a:lnTo>
                <a:lnTo>
                  <a:pt x="2448610" y="51688"/>
                </a:lnTo>
                <a:lnTo>
                  <a:pt x="2467292" y="46342"/>
                </a:lnTo>
                <a:lnTo>
                  <a:pt x="2490482" y="44195"/>
                </a:lnTo>
                <a:close/>
              </a:path>
              <a:path w="2896235" h="134620">
                <a:moveTo>
                  <a:pt x="2651531" y="44195"/>
                </a:moveTo>
                <a:lnTo>
                  <a:pt x="2490482" y="44195"/>
                </a:lnTo>
                <a:lnTo>
                  <a:pt x="2513037" y="46342"/>
                </a:lnTo>
                <a:lnTo>
                  <a:pt x="2532354" y="51688"/>
                </a:lnTo>
                <a:lnTo>
                  <a:pt x="2544597" y="59994"/>
                </a:lnTo>
                <a:lnTo>
                  <a:pt x="2549105" y="69913"/>
                </a:lnTo>
                <a:lnTo>
                  <a:pt x="2544597" y="80086"/>
                </a:lnTo>
                <a:lnTo>
                  <a:pt x="2532354" y="88125"/>
                </a:lnTo>
                <a:lnTo>
                  <a:pt x="2513037" y="93751"/>
                </a:lnTo>
                <a:lnTo>
                  <a:pt x="2490482" y="95618"/>
                </a:lnTo>
                <a:lnTo>
                  <a:pt x="2651531" y="95618"/>
                </a:lnTo>
                <a:lnTo>
                  <a:pt x="2628341" y="93751"/>
                </a:lnTo>
                <a:lnTo>
                  <a:pt x="2609659" y="88125"/>
                </a:lnTo>
                <a:lnTo>
                  <a:pt x="2596781" y="80086"/>
                </a:lnTo>
                <a:lnTo>
                  <a:pt x="2592273" y="69913"/>
                </a:lnTo>
                <a:lnTo>
                  <a:pt x="2596781" y="59994"/>
                </a:lnTo>
                <a:lnTo>
                  <a:pt x="2609659" y="51688"/>
                </a:lnTo>
                <a:lnTo>
                  <a:pt x="2628341" y="46342"/>
                </a:lnTo>
                <a:lnTo>
                  <a:pt x="2651531" y="44195"/>
                </a:lnTo>
                <a:close/>
              </a:path>
              <a:path w="2896235" h="134620">
                <a:moveTo>
                  <a:pt x="2895688" y="44195"/>
                </a:moveTo>
                <a:lnTo>
                  <a:pt x="2651531" y="44195"/>
                </a:lnTo>
                <a:lnTo>
                  <a:pt x="2674734" y="46342"/>
                </a:lnTo>
                <a:lnTo>
                  <a:pt x="2693416" y="51688"/>
                </a:lnTo>
                <a:lnTo>
                  <a:pt x="2705646" y="59994"/>
                </a:lnTo>
                <a:lnTo>
                  <a:pt x="2710802" y="69913"/>
                </a:lnTo>
                <a:lnTo>
                  <a:pt x="2705646" y="80086"/>
                </a:lnTo>
                <a:lnTo>
                  <a:pt x="2693416" y="88125"/>
                </a:lnTo>
                <a:lnTo>
                  <a:pt x="2674734" y="93751"/>
                </a:lnTo>
                <a:lnTo>
                  <a:pt x="2651531" y="95618"/>
                </a:lnTo>
                <a:lnTo>
                  <a:pt x="2895688" y="95618"/>
                </a:lnTo>
                <a:lnTo>
                  <a:pt x="2895688" y="44195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46322" y="8019071"/>
            <a:ext cx="577850" cy="326390"/>
          </a:xfrm>
          <a:custGeom>
            <a:avLst/>
            <a:gdLst/>
            <a:ahLst/>
            <a:cxnLst/>
            <a:rect l="l" t="t" r="r" b="b"/>
            <a:pathLst>
              <a:path w="577850" h="326390">
                <a:moveTo>
                  <a:pt x="0" y="0"/>
                </a:moveTo>
                <a:lnTo>
                  <a:pt x="577850" y="0"/>
                </a:lnTo>
                <a:lnTo>
                  <a:pt x="577850" y="325970"/>
                </a:lnTo>
                <a:lnTo>
                  <a:pt x="0" y="325970"/>
                </a:lnTo>
                <a:lnTo>
                  <a:pt x="0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207323" y="7785235"/>
            <a:ext cx="2875280" cy="854710"/>
          </a:xfrm>
          <a:custGeom>
            <a:avLst/>
            <a:gdLst/>
            <a:ahLst/>
            <a:cxnLst/>
            <a:rect l="l" t="t" r="r" b="b"/>
            <a:pathLst>
              <a:path w="2875279" h="854709">
                <a:moveTo>
                  <a:pt x="2875076" y="133121"/>
                </a:moveTo>
                <a:lnTo>
                  <a:pt x="2875076" y="854176"/>
                </a:lnTo>
                <a:lnTo>
                  <a:pt x="0" y="854176"/>
                </a:lnTo>
                <a:lnTo>
                  <a:pt x="0" y="133121"/>
                </a:lnTo>
                <a:lnTo>
                  <a:pt x="0" y="0"/>
                </a:lnTo>
                <a:lnTo>
                  <a:pt x="2875076" y="0"/>
                </a:lnTo>
                <a:lnTo>
                  <a:pt x="2875076" y="133121"/>
                </a:lnTo>
                <a:close/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207323" y="7918356"/>
            <a:ext cx="2875280" cy="0"/>
          </a:xfrm>
          <a:custGeom>
            <a:avLst/>
            <a:gdLst/>
            <a:ahLst/>
            <a:cxnLst/>
            <a:rect l="l" t="t" r="r" b="b"/>
            <a:pathLst>
              <a:path w="2875279">
                <a:moveTo>
                  <a:pt x="0" y="0"/>
                </a:moveTo>
                <a:lnTo>
                  <a:pt x="2875076" y="0"/>
                </a:lnTo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296028" y="7976957"/>
            <a:ext cx="1584960" cy="74930"/>
          </a:xfrm>
          <a:custGeom>
            <a:avLst/>
            <a:gdLst/>
            <a:ahLst/>
            <a:cxnLst/>
            <a:rect l="l" t="t" r="r" b="b"/>
            <a:pathLst>
              <a:path w="1584960" h="74929">
                <a:moveTo>
                  <a:pt x="0" y="74460"/>
                </a:moveTo>
                <a:lnTo>
                  <a:pt x="1584731" y="74460"/>
                </a:lnTo>
                <a:lnTo>
                  <a:pt x="1584731" y="0"/>
                </a:lnTo>
                <a:lnTo>
                  <a:pt x="0" y="0"/>
                </a:lnTo>
                <a:lnTo>
                  <a:pt x="0" y="7446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296028" y="8051417"/>
            <a:ext cx="1584960" cy="81915"/>
          </a:xfrm>
          <a:custGeom>
            <a:avLst/>
            <a:gdLst/>
            <a:ahLst/>
            <a:cxnLst/>
            <a:rect l="l" t="t" r="r" b="b"/>
            <a:pathLst>
              <a:path w="1584960" h="81915">
                <a:moveTo>
                  <a:pt x="0" y="81432"/>
                </a:moveTo>
                <a:lnTo>
                  <a:pt x="1584731" y="81432"/>
                </a:lnTo>
                <a:lnTo>
                  <a:pt x="1584731" y="0"/>
                </a:lnTo>
                <a:lnTo>
                  <a:pt x="0" y="0"/>
                </a:lnTo>
                <a:lnTo>
                  <a:pt x="0" y="81432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296028" y="8132850"/>
            <a:ext cx="1584960" cy="81915"/>
          </a:xfrm>
          <a:custGeom>
            <a:avLst/>
            <a:gdLst/>
            <a:ahLst/>
            <a:cxnLst/>
            <a:rect l="l" t="t" r="r" b="b"/>
            <a:pathLst>
              <a:path w="1584960" h="81915">
                <a:moveTo>
                  <a:pt x="0" y="81419"/>
                </a:moveTo>
                <a:lnTo>
                  <a:pt x="1584731" y="81419"/>
                </a:lnTo>
                <a:lnTo>
                  <a:pt x="1584731" y="0"/>
                </a:lnTo>
                <a:lnTo>
                  <a:pt x="0" y="0"/>
                </a:lnTo>
                <a:lnTo>
                  <a:pt x="0" y="81419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296028" y="8214269"/>
            <a:ext cx="1584960" cy="81915"/>
          </a:xfrm>
          <a:custGeom>
            <a:avLst/>
            <a:gdLst/>
            <a:ahLst/>
            <a:cxnLst/>
            <a:rect l="l" t="t" r="r" b="b"/>
            <a:pathLst>
              <a:path w="1584960" h="81915">
                <a:moveTo>
                  <a:pt x="0" y="81432"/>
                </a:moveTo>
                <a:lnTo>
                  <a:pt x="1584731" y="81432"/>
                </a:lnTo>
                <a:lnTo>
                  <a:pt x="1584731" y="0"/>
                </a:lnTo>
                <a:lnTo>
                  <a:pt x="0" y="0"/>
                </a:lnTo>
                <a:lnTo>
                  <a:pt x="0" y="81432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296028" y="8295702"/>
            <a:ext cx="1584960" cy="81915"/>
          </a:xfrm>
          <a:custGeom>
            <a:avLst/>
            <a:gdLst/>
            <a:ahLst/>
            <a:cxnLst/>
            <a:rect l="l" t="t" r="r" b="b"/>
            <a:pathLst>
              <a:path w="1584960" h="81915">
                <a:moveTo>
                  <a:pt x="0" y="81419"/>
                </a:moveTo>
                <a:lnTo>
                  <a:pt x="1584731" y="81419"/>
                </a:lnTo>
                <a:lnTo>
                  <a:pt x="1584731" y="0"/>
                </a:lnTo>
                <a:lnTo>
                  <a:pt x="0" y="0"/>
                </a:lnTo>
                <a:lnTo>
                  <a:pt x="0" y="81419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456635" y="8377122"/>
            <a:ext cx="2424430" cy="81915"/>
          </a:xfrm>
          <a:custGeom>
            <a:avLst/>
            <a:gdLst/>
            <a:ahLst/>
            <a:cxnLst/>
            <a:rect l="l" t="t" r="r" b="b"/>
            <a:pathLst>
              <a:path w="2424429" h="81915">
                <a:moveTo>
                  <a:pt x="0" y="81432"/>
                </a:moveTo>
                <a:lnTo>
                  <a:pt x="2424125" y="81432"/>
                </a:lnTo>
                <a:lnTo>
                  <a:pt x="2424125" y="0"/>
                </a:lnTo>
                <a:lnTo>
                  <a:pt x="0" y="0"/>
                </a:lnTo>
                <a:lnTo>
                  <a:pt x="0" y="81432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56635" y="8458554"/>
            <a:ext cx="2424430" cy="91440"/>
          </a:xfrm>
          <a:custGeom>
            <a:avLst/>
            <a:gdLst/>
            <a:ahLst/>
            <a:cxnLst/>
            <a:rect l="l" t="t" r="r" b="b"/>
            <a:pathLst>
              <a:path w="2424429" h="91440">
                <a:moveTo>
                  <a:pt x="0" y="91185"/>
                </a:moveTo>
                <a:lnTo>
                  <a:pt x="2424125" y="91185"/>
                </a:lnTo>
                <a:lnTo>
                  <a:pt x="2424125" y="0"/>
                </a:lnTo>
                <a:lnTo>
                  <a:pt x="0" y="0"/>
                </a:lnTo>
                <a:lnTo>
                  <a:pt x="0" y="91185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929639" y="1269491"/>
          <a:ext cx="5174615" cy="665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5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5981">
                <a:tc>
                  <a:txBody>
                    <a:bodyPr/>
                    <a:lstStyle/>
                    <a:p>
                      <a:pPr marL="73025" marR="66675">
                        <a:lnSpc>
                          <a:spcPct val="110000"/>
                        </a:lnSpc>
                        <a:spcBef>
                          <a:spcPts val="170"/>
                        </a:spcBef>
                        <a:tabLst>
                          <a:tab pos="304800" algn="l"/>
                          <a:tab pos="711835" algn="l"/>
                          <a:tab pos="989330" algn="l"/>
                          <a:tab pos="1554480" algn="l"/>
                        </a:tabLst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	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	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	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p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l	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is 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varied adversely 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by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10%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i.e.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it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becomes</a:t>
                      </a:r>
                      <a:r>
                        <a:rPr sz="1100" spc="5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11%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45,000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×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3.103)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 –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1,20,000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19,635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730885" algn="l"/>
                          <a:tab pos="939800" algn="l"/>
                          <a:tab pos="1596390" algn="l"/>
                        </a:tabLst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22,605	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–	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19,635)	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/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100" spc="-25" dirty="0">
                          <a:latin typeface="Trebuchet MS"/>
                          <a:cs typeface="Trebuchet MS"/>
                        </a:rPr>
                        <a:t>`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22,605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=</a:t>
                      </a:r>
                      <a:r>
                        <a:rPr sz="1100" spc="-5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13.14%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8" name="object 48"/>
          <p:cNvSpPr txBox="1"/>
          <p:nvPr/>
        </p:nvSpPr>
        <p:spPr>
          <a:xfrm>
            <a:off x="901700" y="2101125"/>
            <a:ext cx="5285740" cy="6256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5" dirty="0">
                <a:latin typeface="Segoe UI"/>
                <a:cs typeface="Segoe UI"/>
              </a:rPr>
              <a:t>Conclusion: </a:t>
            </a:r>
            <a:r>
              <a:rPr sz="1100" spc="15" dirty="0">
                <a:latin typeface="Segoe UI"/>
                <a:cs typeface="Segoe UI"/>
              </a:rPr>
              <a:t>Project </a:t>
            </a:r>
            <a:r>
              <a:rPr sz="1100" dirty="0">
                <a:latin typeface="Segoe UI"/>
                <a:cs typeface="Segoe UI"/>
              </a:rPr>
              <a:t>is </a:t>
            </a:r>
            <a:r>
              <a:rPr sz="1100" spc="15" dirty="0">
                <a:latin typeface="Segoe UI"/>
                <a:cs typeface="Segoe UI"/>
              </a:rPr>
              <a:t>most sensitive </a:t>
            </a:r>
            <a:r>
              <a:rPr sz="1100" spc="5" dirty="0">
                <a:latin typeface="Segoe UI"/>
                <a:cs typeface="Segoe UI"/>
              </a:rPr>
              <a:t>to </a:t>
            </a:r>
            <a:r>
              <a:rPr sz="1100" spc="10" dirty="0">
                <a:latin typeface="Segoe UI"/>
                <a:cs typeface="Segoe UI"/>
              </a:rPr>
              <a:t>‘annual cash</a:t>
            </a:r>
            <a:r>
              <a:rPr sz="1100" spc="24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inflow’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SUMMARY</a:t>
            </a:r>
            <a:endParaRPr sz="1600">
              <a:latin typeface="Segoe UI Black"/>
              <a:cs typeface="Segoe UI Black"/>
            </a:endParaRPr>
          </a:p>
          <a:p>
            <a:pPr marL="287020" marR="5080" indent="-274955" algn="just">
              <a:lnSpc>
                <a:spcPct val="110900"/>
              </a:lnSpc>
              <a:spcBef>
                <a:spcPts val="595"/>
              </a:spcBef>
              <a:buFont typeface="Symbol"/>
              <a:buChar char=""/>
              <a:tabLst>
                <a:tab pos="287655" algn="l"/>
              </a:tabLst>
            </a:pPr>
            <a:r>
              <a:rPr sz="1100" b="1" spc="-5" dirty="0">
                <a:latin typeface="Segoe UI"/>
                <a:cs typeface="Segoe UI"/>
              </a:rPr>
              <a:t>Risk- </a:t>
            </a:r>
            <a:r>
              <a:rPr sz="1100" spc="-5" dirty="0">
                <a:latin typeface="Segoe UI"/>
                <a:cs typeface="Segoe UI"/>
              </a:rPr>
              <a:t>Risk denotes variability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possible outcomes </a:t>
            </a:r>
            <a:r>
              <a:rPr sz="1100" dirty="0">
                <a:latin typeface="Segoe UI"/>
                <a:cs typeface="Segoe UI"/>
              </a:rPr>
              <a:t>from </a:t>
            </a:r>
            <a:r>
              <a:rPr sz="1100" spc="-5" dirty="0">
                <a:latin typeface="Segoe UI"/>
                <a:cs typeface="Segoe UI"/>
              </a:rPr>
              <a:t>what was expected.  </a:t>
            </a:r>
            <a:r>
              <a:rPr sz="1100" dirty="0">
                <a:latin typeface="Segoe UI"/>
                <a:cs typeface="Segoe UI"/>
              </a:rPr>
              <a:t>Standard </a:t>
            </a:r>
            <a:r>
              <a:rPr sz="1100" spc="-5" dirty="0">
                <a:latin typeface="Segoe UI"/>
                <a:cs typeface="Segoe UI"/>
              </a:rPr>
              <a:t>Deviation is perhaps the most commonly used tool to measure risk. It  measures the dispersion </a:t>
            </a:r>
            <a:r>
              <a:rPr sz="1100" dirty="0">
                <a:latin typeface="Segoe UI"/>
                <a:cs typeface="Segoe UI"/>
              </a:rPr>
              <a:t>around </a:t>
            </a:r>
            <a:r>
              <a:rPr sz="1100" spc="-5" dirty="0">
                <a:latin typeface="Segoe UI"/>
                <a:cs typeface="Segoe UI"/>
              </a:rPr>
              <a:t>the </a:t>
            </a:r>
            <a:r>
              <a:rPr sz="1100" dirty="0">
                <a:latin typeface="Segoe UI"/>
                <a:cs typeface="Segoe UI"/>
              </a:rPr>
              <a:t>mean of </a:t>
            </a:r>
            <a:r>
              <a:rPr sz="1100" spc="-5" dirty="0">
                <a:latin typeface="Segoe UI"/>
                <a:cs typeface="Segoe UI"/>
              </a:rPr>
              <a:t>some possible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outcome.</a:t>
            </a:r>
            <a:endParaRPr sz="1100">
              <a:latin typeface="Segoe UI"/>
              <a:cs typeface="Segoe UI"/>
            </a:endParaRPr>
          </a:p>
          <a:p>
            <a:pPr marL="287020" marR="5080" indent="-274320" algn="just">
              <a:lnSpc>
                <a:spcPct val="110900"/>
              </a:lnSpc>
              <a:spcBef>
                <a:spcPts val="505"/>
              </a:spcBef>
              <a:buFont typeface="Symbol"/>
              <a:buChar char=""/>
              <a:tabLst>
                <a:tab pos="287655" algn="l"/>
              </a:tabLst>
            </a:pPr>
            <a:r>
              <a:rPr sz="1100" b="1" spc="-5" dirty="0">
                <a:latin typeface="Segoe UI"/>
                <a:cs typeface="Segoe UI"/>
              </a:rPr>
              <a:t>Risk </a:t>
            </a:r>
            <a:r>
              <a:rPr sz="1100" b="1" dirty="0">
                <a:latin typeface="Segoe UI"/>
                <a:cs typeface="Segoe UI"/>
              </a:rPr>
              <a:t>Adjusted </a:t>
            </a:r>
            <a:r>
              <a:rPr sz="1100" b="1" spc="-5" dirty="0">
                <a:latin typeface="Segoe UI"/>
                <a:cs typeface="Segoe UI"/>
              </a:rPr>
              <a:t>Discount </a:t>
            </a:r>
            <a:r>
              <a:rPr sz="1100" b="1" dirty="0">
                <a:latin typeface="Segoe UI"/>
                <a:cs typeface="Segoe UI"/>
              </a:rPr>
              <a:t>Rate Method- </a:t>
            </a:r>
            <a:r>
              <a:rPr sz="1100" spc="-5" dirty="0">
                <a:latin typeface="Segoe UI"/>
                <a:cs typeface="Segoe UI"/>
              </a:rPr>
              <a:t>The </a:t>
            </a:r>
            <a:r>
              <a:rPr sz="1100" dirty="0">
                <a:latin typeface="Segoe UI"/>
                <a:cs typeface="Segoe UI"/>
              </a:rPr>
              <a:t>use of </a:t>
            </a:r>
            <a:r>
              <a:rPr sz="1100" spc="-5" dirty="0">
                <a:latin typeface="Segoe UI"/>
                <a:cs typeface="Segoe UI"/>
              </a:rPr>
              <a:t>risk adjusted discount </a:t>
            </a:r>
            <a:r>
              <a:rPr sz="1100" dirty="0">
                <a:latin typeface="Segoe UI"/>
                <a:cs typeface="Segoe UI"/>
              </a:rPr>
              <a:t>rate </a:t>
            </a:r>
            <a:r>
              <a:rPr sz="1100" spc="-5" dirty="0">
                <a:latin typeface="Segoe UI"/>
                <a:cs typeface="Segoe UI"/>
              </a:rPr>
              <a:t>is  based </a:t>
            </a:r>
            <a:r>
              <a:rPr sz="1100" dirty="0">
                <a:latin typeface="Segoe UI"/>
                <a:cs typeface="Segoe UI"/>
              </a:rPr>
              <a:t>on </a:t>
            </a:r>
            <a:r>
              <a:rPr sz="1100" spc="-5" dirty="0">
                <a:latin typeface="Segoe UI"/>
                <a:cs typeface="Segoe UI"/>
              </a:rPr>
              <a:t>the concept </a:t>
            </a:r>
            <a:r>
              <a:rPr sz="1100" dirty="0">
                <a:latin typeface="Segoe UI"/>
                <a:cs typeface="Segoe UI"/>
              </a:rPr>
              <a:t>that </a:t>
            </a:r>
            <a:r>
              <a:rPr sz="1100" spc="-5" dirty="0">
                <a:latin typeface="Segoe UI"/>
                <a:cs typeface="Segoe UI"/>
              </a:rPr>
              <a:t>investors demands higher returns </a:t>
            </a:r>
            <a:r>
              <a:rPr sz="1100" dirty="0">
                <a:latin typeface="Segoe UI"/>
                <a:cs typeface="Segoe UI"/>
              </a:rPr>
              <a:t>from </a:t>
            </a:r>
            <a:r>
              <a:rPr sz="1100" spc="-5" dirty="0">
                <a:latin typeface="Segoe UI"/>
                <a:cs typeface="Segoe UI"/>
              </a:rPr>
              <a:t>the risky  projects. The required return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return </a:t>
            </a:r>
            <a:r>
              <a:rPr sz="1100" dirty="0">
                <a:latin typeface="Segoe UI"/>
                <a:cs typeface="Segoe UI"/>
              </a:rPr>
              <a:t>on </a:t>
            </a:r>
            <a:r>
              <a:rPr sz="1100" spc="-5" dirty="0">
                <a:latin typeface="Segoe UI"/>
                <a:cs typeface="Segoe UI"/>
              </a:rPr>
              <a:t>any investment should include  compensation </a:t>
            </a:r>
            <a:r>
              <a:rPr sz="1100" dirty="0">
                <a:latin typeface="Segoe UI"/>
                <a:cs typeface="Segoe UI"/>
              </a:rPr>
              <a:t>for </a:t>
            </a:r>
            <a:r>
              <a:rPr sz="1100" spc="-5" dirty="0">
                <a:latin typeface="Segoe UI"/>
                <a:cs typeface="Segoe UI"/>
              </a:rPr>
              <a:t>delaying consumption equal to risk </a:t>
            </a:r>
            <a:r>
              <a:rPr sz="1100" dirty="0">
                <a:latin typeface="Segoe UI"/>
                <a:cs typeface="Segoe UI"/>
              </a:rPr>
              <a:t>free rate of </a:t>
            </a:r>
            <a:r>
              <a:rPr sz="1100" spc="-5" dirty="0">
                <a:latin typeface="Segoe UI"/>
                <a:cs typeface="Segoe UI"/>
              </a:rPr>
              <a:t>return, plus  compensation </a:t>
            </a:r>
            <a:r>
              <a:rPr sz="1100" dirty="0">
                <a:latin typeface="Segoe UI"/>
                <a:cs typeface="Segoe UI"/>
              </a:rPr>
              <a:t>for any </a:t>
            </a:r>
            <a:r>
              <a:rPr sz="1100" spc="-5" dirty="0">
                <a:latin typeface="Segoe UI"/>
                <a:cs typeface="Segoe UI"/>
              </a:rPr>
              <a:t>kind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risk taken</a:t>
            </a:r>
            <a:r>
              <a:rPr sz="1100" spc="-3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on.</a:t>
            </a:r>
            <a:endParaRPr sz="1100">
              <a:latin typeface="Segoe UI"/>
              <a:cs typeface="Segoe UI"/>
            </a:endParaRPr>
          </a:p>
          <a:p>
            <a:pPr marL="287020" marR="5080" indent="-274955" algn="just">
              <a:lnSpc>
                <a:spcPct val="110900"/>
              </a:lnSpc>
              <a:spcBef>
                <a:spcPts val="495"/>
              </a:spcBef>
              <a:buFont typeface="Symbol"/>
              <a:buChar char=""/>
              <a:tabLst>
                <a:tab pos="287655" algn="l"/>
              </a:tabLst>
            </a:pPr>
            <a:r>
              <a:rPr sz="1100" b="1" spc="-5" dirty="0">
                <a:latin typeface="Segoe UI"/>
                <a:cs typeface="Segoe UI"/>
              </a:rPr>
              <a:t>Certainty Equivalent </a:t>
            </a:r>
            <a:r>
              <a:rPr sz="1100" b="1" dirty="0">
                <a:latin typeface="Segoe UI"/>
                <a:cs typeface="Segoe UI"/>
              </a:rPr>
              <a:t>Approach- </a:t>
            </a:r>
            <a:r>
              <a:rPr sz="1100" spc="-5" dirty="0">
                <a:latin typeface="Segoe UI"/>
                <a:cs typeface="Segoe UI"/>
              </a:rPr>
              <a:t>This approach allows the decision </a:t>
            </a:r>
            <a:r>
              <a:rPr sz="1100" dirty="0">
                <a:latin typeface="Segoe UI"/>
                <a:cs typeface="Segoe UI"/>
              </a:rPr>
              <a:t>maker </a:t>
            </a:r>
            <a:r>
              <a:rPr sz="1100" spc="-5" dirty="0">
                <a:latin typeface="Segoe UI"/>
                <a:cs typeface="Segoe UI"/>
              </a:rPr>
              <a:t>to  incorporate his </a:t>
            </a:r>
            <a:r>
              <a:rPr sz="1100" dirty="0">
                <a:latin typeface="Segoe UI"/>
                <a:cs typeface="Segoe UI"/>
              </a:rPr>
              <a:t>or </a:t>
            </a:r>
            <a:r>
              <a:rPr sz="1100" spc="-5" dirty="0">
                <a:latin typeface="Segoe UI"/>
                <a:cs typeface="Segoe UI"/>
              </a:rPr>
              <a:t>her utility function into the analysis. In this approach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set </a:t>
            </a:r>
            <a:r>
              <a:rPr sz="1100" dirty="0">
                <a:latin typeface="Segoe UI"/>
                <a:cs typeface="Segoe UI"/>
              </a:rPr>
              <a:t>of  </a:t>
            </a:r>
            <a:r>
              <a:rPr sz="1100" spc="-5" dirty="0">
                <a:latin typeface="Segoe UI"/>
                <a:cs typeface="Segoe UI"/>
              </a:rPr>
              <a:t>risk less cash </a:t>
            </a:r>
            <a:r>
              <a:rPr sz="1100" dirty="0">
                <a:latin typeface="Segoe UI"/>
                <a:cs typeface="Segoe UI"/>
              </a:rPr>
              <a:t>flow </a:t>
            </a:r>
            <a:r>
              <a:rPr sz="1100" spc="-5" dirty="0">
                <a:latin typeface="Segoe UI"/>
                <a:cs typeface="Segoe UI"/>
              </a:rPr>
              <a:t>is generated in place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 original cash</a:t>
            </a:r>
            <a:r>
              <a:rPr sz="1100" spc="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flows.</a:t>
            </a:r>
            <a:endParaRPr sz="1100">
              <a:latin typeface="Segoe UI"/>
              <a:cs typeface="Segoe UI"/>
            </a:endParaRPr>
          </a:p>
          <a:p>
            <a:pPr marL="287020" marR="5080" indent="-274320" algn="just">
              <a:lnSpc>
                <a:spcPct val="110700"/>
              </a:lnSpc>
              <a:spcBef>
                <a:spcPts val="505"/>
              </a:spcBef>
              <a:buFont typeface="Symbol"/>
              <a:buChar char=""/>
              <a:tabLst>
                <a:tab pos="287655" algn="l"/>
              </a:tabLst>
            </a:pPr>
            <a:r>
              <a:rPr sz="1100" b="1" spc="-5" dirty="0">
                <a:latin typeface="Segoe UI"/>
                <a:cs typeface="Segoe UI"/>
              </a:rPr>
              <a:t>Sensitivity Analysis</a:t>
            </a:r>
            <a:r>
              <a:rPr sz="1100" spc="-5" dirty="0">
                <a:latin typeface="Segoe UI"/>
                <a:cs typeface="Segoe UI"/>
              </a:rPr>
              <a:t>: Also known </a:t>
            </a:r>
            <a:r>
              <a:rPr sz="1100" dirty="0">
                <a:latin typeface="Segoe UI"/>
                <a:cs typeface="Segoe UI"/>
              </a:rPr>
              <a:t>as </a:t>
            </a:r>
            <a:r>
              <a:rPr sz="1100" spc="-5" dirty="0">
                <a:latin typeface="Segoe UI"/>
                <a:cs typeface="Segoe UI"/>
              </a:rPr>
              <a:t>“What if” Analysis. This analysis determines  </a:t>
            </a:r>
            <a:r>
              <a:rPr sz="1100" dirty="0">
                <a:latin typeface="Segoe UI"/>
                <a:cs typeface="Segoe UI"/>
              </a:rPr>
              <a:t>how </a:t>
            </a:r>
            <a:r>
              <a:rPr sz="1100" spc="-5" dirty="0">
                <a:latin typeface="Segoe UI"/>
                <a:cs typeface="Segoe UI"/>
              </a:rPr>
              <a:t>the distribution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possible </a:t>
            </a:r>
            <a:r>
              <a:rPr sz="1100" dirty="0">
                <a:latin typeface="Segoe UI"/>
                <a:cs typeface="Segoe UI"/>
              </a:rPr>
              <a:t>NPV or </a:t>
            </a:r>
            <a:r>
              <a:rPr sz="1100" spc="-5" dirty="0">
                <a:latin typeface="Segoe UI"/>
                <a:cs typeface="Segoe UI"/>
              </a:rPr>
              <a:t>internal rate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return for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project under  consideration is affected consequent to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change </a:t>
            </a:r>
            <a:r>
              <a:rPr sz="1100" dirty="0">
                <a:latin typeface="Segoe UI"/>
                <a:cs typeface="Segoe UI"/>
              </a:rPr>
              <a:t>in one </a:t>
            </a:r>
            <a:r>
              <a:rPr sz="1100" spc="-5" dirty="0">
                <a:latin typeface="Segoe UI"/>
                <a:cs typeface="Segoe UI"/>
              </a:rPr>
              <a:t>particular input variable.  This is done by changing </a:t>
            </a:r>
            <a:r>
              <a:rPr sz="1100" dirty="0">
                <a:latin typeface="Segoe UI"/>
                <a:cs typeface="Segoe UI"/>
              </a:rPr>
              <a:t>one </a:t>
            </a:r>
            <a:r>
              <a:rPr sz="1100" spc="-5" dirty="0">
                <a:latin typeface="Segoe UI"/>
                <a:cs typeface="Segoe UI"/>
              </a:rPr>
              <a:t>variable </a:t>
            </a:r>
            <a:r>
              <a:rPr sz="1100" dirty="0">
                <a:latin typeface="Segoe UI"/>
                <a:cs typeface="Segoe UI"/>
              </a:rPr>
              <a:t>at one </a:t>
            </a:r>
            <a:r>
              <a:rPr sz="1100" spc="-5" dirty="0">
                <a:latin typeface="Segoe UI"/>
                <a:cs typeface="Segoe UI"/>
              </a:rPr>
              <a:t>time, while keeping other variables  (factors) unchanged.</a:t>
            </a:r>
            <a:endParaRPr sz="1100">
              <a:latin typeface="Segoe UI"/>
              <a:cs typeface="Segoe UI"/>
            </a:endParaRPr>
          </a:p>
          <a:p>
            <a:pPr marL="287020" marR="5715" indent="-274955" algn="just">
              <a:lnSpc>
                <a:spcPct val="110900"/>
              </a:lnSpc>
              <a:spcBef>
                <a:spcPts val="505"/>
              </a:spcBef>
              <a:buFont typeface="Symbol"/>
              <a:buChar char=""/>
              <a:tabLst>
                <a:tab pos="287655" algn="l"/>
              </a:tabLst>
            </a:pPr>
            <a:r>
              <a:rPr sz="1100" b="1" spc="-5" dirty="0">
                <a:latin typeface="Segoe UI"/>
                <a:cs typeface="Segoe UI"/>
              </a:rPr>
              <a:t>Scenario Analysis: </a:t>
            </a:r>
            <a:r>
              <a:rPr sz="1100" spc="-5" dirty="0">
                <a:latin typeface="Segoe UI"/>
                <a:cs typeface="Segoe UI"/>
              </a:rPr>
              <a:t>Although sensitivity analysis is probably the most widely  used risk analysis technique, it does have limitations. Therefore, we need to  extend sensitivity analysis to deal with the probability distributions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 inputs.  In addition, it would be useful to </a:t>
            </a:r>
            <a:r>
              <a:rPr sz="1100" dirty="0">
                <a:latin typeface="Segoe UI"/>
                <a:cs typeface="Segoe UI"/>
              </a:rPr>
              <a:t>vary more </a:t>
            </a:r>
            <a:r>
              <a:rPr sz="1100" spc="-5" dirty="0">
                <a:latin typeface="Segoe UI"/>
                <a:cs typeface="Segoe UI"/>
              </a:rPr>
              <a:t>than </a:t>
            </a:r>
            <a:r>
              <a:rPr sz="1100" dirty="0">
                <a:latin typeface="Segoe UI"/>
                <a:cs typeface="Segoe UI"/>
              </a:rPr>
              <a:t>one </a:t>
            </a:r>
            <a:r>
              <a:rPr sz="1100" spc="-5" dirty="0">
                <a:latin typeface="Segoe UI"/>
                <a:cs typeface="Segoe UI"/>
              </a:rPr>
              <a:t>variable </a:t>
            </a:r>
            <a:r>
              <a:rPr sz="1100" dirty="0">
                <a:latin typeface="Segoe UI"/>
                <a:cs typeface="Segoe UI"/>
              </a:rPr>
              <a:t>at a </a:t>
            </a:r>
            <a:r>
              <a:rPr sz="1100" spc="-5" dirty="0">
                <a:latin typeface="Segoe UI"/>
                <a:cs typeface="Segoe UI"/>
              </a:rPr>
              <a:t>time so we  could see the combined effects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changes in the variables.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1600" b="1" spc="10" dirty="0">
                <a:solidFill>
                  <a:srgbClr val="00A650"/>
                </a:solidFill>
                <a:latin typeface="Segoe UI Black"/>
                <a:cs typeface="Segoe UI Black"/>
              </a:rPr>
              <a:t>TEST YOUR</a:t>
            </a:r>
            <a:r>
              <a:rPr sz="1600" b="1" spc="70" dirty="0">
                <a:solidFill>
                  <a:srgbClr val="00A650"/>
                </a:solidFill>
                <a:latin typeface="Segoe UI Black"/>
                <a:cs typeface="Segoe UI Black"/>
              </a:rPr>
              <a:t> </a:t>
            </a: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KNOWLEDGE</a:t>
            </a:r>
            <a:endParaRPr sz="1600">
              <a:latin typeface="Segoe UI Black"/>
              <a:cs typeface="Segoe UI Black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MCQs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based</a:t>
            </a:r>
            <a:r>
              <a:rPr sz="1200" b="1" spc="6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Questions</a:t>
            </a:r>
            <a:endParaRPr sz="12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377825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Risk arises from various sources such</a:t>
            </a:r>
            <a:r>
              <a:rPr sz="1100" dirty="0">
                <a:latin typeface="Segoe UI"/>
                <a:cs typeface="Segoe UI"/>
              </a:rPr>
              <a:t> as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spc="-5" dirty="0">
                <a:latin typeface="Segoe UI"/>
                <a:cs typeface="Segoe UI"/>
              </a:rPr>
              <a:t>Market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Risk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0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spc="-5" dirty="0">
                <a:latin typeface="Segoe UI"/>
                <a:cs typeface="Segoe UI"/>
              </a:rPr>
              <a:t>Competition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Risk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27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1188719"/>
            <a:ext cx="7086600" cy="7955280"/>
          </a:xfrm>
          <a:custGeom>
            <a:avLst/>
            <a:gdLst/>
            <a:ahLst/>
            <a:cxnLst/>
            <a:rect l="l" t="t" r="r" b="b"/>
            <a:pathLst>
              <a:path w="7086600" h="7955280">
                <a:moveTo>
                  <a:pt x="0" y="7955280"/>
                </a:moveTo>
                <a:lnTo>
                  <a:pt x="7086600" y="7955280"/>
                </a:lnTo>
                <a:lnTo>
                  <a:pt x="7086600" y="0"/>
                </a:lnTo>
                <a:lnTo>
                  <a:pt x="0" y="0"/>
                </a:lnTo>
                <a:lnTo>
                  <a:pt x="0" y="7955280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62589" y="4341460"/>
            <a:ext cx="1817370" cy="2657475"/>
          </a:xfrm>
          <a:custGeom>
            <a:avLst/>
            <a:gdLst/>
            <a:ahLst/>
            <a:cxnLst/>
            <a:rect l="l" t="t" r="r" b="b"/>
            <a:pathLst>
              <a:path w="1817370" h="2657475">
                <a:moveTo>
                  <a:pt x="1816747" y="0"/>
                </a:moveTo>
                <a:lnTo>
                  <a:pt x="0" y="0"/>
                </a:lnTo>
                <a:lnTo>
                  <a:pt x="0" y="2517165"/>
                </a:lnTo>
                <a:lnTo>
                  <a:pt x="7721" y="2571216"/>
                </a:lnTo>
                <a:lnTo>
                  <a:pt x="27050" y="2615946"/>
                </a:lnTo>
                <a:lnTo>
                  <a:pt x="56692" y="2645765"/>
                </a:lnTo>
                <a:lnTo>
                  <a:pt x="92760" y="2656954"/>
                </a:lnTo>
                <a:lnTo>
                  <a:pt x="1724621" y="2656954"/>
                </a:lnTo>
                <a:lnTo>
                  <a:pt x="1760702" y="2645765"/>
                </a:lnTo>
                <a:lnTo>
                  <a:pt x="1789683" y="2615946"/>
                </a:lnTo>
                <a:lnTo>
                  <a:pt x="1809661" y="2571216"/>
                </a:lnTo>
                <a:lnTo>
                  <a:pt x="1816747" y="2517165"/>
                </a:lnTo>
                <a:lnTo>
                  <a:pt x="1816747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62588" y="3362928"/>
            <a:ext cx="1817370" cy="978535"/>
          </a:xfrm>
          <a:custGeom>
            <a:avLst/>
            <a:gdLst/>
            <a:ahLst/>
            <a:cxnLst/>
            <a:rect l="l" t="t" r="r" b="b"/>
            <a:pathLst>
              <a:path w="1817370" h="978535">
                <a:moveTo>
                  <a:pt x="1724621" y="0"/>
                </a:moveTo>
                <a:lnTo>
                  <a:pt x="92760" y="0"/>
                </a:lnTo>
                <a:lnTo>
                  <a:pt x="56692" y="11188"/>
                </a:lnTo>
                <a:lnTo>
                  <a:pt x="27050" y="41008"/>
                </a:lnTo>
                <a:lnTo>
                  <a:pt x="7721" y="85737"/>
                </a:lnTo>
                <a:lnTo>
                  <a:pt x="0" y="139788"/>
                </a:lnTo>
                <a:lnTo>
                  <a:pt x="0" y="978535"/>
                </a:lnTo>
                <a:lnTo>
                  <a:pt x="1816747" y="978535"/>
                </a:lnTo>
                <a:lnTo>
                  <a:pt x="1816747" y="139788"/>
                </a:lnTo>
                <a:lnTo>
                  <a:pt x="1809661" y="85737"/>
                </a:lnTo>
                <a:lnTo>
                  <a:pt x="1789683" y="41008"/>
                </a:lnTo>
                <a:lnTo>
                  <a:pt x="1760702" y="11188"/>
                </a:lnTo>
                <a:lnTo>
                  <a:pt x="1724621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75473" y="3378776"/>
            <a:ext cx="1791335" cy="970280"/>
          </a:xfrm>
          <a:custGeom>
            <a:avLst/>
            <a:gdLst/>
            <a:ahLst/>
            <a:cxnLst/>
            <a:rect l="l" t="t" r="r" b="b"/>
            <a:pathLst>
              <a:path w="1791335" h="970279">
                <a:moveTo>
                  <a:pt x="1790979" y="970140"/>
                </a:moveTo>
                <a:lnTo>
                  <a:pt x="1790979" y="138849"/>
                </a:lnTo>
                <a:lnTo>
                  <a:pt x="1783892" y="84797"/>
                </a:lnTo>
                <a:lnTo>
                  <a:pt x="1764563" y="40995"/>
                </a:lnTo>
                <a:lnTo>
                  <a:pt x="1735569" y="11176"/>
                </a:lnTo>
                <a:lnTo>
                  <a:pt x="1700136" y="0"/>
                </a:lnTo>
                <a:lnTo>
                  <a:pt x="91478" y="0"/>
                </a:lnTo>
                <a:lnTo>
                  <a:pt x="56045" y="11176"/>
                </a:lnTo>
                <a:lnTo>
                  <a:pt x="27050" y="40995"/>
                </a:lnTo>
                <a:lnTo>
                  <a:pt x="7721" y="84797"/>
                </a:lnTo>
                <a:lnTo>
                  <a:pt x="0" y="138849"/>
                </a:lnTo>
                <a:lnTo>
                  <a:pt x="0" y="970140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75473" y="4348916"/>
            <a:ext cx="1791335" cy="2633980"/>
          </a:xfrm>
          <a:custGeom>
            <a:avLst/>
            <a:gdLst/>
            <a:ahLst/>
            <a:cxnLst/>
            <a:rect l="l" t="t" r="r" b="b"/>
            <a:pathLst>
              <a:path w="1791335" h="2633979">
                <a:moveTo>
                  <a:pt x="0" y="0"/>
                </a:moveTo>
                <a:lnTo>
                  <a:pt x="0" y="2494788"/>
                </a:lnTo>
                <a:lnTo>
                  <a:pt x="7721" y="2548839"/>
                </a:lnTo>
                <a:lnTo>
                  <a:pt x="27050" y="2592641"/>
                </a:lnTo>
                <a:lnTo>
                  <a:pt x="56045" y="2622473"/>
                </a:lnTo>
                <a:lnTo>
                  <a:pt x="91478" y="2633649"/>
                </a:lnTo>
                <a:lnTo>
                  <a:pt x="1700136" y="2633649"/>
                </a:lnTo>
                <a:lnTo>
                  <a:pt x="1735569" y="2622473"/>
                </a:lnTo>
                <a:lnTo>
                  <a:pt x="1764563" y="2592641"/>
                </a:lnTo>
                <a:lnTo>
                  <a:pt x="1783892" y="2548839"/>
                </a:lnTo>
                <a:lnTo>
                  <a:pt x="1790979" y="2494788"/>
                </a:lnTo>
                <a:lnTo>
                  <a:pt x="1790979" y="0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56499" y="6310642"/>
            <a:ext cx="316865" cy="327660"/>
          </a:xfrm>
          <a:custGeom>
            <a:avLst/>
            <a:gdLst/>
            <a:ahLst/>
            <a:cxnLst/>
            <a:rect l="l" t="t" r="r" b="b"/>
            <a:pathLst>
              <a:path w="316864" h="327659">
                <a:moveTo>
                  <a:pt x="316318" y="0"/>
                </a:moveTo>
                <a:lnTo>
                  <a:pt x="0" y="0"/>
                </a:lnTo>
                <a:lnTo>
                  <a:pt x="0" y="327113"/>
                </a:lnTo>
                <a:lnTo>
                  <a:pt x="316318" y="327113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56499" y="5907113"/>
            <a:ext cx="316865" cy="328295"/>
          </a:xfrm>
          <a:custGeom>
            <a:avLst/>
            <a:gdLst/>
            <a:ahLst/>
            <a:cxnLst/>
            <a:rect l="l" t="t" r="r" b="b"/>
            <a:pathLst>
              <a:path w="316864" h="328295">
                <a:moveTo>
                  <a:pt x="316318" y="0"/>
                </a:moveTo>
                <a:lnTo>
                  <a:pt x="0" y="0"/>
                </a:lnTo>
                <a:lnTo>
                  <a:pt x="0" y="328040"/>
                </a:lnTo>
                <a:lnTo>
                  <a:pt x="316318" y="328040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56499" y="5479351"/>
            <a:ext cx="316865" cy="327660"/>
          </a:xfrm>
          <a:custGeom>
            <a:avLst/>
            <a:gdLst/>
            <a:ahLst/>
            <a:cxnLst/>
            <a:rect l="l" t="t" r="r" b="b"/>
            <a:pathLst>
              <a:path w="316864" h="327660">
                <a:moveTo>
                  <a:pt x="316318" y="0"/>
                </a:moveTo>
                <a:lnTo>
                  <a:pt x="0" y="0"/>
                </a:lnTo>
                <a:lnTo>
                  <a:pt x="0" y="327113"/>
                </a:lnTo>
                <a:lnTo>
                  <a:pt x="316318" y="327113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56499" y="5075821"/>
            <a:ext cx="316865" cy="302260"/>
          </a:xfrm>
          <a:custGeom>
            <a:avLst/>
            <a:gdLst/>
            <a:ahLst/>
            <a:cxnLst/>
            <a:rect l="l" t="t" r="r" b="b"/>
            <a:pathLst>
              <a:path w="316864" h="302260">
                <a:moveTo>
                  <a:pt x="316318" y="0"/>
                </a:moveTo>
                <a:lnTo>
                  <a:pt x="0" y="0"/>
                </a:lnTo>
                <a:lnTo>
                  <a:pt x="0" y="301942"/>
                </a:lnTo>
                <a:lnTo>
                  <a:pt x="316318" y="301942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39823" y="6310642"/>
            <a:ext cx="299720" cy="327660"/>
          </a:xfrm>
          <a:custGeom>
            <a:avLst/>
            <a:gdLst/>
            <a:ahLst/>
            <a:cxnLst/>
            <a:rect l="l" t="t" r="r" b="b"/>
            <a:pathLst>
              <a:path w="299719" h="327659">
                <a:moveTo>
                  <a:pt x="299567" y="0"/>
                </a:moveTo>
                <a:lnTo>
                  <a:pt x="0" y="0"/>
                </a:lnTo>
                <a:lnTo>
                  <a:pt x="0" y="327113"/>
                </a:lnTo>
                <a:lnTo>
                  <a:pt x="299567" y="327113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39823" y="5907113"/>
            <a:ext cx="299720" cy="328295"/>
          </a:xfrm>
          <a:custGeom>
            <a:avLst/>
            <a:gdLst/>
            <a:ahLst/>
            <a:cxnLst/>
            <a:rect l="l" t="t" r="r" b="b"/>
            <a:pathLst>
              <a:path w="299719" h="328295">
                <a:moveTo>
                  <a:pt x="299567" y="0"/>
                </a:moveTo>
                <a:lnTo>
                  <a:pt x="0" y="0"/>
                </a:lnTo>
                <a:lnTo>
                  <a:pt x="0" y="328040"/>
                </a:lnTo>
                <a:lnTo>
                  <a:pt x="299567" y="32804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39823" y="5479351"/>
            <a:ext cx="299720" cy="327660"/>
          </a:xfrm>
          <a:custGeom>
            <a:avLst/>
            <a:gdLst/>
            <a:ahLst/>
            <a:cxnLst/>
            <a:rect l="l" t="t" r="r" b="b"/>
            <a:pathLst>
              <a:path w="299719" h="327660">
                <a:moveTo>
                  <a:pt x="299567" y="0"/>
                </a:moveTo>
                <a:lnTo>
                  <a:pt x="0" y="0"/>
                </a:lnTo>
                <a:lnTo>
                  <a:pt x="0" y="327113"/>
                </a:lnTo>
                <a:lnTo>
                  <a:pt x="299567" y="327113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39823" y="5075821"/>
            <a:ext cx="299720" cy="302260"/>
          </a:xfrm>
          <a:custGeom>
            <a:avLst/>
            <a:gdLst/>
            <a:ahLst/>
            <a:cxnLst/>
            <a:rect l="l" t="t" r="r" b="b"/>
            <a:pathLst>
              <a:path w="299719" h="302260">
                <a:moveTo>
                  <a:pt x="299567" y="0"/>
                </a:moveTo>
                <a:lnTo>
                  <a:pt x="0" y="0"/>
                </a:lnTo>
                <a:lnTo>
                  <a:pt x="0" y="301942"/>
                </a:lnTo>
                <a:lnTo>
                  <a:pt x="299567" y="301942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05748" y="6310642"/>
            <a:ext cx="299720" cy="327660"/>
          </a:xfrm>
          <a:custGeom>
            <a:avLst/>
            <a:gdLst/>
            <a:ahLst/>
            <a:cxnLst/>
            <a:rect l="l" t="t" r="r" b="b"/>
            <a:pathLst>
              <a:path w="299719" h="327659">
                <a:moveTo>
                  <a:pt x="299567" y="0"/>
                </a:moveTo>
                <a:lnTo>
                  <a:pt x="0" y="0"/>
                </a:lnTo>
                <a:lnTo>
                  <a:pt x="0" y="327113"/>
                </a:lnTo>
                <a:lnTo>
                  <a:pt x="299567" y="327113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05748" y="5907113"/>
            <a:ext cx="299720" cy="328295"/>
          </a:xfrm>
          <a:custGeom>
            <a:avLst/>
            <a:gdLst/>
            <a:ahLst/>
            <a:cxnLst/>
            <a:rect l="l" t="t" r="r" b="b"/>
            <a:pathLst>
              <a:path w="299719" h="328295">
                <a:moveTo>
                  <a:pt x="299567" y="0"/>
                </a:moveTo>
                <a:lnTo>
                  <a:pt x="0" y="0"/>
                </a:lnTo>
                <a:lnTo>
                  <a:pt x="0" y="328040"/>
                </a:lnTo>
                <a:lnTo>
                  <a:pt x="299567" y="32804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05748" y="5479351"/>
            <a:ext cx="299720" cy="327660"/>
          </a:xfrm>
          <a:custGeom>
            <a:avLst/>
            <a:gdLst/>
            <a:ahLst/>
            <a:cxnLst/>
            <a:rect l="l" t="t" r="r" b="b"/>
            <a:pathLst>
              <a:path w="299719" h="327660">
                <a:moveTo>
                  <a:pt x="299567" y="0"/>
                </a:moveTo>
                <a:lnTo>
                  <a:pt x="0" y="0"/>
                </a:lnTo>
                <a:lnTo>
                  <a:pt x="0" y="327113"/>
                </a:lnTo>
                <a:lnTo>
                  <a:pt x="299567" y="327113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205748" y="5075821"/>
            <a:ext cx="299720" cy="302260"/>
          </a:xfrm>
          <a:custGeom>
            <a:avLst/>
            <a:gdLst/>
            <a:ahLst/>
            <a:cxnLst/>
            <a:rect l="l" t="t" r="r" b="b"/>
            <a:pathLst>
              <a:path w="299719" h="302260">
                <a:moveTo>
                  <a:pt x="299567" y="0"/>
                </a:moveTo>
                <a:lnTo>
                  <a:pt x="0" y="0"/>
                </a:lnTo>
                <a:lnTo>
                  <a:pt x="0" y="301942"/>
                </a:lnTo>
                <a:lnTo>
                  <a:pt x="299567" y="301942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72321" y="6310642"/>
            <a:ext cx="299720" cy="327660"/>
          </a:xfrm>
          <a:custGeom>
            <a:avLst/>
            <a:gdLst/>
            <a:ahLst/>
            <a:cxnLst/>
            <a:rect l="l" t="t" r="r" b="b"/>
            <a:pathLst>
              <a:path w="299719" h="327659">
                <a:moveTo>
                  <a:pt x="299567" y="0"/>
                </a:moveTo>
                <a:lnTo>
                  <a:pt x="0" y="0"/>
                </a:lnTo>
                <a:lnTo>
                  <a:pt x="0" y="327113"/>
                </a:lnTo>
                <a:lnTo>
                  <a:pt x="299567" y="327113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72321" y="5907113"/>
            <a:ext cx="299720" cy="328295"/>
          </a:xfrm>
          <a:custGeom>
            <a:avLst/>
            <a:gdLst/>
            <a:ahLst/>
            <a:cxnLst/>
            <a:rect l="l" t="t" r="r" b="b"/>
            <a:pathLst>
              <a:path w="299719" h="328295">
                <a:moveTo>
                  <a:pt x="299567" y="0"/>
                </a:moveTo>
                <a:lnTo>
                  <a:pt x="0" y="0"/>
                </a:lnTo>
                <a:lnTo>
                  <a:pt x="0" y="328040"/>
                </a:lnTo>
                <a:lnTo>
                  <a:pt x="299567" y="32804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72321" y="5479351"/>
            <a:ext cx="299720" cy="327660"/>
          </a:xfrm>
          <a:custGeom>
            <a:avLst/>
            <a:gdLst/>
            <a:ahLst/>
            <a:cxnLst/>
            <a:rect l="l" t="t" r="r" b="b"/>
            <a:pathLst>
              <a:path w="299719" h="327660">
                <a:moveTo>
                  <a:pt x="299567" y="0"/>
                </a:moveTo>
                <a:lnTo>
                  <a:pt x="0" y="0"/>
                </a:lnTo>
                <a:lnTo>
                  <a:pt x="0" y="327113"/>
                </a:lnTo>
                <a:lnTo>
                  <a:pt x="299567" y="327113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72321" y="5075821"/>
            <a:ext cx="299720" cy="302260"/>
          </a:xfrm>
          <a:custGeom>
            <a:avLst/>
            <a:gdLst/>
            <a:ahLst/>
            <a:cxnLst/>
            <a:rect l="l" t="t" r="r" b="b"/>
            <a:pathLst>
              <a:path w="299719" h="302260">
                <a:moveTo>
                  <a:pt x="299567" y="0"/>
                </a:moveTo>
                <a:lnTo>
                  <a:pt x="0" y="0"/>
                </a:lnTo>
                <a:lnTo>
                  <a:pt x="0" y="301942"/>
                </a:lnTo>
                <a:lnTo>
                  <a:pt x="299567" y="301942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161804" y="6699250"/>
            <a:ext cx="2896235" cy="1036319"/>
          </a:xfrm>
          <a:custGeom>
            <a:avLst/>
            <a:gdLst/>
            <a:ahLst/>
            <a:cxnLst/>
            <a:rect l="l" t="t" r="r" b="b"/>
            <a:pathLst>
              <a:path w="2896235" h="1036320">
                <a:moveTo>
                  <a:pt x="0" y="1036319"/>
                </a:moveTo>
                <a:lnTo>
                  <a:pt x="2895854" y="1036319"/>
                </a:lnTo>
                <a:lnTo>
                  <a:pt x="2895854" y="0"/>
                </a:lnTo>
                <a:lnTo>
                  <a:pt x="0" y="0"/>
                </a:lnTo>
                <a:lnTo>
                  <a:pt x="0" y="1036319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161804" y="5566409"/>
            <a:ext cx="249554" cy="1132840"/>
          </a:xfrm>
          <a:custGeom>
            <a:avLst/>
            <a:gdLst/>
            <a:ahLst/>
            <a:cxnLst/>
            <a:rect l="l" t="t" r="r" b="b"/>
            <a:pathLst>
              <a:path w="249554" h="1132840">
                <a:moveTo>
                  <a:pt x="0" y="1132839"/>
                </a:moveTo>
                <a:lnTo>
                  <a:pt x="249313" y="1132839"/>
                </a:lnTo>
                <a:lnTo>
                  <a:pt x="249313" y="0"/>
                </a:lnTo>
                <a:lnTo>
                  <a:pt x="0" y="0"/>
                </a:lnTo>
                <a:lnTo>
                  <a:pt x="0" y="1132839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61804" y="5280659"/>
            <a:ext cx="827405" cy="285750"/>
          </a:xfrm>
          <a:custGeom>
            <a:avLst/>
            <a:gdLst/>
            <a:ahLst/>
            <a:cxnLst/>
            <a:rect l="l" t="t" r="r" b="b"/>
            <a:pathLst>
              <a:path w="827404" h="285750">
                <a:moveTo>
                  <a:pt x="0" y="285750"/>
                </a:moveTo>
                <a:lnTo>
                  <a:pt x="827201" y="285750"/>
                </a:lnTo>
                <a:lnTo>
                  <a:pt x="827201" y="0"/>
                </a:lnTo>
                <a:lnTo>
                  <a:pt x="0" y="0"/>
                </a:lnTo>
                <a:lnTo>
                  <a:pt x="0" y="28575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89006" y="5280850"/>
            <a:ext cx="2068830" cy="1418590"/>
          </a:xfrm>
          <a:custGeom>
            <a:avLst/>
            <a:gdLst/>
            <a:ahLst/>
            <a:cxnLst/>
            <a:rect l="l" t="t" r="r" b="b"/>
            <a:pathLst>
              <a:path w="2068829" h="1418590">
                <a:moveTo>
                  <a:pt x="2068652" y="0"/>
                </a:moveTo>
                <a:lnTo>
                  <a:pt x="0" y="0"/>
                </a:lnTo>
                <a:lnTo>
                  <a:pt x="0" y="1418412"/>
                </a:lnTo>
                <a:lnTo>
                  <a:pt x="2068652" y="1418412"/>
                </a:lnTo>
                <a:lnTo>
                  <a:pt x="2068652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61799" y="4738466"/>
            <a:ext cx="2896235" cy="467995"/>
          </a:xfrm>
          <a:custGeom>
            <a:avLst/>
            <a:gdLst/>
            <a:ahLst/>
            <a:cxnLst/>
            <a:rect l="l" t="t" r="r" b="b"/>
            <a:pathLst>
              <a:path w="2896235" h="467995">
                <a:moveTo>
                  <a:pt x="2895854" y="0"/>
                </a:moveTo>
                <a:lnTo>
                  <a:pt x="0" y="0"/>
                </a:lnTo>
                <a:lnTo>
                  <a:pt x="0" y="467829"/>
                </a:lnTo>
                <a:lnTo>
                  <a:pt x="2895854" y="467829"/>
                </a:lnTo>
                <a:lnTo>
                  <a:pt x="2895854" y="332701"/>
                </a:lnTo>
                <a:lnTo>
                  <a:pt x="2323122" y="332701"/>
                </a:lnTo>
                <a:lnTo>
                  <a:pt x="2300579" y="326174"/>
                </a:lnTo>
                <a:lnTo>
                  <a:pt x="2281250" y="306603"/>
                </a:lnTo>
                <a:lnTo>
                  <a:pt x="2269007" y="278650"/>
                </a:lnTo>
                <a:lnTo>
                  <a:pt x="2263851" y="243230"/>
                </a:lnTo>
                <a:lnTo>
                  <a:pt x="2269007" y="208749"/>
                </a:lnTo>
                <a:lnTo>
                  <a:pt x="2281250" y="179870"/>
                </a:lnTo>
                <a:lnTo>
                  <a:pt x="2300579" y="161226"/>
                </a:lnTo>
                <a:lnTo>
                  <a:pt x="2323122" y="153771"/>
                </a:lnTo>
                <a:lnTo>
                  <a:pt x="2895854" y="153771"/>
                </a:lnTo>
                <a:lnTo>
                  <a:pt x="2895854" y="0"/>
                </a:lnTo>
                <a:close/>
              </a:path>
              <a:path w="2896235" h="467995">
                <a:moveTo>
                  <a:pt x="2490622" y="153771"/>
                </a:moveTo>
                <a:lnTo>
                  <a:pt x="2323122" y="153771"/>
                </a:lnTo>
                <a:lnTo>
                  <a:pt x="2346312" y="161226"/>
                </a:lnTo>
                <a:lnTo>
                  <a:pt x="2365006" y="179870"/>
                </a:lnTo>
                <a:lnTo>
                  <a:pt x="2377884" y="208749"/>
                </a:lnTo>
                <a:lnTo>
                  <a:pt x="2382393" y="243230"/>
                </a:lnTo>
                <a:lnTo>
                  <a:pt x="2377884" y="278650"/>
                </a:lnTo>
                <a:lnTo>
                  <a:pt x="2365006" y="306603"/>
                </a:lnTo>
                <a:lnTo>
                  <a:pt x="2346312" y="326174"/>
                </a:lnTo>
                <a:lnTo>
                  <a:pt x="2323122" y="332701"/>
                </a:lnTo>
                <a:lnTo>
                  <a:pt x="2490622" y="332701"/>
                </a:lnTo>
                <a:lnTo>
                  <a:pt x="2467432" y="326174"/>
                </a:lnTo>
                <a:lnTo>
                  <a:pt x="2448750" y="306603"/>
                </a:lnTo>
                <a:lnTo>
                  <a:pt x="2436507" y="278650"/>
                </a:lnTo>
                <a:lnTo>
                  <a:pt x="2431364" y="243230"/>
                </a:lnTo>
                <a:lnTo>
                  <a:pt x="2436507" y="208749"/>
                </a:lnTo>
                <a:lnTo>
                  <a:pt x="2448750" y="179870"/>
                </a:lnTo>
                <a:lnTo>
                  <a:pt x="2467432" y="161226"/>
                </a:lnTo>
                <a:lnTo>
                  <a:pt x="2490622" y="153771"/>
                </a:lnTo>
                <a:close/>
              </a:path>
              <a:path w="2896235" h="467995">
                <a:moveTo>
                  <a:pt x="2651683" y="153771"/>
                </a:moveTo>
                <a:lnTo>
                  <a:pt x="2490622" y="153771"/>
                </a:lnTo>
                <a:lnTo>
                  <a:pt x="2513177" y="161226"/>
                </a:lnTo>
                <a:lnTo>
                  <a:pt x="2532507" y="179870"/>
                </a:lnTo>
                <a:lnTo>
                  <a:pt x="2544749" y="208749"/>
                </a:lnTo>
                <a:lnTo>
                  <a:pt x="2549258" y="243230"/>
                </a:lnTo>
                <a:lnTo>
                  <a:pt x="2544749" y="278650"/>
                </a:lnTo>
                <a:lnTo>
                  <a:pt x="2532507" y="306603"/>
                </a:lnTo>
                <a:lnTo>
                  <a:pt x="2513177" y="326174"/>
                </a:lnTo>
                <a:lnTo>
                  <a:pt x="2490622" y="332701"/>
                </a:lnTo>
                <a:lnTo>
                  <a:pt x="2651683" y="332701"/>
                </a:lnTo>
                <a:lnTo>
                  <a:pt x="2628493" y="326174"/>
                </a:lnTo>
                <a:lnTo>
                  <a:pt x="2609811" y="306603"/>
                </a:lnTo>
                <a:lnTo>
                  <a:pt x="2596921" y="278650"/>
                </a:lnTo>
                <a:lnTo>
                  <a:pt x="2592412" y="243230"/>
                </a:lnTo>
                <a:lnTo>
                  <a:pt x="2596921" y="208749"/>
                </a:lnTo>
                <a:lnTo>
                  <a:pt x="2609811" y="179870"/>
                </a:lnTo>
                <a:lnTo>
                  <a:pt x="2628493" y="161226"/>
                </a:lnTo>
                <a:lnTo>
                  <a:pt x="2651683" y="153771"/>
                </a:lnTo>
                <a:close/>
              </a:path>
              <a:path w="2896235" h="467995">
                <a:moveTo>
                  <a:pt x="2895854" y="153771"/>
                </a:moveTo>
                <a:lnTo>
                  <a:pt x="2651683" y="153771"/>
                </a:lnTo>
                <a:lnTo>
                  <a:pt x="2674874" y="161226"/>
                </a:lnTo>
                <a:lnTo>
                  <a:pt x="2693568" y="179870"/>
                </a:lnTo>
                <a:lnTo>
                  <a:pt x="2705798" y="208749"/>
                </a:lnTo>
                <a:lnTo>
                  <a:pt x="2710954" y="243230"/>
                </a:lnTo>
                <a:lnTo>
                  <a:pt x="2705798" y="278650"/>
                </a:lnTo>
                <a:lnTo>
                  <a:pt x="2693568" y="306603"/>
                </a:lnTo>
                <a:lnTo>
                  <a:pt x="2674874" y="326174"/>
                </a:lnTo>
                <a:lnTo>
                  <a:pt x="2651683" y="332701"/>
                </a:lnTo>
                <a:lnTo>
                  <a:pt x="2895854" y="332701"/>
                </a:lnTo>
                <a:lnTo>
                  <a:pt x="2895854" y="153771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11118" y="5565089"/>
            <a:ext cx="578485" cy="1134745"/>
          </a:xfrm>
          <a:custGeom>
            <a:avLst/>
            <a:gdLst/>
            <a:ahLst/>
            <a:cxnLst/>
            <a:rect l="l" t="t" r="r" b="b"/>
            <a:pathLst>
              <a:path w="578485" h="1134745">
                <a:moveTo>
                  <a:pt x="0" y="0"/>
                </a:moveTo>
                <a:lnTo>
                  <a:pt x="577888" y="0"/>
                </a:lnTo>
                <a:lnTo>
                  <a:pt x="577888" y="1134160"/>
                </a:lnTo>
                <a:lnTo>
                  <a:pt x="0" y="1134160"/>
                </a:lnTo>
                <a:lnTo>
                  <a:pt x="0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72105" y="4751516"/>
            <a:ext cx="2875280" cy="2972435"/>
          </a:xfrm>
          <a:custGeom>
            <a:avLst/>
            <a:gdLst/>
            <a:ahLst/>
            <a:cxnLst/>
            <a:rect l="l" t="t" r="r" b="b"/>
            <a:pathLst>
              <a:path w="2875279" h="2972434">
                <a:moveTo>
                  <a:pt x="2875241" y="463168"/>
                </a:moveTo>
                <a:lnTo>
                  <a:pt x="2875241" y="2971939"/>
                </a:lnTo>
                <a:lnTo>
                  <a:pt x="0" y="2971939"/>
                </a:lnTo>
                <a:lnTo>
                  <a:pt x="0" y="463168"/>
                </a:lnTo>
                <a:lnTo>
                  <a:pt x="0" y="0"/>
                </a:lnTo>
                <a:lnTo>
                  <a:pt x="2875241" y="0"/>
                </a:lnTo>
                <a:lnTo>
                  <a:pt x="2875241" y="463168"/>
                </a:lnTo>
                <a:close/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72105" y="5214685"/>
            <a:ext cx="2875280" cy="0"/>
          </a:xfrm>
          <a:custGeom>
            <a:avLst/>
            <a:gdLst/>
            <a:ahLst/>
            <a:cxnLst/>
            <a:rect l="l" t="t" r="r" b="b"/>
            <a:pathLst>
              <a:path w="2875279">
                <a:moveTo>
                  <a:pt x="0" y="0"/>
                </a:moveTo>
                <a:lnTo>
                  <a:pt x="2875241" y="0"/>
                </a:lnTo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60871" y="5577208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60871" y="5836288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60871" y="6119600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60871" y="6402899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60871" y="6686211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421426" y="6969522"/>
            <a:ext cx="2424430" cy="0"/>
          </a:xfrm>
          <a:custGeom>
            <a:avLst/>
            <a:gdLst/>
            <a:ahLst/>
            <a:cxnLst/>
            <a:rect l="l" t="t" r="r" b="b"/>
            <a:pathLst>
              <a:path w="2424429">
                <a:moveTo>
                  <a:pt x="0" y="0"/>
                </a:moveTo>
                <a:lnTo>
                  <a:pt x="2424277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421426" y="7252834"/>
            <a:ext cx="2424430" cy="0"/>
          </a:xfrm>
          <a:custGeom>
            <a:avLst/>
            <a:gdLst/>
            <a:ahLst/>
            <a:cxnLst/>
            <a:rect l="l" t="t" r="r" b="b"/>
            <a:pathLst>
              <a:path w="2424429">
                <a:moveTo>
                  <a:pt x="0" y="0"/>
                </a:moveTo>
                <a:lnTo>
                  <a:pt x="2424277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901797" y="1170471"/>
            <a:ext cx="5113655" cy="343281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743585" indent="-366395">
              <a:lnSpc>
                <a:spcPct val="100000"/>
              </a:lnSpc>
              <a:spcBef>
                <a:spcPts val="840"/>
              </a:spcBef>
              <a:buAutoNum type="alphaLcParenBoth" startAt="3"/>
              <a:tabLst>
                <a:tab pos="743585" algn="l"/>
                <a:tab pos="744220" algn="l"/>
              </a:tabLst>
            </a:pPr>
            <a:r>
              <a:rPr sz="1100" spc="-5" dirty="0">
                <a:latin typeface="Segoe UI"/>
                <a:cs typeface="Segoe UI"/>
              </a:rPr>
              <a:t>International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Risk</a:t>
            </a:r>
            <a:endParaRPr sz="1100">
              <a:latin typeface="Segoe UI"/>
              <a:cs typeface="Segoe UI"/>
            </a:endParaRPr>
          </a:p>
          <a:p>
            <a:pPr marL="743585" indent="-366395">
              <a:lnSpc>
                <a:spcPct val="100000"/>
              </a:lnSpc>
              <a:spcBef>
                <a:spcPts val="745"/>
              </a:spcBef>
              <a:buAutoNum type="alphaLcParenBoth" startAt="3"/>
              <a:tabLst>
                <a:tab pos="743585" algn="l"/>
                <a:tab pos="744220" algn="l"/>
              </a:tabLst>
            </a:pPr>
            <a:r>
              <a:rPr sz="1100" spc="-5" dirty="0">
                <a:latin typeface="Segoe UI"/>
                <a:cs typeface="Segoe UI"/>
              </a:rPr>
              <a:t>All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above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377825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Expected cash flows </a:t>
            </a:r>
            <a:r>
              <a:rPr sz="1100" dirty="0">
                <a:latin typeface="Segoe UI"/>
                <a:cs typeface="Segoe UI"/>
              </a:rPr>
              <a:t>are </a:t>
            </a:r>
            <a:r>
              <a:rPr sz="1100" spc="-5" dirty="0">
                <a:latin typeface="Segoe UI"/>
                <a:cs typeface="Segoe UI"/>
              </a:rPr>
              <a:t>calculated</a:t>
            </a:r>
            <a:r>
              <a:rPr sz="1100" spc="-2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as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dirty="0">
                <a:latin typeface="Segoe UI"/>
                <a:cs typeface="Segoe UI"/>
              </a:rPr>
              <a:t>Sum of </a:t>
            </a:r>
            <a:r>
              <a:rPr sz="1100" spc="-5" dirty="0">
                <a:latin typeface="Segoe UI"/>
                <a:cs typeface="Segoe UI"/>
              </a:rPr>
              <a:t>likely cash </a:t>
            </a:r>
            <a:r>
              <a:rPr sz="1100" dirty="0">
                <a:latin typeface="Segoe UI"/>
                <a:cs typeface="Segoe UI"/>
              </a:rPr>
              <a:t>flow </a:t>
            </a:r>
            <a:r>
              <a:rPr sz="1100" spc="-1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project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dirty="0">
                <a:latin typeface="Segoe UI"/>
                <a:cs typeface="Segoe UI"/>
              </a:rPr>
              <a:t>Sum of </a:t>
            </a:r>
            <a:r>
              <a:rPr sz="1100" spc="-5" dirty="0">
                <a:latin typeface="Segoe UI"/>
                <a:cs typeface="Segoe UI"/>
              </a:rPr>
              <a:t>likely cash </a:t>
            </a:r>
            <a:r>
              <a:rPr sz="1100" dirty="0">
                <a:latin typeface="Segoe UI"/>
                <a:cs typeface="Segoe UI"/>
              </a:rPr>
              <a:t>flow </a:t>
            </a:r>
            <a:r>
              <a:rPr sz="1100" spc="-1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project multiplied by probability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cash</a:t>
            </a:r>
            <a:r>
              <a:rPr sz="1100" spc="4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flow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dirty="0">
                <a:latin typeface="Segoe UI"/>
                <a:cs typeface="Segoe UI"/>
              </a:rPr>
              <a:t>Sum of </a:t>
            </a:r>
            <a:r>
              <a:rPr sz="1100" spc="-5" dirty="0">
                <a:latin typeface="Segoe UI"/>
                <a:cs typeface="Segoe UI"/>
              </a:rPr>
              <a:t>likely cash </a:t>
            </a:r>
            <a:r>
              <a:rPr sz="1100" dirty="0">
                <a:latin typeface="Segoe UI"/>
                <a:cs typeface="Segoe UI"/>
              </a:rPr>
              <a:t>flow </a:t>
            </a:r>
            <a:r>
              <a:rPr sz="1100" spc="-1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project divided by probability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cash</a:t>
            </a:r>
            <a:r>
              <a:rPr sz="1100" spc="2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flow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dirty="0">
                <a:latin typeface="Segoe UI"/>
                <a:cs typeface="Segoe UI"/>
              </a:rPr>
              <a:t>None of </a:t>
            </a:r>
            <a:r>
              <a:rPr sz="1100" spc="-5" dirty="0">
                <a:latin typeface="Segoe UI"/>
                <a:cs typeface="Segoe UI"/>
              </a:rPr>
              <a:t>the</a:t>
            </a:r>
            <a:r>
              <a:rPr sz="1100" spc="-2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above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378460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Variance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Measures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dirty="0">
                <a:latin typeface="Segoe UI"/>
                <a:cs typeface="Segoe UI"/>
              </a:rPr>
              <a:t>How far </a:t>
            </a:r>
            <a:r>
              <a:rPr sz="1100" spc="-5" dirty="0">
                <a:latin typeface="Segoe UI"/>
                <a:cs typeface="Segoe UI"/>
              </a:rPr>
              <a:t>each number in the set is </a:t>
            </a:r>
            <a:r>
              <a:rPr sz="1100" dirty="0">
                <a:latin typeface="Segoe UI"/>
                <a:cs typeface="Segoe UI"/>
              </a:rPr>
              <a:t>from </a:t>
            </a:r>
            <a:r>
              <a:rPr sz="1100" spc="-5" dirty="0">
                <a:latin typeface="Segoe UI"/>
                <a:cs typeface="Segoe UI"/>
              </a:rPr>
              <a:t>the</a:t>
            </a:r>
            <a:r>
              <a:rPr sz="1100" spc="-4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mean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spc="-5" dirty="0">
                <a:latin typeface="Segoe UI"/>
                <a:cs typeface="Segoe UI"/>
              </a:rPr>
              <a:t>The </a:t>
            </a:r>
            <a:r>
              <a:rPr sz="1100" dirty="0">
                <a:latin typeface="Segoe UI"/>
                <a:cs typeface="Segoe UI"/>
              </a:rPr>
              <a:t>mean of a </a:t>
            </a:r>
            <a:r>
              <a:rPr sz="1100" spc="-5" dirty="0">
                <a:latin typeface="Segoe UI"/>
                <a:cs typeface="Segoe UI"/>
              </a:rPr>
              <a:t>given </a:t>
            </a:r>
            <a:r>
              <a:rPr sz="1100" spc="-10" dirty="0">
                <a:latin typeface="Segoe UI"/>
                <a:cs typeface="Segoe UI"/>
              </a:rPr>
              <a:t>data </a:t>
            </a:r>
            <a:r>
              <a:rPr sz="1100" spc="-5" dirty="0">
                <a:latin typeface="Segoe UI"/>
                <a:cs typeface="Segoe UI"/>
              </a:rPr>
              <a:t>set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0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spc="-5" dirty="0">
                <a:latin typeface="Segoe UI"/>
                <a:cs typeface="Segoe UI"/>
              </a:rPr>
              <a:t>Return </a:t>
            </a:r>
            <a:r>
              <a:rPr sz="1100" dirty="0">
                <a:latin typeface="Segoe UI"/>
                <a:cs typeface="Segoe UI"/>
              </a:rPr>
              <a:t>on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Investment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3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spc="-5" dirty="0">
                <a:latin typeface="Segoe UI"/>
                <a:cs typeface="Segoe UI"/>
              </a:rPr>
              <a:t>level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risk </a:t>
            </a:r>
            <a:r>
              <a:rPr sz="1100" dirty="0">
                <a:latin typeface="Segoe UI"/>
                <a:cs typeface="Segoe UI"/>
              </a:rPr>
              <a:t>borne </a:t>
            </a:r>
            <a:r>
              <a:rPr sz="1100" spc="-5" dirty="0">
                <a:latin typeface="Segoe UI"/>
                <a:cs typeface="Segoe UI"/>
              </a:rPr>
              <a:t>for every percent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expected</a:t>
            </a:r>
            <a:r>
              <a:rPr sz="110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return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378460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Certainty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Equivalent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633823" y="4933515"/>
            <a:ext cx="357251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latin typeface="Segoe UI"/>
                <a:cs typeface="Segoe UI"/>
              </a:rPr>
              <a:t>Is the return that is expected over the lifetime </a:t>
            </a:r>
            <a:r>
              <a:rPr sz="1100" dirty="0">
                <a:latin typeface="Segoe UI"/>
                <a:cs typeface="Segoe UI"/>
              </a:rPr>
              <a:t>of a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project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33683" y="5195704"/>
            <a:ext cx="211074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latin typeface="Segoe UI"/>
                <a:cs typeface="Segoe UI"/>
              </a:rPr>
              <a:t>Is equivalent to </a:t>
            </a:r>
            <a:r>
              <a:rPr sz="1100" dirty="0">
                <a:latin typeface="Segoe UI"/>
                <a:cs typeface="Segoe UI"/>
              </a:rPr>
              <a:t>Net </a:t>
            </a:r>
            <a:r>
              <a:rPr sz="1100" spc="-5" dirty="0">
                <a:latin typeface="Segoe UI"/>
                <a:cs typeface="Segoe UI"/>
              </a:rPr>
              <a:t>Present</a:t>
            </a:r>
            <a:r>
              <a:rPr sz="1100" spc="-2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Value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267880" y="4577386"/>
            <a:ext cx="4389120" cy="1074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64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1100" dirty="0">
                <a:latin typeface="Segoe UI"/>
                <a:cs typeface="Segoe UI"/>
              </a:rPr>
              <a:t>(a)	</a:t>
            </a:r>
            <a:r>
              <a:rPr sz="1100" spc="-5" dirty="0">
                <a:latin typeface="Segoe UI"/>
                <a:cs typeface="Segoe UI"/>
              </a:rPr>
              <a:t>Is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guaranteed return from </a:t>
            </a:r>
            <a:r>
              <a:rPr sz="1100" dirty="0">
                <a:latin typeface="Segoe UI"/>
                <a:cs typeface="Segoe UI"/>
              </a:rPr>
              <a:t>an </a:t>
            </a:r>
            <a:r>
              <a:rPr sz="1100" spc="-5" dirty="0">
                <a:latin typeface="Segoe UI"/>
                <a:cs typeface="Segoe UI"/>
              </a:rPr>
              <a:t>Investment after adjusting </a:t>
            </a:r>
            <a:r>
              <a:rPr sz="1100" dirty="0">
                <a:latin typeface="Segoe UI"/>
                <a:cs typeface="Segoe UI"/>
              </a:rPr>
              <a:t>for </a:t>
            </a:r>
            <a:r>
              <a:rPr sz="1100" spc="-5" dirty="0">
                <a:latin typeface="Segoe UI"/>
                <a:cs typeface="Segoe UI"/>
              </a:rPr>
              <a:t>risk  (b)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100" spc="-5" dirty="0">
                <a:latin typeface="Segoe UI"/>
                <a:cs typeface="Segoe UI"/>
              </a:rPr>
              <a:t>(c)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spc="-5" dirty="0">
                <a:latin typeface="Segoe UI"/>
                <a:cs typeface="Segoe UI"/>
              </a:rPr>
              <a:t>(d)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33683" y="5457892"/>
            <a:ext cx="32600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latin typeface="Segoe UI"/>
                <a:cs typeface="Segoe UI"/>
              </a:rPr>
              <a:t>Is </a:t>
            </a:r>
            <a:r>
              <a:rPr sz="1100" dirty="0">
                <a:latin typeface="Segoe UI"/>
                <a:cs typeface="Segoe UI"/>
              </a:rPr>
              <a:t>an </a:t>
            </a:r>
            <a:r>
              <a:rPr sz="1100" spc="-5" dirty="0">
                <a:latin typeface="Segoe UI"/>
                <a:cs typeface="Segoe UI"/>
              </a:rPr>
              <a:t>important component in Decision Tree</a:t>
            </a:r>
            <a:r>
              <a:rPr sz="1100" spc="2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Analysis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02077" y="5702415"/>
            <a:ext cx="5285740" cy="76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6395" algn="just">
              <a:lnSpc>
                <a:spcPct val="110900"/>
              </a:lnSpc>
              <a:spcBef>
                <a:spcPts val="100"/>
              </a:spcBef>
            </a:pPr>
            <a:r>
              <a:rPr sz="1100" dirty="0">
                <a:latin typeface="Segoe UI"/>
                <a:cs typeface="Segoe UI"/>
              </a:rPr>
              <a:t>5. </a:t>
            </a:r>
            <a:r>
              <a:rPr sz="1100" spc="-5" dirty="0">
                <a:latin typeface="Segoe UI"/>
                <a:cs typeface="Segoe UI"/>
              </a:rPr>
              <a:t>The </a:t>
            </a:r>
            <a:r>
              <a:rPr sz="1100" dirty="0">
                <a:latin typeface="Segoe UI"/>
                <a:cs typeface="Segoe UI"/>
              </a:rPr>
              <a:t>firm </a:t>
            </a:r>
            <a:r>
              <a:rPr sz="1100" spc="-5" dirty="0">
                <a:latin typeface="Segoe UI"/>
                <a:cs typeface="Segoe UI"/>
              </a:rPr>
              <a:t>expects </a:t>
            </a:r>
            <a:r>
              <a:rPr sz="1100" dirty="0">
                <a:latin typeface="Segoe UI"/>
                <a:cs typeface="Segoe UI"/>
              </a:rPr>
              <a:t>an NPV of </a:t>
            </a:r>
            <a:r>
              <a:rPr sz="1100" spc="-5" dirty="0">
                <a:latin typeface="Segoe UI"/>
                <a:cs typeface="Segoe UI"/>
              </a:rPr>
              <a:t>Rs 10,000 if the </a:t>
            </a:r>
            <a:r>
              <a:rPr sz="1100" dirty="0">
                <a:latin typeface="Segoe UI"/>
                <a:cs typeface="Segoe UI"/>
              </a:rPr>
              <a:t>economy </a:t>
            </a:r>
            <a:r>
              <a:rPr sz="1100" spc="-5" dirty="0">
                <a:latin typeface="Segoe UI"/>
                <a:cs typeface="Segoe UI"/>
              </a:rPr>
              <a:t>is exceptionally strong  (30% probability), </a:t>
            </a:r>
            <a:r>
              <a:rPr sz="1100" dirty="0">
                <a:latin typeface="Segoe UI"/>
                <a:cs typeface="Segoe UI"/>
              </a:rPr>
              <a:t>an NPV of </a:t>
            </a:r>
            <a:r>
              <a:rPr sz="1100" spc="-5" dirty="0">
                <a:latin typeface="Segoe UI"/>
                <a:cs typeface="Segoe UI"/>
              </a:rPr>
              <a:t>Rs 4,000 if the economy is normal (40%  probability), </a:t>
            </a:r>
            <a:r>
              <a:rPr sz="1100" dirty="0">
                <a:latin typeface="Segoe UI"/>
                <a:cs typeface="Segoe UI"/>
              </a:rPr>
              <a:t>and an NPV of </a:t>
            </a:r>
            <a:r>
              <a:rPr sz="1100" spc="-5" dirty="0">
                <a:latin typeface="Segoe UI"/>
                <a:cs typeface="Segoe UI"/>
              </a:rPr>
              <a:t>Rs 2,000 if the economy is exceptionally weak (30%  probability). Expected Net present value is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909615" y="6446997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018" y="0"/>
                </a:lnTo>
              </a:path>
            </a:pathLst>
          </a:custGeom>
          <a:ln w="8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633823" y="6708268"/>
            <a:ext cx="464820" cy="54991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100" spc="-25" dirty="0">
                <a:latin typeface="Trebuchet MS"/>
                <a:cs typeface="Trebuchet MS"/>
              </a:rPr>
              <a:t>`</a:t>
            </a:r>
            <a:r>
              <a:rPr sz="1100" spc="-135" dirty="0">
                <a:latin typeface="Trebuchet MS"/>
                <a:cs typeface="Trebuchet MS"/>
              </a:rPr>
              <a:t> </a:t>
            </a:r>
            <a:r>
              <a:rPr sz="1100" spc="-5" dirty="0">
                <a:latin typeface="Segoe UI"/>
                <a:cs typeface="Segoe UI"/>
              </a:rPr>
              <a:t>6,000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spc="-25" dirty="0">
                <a:latin typeface="Trebuchet MS"/>
                <a:cs typeface="Trebuchet MS"/>
              </a:rPr>
              <a:t>`</a:t>
            </a:r>
            <a:r>
              <a:rPr sz="1100" spc="-135" dirty="0">
                <a:latin typeface="Trebuchet MS"/>
                <a:cs typeface="Trebuchet MS"/>
              </a:rPr>
              <a:t> </a:t>
            </a:r>
            <a:r>
              <a:rPr sz="1100" spc="-5" dirty="0">
                <a:latin typeface="Segoe UI"/>
                <a:cs typeface="Segoe UI"/>
              </a:rPr>
              <a:t>5,000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67880" y="6446079"/>
            <a:ext cx="830580" cy="107442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  <a:tabLst>
                <a:tab pos="377825" algn="l"/>
              </a:tabLst>
            </a:pPr>
            <a:r>
              <a:rPr sz="1100" dirty="0">
                <a:latin typeface="Segoe UI"/>
                <a:cs typeface="Segoe UI"/>
              </a:rPr>
              <a:t>(a)	</a:t>
            </a:r>
            <a:r>
              <a:rPr sz="1100" spc="-25" dirty="0">
                <a:latin typeface="Trebuchet MS"/>
                <a:cs typeface="Trebuchet MS"/>
              </a:rPr>
              <a:t>`</a:t>
            </a:r>
            <a:r>
              <a:rPr sz="1100" spc="-105" dirty="0">
                <a:latin typeface="Trebuchet MS"/>
                <a:cs typeface="Trebuchet MS"/>
              </a:rPr>
              <a:t> </a:t>
            </a:r>
            <a:r>
              <a:rPr sz="1100" spc="-5" dirty="0">
                <a:latin typeface="Segoe UI"/>
                <a:cs typeface="Segoe UI"/>
              </a:rPr>
              <a:t>5,200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spc="-5" dirty="0">
                <a:latin typeface="Segoe UI"/>
                <a:cs typeface="Segoe UI"/>
              </a:rPr>
              <a:t>(b)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spc="-5" dirty="0">
                <a:latin typeface="Segoe UI"/>
                <a:cs typeface="Segoe UI"/>
              </a:rPr>
              <a:t>(c)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spc="-5" dirty="0">
                <a:latin typeface="Segoe UI"/>
                <a:cs typeface="Segoe UI"/>
              </a:rPr>
              <a:t>(d)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633963" y="7326585"/>
            <a:ext cx="4648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rebuchet MS"/>
                <a:cs typeface="Trebuchet MS"/>
              </a:rPr>
              <a:t>`</a:t>
            </a:r>
            <a:r>
              <a:rPr sz="1100" spc="-105" dirty="0">
                <a:latin typeface="Trebuchet MS"/>
                <a:cs typeface="Trebuchet MS"/>
              </a:rPr>
              <a:t> </a:t>
            </a:r>
            <a:r>
              <a:rPr sz="1100" spc="-5" dirty="0">
                <a:latin typeface="Segoe UI"/>
                <a:cs typeface="Segoe UI"/>
              </a:rPr>
              <a:t>6,200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02498" y="7493292"/>
            <a:ext cx="5283835" cy="73596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78460" indent="-366395">
              <a:lnSpc>
                <a:spcPct val="100000"/>
              </a:lnSpc>
              <a:spcBef>
                <a:spcPts val="840"/>
              </a:spcBef>
              <a:buAutoNum type="arabicPeriod" startAt="6"/>
              <a:tabLst>
                <a:tab pos="377825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Risk </a:t>
            </a:r>
            <a:r>
              <a:rPr sz="1100" dirty="0">
                <a:latin typeface="Segoe UI"/>
                <a:cs typeface="Segoe UI"/>
              </a:rPr>
              <a:t>Premium</a:t>
            </a:r>
            <a:endParaRPr sz="1100">
              <a:latin typeface="Segoe UI"/>
              <a:cs typeface="Segoe UI"/>
            </a:endParaRPr>
          </a:p>
          <a:p>
            <a:pPr marL="744220" marR="5080" lvl="1" indent="-366395">
              <a:lnSpc>
                <a:spcPct val="110900"/>
              </a:lnSpc>
              <a:spcBef>
                <a:spcPts val="60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spc="-5" dirty="0">
                <a:latin typeface="Segoe UI"/>
                <a:cs typeface="Segoe UI"/>
              </a:rPr>
              <a:t>is the extra rate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return expected by the Investors </a:t>
            </a:r>
            <a:r>
              <a:rPr sz="1100" dirty="0">
                <a:latin typeface="Segoe UI"/>
                <a:cs typeface="Segoe UI"/>
              </a:rPr>
              <a:t>as a </a:t>
            </a:r>
            <a:r>
              <a:rPr sz="1100" spc="-5" dirty="0">
                <a:latin typeface="Segoe UI"/>
                <a:cs typeface="Segoe UI"/>
              </a:rPr>
              <a:t>reward for  bearing extra risk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28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38" y="1231264"/>
            <a:ext cx="7082790" cy="7912734"/>
          </a:xfrm>
          <a:custGeom>
            <a:avLst/>
            <a:gdLst/>
            <a:ahLst/>
            <a:cxnLst/>
            <a:rect l="l" t="t" r="r" b="b"/>
            <a:pathLst>
              <a:path w="7082790" h="7912734">
                <a:moveTo>
                  <a:pt x="0" y="7912734"/>
                </a:moveTo>
                <a:lnTo>
                  <a:pt x="7082561" y="7912734"/>
                </a:lnTo>
                <a:lnTo>
                  <a:pt x="7082561" y="0"/>
                </a:lnTo>
                <a:lnTo>
                  <a:pt x="0" y="0"/>
                </a:lnTo>
                <a:lnTo>
                  <a:pt x="0" y="7912734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6718" y="4392602"/>
            <a:ext cx="1817370" cy="2664460"/>
          </a:xfrm>
          <a:custGeom>
            <a:avLst/>
            <a:gdLst/>
            <a:ahLst/>
            <a:cxnLst/>
            <a:rect l="l" t="t" r="r" b="b"/>
            <a:pathLst>
              <a:path w="1817370" h="2664459">
                <a:moveTo>
                  <a:pt x="1816747" y="0"/>
                </a:moveTo>
                <a:lnTo>
                  <a:pt x="0" y="0"/>
                </a:lnTo>
                <a:lnTo>
                  <a:pt x="0" y="2524023"/>
                </a:lnTo>
                <a:lnTo>
                  <a:pt x="7721" y="2578227"/>
                </a:lnTo>
                <a:lnTo>
                  <a:pt x="27050" y="2623083"/>
                </a:lnTo>
                <a:lnTo>
                  <a:pt x="56692" y="2652979"/>
                </a:lnTo>
                <a:lnTo>
                  <a:pt x="92760" y="2664193"/>
                </a:lnTo>
                <a:lnTo>
                  <a:pt x="1724621" y="2664193"/>
                </a:lnTo>
                <a:lnTo>
                  <a:pt x="1760702" y="2652979"/>
                </a:lnTo>
                <a:lnTo>
                  <a:pt x="1789683" y="2623083"/>
                </a:lnTo>
                <a:lnTo>
                  <a:pt x="1809661" y="2578227"/>
                </a:lnTo>
                <a:lnTo>
                  <a:pt x="1816747" y="2524023"/>
                </a:lnTo>
                <a:lnTo>
                  <a:pt x="1816747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6718" y="3411401"/>
            <a:ext cx="1817370" cy="981710"/>
          </a:xfrm>
          <a:custGeom>
            <a:avLst/>
            <a:gdLst/>
            <a:ahLst/>
            <a:cxnLst/>
            <a:rect l="l" t="t" r="r" b="b"/>
            <a:pathLst>
              <a:path w="1817370" h="981710">
                <a:moveTo>
                  <a:pt x="1724621" y="0"/>
                </a:moveTo>
                <a:lnTo>
                  <a:pt x="92760" y="0"/>
                </a:lnTo>
                <a:lnTo>
                  <a:pt x="56692" y="11214"/>
                </a:lnTo>
                <a:lnTo>
                  <a:pt x="27050" y="41122"/>
                </a:lnTo>
                <a:lnTo>
                  <a:pt x="7721" y="85966"/>
                </a:lnTo>
                <a:lnTo>
                  <a:pt x="0" y="140169"/>
                </a:lnTo>
                <a:lnTo>
                  <a:pt x="0" y="981202"/>
                </a:lnTo>
                <a:lnTo>
                  <a:pt x="1816747" y="981202"/>
                </a:lnTo>
                <a:lnTo>
                  <a:pt x="1816747" y="140169"/>
                </a:lnTo>
                <a:lnTo>
                  <a:pt x="1809661" y="85966"/>
                </a:lnTo>
                <a:lnTo>
                  <a:pt x="1789683" y="41122"/>
                </a:lnTo>
                <a:lnTo>
                  <a:pt x="1760702" y="11214"/>
                </a:lnTo>
                <a:lnTo>
                  <a:pt x="1724621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99603" y="3427285"/>
            <a:ext cx="1791335" cy="972819"/>
          </a:xfrm>
          <a:custGeom>
            <a:avLst/>
            <a:gdLst/>
            <a:ahLst/>
            <a:cxnLst/>
            <a:rect l="l" t="t" r="r" b="b"/>
            <a:pathLst>
              <a:path w="1791335" h="972820">
                <a:moveTo>
                  <a:pt x="1790979" y="972794"/>
                </a:moveTo>
                <a:lnTo>
                  <a:pt x="1790979" y="139242"/>
                </a:lnTo>
                <a:lnTo>
                  <a:pt x="1783892" y="85039"/>
                </a:lnTo>
                <a:lnTo>
                  <a:pt x="1764563" y="41122"/>
                </a:lnTo>
                <a:lnTo>
                  <a:pt x="1735569" y="11214"/>
                </a:lnTo>
                <a:lnTo>
                  <a:pt x="1700136" y="0"/>
                </a:lnTo>
                <a:lnTo>
                  <a:pt x="91478" y="0"/>
                </a:lnTo>
                <a:lnTo>
                  <a:pt x="56045" y="11214"/>
                </a:lnTo>
                <a:lnTo>
                  <a:pt x="27050" y="41122"/>
                </a:lnTo>
                <a:lnTo>
                  <a:pt x="7721" y="85039"/>
                </a:lnTo>
                <a:lnTo>
                  <a:pt x="0" y="139242"/>
                </a:lnTo>
                <a:lnTo>
                  <a:pt x="0" y="972794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99603" y="4400080"/>
            <a:ext cx="1791335" cy="2640965"/>
          </a:xfrm>
          <a:custGeom>
            <a:avLst/>
            <a:gdLst/>
            <a:ahLst/>
            <a:cxnLst/>
            <a:rect l="l" t="t" r="r" b="b"/>
            <a:pathLst>
              <a:path w="1791335" h="2640965">
                <a:moveTo>
                  <a:pt x="0" y="0"/>
                </a:moveTo>
                <a:lnTo>
                  <a:pt x="0" y="2501595"/>
                </a:lnTo>
                <a:lnTo>
                  <a:pt x="7721" y="2555798"/>
                </a:lnTo>
                <a:lnTo>
                  <a:pt x="27050" y="2599715"/>
                </a:lnTo>
                <a:lnTo>
                  <a:pt x="56045" y="2629623"/>
                </a:lnTo>
                <a:lnTo>
                  <a:pt x="91478" y="2640838"/>
                </a:lnTo>
                <a:lnTo>
                  <a:pt x="1700136" y="2640838"/>
                </a:lnTo>
                <a:lnTo>
                  <a:pt x="1735569" y="2629623"/>
                </a:lnTo>
                <a:lnTo>
                  <a:pt x="1764563" y="2599715"/>
                </a:lnTo>
                <a:lnTo>
                  <a:pt x="1783892" y="2555798"/>
                </a:lnTo>
                <a:lnTo>
                  <a:pt x="1790979" y="2501595"/>
                </a:lnTo>
                <a:lnTo>
                  <a:pt x="1790979" y="0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80629" y="6367157"/>
            <a:ext cx="316865" cy="328295"/>
          </a:xfrm>
          <a:custGeom>
            <a:avLst/>
            <a:gdLst/>
            <a:ahLst/>
            <a:cxnLst/>
            <a:rect l="l" t="t" r="r" b="b"/>
            <a:pathLst>
              <a:path w="316864" h="328295">
                <a:moveTo>
                  <a:pt x="316318" y="0"/>
                </a:moveTo>
                <a:lnTo>
                  <a:pt x="0" y="0"/>
                </a:lnTo>
                <a:lnTo>
                  <a:pt x="0" y="328002"/>
                </a:lnTo>
                <a:lnTo>
                  <a:pt x="316318" y="328002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80629" y="5962522"/>
            <a:ext cx="316865" cy="328930"/>
          </a:xfrm>
          <a:custGeom>
            <a:avLst/>
            <a:gdLst/>
            <a:ahLst/>
            <a:cxnLst/>
            <a:rect l="l" t="t" r="r" b="b"/>
            <a:pathLst>
              <a:path w="316864" h="328929">
                <a:moveTo>
                  <a:pt x="316318" y="0"/>
                </a:moveTo>
                <a:lnTo>
                  <a:pt x="0" y="0"/>
                </a:lnTo>
                <a:lnTo>
                  <a:pt x="0" y="328930"/>
                </a:lnTo>
                <a:lnTo>
                  <a:pt x="316318" y="328930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80629" y="5533606"/>
            <a:ext cx="316865" cy="328295"/>
          </a:xfrm>
          <a:custGeom>
            <a:avLst/>
            <a:gdLst/>
            <a:ahLst/>
            <a:cxnLst/>
            <a:rect l="l" t="t" r="r" b="b"/>
            <a:pathLst>
              <a:path w="316864" h="328295">
                <a:moveTo>
                  <a:pt x="316318" y="0"/>
                </a:moveTo>
                <a:lnTo>
                  <a:pt x="0" y="0"/>
                </a:lnTo>
                <a:lnTo>
                  <a:pt x="0" y="328002"/>
                </a:lnTo>
                <a:lnTo>
                  <a:pt x="316318" y="328002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80629" y="5128971"/>
            <a:ext cx="316865" cy="302895"/>
          </a:xfrm>
          <a:custGeom>
            <a:avLst/>
            <a:gdLst/>
            <a:ahLst/>
            <a:cxnLst/>
            <a:rect l="l" t="t" r="r" b="b"/>
            <a:pathLst>
              <a:path w="316864" h="302895">
                <a:moveTo>
                  <a:pt x="316318" y="0"/>
                </a:moveTo>
                <a:lnTo>
                  <a:pt x="0" y="0"/>
                </a:lnTo>
                <a:lnTo>
                  <a:pt x="0" y="302767"/>
                </a:lnTo>
                <a:lnTo>
                  <a:pt x="316318" y="302767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63953" y="6367157"/>
            <a:ext cx="299720" cy="328295"/>
          </a:xfrm>
          <a:custGeom>
            <a:avLst/>
            <a:gdLst/>
            <a:ahLst/>
            <a:cxnLst/>
            <a:rect l="l" t="t" r="r" b="b"/>
            <a:pathLst>
              <a:path w="299719" h="328295">
                <a:moveTo>
                  <a:pt x="299567" y="0"/>
                </a:moveTo>
                <a:lnTo>
                  <a:pt x="0" y="0"/>
                </a:lnTo>
                <a:lnTo>
                  <a:pt x="0" y="328002"/>
                </a:lnTo>
                <a:lnTo>
                  <a:pt x="299567" y="328002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63953" y="5962522"/>
            <a:ext cx="299720" cy="328930"/>
          </a:xfrm>
          <a:custGeom>
            <a:avLst/>
            <a:gdLst/>
            <a:ahLst/>
            <a:cxnLst/>
            <a:rect l="l" t="t" r="r" b="b"/>
            <a:pathLst>
              <a:path w="299719" h="328929">
                <a:moveTo>
                  <a:pt x="299567" y="0"/>
                </a:moveTo>
                <a:lnTo>
                  <a:pt x="0" y="0"/>
                </a:lnTo>
                <a:lnTo>
                  <a:pt x="0" y="328930"/>
                </a:lnTo>
                <a:lnTo>
                  <a:pt x="299567" y="32893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63953" y="5533606"/>
            <a:ext cx="299720" cy="328295"/>
          </a:xfrm>
          <a:custGeom>
            <a:avLst/>
            <a:gdLst/>
            <a:ahLst/>
            <a:cxnLst/>
            <a:rect l="l" t="t" r="r" b="b"/>
            <a:pathLst>
              <a:path w="299719" h="328295">
                <a:moveTo>
                  <a:pt x="299567" y="0"/>
                </a:moveTo>
                <a:lnTo>
                  <a:pt x="0" y="0"/>
                </a:lnTo>
                <a:lnTo>
                  <a:pt x="0" y="328002"/>
                </a:lnTo>
                <a:lnTo>
                  <a:pt x="299567" y="328002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63953" y="5128971"/>
            <a:ext cx="299720" cy="302895"/>
          </a:xfrm>
          <a:custGeom>
            <a:avLst/>
            <a:gdLst/>
            <a:ahLst/>
            <a:cxnLst/>
            <a:rect l="l" t="t" r="r" b="b"/>
            <a:pathLst>
              <a:path w="299719" h="302895">
                <a:moveTo>
                  <a:pt x="299567" y="0"/>
                </a:moveTo>
                <a:lnTo>
                  <a:pt x="0" y="0"/>
                </a:lnTo>
                <a:lnTo>
                  <a:pt x="0" y="302767"/>
                </a:lnTo>
                <a:lnTo>
                  <a:pt x="299567" y="302767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29878" y="6367157"/>
            <a:ext cx="299720" cy="328295"/>
          </a:xfrm>
          <a:custGeom>
            <a:avLst/>
            <a:gdLst/>
            <a:ahLst/>
            <a:cxnLst/>
            <a:rect l="l" t="t" r="r" b="b"/>
            <a:pathLst>
              <a:path w="299719" h="328295">
                <a:moveTo>
                  <a:pt x="299567" y="0"/>
                </a:moveTo>
                <a:lnTo>
                  <a:pt x="0" y="0"/>
                </a:lnTo>
                <a:lnTo>
                  <a:pt x="0" y="328002"/>
                </a:lnTo>
                <a:lnTo>
                  <a:pt x="299567" y="328002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29878" y="5962522"/>
            <a:ext cx="299720" cy="328930"/>
          </a:xfrm>
          <a:custGeom>
            <a:avLst/>
            <a:gdLst/>
            <a:ahLst/>
            <a:cxnLst/>
            <a:rect l="l" t="t" r="r" b="b"/>
            <a:pathLst>
              <a:path w="299719" h="328929">
                <a:moveTo>
                  <a:pt x="299567" y="0"/>
                </a:moveTo>
                <a:lnTo>
                  <a:pt x="0" y="0"/>
                </a:lnTo>
                <a:lnTo>
                  <a:pt x="0" y="328930"/>
                </a:lnTo>
                <a:lnTo>
                  <a:pt x="299567" y="32893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29878" y="5533606"/>
            <a:ext cx="299720" cy="328295"/>
          </a:xfrm>
          <a:custGeom>
            <a:avLst/>
            <a:gdLst/>
            <a:ahLst/>
            <a:cxnLst/>
            <a:rect l="l" t="t" r="r" b="b"/>
            <a:pathLst>
              <a:path w="299719" h="328295">
                <a:moveTo>
                  <a:pt x="299567" y="0"/>
                </a:moveTo>
                <a:lnTo>
                  <a:pt x="0" y="0"/>
                </a:lnTo>
                <a:lnTo>
                  <a:pt x="0" y="328002"/>
                </a:lnTo>
                <a:lnTo>
                  <a:pt x="299567" y="328002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29878" y="5128971"/>
            <a:ext cx="299720" cy="302895"/>
          </a:xfrm>
          <a:custGeom>
            <a:avLst/>
            <a:gdLst/>
            <a:ahLst/>
            <a:cxnLst/>
            <a:rect l="l" t="t" r="r" b="b"/>
            <a:pathLst>
              <a:path w="299719" h="302895">
                <a:moveTo>
                  <a:pt x="299567" y="0"/>
                </a:moveTo>
                <a:lnTo>
                  <a:pt x="0" y="0"/>
                </a:lnTo>
                <a:lnTo>
                  <a:pt x="0" y="302767"/>
                </a:lnTo>
                <a:lnTo>
                  <a:pt x="299567" y="302767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96451" y="6367157"/>
            <a:ext cx="299720" cy="328295"/>
          </a:xfrm>
          <a:custGeom>
            <a:avLst/>
            <a:gdLst/>
            <a:ahLst/>
            <a:cxnLst/>
            <a:rect l="l" t="t" r="r" b="b"/>
            <a:pathLst>
              <a:path w="299719" h="328295">
                <a:moveTo>
                  <a:pt x="299567" y="0"/>
                </a:moveTo>
                <a:lnTo>
                  <a:pt x="0" y="0"/>
                </a:lnTo>
                <a:lnTo>
                  <a:pt x="0" y="328002"/>
                </a:lnTo>
                <a:lnTo>
                  <a:pt x="299567" y="328002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96451" y="5533606"/>
            <a:ext cx="299720" cy="328295"/>
          </a:xfrm>
          <a:custGeom>
            <a:avLst/>
            <a:gdLst/>
            <a:ahLst/>
            <a:cxnLst/>
            <a:rect l="l" t="t" r="r" b="b"/>
            <a:pathLst>
              <a:path w="299719" h="328295">
                <a:moveTo>
                  <a:pt x="299567" y="0"/>
                </a:moveTo>
                <a:lnTo>
                  <a:pt x="0" y="0"/>
                </a:lnTo>
                <a:lnTo>
                  <a:pt x="0" y="328002"/>
                </a:lnTo>
                <a:lnTo>
                  <a:pt x="299567" y="328002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96451" y="5128971"/>
            <a:ext cx="299720" cy="302895"/>
          </a:xfrm>
          <a:custGeom>
            <a:avLst/>
            <a:gdLst/>
            <a:ahLst/>
            <a:cxnLst/>
            <a:rect l="l" t="t" r="r" b="b"/>
            <a:pathLst>
              <a:path w="299719" h="302895">
                <a:moveTo>
                  <a:pt x="299567" y="0"/>
                </a:moveTo>
                <a:lnTo>
                  <a:pt x="0" y="0"/>
                </a:lnTo>
                <a:lnTo>
                  <a:pt x="0" y="302767"/>
                </a:lnTo>
                <a:lnTo>
                  <a:pt x="299567" y="302767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85934" y="6756400"/>
            <a:ext cx="2896235" cy="1040130"/>
          </a:xfrm>
          <a:custGeom>
            <a:avLst/>
            <a:gdLst/>
            <a:ahLst/>
            <a:cxnLst/>
            <a:rect l="l" t="t" r="r" b="b"/>
            <a:pathLst>
              <a:path w="2896235" h="1040129">
                <a:moveTo>
                  <a:pt x="0" y="1040129"/>
                </a:moveTo>
                <a:lnTo>
                  <a:pt x="2895854" y="1040129"/>
                </a:lnTo>
                <a:lnTo>
                  <a:pt x="2895854" y="0"/>
                </a:lnTo>
                <a:lnTo>
                  <a:pt x="0" y="0"/>
                </a:lnTo>
                <a:lnTo>
                  <a:pt x="0" y="1040129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185934" y="5621020"/>
            <a:ext cx="249554" cy="1135380"/>
          </a:xfrm>
          <a:custGeom>
            <a:avLst/>
            <a:gdLst/>
            <a:ahLst/>
            <a:cxnLst/>
            <a:rect l="l" t="t" r="r" b="b"/>
            <a:pathLst>
              <a:path w="249554" h="1135379">
                <a:moveTo>
                  <a:pt x="0" y="1135380"/>
                </a:moveTo>
                <a:lnTo>
                  <a:pt x="249313" y="1135380"/>
                </a:lnTo>
                <a:lnTo>
                  <a:pt x="249313" y="0"/>
                </a:lnTo>
                <a:lnTo>
                  <a:pt x="0" y="0"/>
                </a:lnTo>
                <a:lnTo>
                  <a:pt x="0" y="113538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185934" y="5334000"/>
            <a:ext cx="827405" cy="287020"/>
          </a:xfrm>
          <a:custGeom>
            <a:avLst/>
            <a:gdLst/>
            <a:ahLst/>
            <a:cxnLst/>
            <a:rect l="l" t="t" r="r" b="b"/>
            <a:pathLst>
              <a:path w="827404" h="287020">
                <a:moveTo>
                  <a:pt x="0" y="287019"/>
                </a:moveTo>
                <a:lnTo>
                  <a:pt x="827201" y="287019"/>
                </a:lnTo>
                <a:lnTo>
                  <a:pt x="827201" y="0"/>
                </a:lnTo>
                <a:lnTo>
                  <a:pt x="0" y="0"/>
                </a:lnTo>
                <a:lnTo>
                  <a:pt x="0" y="287019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013136" y="5334558"/>
            <a:ext cx="2068830" cy="1422400"/>
          </a:xfrm>
          <a:custGeom>
            <a:avLst/>
            <a:gdLst/>
            <a:ahLst/>
            <a:cxnLst/>
            <a:rect l="l" t="t" r="r" b="b"/>
            <a:pathLst>
              <a:path w="2068829" h="1422400">
                <a:moveTo>
                  <a:pt x="2068652" y="0"/>
                </a:moveTo>
                <a:lnTo>
                  <a:pt x="0" y="0"/>
                </a:lnTo>
                <a:lnTo>
                  <a:pt x="0" y="1422273"/>
                </a:lnTo>
                <a:lnTo>
                  <a:pt x="2068652" y="1422273"/>
                </a:lnTo>
                <a:lnTo>
                  <a:pt x="2068652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85929" y="4790691"/>
            <a:ext cx="2896235" cy="469265"/>
          </a:xfrm>
          <a:custGeom>
            <a:avLst/>
            <a:gdLst/>
            <a:ahLst/>
            <a:cxnLst/>
            <a:rect l="l" t="t" r="r" b="b"/>
            <a:pathLst>
              <a:path w="2896235" h="469264">
                <a:moveTo>
                  <a:pt x="2895854" y="0"/>
                </a:moveTo>
                <a:lnTo>
                  <a:pt x="0" y="0"/>
                </a:lnTo>
                <a:lnTo>
                  <a:pt x="0" y="469112"/>
                </a:lnTo>
                <a:lnTo>
                  <a:pt x="2895854" y="469112"/>
                </a:lnTo>
                <a:lnTo>
                  <a:pt x="2895854" y="333603"/>
                </a:lnTo>
                <a:lnTo>
                  <a:pt x="2323122" y="333603"/>
                </a:lnTo>
                <a:lnTo>
                  <a:pt x="2300579" y="327063"/>
                </a:lnTo>
                <a:lnTo>
                  <a:pt x="2281250" y="307441"/>
                </a:lnTo>
                <a:lnTo>
                  <a:pt x="2269007" y="279412"/>
                </a:lnTo>
                <a:lnTo>
                  <a:pt x="2263851" y="243903"/>
                </a:lnTo>
                <a:lnTo>
                  <a:pt x="2269007" y="209321"/>
                </a:lnTo>
                <a:lnTo>
                  <a:pt x="2281250" y="180352"/>
                </a:lnTo>
                <a:lnTo>
                  <a:pt x="2300579" y="161658"/>
                </a:lnTo>
                <a:lnTo>
                  <a:pt x="2323122" y="154190"/>
                </a:lnTo>
                <a:lnTo>
                  <a:pt x="2895854" y="154190"/>
                </a:lnTo>
                <a:lnTo>
                  <a:pt x="2895854" y="0"/>
                </a:lnTo>
                <a:close/>
              </a:path>
              <a:path w="2896235" h="469264">
                <a:moveTo>
                  <a:pt x="2490622" y="154190"/>
                </a:moveTo>
                <a:lnTo>
                  <a:pt x="2323122" y="154190"/>
                </a:lnTo>
                <a:lnTo>
                  <a:pt x="2346312" y="161658"/>
                </a:lnTo>
                <a:lnTo>
                  <a:pt x="2365006" y="180352"/>
                </a:lnTo>
                <a:lnTo>
                  <a:pt x="2377884" y="209321"/>
                </a:lnTo>
                <a:lnTo>
                  <a:pt x="2382393" y="243903"/>
                </a:lnTo>
                <a:lnTo>
                  <a:pt x="2377884" y="279412"/>
                </a:lnTo>
                <a:lnTo>
                  <a:pt x="2365006" y="307441"/>
                </a:lnTo>
                <a:lnTo>
                  <a:pt x="2346312" y="327063"/>
                </a:lnTo>
                <a:lnTo>
                  <a:pt x="2323122" y="333603"/>
                </a:lnTo>
                <a:lnTo>
                  <a:pt x="2490622" y="333603"/>
                </a:lnTo>
                <a:lnTo>
                  <a:pt x="2467432" y="327063"/>
                </a:lnTo>
                <a:lnTo>
                  <a:pt x="2448750" y="307441"/>
                </a:lnTo>
                <a:lnTo>
                  <a:pt x="2436507" y="279412"/>
                </a:lnTo>
                <a:lnTo>
                  <a:pt x="2431351" y="243903"/>
                </a:lnTo>
                <a:lnTo>
                  <a:pt x="2436507" y="209321"/>
                </a:lnTo>
                <a:lnTo>
                  <a:pt x="2448750" y="180352"/>
                </a:lnTo>
                <a:lnTo>
                  <a:pt x="2467432" y="161658"/>
                </a:lnTo>
                <a:lnTo>
                  <a:pt x="2490622" y="154190"/>
                </a:lnTo>
                <a:close/>
              </a:path>
              <a:path w="2896235" h="469264">
                <a:moveTo>
                  <a:pt x="2651683" y="154190"/>
                </a:moveTo>
                <a:lnTo>
                  <a:pt x="2490622" y="154190"/>
                </a:lnTo>
                <a:lnTo>
                  <a:pt x="2513177" y="161658"/>
                </a:lnTo>
                <a:lnTo>
                  <a:pt x="2532507" y="180352"/>
                </a:lnTo>
                <a:lnTo>
                  <a:pt x="2544749" y="209321"/>
                </a:lnTo>
                <a:lnTo>
                  <a:pt x="2549258" y="243903"/>
                </a:lnTo>
                <a:lnTo>
                  <a:pt x="2544749" y="279412"/>
                </a:lnTo>
                <a:lnTo>
                  <a:pt x="2532507" y="307441"/>
                </a:lnTo>
                <a:lnTo>
                  <a:pt x="2513177" y="327063"/>
                </a:lnTo>
                <a:lnTo>
                  <a:pt x="2490622" y="333603"/>
                </a:lnTo>
                <a:lnTo>
                  <a:pt x="2651683" y="333603"/>
                </a:lnTo>
                <a:lnTo>
                  <a:pt x="2628493" y="327063"/>
                </a:lnTo>
                <a:lnTo>
                  <a:pt x="2609811" y="307441"/>
                </a:lnTo>
                <a:lnTo>
                  <a:pt x="2596921" y="279412"/>
                </a:lnTo>
                <a:lnTo>
                  <a:pt x="2592412" y="243903"/>
                </a:lnTo>
                <a:lnTo>
                  <a:pt x="2596921" y="209321"/>
                </a:lnTo>
                <a:lnTo>
                  <a:pt x="2609811" y="180352"/>
                </a:lnTo>
                <a:lnTo>
                  <a:pt x="2628493" y="161658"/>
                </a:lnTo>
                <a:lnTo>
                  <a:pt x="2651683" y="154190"/>
                </a:lnTo>
                <a:close/>
              </a:path>
              <a:path w="2896235" h="469264">
                <a:moveTo>
                  <a:pt x="2895854" y="154190"/>
                </a:moveTo>
                <a:lnTo>
                  <a:pt x="2651683" y="154190"/>
                </a:lnTo>
                <a:lnTo>
                  <a:pt x="2674874" y="161658"/>
                </a:lnTo>
                <a:lnTo>
                  <a:pt x="2693568" y="180352"/>
                </a:lnTo>
                <a:lnTo>
                  <a:pt x="2705798" y="209321"/>
                </a:lnTo>
                <a:lnTo>
                  <a:pt x="2710954" y="243903"/>
                </a:lnTo>
                <a:lnTo>
                  <a:pt x="2705798" y="279412"/>
                </a:lnTo>
                <a:lnTo>
                  <a:pt x="2693568" y="307441"/>
                </a:lnTo>
                <a:lnTo>
                  <a:pt x="2674874" y="327063"/>
                </a:lnTo>
                <a:lnTo>
                  <a:pt x="2651683" y="333603"/>
                </a:lnTo>
                <a:lnTo>
                  <a:pt x="2895854" y="333603"/>
                </a:lnTo>
                <a:lnTo>
                  <a:pt x="2895854" y="15419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435248" y="5619572"/>
            <a:ext cx="578485" cy="1137285"/>
          </a:xfrm>
          <a:custGeom>
            <a:avLst/>
            <a:gdLst/>
            <a:ahLst/>
            <a:cxnLst/>
            <a:rect l="l" t="t" r="r" b="b"/>
            <a:pathLst>
              <a:path w="578485" h="1137284">
                <a:moveTo>
                  <a:pt x="0" y="0"/>
                </a:moveTo>
                <a:lnTo>
                  <a:pt x="577888" y="0"/>
                </a:lnTo>
                <a:lnTo>
                  <a:pt x="577888" y="1137259"/>
                </a:lnTo>
                <a:lnTo>
                  <a:pt x="0" y="1137259"/>
                </a:lnTo>
                <a:lnTo>
                  <a:pt x="0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96234" y="4803768"/>
            <a:ext cx="2875280" cy="2980055"/>
          </a:xfrm>
          <a:custGeom>
            <a:avLst/>
            <a:gdLst/>
            <a:ahLst/>
            <a:cxnLst/>
            <a:rect l="l" t="t" r="r" b="b"/>
            <a:pathLst>
              <a:path w="2875279" h="2980054">
                <a:moveTo>
                  <a:pt x="2875241" y="464438"/>
                </a:moveTo>
                <a:lnTo>
                  <a:pt x="2875241" y="2980055"/>
                </a:lnTo>
                <a:lnTo>
                  <a:pt x="0" y="2980055"/>
                </a:lnTo>
                <a:lnTo>
                  <a:pt x="0" y="464438"/>
                </a:lnTo>
                <a:lnTo>
                  <a:pt x="0" y="0"/>
                </a:lnTo>
                <a:lnTo>
                  <a:pt x="2875241" y="0"/>
                </a:lnTo>
                <a:lnTo>
                  <a:pt x="2875241" y="464438"/>
                </a:lnTo>
                <a:close/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96234" y="5268207"/>
            <a:ext cx="2875280" cy="0"/>
          </a:xfrm>
          <a:custGeom>
            <a:avLst/>
            <a:gdLst/>
            <a:ahLst/>
            <a:cxnLst/>
            <a:rect l="l" t="t" r="r" b="b"/>
            <a:pathLst>
              <a:path w="2875279">
                <a:moveTo>
                  <a:pt x="0" y="0"/>
                </a:moveTo>
                <a:lnTo>
                  <a:pt x="2875241" y="0"/>
                </a:lnTo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285000" y="5631722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85000" y="5891500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85000" y="6175587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85000" y="6459673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85000" y="6743747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45555" y="7027833"/>
            <a:ext cx="2424430" cy="0"/>
          </a:xfrm>
          <a:custGeom>
            <a:avLst/>
            <a:gdLst/>
            <a:ahLst/>
            <a:cxnLst/>
            <a:rect l="l" t="t" r="r" b="b"/>
            <a:pathLst>
              <a:path w="2424429">
                <a:moveTo>
                  <a:pt x="0" y="0"/>
                </a:moveTo>
                <a:lnTo>
                  <a:pt x="2424277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445555" y="7311907"/>
            <a:ext cx="2424430" cy="0"/>
          </a:xfrm>
          <a:custGeom>
            <a:avLst/>
            <a:gdLst/>
            <a:ahLst/>
            <a:cxnLst/>
            <a:rect l="l" t="t" r="r" b="b"/>
            <a:pathLst>
              <a:path w="2424429">
                <a:moveTo>
                  <a:pt x="0" y="0"/>
                </a:moveTo>
                <a:lnTo>
                  <a:pt x="2424277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901657" y="1170471"/>
            <a:ext cx="3804285" cy="369506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744220" indent="-366395">
              <a:lnSpc>
                <a:spcPct val="100000"/>
              </a:lnSpc>
              <a:spcBef>
                <a:spcPts val="840"/>
              </a:spcBef>
              <a:buAutoNum type="alphaLcParenBoth" startAt="2"/>
              <a:tabLst>
                <a:tab pos="744220" algn="l"/>
                <a:tab pos="744855" algn="l"/>
              </a:tabLst>
            </a:pPr>
            <a:r>
              <a:rPr sz="1100" spc="-5" dirty="0">
                <a:latin typeface="Segoe UI"/>
                <a:cs typeface="Segoe UI"/>
              </a:rPr>
              <a:t>is equivalent to the </a:t>
            </a:r>
            <a:r>
              <a:rPr sz="1100" dirty="0">
                <a:latin typeface="Segoe UI"/>
                <a:cs typeface="Segoe UI"/>
              </a:rPr>
              <a:t>rate of </a:t>
            </a:r>
            <a:r>
              <a:rPr sz="1100" spc="-5" dirty="0">
                <a:latin typeface="Segoe UI"/>
                <a:cs typeface="Segoe UI"/>
              </a:rPr>
              <a:t>Government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Securities</a:t>
            </a:r>
            <a:endParaRPr sz="1100">
              <a:latin typeface="Segoe UI"/>
              <a:cs typeface="Segoe UI"/>
            </a:endParaRPr>
          </a:p>
          <a:p>
            <a:pPr marL="561340" indent="-182880">
              <a:lnSpc>
                <a:spcPct val="100000"/>
              </a:lnSpc>
              <a:spcBef>
                <a:spcPts val="745"/>
              </a:spcBef>
              <a:buAutoNum type="alphaLcParenBoth" startAt="2"/>
              <a:tabLst>
                <a:tab pos="561340" algn="l"/>
              </a:tabLst>
            </a:pPr>
            <a:r>
              <a:rPr sz="1100" spc="-5" dirty="0">
                <a:latin typeface="Segoe UI"/>
                <a:cs typeface="Segoe UI"/>
              </a:rPr>
              <a:t>is the return provided to equity</a:t>
            </a:r>
            <a:r>
              <a:rPr sz="110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shareholders</a:t>
            </a:r>
            <a:endParaRPr sz="1100">
              <a:latin typeface="Segoe UI"/>
              <a:cs typeface="Segoe UI"/>
            </a:endParaRPr>
          </a:p>
          <a:p>
            <a:pPr marL="744220" indent="-366395">
              <a:lnSpc>
                <a:spcPct val="100000"/>
              </a:lnSpc>
              <a:spcBef>
                <a:spcPts val="745"/>
              </a:spcBef>
              <a:buAutoNum type="alphaLcParenBoth" startAt="2"/>
              <a:tabLst>
                <a:tab pos="744220" algn="l"/>
                <a:tab pos="744855" algn="l"/>
              </a:tabLst>
            </a:pPr>
            <a:r>
              <a:rPr sz="1100" spc="-5" dirty="0">
                <a:latin typeface="Segoe UI"/>
                <a:cs typeface="Segoe UI"/>
              </a:rPr>
              <a:t>is over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above expected </a:t>
            </a:r>
            <a:r>
              <a:rPr sz="1100" dirty="0">
                <a:latin typeface="Segoe UI"/>
                <a:cs typeface="Segoe UI"/>
              </a:rPr>
              <a:t>rate of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return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AutoNum type="arabicPeriod" startAt="7"/>
              <a:tabLst>
                <a:tab pos="377825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Calculation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Coefficient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Variance depends</a:t>
            </a:r>
            <a:r>
              <a:rPr sz="1100" spc="5" dirty="0">
                <a:latin typeface="Segoe UI"/>
                <a:cs typeface="Segoe UI"/>
              </a:rPr>
              <a:t> </a:t>
            </a:r>
            <a:r>
              <a:rPr sz="1100" spc="-10" dirty="0">
                <a:latin typeface="Segoe UI"/>
                <a:cs typeface="Segoe UI"/>
              </a:rPr>
              <a:t>on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dirty="0">
                <a:latin typeface="Segoe UI"/>
                <a:cs typeface="Segoe UI"/>
              </a:rPr>
              <a:t>Standard</a:t>
            </a:r>
            <a:r>
              <a:rPr sz="1100" spc="-2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Deviation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spc="-5" dirty="0">
                <a:latin typeface="Segoe UI"/>
                <a:cs typeface="Segoe UI"/>
              </a:rPr>
              <a:t>Expected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Return</a:t>
            </a:r>
            <a:endParaRPr sz="1100">
              <a:latin typeface="Segoe UI"/>
              <a:cs typeface="Segoe UI"/>
            </a:endParaRPr>
          </a:p>
          <a:p>
            <a:pPr marL="743585" lvl="1" indent="-365760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3585" algn="l"/>
                <a:tab pos="744220" algn="l"/>
              </a:tabLst>
            </a:pPr>
            <a:r>
              <a:rPr sz="1100" spc="-5" dirty="0">
                <a:latin typeface="Segoe UI"/>
                <a:cs typeface="Segoe UI"/>
              </a:rPr>
              <a:t>Expected cash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flow</a:t>
            </a:r>
            <a:endParaRPr sz="1100">
              <a:latin typeface="Segoe UI"/>
              <a:cs typeface="Segoe UI"/>
            </a:endParaRPr>
          </a:p>
          <a:p>
            <a:pPr marL="743585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3585" algn="l"/>
                <a:tab pos="744220" algn="l"/>
              </a:tabLst>
            </a:pPr>
            <a:r>
              <a:rPr sz="1100" spc="-5" dirty="0">
                <a:latin typeface="Segoe UI"/>
                <a:cs typeface="Segoe UI"/>
              </a:rPr>
              <a:t>All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above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AutoNum type="arabicPeriod" startAt="7"/>
              <a:tabLst>
                <a:tab pos="377825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Scenario Analysis is considered under scenarios </a:t>
            </a:r>
            <a:r>
              <a:rPr sz="1100" spc="-10" dirty="0">
                <a:latin typeface="Segoe UI"/>
                <a:cs typeface="Segoe UI"/>
              </a:rPr>
              <a:t>such</a:t>
            </a:r>
            <a:r>
              <a:rPr sz="1100" spc="5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as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dirty="0">
                <a:latin typeface="Segoe UI"/>
                <a:cs typeface="Segoe UI"/>
              </a:rPr>
              <a:t>Worst </a:t>
            </a:r>
            <a:r>
              <a:rPr sz="1100" spc="-5" dirty="0">
                <a:latin typeface="Segoe UI"/>
                <a:cs typeface="Segoe UI"/>
              </a:rPr>
              <a:t>Case</a:t>
            </a:r>
            <a:r>
              <a:rPr sz="1100" spc="-2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Scenario</a:t>
            </a:r>
            <a:endParaRPr sz="1100">
              <a:latin typeface="Segoe UI"/>
              <a:cs typeface="Segoe UI"/>
            </a:endParaRPr>
          </a:p>
          <a:p>
            <a:pPr marL="744220" lvl="1" indent="-366395">
              <a:lnSpc>
                <a:spcPct val="100000"/>
              </a:lnSpc>
              <a:spcBef>
                <a:spcPts val="740"/>
              </a:spcBef>
              <a:buAutoNum type="alphaLcParenBoth"/>
              <a:tabLst>
                <a:tab pos="744220" algn="l"/>
                <a:tab pos="744855" algn="l"/>
              </a:tabLst>
            </a:pPr>
            <a:r>
              <a:rPr sz="1100" dirty="0">
                <a:latin typeface="Segoe UI"/>
                <a:cs typeface="Segoe UI"/>
              </a:rPr>
              <a:t>Base </a:t>
            </a:r>
            <a:r>
              <a:rPr sz="1100" spc="-5" dirty="0">
                <a:latin typeface="Segoe UI"/>
                <a:cs typeface="Segoe UI"/>
              </a:rPr>
              <a:t>Case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Scenario</a:t>
            </a:r>
            <a:endParaRPr sz="1100">
              <a:latin typeface="Segoe UI"/>
              <a:cs typeface="Segoe UI"/>
            </a:endParaRPr>
          </a:p>
          <a:p>
            <a:pPr marL="743585" lvl="1" indent="-365760">
              <a:lnSpc>
                <a:spcPct val="100000"/>
              </a:lnSpc>
              <a:spcBef>
                <a:spcPts val="735"/>
              </a:spcBef>
              <a:buAutoNum type="alphaLcParenBoth"/>
              <a:tabLst>
                <a:tab pos="743585" algn="l"/>
                <a:tab pos="744220" algn="l"/>
              </a:tabLst>
            </a:pPr>
            <a:r>
              <a:rPr sz="1100" spc="-5" dirty="0">
                <a:latin typeface="Segoe UI"/>
                <a:cs typeface="Segoe UI"/>
              </a:rPr>
              <a:t>Best </a:t>
            </a:r>
            <a:r>
              <a:rPr sz="1100" dirty="0">
                <a:latin typeface="Segoe UI"/>
                <a:cs typeface="Segoe UI"/>
              </a:rPr>
              <a:t>Case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Scenario</a:t>
            </a:r>
            <a:endParaRPr sz="1100">
              <a:latin typeface="Segoe UI"/>
              <a:cs typeface="Segoe UI"/>
            </a:endParaRPr>
          </a:p>
          <a:p>
            <a:pPr marL="743585" lvl="1" indent="-366395">
              <a:lnSpc>
                <a:spcPct val="100000"/>
              </a:lnSpc>
              <a:spcBef>
                <a:spcPts val="745"/>
              </a:spcBef>
              <a:buAutoNum type="alphaLcParenBoth"/>
              <a:tabLst>
                <a:tab pos="743585" algn="l"/>
                <a:tab pos="744220" algn="l"/>
              </a:tabLst>
            </a:pPr>
            <a:r>
              <a:rPr sz="1100" spc="-5" dirty="0">
                <a:latin typeface="Segoe UI"/>
                <a:cs typeface="Segoe UI"/>
              </a:rPr>
              <a:t>All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above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AutoNum type="arabicPeriod" startAt="7"/>
              <a:tabLst>
                <a:tab pos="377825" algn="l"/>
                <a:tab pos="379095" algn="l"/>
              </a:tabLst>
            </a:pPr>
            <a:r>
              <a:rPr sz="1100" spc="-5" dirty="0">
                <a:latin typeface="Segoe UI"/>
                <a:cs typeface="Segoe UI"/>
              </a:rPr>
              <a:t>Sensitivity analysis is useful in decision making</a:t>
            </a:r>
            <a:r>
              <a:rPr sz="1100" spc="5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because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633262" y="5195704"/>
            <a:ext cx="415734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latin typeface="Segoe UI"/>
                <a:cs typeface="Segoe UI"/>
              </a:rPr>
              <a:t>It tells the user </a:t>
            </a:r>
            <a:r>
              <a:rPr sz="1100" dirty="0">
                <a:latin typeface="Segoe UI"/>
                <a:cs typeface="Segoe UI"/>
              </a:rPr>
              <a:t>how much </a:t>
            </a:r>
            <a:r>
              <a:rPr sz="1100" spc="-5" dirty="0">
                <a:latin typeface="Segoe UI"/>
                <a:cs typeface="Segoe UI"/>
              </a:rPr>
              <a:t>critical each input is </a:t>
            </a:r>
            <a:r>
              <a:rPr sz="1100" dirty="0">
                <a:latin typeface="Segoe UI"/>
                <a:cs typeface="Segoe UI"/>
              </a:rPr>
              <a:t>for </a:t>
            </a:r>
            <a:r>
              <a:rPr sz="1100" spc="-5" dirty="0">
                <a:latin typeface="Segoe UI"/>
                <a:cs typeface="Segoe UI"/>
              </a:rPr>
              <a:t>the Output</a:t>
            </a:r>
            <a:r>
              <a:rPr sz="1100" spc="2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value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33122" y="5457892"/>
            <a:ext cx="411797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latin typeface="Segoe UI"/>
                <a:cs typeface="Segoe UI"/>
              </a:rPr>
              <a:t>It allows to calculate the probable results under different</a:t>
            </a:r>
            <a:r>
              <a:rPr sz="1100" spc="9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scenarios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267460" y="4839575"/>
            <a:ext cx="3828415" cy="1074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64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1100" dirty="0">
                <a:latin typeface="Segoe UI"/>
                <a:cs typeface="Segoe UI"/>
              </a:rPr>
              <a:t>(a)	</a:t>
            </a:r>
            <a:r>
              <a:rPr sz="1100" spc="-5" dirty="0">
                <a:latin typeface="Segoe UI"/>
                <a:cs typeface="Segoe UI"/>
              </a:rPr>
              <a:t>It shows the probabilities associated with each outcome  (b)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100" spc="-10" dirty="0">
                <a:latin typeface="Segoe UI"/>
                <a:cs typeface="Segoe UI"/>
              </a:rPr>
              <a:t>(c)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spc="-5" dirty="0">
                <a:latin typeface="Segoe UI"/>
                <a:cs typeface="Segoe UI"/>
              </a:rPr>
              <a:t>(d)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428797" y="5720081"/>
            <a:ext cx="96646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Segoe UI"/>
                <a:cs typeface="Segoe UI"/>
              </a:rPr>
              <a:t>ysis are</a:t>
            </a:r>
            <a:r>
              <a:rPr sz="1100" spc="-6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reliable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01797" y="5982270"/>
            <a:ext cx="22948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1100" dirty="0">
                <a:latin typeface="Segoe UI"/>
                <a:cs typeface="Segoe UI"/>
              </a:rPr>
              <a:t>10.	When the </a:t>
            </a:r>
            <a:r>
              <a:rPr sz="1100" spc="-5" dirty="0">
                <a:latin typeface="Segoe UI"/>
                <a:cs typeface="Segoe UI"/>
              </a:rPr>
              <a:t>risk is high, the</a:t>
            </a:r>
            <a:r>
              <a:rPr sz="1100" spc="-5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certa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33262" y="5626142"/>
            <a:ext cx="1809114" cy="54991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840"/>
              </a:spcBef>
            </a:pPr>
            <a:r>
              <a:rPr sz="1100" spc="-5" dirty="0">
                <a:latin typeface="Segoe UI"/>
                <a:cs typeface="Segoe UI"/>
              </a:rPr>
              <a:t>The results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Sensitivity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Anal</a:t>
            </a:r>
            <a:endParaRPr sz="1100">
              <a:latin typeface="Segoe UI"/>
              <a:cs typeface="Segoe UI"/>
            </a:endParaRPr>
          </a:p>
          <a:p>
            <a:pPr marR="22225" algn="r">
              <a:lnSpc>
                <a:spcPct val="100000"/>
              </a:lnSpc>
              <a:spcBef>
                <a:spcPts val="745"/>
              </a:spcBef>
            </a:pPr>
            <a:r>
              <a:rPr sz="1100" spc="-5" dirty="0">
                <a:latin typeface="Segoe UI"/>
                <a:cs typeface="Segoe UI"/>
              </a:rPr>
              <a:t>int</a:t>
            </a:r>
            <a:r>
              <a:rPr sz="1100" dirty="0">
                <a:latin typeface="Segoe UI"/>
                <a:cs typeface="Segoe UI"/>
              </a:rPr>
              <a:t>y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37785" y="5982270"/>
            <a:ext cx="14719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Segoe UI"/>
                <a:cs typeface="Segoe UI"/>
              </a:rPr>
              <a:t>equivalent coefficient</a:t>
            </a:r>
            <a:r>
              <a:rPr sz="1100" spc="-4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is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33402" y="6506648"/>
            <a:ext cx="3962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Segoe UI"/>
                <a:cs typeface="Segoe UI"/>
              </a:rPr>
              <a:t>L</a:t>
            </a:r>
            <a:r>
              <a:rPr sz="1100" dirty="0">
                <a:latin typeface="Segoe UI"/>
                <a:cs typeface="Segoe UI"/>
              </a:rPr>
              <a:t>o</a:t>
            </a:r>
            <a:r>
              <a:rPr sz="1100" spc="-10" dirty="0">
                <a:latin typeface="Segoe UI"/>
                <a:cs typeface="Segoe UI"/>
              </a:rPr>
              <a:t>w</a:t>
            </a:r>
            <a:r>
              <a:rPr sz="1100" spc="-5" dirty="0">
                <a:latin typeface="Segoe UI"/>
                <a:cs typeface="Segoe UI"/>
              </a:rPr>
              <a:t>e</a:t>
            </a:r>
            <a:r>
              <a:rPr sz="1100" dirty="0">
                <a:latin typeface="Segoe UI"/>
                <a:cs typeface="Segoe UI"/>
              </a:rPr>
              <a:t>r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267600" y="6150520"/>
            <a:ext cx="807720" cy="1074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64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1100" dirty="0">
                <a:latin typeface="Segoe UI"/>
                <a:cs typeface="Segoe UI"/>
              </a:rPr>
              <a:t>(a)	</a:t>
            </a:r>
            <a:r>
              <a:rPr sz="1100" spc="-5" dirty="0">
                <a:latin typeface="Segoe UI"/>
                <a:cs typeface="Segoe UI"/>
              </a:rPr>
              <a:t>H</a:t>
            </a:r>
            <a:r>
              <a:rPr sz="1100" dirty="0">
                <a:latin typeface="Segoe UI"/>
                <a:cs typeface="Segoe UI"/>
              </a:rPr>
              <a:t>i</a:t>
            </a:r>
            <a:r>
              <a:rPr sz="1100" spc="-10" dirty="0">
                <a:latin typeface="Segoe UI"/>
                <a:cs typeface="Segoe UI"/>
              </a:rPr>
              <a:t>g</a:t>
            </a:r>
            <a:r>
              <a:rPr sz="1100" spc="-5" dirty="0">
                <a:latin typeface="Segoe UI"/>
                <a:cs typeface="Segoe UI"/>
              </a:rPr>
              <a:t>he</a:t>
            </a:r>
            <a:r>
              <a:rPr sz="1100" dirty="0">
                <a:latin typeface="Segoe UI"/>
                <a:cs typeface="Segoe UI"/>
              </a:rPr>
              <a:t>r  </a:t>
            </a:r>
            <a:r>
              <a:rPr sz="1100" spc="-5" dirty="0">
                <a:latin typeface="Segoe UI"/>
                <a:cs typeface="Segoe UI"/>
              </a:rPr>
              <a:t>(b)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100" dirty="0">
                <a:latin typeface="Segoe UI"/>
                <a:cs typeface="Segoe UI"/>
              </a:rPr>
              <a:t>(c</a:t>
            </a:r>
            <a:r>
              <a:rPr sz="1100" spc="-11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)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spc="-5" dirty="0">
                <a:latin typeface="Segoe UI"/>
                <a:cs typeface="Segoe UI"/>
              </a:rPr>
              <a:t>(d)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633402" y="6674898"/>
            <a:ext cx="1181100" cy="54991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100" dirty="0">
                <a:latin typeface="Segoe UI"/>
                <a:cs typeface="Segoe UI"/>
              </a:rPr>
              <a:t>No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impact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100" dirty="0">
                <a:latin typeface="Segoe UI"/>
                <a:cs typeface="Segoe UI"/>
              </a:rPr>
              <a:t>None of </a:t>
            </a:r>
            <a:r>
              <a:rPr sz="1100" spc="-5" dirty="0">
                <a:latin typeface="Segoe UI"/>
                <a:cs typeface="Segoe UI"/>
              </a:rPr>
              <a:t>the</a:t>
            </a:r>
            <a:r>
              <a:rPr sz="1100" spc="-7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above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01700" y="7193832"/>
            <a:ext cx="2442845" cy="109347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Theoretical</a:t>
            </a:r>
            <a:r>
              <a:rPr sz="1200" b="1" spc="3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Questions</a:t>
            </a:r>
            <a:endParaRPr sz="1200">
              <a:latin typeface="Segoe UI"/>
              <a:cs typeface="Segoe UI"/>
            </a:endParaRPr>
          </a:p>
          <a:p>
            <a:pPr marL="287020" indent="-274955">
              <a:lnSpc>
                <a:spcPct val="100000"/>
              </a:lnSpc>
              <a:spcBef>
                <a:spcPts val="735"/>
              </a:spcBef>
              <a:buAutoNum type="arabicPeriod"/>
              <a:tabLst>
                <a:tab pos="287020" algn="l"/>
                <a:tab pos="287655" algn="l"/>
              </a:tabLst>
            </a:pPr>
            <a:r>
              <a:rPr sz="1100" dirty="0">
                <a:latin typeface="Segoe UI"/>
                <a:cs typeface="Segoe UI"/>
              </a:rPr>
              <a:t>EXPLAIN </a:t>
            </a:r>
            <a:r>
              <a:rPr sz="1100" spc="-5" dirty="0">
                <a:latin typeface="Segoe UI"/>
                <a:cs typeface="Segoe UI"/>
              </a:rPr>
              <a:t>Certainty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Equivalent.</a:t>
            </a:r>
            <a:endParaRPr sz="1100">
              <a:latin typeface="Segoe UI"/>
              <a:cs typeface="Segoe UI"/>
            </a:endParaRPr>
          </a:p>
          <a:p>
            <a:pPr marL="287020" indent="-27495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87020" algn="l"/>
                <a:tab pos="287655" algn="l"/>
              </a:tabLst>
            </a:pPr>
            <a:r>
              <a:rPr sz="1100" spc="-5" dirty="0">
                <a:latin typeface="Segoe UI"/>
                <a:cs typeface="Segoe UI"/>
              </a:rPr>
              <a:t>STATE Risk Adjusted Discount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rate.</a:t>
            </a:r>
            <a:endParaRPr sz="1100">
              <a:latin typeface="Segoe UI"/>
              <a:cs typeface="Segoe UI"/>
            </a:endParaRPr>
          </a:p>
          <a:p>
            <a:pPr marL="287020" indent="-274955">
              <a:lnSpc>
                <a:spcPct val="100000"/>
              </a:lnSpc>
              <a:spcBef>
                <a:spcPts val="730"/>
              </a:spcBef>
              <a:buAutoNum type="arabicPeriod"/>
              <a:tabLst>
                <a:tab pos="287020" algn="l"/>
                <a:tab pos="287655" algn="l"/>
              </a:tabLst>
            </a:pPr>
            <a:r>
              <a:rPr sz="1100" dirty="0">
                <a:latin typeface="Segoe UI"/>
                <a:cs typeface="Segoe UI"/>
              </a:rPr>
              <a:t>EXPLAIN </a:t>
            </a:r>
            <a:r>
              <a:rPr sz="1100" spc="-5" dirty="0">
                <a:latin typeface="Segoe UI"/>
                <a:cs typeface="Segoe UI"/>
              </a:rPr>
              <a:t>Scenario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Analysis.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29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1217930"/>
            <a:ext cx="7086600" cy="7926070"/>
          </a:xfrm>
          <a:custGeom>
            <a:avLst/>
            <a:gdLst/>
            <a:ahLst/>
            <a:cxnLst/>
            <a:rect l="l" t="t" r="r" b="b"/>
            <a:pathLst>
              <a:path w="7086600" h="7926070">
                <a:moveTo>
                  <a:pt x="0" y="7926070"/>
                </a:moveTo>
                <a:lnTo>
                  <a:pt x="7086600" y="7926070"/>
                </a:lnTo>
                <a:lnTo>
                  <a:pt x="7086600" y="0"/>
                </a:lnTo>
                <a:lnTo>
                  <a:pt x="0" y="0"/>
                </a:lnTo>
                <a:lnTo>
                  <a:pt x="0" y="7926070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14964" y="4494156"/>
            <a:ext cx="1817370" cy="2761615"/>
          </a:xfrm>
          <a:custGeom>
            <a:avLst/>
            <a:gdLst/>
            <a:ahLst/>
            <a:cxnLst/>
            <a:rect l="l" t="t" r="r" b="b"/>
            <a:pathLst>
              <a:path w="1817370" h="2761615">
                <a:moveTo>
                  <a:pt x="1816747" y="0"/>
                </a:moveTo>
                <a:lnTo>
                  <a:pt x="0" y="0"/>
                </a:lnTo>
                <a:lnTo>
                  <a:pt x="0" y="2615755"/>
                </a:lnTo>
                <a:lnTo>
                  <a:pt x="7721" y="2671927"/>
                </a:lnTo>
                <a:lnTo>
                  <a:pt x="27050" y="2718409"/>
                </a:lnTo>
                <a:lnTo>
                  <a:pt x="56692" y="2749397"/>
                </a:lnTo>
                <a:lnTo>
                  <a:pt x="92760" y="2761018"/>
                </a:lnTo>
                <a:lnTo>
                  <a:pt x="1724621" y="2761018"/>
                </a:lnTo>
                <a:lnTo>
                  <a:pt x="1760702" y="2749397"/>
                </a:lnTo>
                <a:lnTo>
                  <a:pt x="1789683" y="2718409"/>
                </a:lnTo>
                <a:lnTo>
                  <a:pt x="1809661" y="2671927"/>
                </a:lnTo>
                <a:lnTo>
                  <a:pt x="1816747" y="2615755"/>
                </a:lnTo>
                <a:lnTo>
                  <a:pt x="1816747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4963" y="3477295"/>
            <a:ext cx="1817370" cy="1017269"/>
          </a:xfrm>
          <a:custGeom>
            <a:avLst/>
            <a:gdLst/>
            <a:ahLst/>
            <a:cxnLst/>
            <a:rect l="l" t="t" r="r" b="b"/>
            <a:pathLst>
              <a:path w="1817370" h="1017270">
                <a:moveTo>
                  <a:pt x="1724621" y="0"/>
                </a:moveTo>
                <a:lnTo>
                  <a:pt x="92760" y="0"/>
                </a:lnTo>
                <a:lnTo>
                  <a:pt x="56692" y="11620"/>
                </a:lnTo>
                <a:lnTo>
                  <a:pt x="27050" y="42608"/>
                </a:lnTo>
                <a:lnTo>
                  <a:pt x="7721" y="89090"/>
                </a:lnTo>
                <a:lnTo>
                  <a:pt x="0" y="145262"/>
                </a:lnTo>
                <a:lnTo>
                  <a:pt x="0" y="1016863"/>
                </a:lnTo>
                <a:lnTo>
                  <a:pt x="1816747" y="1016863"/>
                </a:lnTo>
                <a:lnTo>
                  <a:pt x="1816747" y="145262"/>
                </a:lnTo>
                <a:lnTo>
                  <a:pt x="1809661" y="89090"/>
                </a:lnTo>
                <a:lnTo>
                  <a:pt x="1789683" y="42608"/>
                </a:lnTo>
                <a:lnTo>
                  <a:pt x="1760702" y="11620"/>
                </a:lnTo>
                <a:lnTo>
                  <a:pt x="1724621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27848" y="3493765"/>
            <a:ext cx="1791335" cy="1008380"/>
          </a:xfrm>
          <a:custGeom>
            <a:avLst/>
            <a:gdLst/>
            <a:ahLst/>
            <a:cxnLst/>
            <a:rect l="l" t="t" r="r" b="b"/>
            <a:pathLst>
              <a:path w="1791335" h="1008379">
                <a:moveTo>
                  <a:pt x="1790979" y="1008138"/>
                </a:moveTo>
                <a:lnTo>
                  <a:pt x="1790979" y="144297"/>
                </a:lnTo>
                <a:lnTo>
                  <a:pt x="1783892" y="88125"/>
                </a:lnTo>
                <a:lnTo>
                  <a:pt x="1764563" y="42608"/>
                </a:lnTo>
                <a:lnTo>
                  <a:pt x="1735569" y="11620"/>
                </a:lnTo>
                <a:lnTo>
                  <a:pt x="1700136" y="0"/>
                </a:lnTo>
                <a:lnTo>
                  <a:pt x="91478" y="0"/>
                </a:lnTo>
                <a:lnTo>
                  <a:pt x="56045" y="11620"/>
                </a:lnTo>
                <a:lnTo>
                  <a:pt x="27050" y="42608"/>
                </a:lnTo>
                <a:lnTo>
                  <a:pt x="7721" y="88125"/>
                </a:lnTo>
                <a:lnTo>
                  <a:pt x="0" y="144297"/>
                </a:lnTo>
                <a:lnTo>
                  <a:pt x="0" y="1008138"/>
                </a:lnTo>
              </a:path>
            </a:pathLst>
          </a:custGeom>
          <a:ln w="116585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27848" y="4501903"/>
            <a:ext cx="1791335" cy="2736850"/>
          </a:xfrm>
          <a:custGeom>
            <a:avLst/>
            <a:gdLst/>
            <a:ahLst/>
            <a:cxnLst/>
            <a:rect l="l" t="t" r="r" b="b"/>
            <a:pathLst>
              <a:path w="1791335" h="2736850">
                <a:moveTo>
                  <a:pt x="0" y="0"/>
                </a:moveTo>
                <a:lnTo>
                  <a:pt x="0" y="2592514"/>
                </a:lnTo>
                <a:lnTo>
                  <a:pt x="7721" y="2648673"/>
                </a:lnTo>
                <a:lnTo>
                  <a:pt x="27050" y="2694190"/>
                </a:lnTo>
                <a:lnTo>
                  <a:pt x="56045" y="2725191"/>
                </a:lnTo>
                <a:lnTo>
                  <a:pt x="91478" y="2736811"/>
                </a:lnTo>
                <a:lnTo>
                  <a:pt x="1700136" y="2736811"/>
                </a:lnTo>
                <a:lnTo>
                  <a:pt x="1735569" y="2725191"/>
                </a:lnTo>
                <a:lnTo>
                  <a:pt x="1764563" y="2694190"/>
                </a:lnTo>
                <a:lnTo>
                  <a:pt x="1783892" y="2648673"/>
                </a:lnTo>
                <a:lnTo>
                  <a:pt x="1790979" y="2592514"/>
                </a:lnTo>
                <a:lnTo>
                  <a:pt x="1790979" y="0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8874" y="6540462"/>
            <a:ext cx="316865" cy="340360"/>
          </a:xfrm>
          <a:custGeom>
            <a:avLst/>
            <a:gdLst/>
            <a:ahLst/>
            <a:cxnLst/>
            <a:rect l="l" t="t" r="r" b="b"/>
            <a:pathLst>
              <a:path w="316864" h="340359">
                <a:moveTo>
                  <a:pt x="316318" y="0"/>
                </a:moveTo>
                <a:lnTo>
                  <a:pt x="0" y="0"/>
                </a:lnTo>
                <a:lnTo>
                  <a:pt x="0" y="339928"/>
                </a:lnTo>
                <a:lnTo>
                  <a:pt x="316318" y="339928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8874" y="6121133"/>
            <a:ext cx="316865" cy="340995"/>
          </a:xfrm>
          <a:custGeom>
            <a:avLst/>
            <a:gdLst/>
            <a:ahLst/>
            <a:cxnLst/>
            <a:rect l="l" t="t" r="r" b="b"/>
            <a:pathLst>
              <a:path w="316864" h="340995">
                <a:moveTo>
                  <a:pt x="316318" y="0"/>
                </a:moveTo>
                <a:lnTo>
                  <a:pt x="0" y="0"/>
                </a:lnTo>
                <a:lnTo>
                  <a:pt x="0" y="340893"/>
                </a:lnTo>
                <a:lnTo>
                  <a:pt x="316318" y="340893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08874" y="5676620"/>
            <a:ext cx="316865" cy="340360"/>
          </a:xfrm>
          <a:custGeom>
            <a:avLst/>
            <a:gdLst/>
            <a:ahLst/>
            <a:cxnLst/>
            <a:rect l="l" t="t" r="r" b="b"/>
            <a:pathLst>
              <a:path w="316864" h="340360">
                <a:moveTo>
                  <a:pt x="316318" y="0"/>
                </a:moveTo>
                <a:lnTo>
                  <a:pt x="0" y="0"/>
                </a:lnTo>
                <a:lnTo>
                  <a:pt x="0" y="339928"/>
                </a:lnTo>
                <a:lnTo>
                  <a:pt x="316318" y="339928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08874" y="5257291"/>
            <a:ext cx="316865" cy="314325"/>
          </a:xfrm>
          <a:custGeom>
            <a:avLst/>
            <a:gdLst/>
            <a:ahLst/>
            <a:cxnLst/>
            <a:rect l="l" t="t" r="r" b="b"/>
            <a:pathLst>
              <a:path w="316864" h="314325">
                <a:moveTo>
                  <a:pt x="316318" y="0"/>
                </a:moveTo>
                <a:lnTo>
                  <a:pt x="0" y="0"/>
                </a:lnTo>
                <a:lnTo>
                  <a:pt x="0" y="313778"/>
                </a:lnTo>
                <a:lnTo>
                  <a:pt x="316318" y="313778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92198" y="6540462"/>
            <a:ext cx="299720" cy="340360"/>
          </a:xfrm>
          <a:custGeom>
            <a:avLst/>
            <a:gdLst/>
            <a:ahLst/>
            <a:cxnLst/>
            <a:rect l="l" t="t" r="r" b="b"/>
            <a:pathLst>
              <a:path w="299719" h="340359">
                <a:moveTo>
                  <a:pt x="299567" y="0"/>
                </a:moveTo>
                <a:lnTo>
                  <a:pt x="0" y="0"/>
                </a:lnTo>
                <a:lnTo>
                  <a:pt x="0" y="339928"/>
                </a:lnTo>
                <a:lnTo>
                  <a:pt x="299567" y="339928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92198" y="6121133"/>
            <a:ext cx="299720" cy="340995"/>
          </a:xfrm>
          <a:custGeom>
            <a:avLst/>
            <a:gdLst/>
            <a:ahLst/>
            <a:cxnLst/>
            <a:rect l="l" t="t" r="r" b="b"/>
            <a:pathLst>
              <a:path w="299719" h="340995">
                <a:moveTo>
                  <a:pt x="299567" y="0"/>
                </a:moveTo>
                <a:lnTo>
                  <a:pt x="0" y="0"/>
                </a:lnTo>
                <a:lnTo>
                  <a:pt x="0" y="340893"/>
                </a:lnTo>
                <a:lnTo>
                  <a:pt x="299567" y="340893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92198" y="5676620"/>
            <a:ext cx="299720" cy="340360"/>
          </a:xfrm>
          <a:custGeom>
            <a:avLst/>
            <a:gdLst/>
            <a:ahLst/>
            <a:cxnLst/>
            <a:rect l="l" t="t" r="r" b="b"/>
            <a:pathLst>
              <a:path w="299719" h="340360">
                <a:moveTo>
                  <a:pt x="299567" y="0"/>
                </a:moveTo>
                <a:lnTo>
                  <a:pt x="0" y="0"/>
                </a:lnTo>
                <a:lnTo>
                  <a:pt x="0" y="339928"/>
                </a:lnTo>
                <a:lnTo>
                  <a:pt x="299567" y="339928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92198" y="5257291"/>
            <a:ext cx="299720" cy="314325"/>
          </a:xfrm>
          <a:custGeom>
            <a:avLst/>
            <a:gdLst/>
            <a:ahLst/>
            <a:cxnLst/>
            <a:rect l="l" t="t" r="r" b="b"/>
            <a:pathLst>
              <a:path w="299719" h="314325">
                <a:moveTo>
                  <a:pt x="299567" y="0"/>
                </a:moveTo>
                <a:lnTo>
                  <a:pt x="0" y="0"/>
                </a:lnTo>
                <a:lnTo>
                  <a:pt x="0" y="313778"/>
                </a:lnTo>
                <a:lnTo>
                  <a:pt x="299567" y="313778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58123" y="6540462"/>
            <a:ext cx="299720" cy="340360"/>
          </a:xfrm>
          <a:custGeom>
            <a:avLst/>
            <a:gdLst/>
            <a:ahLst/>
            <a:cxnLst/>
            <a:rect l="l" t="t" r="r" b="b"/>
            <a:pathLst>
              <a:path w="299719" h="340359">
                <a:moveTo>
                  <a:pt x="299567" y="0"/>
                </a:moveTo>
                <a:lnTo>
                  <a:pt x="0" y="0"/>
                </a:lnTo>
                <a:lnTo>
                  <a:pt x="0" y="339928"/>
                </a:lnTo>
                <a:lnTo>
                  <a:pt x="299567" y="339928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58123" y="6121133"/>
            <a:ext cx="299720" cy="340995"/>
          </a:xfrm>
          <a:custGeom>
            <a:avLst/>
            <a:gdLst/>
            <a:ahLst/>
            <a:cxnLst/>
            <a:rect l="l" t="t" r="r" b="b"/>
            <a:pathLst>
              <a:path w="299719" h="340995">
                <a:moveTo>
                  <a:pt x="299567" y="0"/>
                </a:moveTo>
                <a:lnTo>
                  <a:pt x="0" y="0"/>
                </a:lnTo>
                <a:lnTo>
                  <a:pt x="0" y="340893"/>
                </a:lnTo>
                <a:lnTo>
                  <a:pt x="299567" y="340893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58123" y="5676620"/>
            <a:ext cx="299720" cy="340360"/>
          </a:xfrm>
          <a:custGeom>
            <a:avLst/>
            <a:gdLst/>
            <a:ahLst/>
            <a:cxnLst/>
            <a:rect l="l" t="t" r="r" b="b"/>
            <a:pathLst>
              <a:path w="299719" h="340360">
                <a:moveTo>
                  <a:pt x="299567" y="0"/>
                </a:moveTo>
                <a:lnTo>
                  <a:pt x="0" y="0"/>
                </a:lnTo>
                <a:lnTo>
                  <a:pt x="0" y="339928"/>
                </a:lnTo>
                <a:lnTo>
                  <a:pt x="299567" y="339928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58123" y="5257291"/>
            <a:ext cx="299720" cy="314325"/>
          </a:xfrm>
          <a:custGeom>
            <a:avLst/>
            <a:gdLst/>
            <a:ahLst/>
            <a:cxnLst/>
            <a:rect l="l" t="t" r="r" b="b"/>
            <a:pathLst>
              <a:path w="299719" h="314325">
                <a:moveTo>
                  <a:pt x="299567" y="0"/>
                </a:moveTo>
                <a:lnTo>
                  <a:pt x="0" y="0"/>
                </a:lnTo>
                <a:lnTo>
                  <a:pt x="0" y="313778"/>
                </a:lnTo>
                <a:lnTo>
                  <a:pt x="299567" y="313778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24696" y="6540462"/>
            <a:ext cx="299720" cy="340360"/>
          </a:xfrm>
          <a:custGeom>
            <a:avLst/>
            <a:gdLst/>
            <a:ahLst/>
            <a:cxnLst/>
            <a:rect l="l" t="t" r="r" b="b"/>
            <a:pathLst>
              <a:path w="299719" h="340359">
                <a:moveTo>
                  <a:pt x="299567" y="0"/>
                </a:moveTo>
                <a:lnTo>
                  <a:pt x="0" y="0"/>
                </a:lnTo>
                <a:lnTo>
                  <a:pt x="0" y="339928"/>
                </a:lnTo>
                <a:lnTo>
                  <a:pt x="299567" y="339928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24696" y="6121133"/>
            <a:ext cx="299720" cy="340995"/>
          </a:xfrm>
          <a:custGeom>
            <a:avLst/>
            <a:gdLst/>
            <a:ahLst/>
            <a:cxnLst/>
            <a:rect l="l" t="t" r="r" b="b"/>
            <a:pathLst>
              <a:path w="299719" h="340995">
                <a:moveTo>
                  <a:pt x="299567" y="0"/>
                </a:moveTo>
                <a:lnTo>
                  <a:pt x="0" y="0"/>
                </a:lnTo>
                <a:lnTo>
                  <a:pt x="0" y="340893"/>
                </a:lnTo>
                <a:lnTo>
                  <a:pt x="299567" y="340893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24696" y="5676620"/>
            <a:ext cx="299720" cy="340360"/>
          </a:xfrm>
          <a:custGeom>
            <a:avLst/>
            <a:gdLst/>
            <a:ahLst/>
            <a:cxnLst/>
            <a:rect l="l" t="t" r="r" b="b"/>
            <a:pathLst>
              <a:path w="299719" h="340360">
                <a:moveTo>
                  <a:pt x="299567" y="0"/>
                </a:moveTo>
                <a:lnTo>
                  <a:pt x="0" y="0"/>
                </a:lnTo>
                <a:lnTo>
                  <a:pt x="0" y="339928"/>
                </a:lnTo>
                <a:lnTo>
                  <a:pt x="299567" y="339928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24696" y="5257291"/>
            <a:ext cx="299720" cy="314325"/>
          </a:xfrm>
          <a:custGeom>
            <a:avLst/>
            <a:gdLst/>
            <a:ahLst/>
            <a:cxnLst/>
            <a:rect l="l" t="t" r="r" b="b"/>
            <a:pathLst>
              <a:path w="299719" h="314325">
                <a:moveTo>
                  <a:pt x="299567" y="0"/>
                </a:moveTo>
                <a:lnTo>
                  <a:pt x="0" y="0"/>
                </a:lnTo>
                <a:lnTo>
                  <a:pt x="0" y="313778"/>
                </a:lnTo>
                <a:lnTo>
                  <a:pt x="299567" y="313778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114179" y="6944359"/>
            <a:ext cx="2896235" cy="1076960"/>
          </a:xfrm>
          <a:custGeom>
            <a:avLst/>
            <a:gdLst/>
            <a:ahLst/>
            <a:cxnLst/>
            <a:rect l="l" t="t" r="r" b="b"/>
            <a:pathLst>
              <a:path w="2896235" h="1076959">
                <a:moveTo>
                  <a:pt x="0" y="1076960"/>
                </a:moveTo>
                <a:lnTo>
                  <a:pt x="2895854" y="1076960"/>
                </a:lnTo>
                <a:lnTo>
                  <a:pt x="2895854" y="0"/>
                </a:lnTo>
                <a:lnTo>
                  <a:pt x="0" y="0"/>
                </a:lnTo>
                <a:lnTo>
                  <a:pt x="0" y="107696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114179" y="5767070"/>
            <a:ext cx="249554" cy="1177290"/>
          </a:xfrm>
          <a:custGeom>
            <a:avLst/>
            <a:gdLst/>
            <a:ahLst/>
            <a:cxnLst/>
            <a:rect l="l" t="t" r="r" b="b"/>
            <a:pathLst>
              <a:path w="249554" h="1177290">
                <a:moveTo>
                  <a:pt x="0" y="1177290"/>
                </a:moveTo>
                <a:lnTo>
                  <a:pt x="249313" y="1177290"/>
                </a:lnTo>
                <a:lnTo>
                  <a:pt x="249313" y="0"/>
                </a:lnTo>
                <a:lnTo>
                  <a:pt x="0" y="0"/>
                </a:lnTo>
                <a:lnTo>
                  <a:pt x="0" y="117729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14179" y="5469890"/>
            <a:ext cx="827405" cy="297180"/>
          </a:xfrm>
          <a:custGeom>
            <a:avLst/>
            <a:gdLst/>
            <a:ahLst/>
            <a:cxnLst/>
            <a:rect l="l" t="t" r="r" b="b"/>
            <a:pathLst>
              <a:path w="827404" h="297179">
                <a:moveTo>
                  <a:pt x="0" y="297179"/>
                </a:moveTo>
                <a:lnTo>
                  <a:pt x="827201" y="297179"/>
                </a:lnTo>
                <a:lnTo>
                  <a:pt x="827201" y="0"/>
                </a:lnTo>
                <a:lnTo>
                  <a:pt x="0" y="0"/>
                </a:lnTo>
                <a:lnTo>
                  <a:pt x="0" y="297179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41381" y="5470347"/>
            <a:ext cx="2068830" cy="1474470"/>
          </a:xfrm>
          <a:custGeom>
            <a:avLst/>
            <a:gdLst/>
            <a:ahLst/>
            <a:cxnLst/>
            <a:rect l="l" t="t" r="r" b="b"/>
            <a:pathLst>
              <a:path w="2068829" h="1474470">
                <a:moveTo>
                  <a:pt x="2068652" y="0"/>
                </a:moveTo>
                <a:lnTo>
                  <a:pt x="0" y="0"/>
                </a:lnTo>
                <a:lnTo>
                  <a:pt x="0" y="1473962"/>
                </a:lnTo>
                <a:lnTo>
                  <a:pt x="2068652" y="1473962"/>
                </a:lnTo>
                <a:lnTo>
                  <a:pt x="2068652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14174" y="4906710"/>
            <a:ext cx="2896235" cy="486409"/>
          </a:xfrm>
          <a:custGeom>
            <a:avLst/>
            <a:gdLst/>
            <a:ahLst/>
            <a:cxnLst/>
            <a:rect l="l" t="t" r="r" b="b"/>
            <a:pathLst>
              <a:path w="2896235" h="486410">
                <a:moveTo>
                  <a:pt x="2895854" y="0"/>
                </a:moveTo>
                <a:lnTo>
                  <a:pt x="0" y="0"/>
                </a:lnTo>
                <a:lnTo>
                  <a:pt x="0" y="486156"/>
                </a:lnTo>
                <a:lnTo>
                  <a:pt x="2895854" y="486156"/>
                </a:lnTo>
                <a:lnTo>
                  <a:pt x="2895854" y="345732"/>
                </a:lnTo>
                <a:lnTo>
                  <a:pt x="2323122" y="345732"/>
                </a:lnTo>
                <a:lnTo>
                  <a:pt x="2300579" y="338950"/>
                </a:lnTo>
                <a:lnTo>
                  <a:pt x="2281250" y="318617"/>
                </a:lnTo>
                <a:lnTo>
                  <a:pt x="2269007" y="289560"/>
                </a:lnTo>
                <a:lnTo>
                  <a:pt x="2263851" y="252768"/>
                </a:lnTo>
                <a:lnTo>
                  <a:pt x="2269007" y="216928"/>
                </a:lnTo>
                <a:lnTo>
                  <a:pt x="2281250" y="186905"/>
                </a:lnTo>
                <a:lnTo>
                  <a:pt x="2300579" y="167538"/>
                </a:lnTo>
                <a:lnTo>
                  <a:pt x="2323122" y="159791"/>
                </a:lnTo>
                <a:lnTo>
                  <a:pt x="2895854" y="159791"/>
                </a:lnTo>
                <a:lnTo>
                  <a:pt x="2895854" y="0"/>
                </a:lnTo>
                <a:close/>
              </a:path>
              <a:path w="2896235" h="486410">
                <a:moveTo>
                  <a:pt x="2490622" y="159791"/>
                </a:moveTo>
                <a:lnTo>
                  <a:pt x="2323122" y="159791"/>
                </a:lnTo>
                <a:lnTo>
                  <a:pt x="2346312" y="167538"/>
                </a:lnTo>
                <a:lnTo>
                  <a:pt x="2365006" y="186905"/>
                </a:lnTo>
                <a:lnTo>
                  <a:pt x="2377884" y="216928"/>
                </a:lnTo>
                <a:lnTo>
                  <a:pt x="2382393" y="252768"/>
                </a:lnTo>
                <a:lnTo>
                  <a:pt x="2377884" y="289560"/>
                </a:lnTo>
                <a:lnTo>
                  <a:pt x="2365006" y="318617"/>
                </a:lnTo>
                <a:lnTo>
                  <a:pt x="2346312" y="338950"/>
                </a:lnTo>
                <a:lnTo>
                  <a:pt x="2323122" y="345732"/>
                </a:lnTo>
                <a:lnTo>
                  <a:pt x="2490622" y="345732"/>
                </a:lnTo>
                <a:lnTo>
                  <a:pt x="2467432" y="338950"/>
                </a:lnTo>
                <a:lnTo>
                  <a:pt x="2448750" y="318617"/>
                </a:lnTo>
                <a:lnTo>
                  <a:pt x="2436507" y="289560"/>
                </a:lnTo>
                <a:lnTo>
                  <a:pt x="2431364" y="252768"/>
                </a:lnTo>
                <a:lnTo>
                  <a:pt x="2436507" y="216928"/>
                </a:lnTo>
                <a:lnTo>
                  <a:pt x="2448750" y="186905"/>
                </a:lnTo>
                <a:lnTo>
                  <a:pt x="2467432" y="167538"/>
                </a:lnTo>
                <a:lnTo>
                  <a:pt x="2490622" y="159791"/>
                </a:lnTo>
                <a:close/>
              </a:path>
              <a:path w="2896235" h="486410">
                <a:moveTo>
                  <a:pt x="2651683" y="159791"/>
                </a:moveTo>
                <a:lnTo>
                  <a:pt x="2490622" y="159791"/>
                </a:lnTo>
                <a:lnTo>
                  <a:pt x="2513177" y="167538"/>
                </a:lnTo>
                <a:lnTo>
                  <a:pt x="2532507" y="186905"/>
                </a:lnTo>
                <a:lnTo>
                  <a:pt x="2544749" y="216928"/>
                </a:lnTo>
                <a:lnTo>
                  <a:pt x="2549258" y="252768"/>
                </a:lnTo>
                <a:lnTo>
                  <a:pt x="2544749" y="289560"/>
                </a:lnTo>
                <a:lnTo>
                  <a:pt x="2532507" y="318617"/>
                </a:lnTo>
                <a:lnTo>
                  <a:pt x="2513177" y="338950"/>
                </a:lnTo>
                <a:lnTo>
                  <a:pt x="2490622" y="345732"/>
                </a:lnTo>
                <a:lnTo>
                  <a:pt x="2651683" y="345732"/>
                </a:lnTo>
                <a:lnTo>
                  <a:pt x="2628493" y="338950"/>
                </a:lnTo>
                <a:lnTo>
                  <a:pt x="2609811" y="318617"/>
                </a:lnTo>
                <a:lnTo>
                  <a:pt x="2596921" y="289560"/>
                </a:lnTo>
                <a:lnTo>
                  <a:pt x="2592412" y="252768"/>
                </a:lnTo>
                <a:lnTo>
                  <a:pt x="2596921" y="216928"/>
                </a:lnTo>
                <a:lnTo>
                  <a:pt x="2609811" y="186905"/>
                </a:lnTo>
                <a:lnTo>
                  <a:pt x="2628493" y="167538"/>
                </a:lnTo>
                <a:lnTo>
                  <a:pt x="2651683" y="159791"/>
                </a:lnTo>
                <a:close/>
              </a:path>
              <a:path w="2896235" h="486410">
                <a:moveTo>
                  <a:pt x="2895854" y="159791"/>
                </a:moveTo>
                <a:lnTo>
                  <a:pt x="2651683" y="159791"/>
                </a:lnTo>
                <a:lnTo>
                  <a:pt x="2674874" y="167538"/>
                </a:lnTo>
                <a:lnTo>
                  <a:pt x="2693568" y="186905"/>
                </a:lnTo>
                <a:lnTo>
                  <a:pt x="2705798" y="216928"/>
                </a:lnTo>
                <a:lnTo>
                  <a:pt x="2710954" y="252768"/>
                </a:lnTo>
                <a:lnTo>
                  <a:pt x="2705798" y="289560"/>
                </a:lnTo>
                <a:lnTo>
                  <a:pt x="2693568" y="318617"/>
                </a:lnTo>
                <a:lnTo>
                  <a:pt x="2674874" y="338950"/>
                </a:lnTo>
                <a:lnTo>
                  <a:pt x="2651683" y="345732"/>
                </a:lnTo>
                <a:lnTo>
                  <a:pt x="2895854" y="345732"/>
                </a:lnTo>
                <a:lnTo>
                  <a:pt x="2895854" y="159791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3493" y="5765711"/>
            <a:ext cx="578485" cy="1179195"/>
          </a:xfrm>
          <a:custGeom>
            <a:avLst/>
            <a:gdLst/>
            <a:ahLst/>
            <a:cxnLst/>
            <a:rect l="l" t="t" r="r" b="b"/>
            <a:pathLst>
              <a:path w="578485" h="1179195">
                <a:moveTo>
                  <a:pt x="0" y="0"/>
                </a:moveTo>
                <a:lnTo>
                  <a:pt x="577888" y="0"/>
                </a:lnTo>
                <a:lnTo>
                  <a:pt x="577888" y="1178585"/>
                </a:lnTo>
                <a:lnTo>
                  <a:pt x="0" y="1178585"/>
                </a:lnTo>
                <a:lnTo>
                  <a:pt x="0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24480" y="4920265"/>
            <a:ext cx="2875280" cy="3088640"/>
          </a:xfrm>
          <a:custGeom>
            <a:avLst/>
            <a:gdLst/>
            <a:ahLst/>
            <a:cxnLst/>
            <a:rect l="l" t="t" r="r" b="b"/>
            <a:pathLst>
              <a:path w="2875279" h="3088640">
                <a:moveTo>
                  <a:pt x="2875241" y="481317"/>
                </a:moveTo>
                <a:lnTo>
                  <a:pt x="2875241" y="3088360"/>
                </a:lnTo>
                <a:lnTo>
                  <a:pt x="0" y="3088360"/>
                </a:lnTo>
                <a:lnTo>
                  <a:pt x="0" y="481317"/>
                </a:lnTo>
                <a:lnTo>
                  <a:pt x="0" y="0"/>
                </a:lnTo>
                <a:lnTo>
                  <a:pt x="2875241" y="0"/>
                </a:lnTo>
                <a:lnTo>
                  <a:pt x="2875241" y="481317"/>
                </a:lnTo>
                <a:close/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24480" y="5401583"/>
            <a:ext cx="2875280" cy="0"/>
          </a:xfrm>
          <a:custGeom>
            <a:avLst/>
            <a:gdLst/>
            <a:ahLst/>
            <a:cxnLst/>
            <a:rect l="l" t="t" r="r" b="b"/>
            <a:pathLst>
              <a:path w="2875279">
                <a:moveTo>
                  <a:pt x="0" y="0"/>
                </a:moveTo>
                <a:lnTo>
                  <a:pt x="2875241" y="0"/>
                </a:lnTo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13246" y="5778305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13246" y="6047532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13246" y="6341931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13246" y="6636342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13246" y="6930742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373801" y="7225153"/>
            <a:ext cx="2424430" cy="0"/>
          </a:xfrm>
          <a:custGeom>
            <a:avLst/>
            <a:gdLst/>
            <a:ahLst/>
            <a:cxnLst/>
            <a:rect l="l" t="t" r="r" b="b"/>
            <a:pathLst>
              <a:path w="2424429">
                <a:moveTo>
                  <a:pt x="0" y="0"/>
                </a:moveTo>
                <a:lnTo>
                  <a:pt x="2424277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373801" y="7519564"/>
            <a:ext cx="2424430" cy="0"/>
          </a:xfrm>
          <a:custGeom>
            <a:avLst/>
            <a:gdLst/>
            <a:ahLst/>
            <a:cxnLst/>
            <a:rect l="l" t="t" r="r" b="b"/>
            <a:pathLst>
              <a:path w="2424429">
                <a:moveTo>
                  <a:pt x="0" y="0"/>
                </a:moveTo>
                <a:lnTo>
                  <a:pt x="2424277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901700" y="1170471"/>
            <a:ext cx="5285105" cy="254508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840"/>
              </a:spcBef>
              <a:buAutoNum type="arabicPeriod" startAt="4"/>
              <a:tabLst>
                <a:tab pos="287020" algn="l"/>
                <a:tab pos="287655" algn="l"/>
              </a:tabLst>
            </a:pPr>
            <a:r>
              <a:rPr sz="1100" dirty="0">
                <a:latin typeface="Segoe UI"/>
                <a:cs typeface="Segoe UI"/>
              </a:rPr>
              <a:t>EXPLAIN </a:t>
            </a:r>
            <a:r>
              <a:rPr sz="1100" spc="-5" dirty="0">
                <a:latin typeface="Segoe UI"/>
                <a:cs typeface="Segoe UI"/>
              </a:rPr>
              <a:t>the different scenarios under which Scenario Analysis is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considered.</a:t>
            </a:r>
            <a:endParaRPr sz="1100">
              <a:latin typeface="Segoe UI"/>
              <a:cs typeface="Segoe UI"/>
            </a:endParaRPr>
          </a:p>
          <a:p>
            <a:pPr marL="287020" indent="-274955">
              <a:lnSpc>
                <a:spcPct val="100000"/>
              </a:lnSpc>
              <a:spcBef>
                <a:spcPts val="745"/>
              </a:spcBef>
              <a:buAutoNum type="arabicPeriod" startAt="4"/>
              <a:tabLst>
                <a:tab pos="287020" algn="l"/>
                <a:tab pos="287655" algn="l"/>
              </a:tabLst>
            </a:pPr>
            <a:r>
              <a:rPr sz="1100" spc="-5" dirty="0">
                <a:latin typeface="Segoe UI"/>
                <a:cs typeface="Segoe UI"/>
              </a:rPr>
              <a:t>STATE the two approaches to Sensitivity</a:t>
            </a:r>
            <a:r>
              <a:rPr sz="1100" spc="1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Analysis.</a:t>
            </a:r>
            <a:endParaRPr sz="1100">
              <a:latin typeface="Segoe UI"/>
              <a:cs typeface="Segoe UI"/>
            </a:endParaRPr>
          </a:p>
          <a:p>
            <a:pPr marL="287020" indent="-274955">
              <a:lnSpc>
                <a:spcPct val="100000"/>
              </a:lnSpc>
              <a:spcBef>
                <a:spcPts val="745"/>
              </a:spcBef>
              <a:buAutoNum type="arabicPeriod" startAt="4"/>
              <a:tabLst>
                <a:tab pos="287020" algn="l"/>
                <a:tab pos="287655" algn="l"/>
              </a:tabLst>
            </a:pPr>
            <a:r>
              <a:rPr sz="1100" spc="-5" dirty="0">
                <a:latin typeface="Segoe UI"/>
                <a:cs typeface="Segoe UI"/>
              </a:rPr>
              <a:t>STATE Sensitivity Analysis used</a:t>
            </a:r>
            <a:r>
              <a:rPr sz="1100" dirty="0">
                <a:latin typeface="Segoe UI"/>
                <a:cs typeface="Segoe UI"/>
              </a:rPr>
              <a:t> for.</a:t>
            </a:r>
            <a:endParaRPr sz="1100">
              <a:latin typeface="Segoe UI"/>
              <a:cs typeface="Segoe UI"/>
            </a:endParaRPr>
          </a:p>
          <a:p>
            <a:pPr marL="287020" indent="-274955">
              <a:lnSpc>
                <a:spcPct val="100000"/>
              </a:lnSpc>
              <a:spcBef>
                <a:spcPts val="745"/>
              </a:spcBef>
              <a:buAutoNum type="arabicPeriod" startAt="4"/>
              <a:tabLst>
                <a:tab pos="287020" algn="l"/>
                <a:tab pos="287655" algn="l"/>
              </a:tabLst>
            </a:pPr>
            <a:r>
              <a:rPr sz="1100" spc="-5" dirty="0">
                <a:latin typeface="Segoe UI"/>
                <a:cs typeface="Segoe UI"/>
              </a:rPr>
              <a:t>DISTINGUISH between Scenario Analysis </a:t>
            </a:r>
            <a:r>
              <a:rPr sz="1100" dirty="0">
                <a:latin typeface="Segoe UI"/>
                <a:cs typeface="Segoe UI"/>
              </a:rPr>
              <a:t>&amp; </a:t>
            </a:r>
            <a:r>
              <a:rPr sz="1100" spc="-5" dirty="0">
                <a:latin typeface="Segoe UI"/>
                <a:cs typeface="Segoe UI"/>
              </a:rPr>
              <a:t>Sensitivity</a:t>
            </a:r>
            <a:r>
              <a:rPr sz="110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Analysis.</a:t>
            </a:r>
            <a:endParaRPr sz="110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765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Practical</a:t>
            </a:r>
            <a:r>
              <a:rPr sz="1200" b="1" spc="3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Problems</a:t>
            </a:r>
            <a:endParaRPr sz="1200">
              <a:latin typeface="Segoe UI"/>
              <a:cs typeface="Segoe UI"/>
            </a:endParaRPr>
          </a:p>
          <a:p>
            <a:pPr marL="378460" marR="5080" indent="-366395" algn="just">
              <a:lnSpc>
                <a:spcPct val="110900"/>
              </a:lnSpc>
              <a:spcBef>
                <a:spcPts val="590"/>
              </a:spcBef>
            </a:pPr>
            <a:r>
              <a:rPr sz="1100" dirty="0">
                <a:latin typeface="Segoe UI"/>
                <a:cs typeface="Segoe UI"/>
              </a:rPr>
              <a:t>1. </a:t>
            </a:r>
            <a:r>
              <a:rPr sz="1100" spc="-5" dirty="0">
                <a:latin typeface="Segoe UI"/>
                <a:cs typeface="Segoe UI"/>
              </a:rPr>
              <a:t>The Textile Manufacturing Company Ltd., is considering </a:t>
            </a:r>
            <a:r>
              <a:rPr sz="1100" dirty="0">
                <a:latin typeface="Segoe UI"/>
                <a:cs typeface="Segoe UI"/>
              </a:rPr>
              <a:t>one of </a:t>
            </a:r>
            <a:r>
              <a:rPr sz="1100" spc="-5" dirty="0">
                <a:latin typeface="Segoe UI"/>
                <a:cs typeface="Segoe UI"/>
              </a:rPr>
              <a:t>two </a:t>
            </a:r>
            <a:r>
              <a:rPr sz="1100" dirty="0">
                <a:latin typeface="Segoe UI"/>
                <a:cs typeface="Segoe UI"/>
              </a:rPr>
              <a:t>mutually  </a:t>
            </a:r>
            <a:r>
              <a:rPr sz="1100" spc="-5" dirty="0">
                <a:latin typeface="Segoe UI"/>
                <a:cs typeface="Segoe UI"/>
              </a:rPr>
              <a:t>exclusive proposals, Projects </a:t>
            </a:r>
            <a:r>
              <a:rPr sz="1100" dirty="0">
                <a:latin typeface="Segoe UI"/>
                <a:cs typeface="Segoe UI"/>
              </a:rPr>
              <a:t>M and N, </a:t>
            </a:r>
            <a:r>
              <a:rPr sz="1100" spc="-5" dirty="0">
                <a:latin typeface="Segoe UI"/>
                <a:cs typeface="Segoe UI"/>
              </a:rPr>
              <a:t>which require cash outlays </a:t>
            </a:r>
            <a:r>
              <a:rPr sz="1100" spc="-10" dirty="0">
                <a:latin typeface="Segoe UI"/>
                <a:cs typeface="Segoe UI"/>
              </a:rPr>
              <a:t>of </a:t>
            </a:r>
            <a:r>
              <a:rPr sz="1100" spc="-10" dirty="0">
                <a:latin typeface="Trebuchet MS"/>
                <a:cs typeface="Trebuchet MS"/>
              </a:rPr>
              <a:t>`</a:t>
            </a:r>
            <a:r>
              <a:rPr sz="1100" spc="-10" dirty="0">
                <a:latin typeface="Segoe UI"/>
                <a:cs typeface="Segoe UI"/>
              </a:rPr>
              <a:t>8,50,000 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10" dirty="0">
                <a:latin typeface="Trebuchet MS"/>
                <a:cs typeface="Trebuchet MS"/>
              </a:rPr>
              <a:t>`</a:t>
            </a:r>
            <a:r>
              <a:rPr sz="1100" spc="-10" dirty="0">
                <a:latin typeface="Segoe UI"/>
                <a:cs typeface="Segoe UI"/>
              </a:rPr>
              <a:t>8,25,000 </a:t>
            </a:r>
            <a:r>
              <a:rPr sz="1100" spc="-5" dirty="0">
                <a:latin typeface="Segoe UI"/>
                <a:cs typeface="Segoe UI"/>
              </a:rPr>
              <a:t>respectively. The certainty-equivalent (C.E) approach is used in  incorporating risk in capital budgeting decisions. The current yield </a:t>
            </a:r>
            <a:r>
              <a:rPr sz="1100" dirty="0">
                <a:latin typeface="Segoe UI"/>
                <a:cs typeface="Segoe UI"/>
              </a:rPr>
              <a:t>on  </a:t>
            </a:r>
            <a:r>
              <a:rPr sz="1100" spc="-5" dirty="0">
                <a:latin typeface="Segoe UI"/>
                <a:cs typeface="Segoe UI"/>
              </a:rPr>
              <a:t>government bonds is </a:t>
            </a:r>
            <a:r>
              <a:rPr sz="1100" dirty="0">
                <a:latin typeface="Segoe UI"/>
                <a:cs typeface="Segoe UI"/>
              </a:rPr>
              <a:t>6% and </a:t>
            </a:r>
            <a:r>
              <a:rPr sz="1100" spc="-5" dirty="0">
                <a:latin typeface="Segoe UI"/>
                <a:cs typeface="Segoe UI"/>
              </a:rPr>
              <a:t>this is used </a:t>
            </a:r>
            <a:r>
              <a:rPr sz="1100" dirty="0">
                <a:latin typeface="Segoe UI"/>
                <a:cs typeface="Segoe UI"/>
              </a:rPr>
              <a:t>as </a:t>
            </a:r>
            <a:r>
              <a:rPr sz="1100" spc="-5" dirty="0">
                <a:latin typeface="Segoe UI"/>
                <a:cs typeface="Segoe UI"/>
              </a:rPr>
              <a:t>the </a:t>
            </a:r>
            <a:r>
              <a:rPr sz="1100" dirty="0">
                <a:latin typeface="Segoe UI"/>
                <a:cs typeface="Segoe UI"/>
              </a:rPr>
              <a:t>risk free </a:t>
            </a:r>
            <a:r>
              <a:rPr sz="1100" spc="-5" dirty="0">
                <a:latin typeface="Segoe UI"/>
                <a:cs typeface="Segoe UI"/>
              </a:rPr>
              <a:t>rate. The expected net  cash flows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their certainty equivalents are </a:t>
            </a:r>
            <a:r>
              <a:rPr sz="1100" dirty="0">
                <a:latin typeface="Segoe UI"/>
                <a:cs typeface="Segoe UI"/>
              </a:rPr>
              <a:t>as </a:t>
            </a:r>
            <a:r>
              <a:rPr sz="1100" spc="-5" dirty="0">
                <a:latin typeface="Segoe UI"/>
                <a:cs typeface="Segoe UI"/>
              </a:rPr>
              <a:t>follows</a:t>
            </a:r>
            <a:r>
              <a:rPr sz="1100" i="1" spc="-5" dirty="0">
                <a:latin typeface="Segoe UI"/>
                <a:cs typeface="Segoe UI"/>
              </a:rPr>
              <a:t>: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1109472" y="3788664"/>
          <a:ext cx="4863462" cy="12146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4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89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231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M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076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Year-end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C.E.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Flow 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R="23495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.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4,50,000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20" dirty="0">
                          <a:latin typeface="Segoe UI"/>
                          <a:cs typeface="Segoe UI"/>
                        </a:rPr>
                        <a:t>0.8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4,50,000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R="26225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.9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5,00,000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0" dirty="0">
                          <a:latin typeface="Segoe UI"/>
                          <a:cs typeface="Segoe UI"/>
                        </a:rPr>
                        <a:t>0.7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4,50,000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R="26225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.8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5,00,000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0" dirty="0">
                          <a:latin typeface="Segoe UI"/>
                          <a:cs typeface="Segoe UI"/>
                        </a:rPr>
                        <a:t>0.5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5,00,000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R="26225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0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.7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3" name="object 43"/>
          <p:cNvSpPr/>
          <p:nvPr/>
        </p:nvSpPr>
        <p:spPr>
          <a:xfrm>
            <a:off x="1162811" y="6769607"/>
            <a:ext cx="1998345" cy="0"/>
          </a:xfrm>
          <a:custGeom>
            <a:avLst/>
            <a:gdLst/>
            <a:ahLst/>
            <a:cxnLst/>
            <a:rect l="l" t="t" r="r" b="b"/>
            <a:pathLst>
              <a:path w="1998345">
                <a:moveTo>
                  <a:pt x="0" y="0"/>
                </a:moveTo>
                <a:lnTo>
                  <a:pt x="1997964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166872" y="6769607"/>
            <a:ext cx="847725" cy="0"/>
          </a:xfrm>
          <a:custGeom>
            <a:avLst/>
            <a:gdLst/>
            <a:ahLst/>
            <a:cxnLst/>
            <a:rect l="l" t="t" r="r" b="b"/>
            <a:pathLst>
              <a:path w="847725">
                <a:moveTo>
                  <a:pt x="0" y="0"/>
                </a:moveTo>
                <a:lnTo>
                  <a:pt x="847344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20311" y="6769607"/>
            <a:ext cx="969644" cy="0"/>
          </a:xfrm>
          <a:custGeom>
            <a:avLst/>
            <a:gdLst/>
            <a:ahLst/>
            <a:cxnLst/>
            <a:rect l="l" t="t" r="r" b="b"/>
            <a:pathLst>
              <a:path w="969645">
                <a:moveTo>
                  <a:pt x="0" y="0"/>
                </a:moveTo>
                <a:lnTo>
                  <a:pt x="969263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995671" y="6769607"/>
            <a:ext cx="908685" cy="0"/>
          </a:xfrm>
          <a:custGeom>
            <a:avLst/>
            <a:gdLst/>
            <a:ahLst/>
            <a:cxnLst/>
            <a:rect l="l" t="t" r="r" b="b"/>
            <a:pathLst>
              <a:path w="908685">
                <a:moveTo>
                  <a:pt x="0" y="0"/>
                </a:moveTo>
                <a:lnTo>
                  <a:pt x="9082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62811" y="7013441"/>
            <a:ext cx="1998345" cy="0"/>
          </a:xfrm>
          <a:custGeom>
            <a:avLst/>
            <a:gdLst/>
            <a:ahLst/>
            <a:cxnLst/>
            <a:rect l="l" t="t" r="r" b="b"/>
            <a:pathLst>
              <a:path w="1998345">
                <a:moveTo>
                  <a:pt x="0" y="0"/>
                </a:moveTo>
                <a:lnTo>
                  <a:pt x="1997964" y="0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66872" y="7013441"/>
            <a:ext cx="847725" cy="0"/>
          </a:xfrm>
          <a:custGeom>
            <a:avLst/>
            <a:gdLst/>
            <a:ahLst/>
            <a:cxnLst/>
            <a:rect l="l" t="t" r="r" b="b"/>
            <a:pathLst>
              <a:path w="847725">
                <a:moveTo>
                  <a:pt x="0" y="0"/>
                </a:moveTo>
                <a:lnTo>
                  <a:pt x="847344" y="0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020311" y="7013441"/>
            <a:ext cx="969644" cy="0"/>
          </a:xfrm>
          <a:custGeom>
            <a:avLst/>
            <a:gdLst/>
            <a:ahLst/>
            <a:cxnLst/>
            <a:rect l="l" t="t" r="r" b="b"/>
            <a:pathLst>
              <a:path w="969645">
                <a:moveTo>
                  <a:pt x="0" y="0"/>
                </a:moveTo>
                <a:lnTo>
                  <a:pt x="969263" y="0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995671" y="7013441"/>
            <a:ext cx="908685" cy="0"/>
          </a:xfrm>
          <a:custGeom>
            <a:avLst/>
            <a:gdLst/>
            <a:ahLst/>
            <a:cxnLst/>
            <a:rect l="l" t="t" r="r" b="b"/>
            <a:pathLst>
              <a:path w="908685">
                <a:moveTo>
                  <a:pt x="0" y="0"/>
                </a:moveTo>
                <a:lnTo>
                  <a:pt x="908291" y="0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62811" y="7255764"/>
            <a:ext cx="1998345" cy="0"/>
          </a:xfrm>
          <a:custGeom>
            <a:avLst/>
            <a:gdLst/>
            <a:ahLst/>
            <a:cxnLst/>
            <a:rect l="l" t="t" r="r" b="b"/>
            <a:pathLst>
              <a:path w="1998345">
                <a:moveTo>
                  <a:pt x="0" y="0"/>
                </a:moveTo>
                <a:lnTo>
                  <a:pt x="199796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166872" y="7255764"/>
            <a:ext cx="847725" cy="0"/>
          </a:xfrm>
          <a:custGeom>
            <a:avLst/>
            <a:gdLst/>
            <a:ahLst/>
            <a:cxnLst/>
            <a:rect l="l" t="t" r="r" b="b"/>
            <a:pathLst>
              <a:path w="847725">
                <a:moveTo>
                  <a:pt x="0" y="0"/>
                </a:moveTo>
                <a:lnTo>
                  <a:pt x="84734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020311" y="7255764"/>
            <a:ext cx="969644" cy="0"/>
          </a:xfrm>
          <a:custGeom>
            <a:avLst/>
            <a:gdLst/>
            <a:ahLst/>
            <a:cxnLst/>
            <a:rect l="l" t="t" r="r" b="b"/>
            <a:pathLst>
              <a:path w="969645">
                <a:moveTo>
                  <a:pt x="0" y="0"/>
                </a:moveTo>
                <a:lnTo>
                  <a:pt x="969263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95671" y="7255764"/>
            <a:ext cx="908685" cy="0"/>
          </a:xfrm>
          <a:custGeom>
            <a:avLst/>
            <a:gdLst/>
            <a:ahLst/>
            <a:cxnLst/>
            <a:rect l="l" t="t" r="r" b="b"/>
            <a:pathLst>
              <a:path w="908685">
                <a:moveTo>
                  <a:pt x="0" y="0"/>
                </a:moveTo>
                <a:lnTo>
                  <a:pt x="90830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62811" y="7499604"/>
            <a:ext cx="1998345" cy="0"/>
          </a:xfrm>
          <a:custGeom>
            <a:avLst/>
            <a:gdLst/>
            <a:ahLst/>
            <a:cxnLst/>
            <a:rect l="l" t="t" r="r" b="b"/>
            <a:pathLst>
              <a:path w="1998345">
                <a:moveTo>
                  <a:pt x="0" y="0"/>
                </a:moveTo>
                <a:lnTo>
                  <a:pt x="199796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66872" y="7499604"/>
            <a:ext cx="847725" cy="0"/>
          </a:xfrm>
          <a:custGeom>
            <a:avLst/>
            <a:gdLst/>
            <a:ahLst/>
            <a:cxnLst/>
            <a:rect l="l" t="t" r="r" b="b"/>
            <a:pathLst>
              <a:path w="847725">
                <a:moveTo>
                  <a:pt x="0" y="0"/>
                </a:moveTo>
                <a:lnTo>
                  <a:pt x="84734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020311" y="7499604"/>
            <a:ext cx="969644" cy="0"/>
          </a:xfrm>
          <a:custGeom>
            <a:avLst/>
            <a:gdLst/>
            <a:ahLst/>
            <a:cxnLst/>
            <a:rect l="l" t="t" r="r" b="b"/>
            <a:pathLst>
              <a:path w="969645">
                <a:moveTo>
                  <a:pt x="0" y="0"/>
                </a:moveTo>
                <a:lnTo>
                  <a:pt x="969263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995671" y="7499604"/>
            <a:ext cx="908685" cy="0"/>
          </a:xfrm>
          <a:custGeom>
            <a:avLst/>
            <a:gdLst/>
            <a:ahLst/>
            <a:cxnLst/>
            <a:rect l="l" t="t" r="r" b="b"/>
            <a:pathLst>
              <a:path w="908685">
                <a:moveTo>
                  <a:pt x="0" y="0"/>
                </a:moveTo>
                <a:lnTo>
                  <a:pt x="90830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62811" y="7741919"/>
            <a:ext cx="1998345" cy="0"/>
          </a:xfrm>
          <a:custGeom>
            <a:avLst/>
            <a:gdLst/>
            <a:ahLst/>
            <a:cxnLst/>
            <a:rect l="l" t="t" r="r" b="b"/>
            <a:pathLst>
              <a:path w="1998345">
                <a:moveTo>
                  <a:pt x="0" y="0"/>
                </a:moveTo>
                <a:lnTo>
                  <a:pt x="199796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166872" y="7741919"/>
            <a:ext cx="847725" cy="0"/>
          </a:xfrm>
          <a:custGeom>
            <a:avLst/>
            <a:gdLst/>
            <a:ahLst/>
            <a:cxnLst/>
            <a:rect l="l" t="t" r="r" b="b"/>
            <a:pathLst>
              <a:path w="847725">
                <a:moveTo>
                  <a:pt x="0" y="0"/>
                </a:moveTo>
                <a:lnTo>
                  <a:pt x="84734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020311" y="7741919"/>
            <a:ext cx="969644" cy="0"/>
          </a:xfrm>
          <a:custGeom>
            <a:avLst/>
            <a:gdLst/>
            <a:ahLst/>
            <a:cxnLst/>
            <a:rect l="l" t="t" r="r" b="b"/>
            <a:pathLst>
              <a:path w="969645">
                <a:moveTo>
                  <a:pt x="0" y="0"/>
                </a:moveTo>
                <a:lnTo>
                  <a:pt x="969263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995671" y="7741919"/>
            <a:ext cx="908685" cy="0"/>
          </a:xfrm>
          <a:custGeom>
            <a:avLst/>
            <a:gdLst/>
            <a:ahLst/>
            <a:cxnLst/>
            <a:rect l="l" t="t" r="r" b="b"/>
            <a:pathLst>
              <a:path w="908685">
                <a:moveTo>
                  <a:pt x="0" y="0"/>
                </a:moveTo>
                <a:lnTo>
                  <a:pt x="90830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59763" y="6766559"/>
            <a:ext cx="0" cy="1222375"/>
          </a:xfrm>
          <a:custGeom>
            <a:avLst/>
            <a:gdLst/>
            <a:ahLst/>
            <a:cxnLst/>
            <a:rect l="l" t="t" r="r" b="b"/>
            <a:pathLst>
              <a:path h="1222375">
                <a:moveTo>
                  <a:pt x="0" y="0"/>
                </a:moveTo>
                <a:lnTo>
                  <a:pt x="0" y="1222248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62811" y="7985759"/>
            <a:ext cx="1998345" cy="0"/>
          </a:xfrm>
          <a:custGeom>
            <a:avLst/>
            <a:gdLst/>
            <a:ahLst/>
            <a:cxnLst/>
            <a:rect l="l" t="t" r="r" b="b"/>
            <a:pathLst>
              <a:path w="1998345">
                <a:moveTo>
                  <a:pt x="0" y="0"/>
                </a:moveTo>
                <a:lnTo>
                  <a:pt x="1997964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163830" y="6766559"/>
            <a:ext cx="0" cy="1222375"/>
          </a:xfrm>
          <a:custGeom>
            <a:avLst/>
            <a:gdLst/>
            <a:ahLst/>
            <a:cxnLst/>
            <a:rect l="l" t="t" r="r" b="b"/>
            <a:pathLst>
              <a:path h="1222375">
                <a:moveTo>
                  <a:pt x="0" y="0"/>
                </a:moveTo>
                <a:lnTo>
                  <a:pt x="0" y="1222248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166872" y="7985759"/>
            <a:ext cx="847725" cy="0"/>
          </a:xfrm>
          <a:custGeom>
            <a:avLst/>
            <a:gdLst/>
            <a:ahLst/>
            <a:cxnLst/>
            <a:rect l="l" t="t" r="r" b="b"/>
            <a:pathLst>
              <a:path w="847725">
                <a:moveTo>
                  <a:pt x="0" y="0"/>
                </a:moveTo>
                <a:lnTo>
                  <a:pt x="847344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017264" y="6766559"/>
            <a:ext cx="0" cy="1222375"/>
          </a:xfrm>
          <a:custGeom>
            <a:avLst/>
            <a:gdLst/>
            <a:ahLst/>
            <a:cxnLst/>
            <a:rect l="l" t="t" r="r" b="b"/>
            <a:pathLst>
              <a:path h="1222375">
                <a:moveTo>
                  <a:pt x="0" y="0"/>
                </a:moveTo>
                <a:lnTo>
                  <a:pt x="0" y="1222248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020311" y="7985759"/>
            <a:ext cx="969644" cy="0"/>
          </a:xfrm>
          <a:custGeom>
            <a:avLst/>
            <a:gdLst/>
            <a:ahLst/>
            <a:cxnLst/>
            <a:rect l="l" t="t" r="r" b="b"/>
            <a:pathLst>
              <a:path w="969645">
                <a:moveTo>
                  <a:pt x="0" y="0"/>
                </a:moveTo>
                <a:lnTo>
                  <a:pt x="969263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992630" y="6766559"/>
            <a:ext cx="0" cy="1222375"/>
          </a:xfrm>
          <a:custGeom>
            <a:avLst/>
            <a:gdLst/>
            <a:ahLst/>
            <a:cxnLst/>
            <a:rect l="l" t="t" r="r" b="b"/>
            <a:pathLst>
              <a:path h="1222375">
                <a:moveTo>
                  <a:pt x="0" y="0"/>
                </a:moveTo>
                <a:lnTo>
                  <a:pt x="0" y="1222248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995671" y="7985759"/>
            <a:ext cx="908685" cy="0"/>
          </a:xfrm>
          <a:custGeom>
            <a:avLst/>
            <a:gdLst/>
            <a:ahLst/>
            <a:cxnLst/>
            <a:rect l="l" t="t" r="r" b="b"/>
            <a:pathLst>
              <a:path w="908685">
                <a:moveTo>
                  <a:pt x="0" y="0"/>
                </a:moveTo>
                <a:lnTo>
                  <a:pt x="908291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07030" y="6766559"/>
            <a:ext cx="0" cy="1222375"/>
          </a:xfrm>
          <a:custGeom>
            <a:avLst/>
            <a:gdLst/>
            <a:ahLst/>
            <a:cxnLst/>
            <a:rect l="l" t="t" r="r" b="b"/>
            <a:pathLst>
              <a:path h="1222375">
                <a:moveTo>
                  <a:pt x="0" y="0"/>
                </a:moveTo>
                <a:lnTo>
                  <a:pt x="0" y="1222248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901840" y="5062841"/>
            <a:ext cx="5285105" cy="3376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marR="5080">
              <a:lnSpc>
                <a:spcPct val="110900"/>
              </a:lnSpc>
              <a:spcBef>
                <a:spcPts val="100"/>
              </a:spcBef>
            </a:pPr>
            <a:r>
              <a:rPr sz="1100" dirty="0">
                <a:latin typeface="Segoe UI"/>
                <a:cs typeface="Segoe UI"/>
              </a:rPr>
              <a:t>Present </a:t>
            </a:r>
            <a:r>
              <a:rPr sz="1100" spc="-5" dirty="0">
                <a:latin typeface="Segoe UI"/>
                <a:cs typeface="Segoe UI"/>
              </a:rPr>
              <a:t>value factors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25" dirty="0">
                <a:latin typeface="Trebuchet MS"/>
                <a:cs typeface="Trebuchet MS"/>
              </a:rPr>
              <a:t>` </a:t>
            </a:r>
            <a:r>
              <a:rPr sz="1100" dirty="0">
                <a:latin typeface="Segoe UI"/>
                <a:cs typeface="Segoe UI"/>
              </a:rPr>
              <a:t>1 </a:t>
            </a:r>
            <a:r>
              <a:rPr sz="1100" spc="-5" dirty="0">
                <a:latin typeface="Segoe UI"/>
                <a:cs typeface="Segoe UI"/>
              </a:rPr>
              <a:t>discounted </a:t>
            </a:r>
            <a:r>
              <a:rPr sz="1100" dirty="0">
                <a:latin typeface="Segoe UI"/>
                <a:cs typeface="Segoe UI"/>
              </a:rPr>
              <a:t>at 6% at </a:t>
            </a:r>
            <a:r>
              <a:rPr sz="1100" spc="-5" dirty="0">
                <a:latin typeface="Segoe UI"/>
                <a:cs typeface="Segoe UI"/>
              </a:rPr>
              <a:t>the end </a:t>
            </a:r>
            <a:r>
              <a:rPr sz="1100" spc="-10" dirty="0">
                <a:latin typeface="Segoe UI"/>
                <a:cs typeface="Segoe UI"/>
              </a:rPr>
              <a:t>of </a:t>
            </a:r>
            <a:r>
              <a:rPr sz="1100" dirty="0">
                <a:latin typeface="Segoe UI"/>
                <a:cs typeface="Segoe UI"/>
              </a:rPr>
              <a:t>year 1, 2 and 3 </a:t>
            </a:r>
            <a:r>
              <a:rPr sz="1100" spc="-5" dirty="0">
                <a:latin typeface="Segoe UI"/>
                <a:cs typeface="Segoe UI"/>
              </a:rPr>
              <a:t>are  0.943, 0.890 </a:t>
            </a:r>
            <a:r>
              <a:rPr sz="1100" dirty="0">
                <a:latin typeface="Segoe UI"/>
                <a:cs typeface="Segoe UI"/>
              </a:rPr>
              <a:t>and </a:t>
            </a:r>
            <a:r>
              <a:rPr sz="1100" spc="-5" dirty="0">
                <a:latin typeface="Segoe UI"/>
                <a:cs typeface="Segoe UI"/>
              </a:rPr>
              <a:t>0.840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respectively</a:t>
            </a:r>
            <a:r>
              <a:rPr sz="1100" i="1" spc="-5" dirty="0">
                <a:latin typeface="Segoe UI"/>
                <a:cs typeface="Segoe UI"/>
              </a:rPr>
              <a:t>.</a:t>
            </a:r>
            <a:endParaRPr sz="1100">
              <a:latin typeface="Segoe UI"/>
              <a:cs typeface="Segoe UI"/>
            </a:endParaRPr>
          </a:p>
          <a:p>
            <a:pPr marL="377825">
              <a:lnSpc>
                <a:spcPct val="100000"/>
              </a:lnSpc>
              <a:spcBef>
                <a:spcPts val="740"/>
              </a:spcBef>
            </a:pPr>
            <a:r>
              <a:rPr sz="1100" spc="-5" dirty="0">
                <a:latin typeface="Segoe UI"/>
                <a:cs typeface="Segoe UI"/>
              </a:rPr>
              <a:t>Required:</a:t>
            </a:r>
            <a:endParaRPr sz="1100">
              <a:latin typeface="Segoe UI"/>
              <a:cs typeface="Segoe UI"/>
            </a:endParaRPr>
          </a:p>
          <a:p>
            <a:pPr marL="743585" indent="-366395">
              <a:lnSpc>
                <a:spcPct val="100000"/>
              </a:lnSpc>
              <a:spcBef>
                <a:spcPts val="745"/>
              </a:spcBef>
              <a:buAutoNum type="romanLcParenBoth"/>
              <a:tabLst>
                <a:tab pos="743585" algn="l"/>
                <a:tab pos="744220" algn="l"/>
              </a:tabLst>
            </a:pPr>
            <a:r>
              <a:rPr sz="1100" dirty="0">
                <a:latin typeface="Segoe UI"/>
                <a:cs typeface="Segoe UI"/>
              </a:rPr>
              <a:t>ANALYSE </a:t>
            </a:r>
            <a:r>
              <a:rPr sz="1100" spc="-5" dirty="0">
                <a:latin typeface="Segoe UI"/>
                <a:cs typeface="Segoe UI"/>
              </a:rPr>
              <a:t>which project should be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accepted?</a:t>
            </a:r>
            <a:endParaRPr sz="1100">
              <a:latin typeface="Segoe UI"/>
              <a:cs typeface="Segoe UI"/>
            </a:endParaRPr>
          </a:p>
          <a:p>
            <a:pPr marL="743585" marR="5080" indent="-366395">
              <a:lnSpc>
                <a:spcPct val="110000"/>
              </a:lnSpc>
              <a:spcBef>
                <a:spcPts val="615"/>
              </a:spcBef>
              <a:buAutoNum type="romanLcParenBoth"/>
              <a:tabLst>
                <a:tab pos="743585" algn="l"/>
                <a:tab pos="744220" algn="l"/>
              </a:tabLst>
            </a:pPr>
            <a:r>
              <a:rPr sz="1100" spc="-5" dirty="0">
                <a:latin typeface="Segoe UI"/>
                <a:cs typeface="Segoe UI"/>
              </a:rPr>
              <a:t>If risk adjusted discount </a:t>
            </a:r>
            <a:r>
              <a:rPr sz="1100" dirty="0">
                <a:latin typeface="Segoe UI"/>
                <a:cs typeface="Segoe UI"/>
              </a:rPr>
              <a:t>rate </a:t>
            </a:r>
            <a:r>
              <a:rPr sz="1100" spc="-5" dirty="0">
                <a:latin typeface="Segoe UI"/>
                <a:cs typeface="Segoe UI"/>
              </a:rPr>
              <a:t>method is used, IDENTIFY which project  would be appraised with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higher </a:t>
            </a:r>
            <a:r>
              <a:rPr sz="1100" dirty="0">
                <a:latin typeface="Segoe UI"/>
                <a:cs typeface="Segoe UI"/>
              </a:rPr>
              <a:t>rate and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why?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  <a:tabLst>
                <a:tab pos="377825" algn="l"/>
              </a:tabLst>
            </a:pPr>
            <a:r>
              <a:rPr sz="1100" b="1" dirty="0">
                <a:latin typeface="Segoe UI"/>
                <a:cs typeface="Segoe UI"/>
              </a:rPr>
              <a:t>2.	</a:t>
            </a:r>
            <a:r>
              <a:rPr sz="1100" spc="-5" dirty="0">
                <a:latin typeface="Segoe UI"/>
                <a:cs typeface="Segoe UI"/>
              </a:rPr>
              <a:t>DETERMINE the risk adjusted net present value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 following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projects</a:t>
            </a:r>
            <a:r>
              <a:rPr sz="1100" i="1" spc="-5" dirty="0">
                <a:latin typeface="Segoe UI"/>
                <a:cs typeface="Segoe UI"/>
              </a:rPr>
              <a:t>:</a:t>
            </a:r>
            <a:endParaRPr sz="1100">
              <a:latin typeface="Segoe UI"/>
              <a:cs typeface="Segoe UI"/>
            </a:endParaRPr>
          </a:p>
          <a:p>
            <a:pPr marL="2640965">
              <a:lnSpc>
                <a:spcPct val="100000"/>
              </a:lnSpc>
              <a:spcBef>
                <a:spcPts val="995"/>
              </a:spcBef>
              <a:tabLst>
                <a:tab pos="3558540" algn="l"/>
                <a:tab pos="4503420" algn="l"/>
              </a:tabLst>
            </a:pPr>
            <a:r>
              <a:rPr sz="1100" b="1" dirty="0">
                <a:solidFill>
                  <a:srgbClr val="00A650"/>
                </a:solidFill>
                <a:latin typeface="Segoe UI"/>
                <a:cs typeface="Segoe UI"/>
              </a:rPr>
              <a:t>X	Y	Z</a:t>
            </a:r>
            <a:endParaRPr sz="1100">
              <a:latin typeface="Segoe UI"/>
              <a:cs typeface="Segoe UI"/>
            </a:endParaRPr>
          </a:p>
          <a:p>
            <a:pPr marL="294005">
              <a:lnSpc>
                <a:spcPct val="100000"/>
              </a:lnSpc>
              <a:spcBef>
                <a:spcPts val="600"/>
              </a:spcBef>
              <a:tabLst>
                <a:tab pos="2421890" algn="l"/>
                <a:tab pos="3336290" algn="l"/>
                <a:tab pos="4281170" algn="l"/>
              </a:tabLst>
            </a:pPr>
            <a:r>
              <a:rPr sz="1100" spc="15" dirty="0">
                <a:latin typeface="Segoe UI"/>
                <a:cs typeface="Segoe UI"/>
              </a:rPr>
              <a:t>Net </a:t>
            </a:r>
            <a:r>
              <a:rPr sz="1100" spc="10" dirty="0">
                <a:latin typeface="Segoe UI"/>
                <a:cs typeface="Segoe UI"/>
              </a:rPr>
              <a:t>cash</a:t>
            </a:r>
            <a:r>
              <a:rPr sz="1100" spc="6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outlays</a:t>
            </a:r>
            <a:r>
              <a:rPr sz="1100" spc="4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(</a:t>
            </a:r>
            <a:r>
              <a:rPr sz="1100" dirty="0">
                <a:latin typeface="Trebuchet MS"/>
                <a:cs typeface="Trebuchet MS"/>
              </a:rPr>
              <a:t>`</a:t>
            </a:r>
            <a:r>
              <a:rPr sz="1100" dirty="0">
                <a:latin typeface="Segoe UI"/>
                <a:cs typeface="Segoe UI"/>
              </a:rPr>
              <a:t>)	</a:t>
            </a:r>
            <a:r>
              <a:rPr sz="1100" spc="15" dirty="0">
                <a:latin typeface="Segoe UI"/>
                <a:cs typeface="Segoe UI"/>
              </a:rPr>
              <a:t>2,10,000	1,20,000	1,00,000</a:t>
            </a:r>
            <a:endParaRPr sz="1100">
              <a:latin typeface="Segoe UI"/>
              <a:cs typeface="Segoe UI"/>
            </a:endParaRPr>
          </a:p>
          <a:p>
            <a:pPr marL="294005">
              <a:lnSpc>
                <a:spcPct val="100000"/>
              </a:lnSpc>
              <a:spcBef>
                <a:spcPts val="585"/>
              </a:spcBef>
              <a:tabLst>
                <a:tab pos="2463165" algn="l"/>
                <a:tab pos="3376929" algn="l"/>
                <a:tab pos="4321810" algn="l"/>
              </a:tabLst>
            </a:pPr>
            <a:r>
              <a:rPr sz="1100" spc="15" dirty="0">
                <a:latin typeface="Segoe UI"/>
                <a:cs typeface="Segoe UI"/>
              </a:rPr>
              <a:t>Project</a:t>
            </a:r>
            <a:r>
              <a:rPr sz="1100" spc="4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life	</a:t>
            </a:r>
            <a:r>
              <a:rPr sz="1100" dirty="0">
                <a:latin typeface="Segoe UI"/>
                <a:cs typeface="Segoe UI"/>
              </a:rPr>
              <a:t>5</a:t>
            </a:r>
            <a:r>
              <a:rPr sz="1100" spc="4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years	</a:t>
            </a:r>
            <a:r>
              <a:rPr sz="1100" dirty="0">
                <a:latin typeface="Segoe UI"/>
                <a:cs typeface="Segoe UI"/>
              </a:rPr>
              <a:t>5</a:t>
            </a:r>
            <a:r>
              <a:rPr sz="1100" spc="40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years	</a:t>
            </a:r>
            <a:r>
              <a:rPr sz="1100" dirty="0">
                <a:latin typeface="Segoe UI"/>
                <a:cs typeface="Segoe UI"/>
              </a:rPr>
              <a:t>5</a:t>
            </a:r>
            <a:r>
              <a:rPr sz="1100" spc="-35" dirty="0">
                <a:latin typeface="Segoe UI"/>
                <a:cs typeface="Segoe UI"/>
              </a:rPr>
              <a:t> </a:t>
            </a:r>
            <a:r>
              <a:rPr sz="1100" spc="10" dirty="0">
                <a:latin typeface="Segoe UI"/>
                <a:cs typeface="Segoe UI"/>
              </a:rPr>
              <a:t>years</a:t>
            </a:r>
            <a:endParaRPr sz="1100">
              <a:latin typeface="Segoe UI"/>
              <a:cs typeface="Segoe UI"/>
            </a:endParaRPr>
          </a:p>
          <a:p>
            <a:pPr marL="294005">
              <a:lnSpc>
                <a:spcPct val="100000"/>
              </a:lnSpc>
              <a:spcBef>
                <a:spcPts val="600"/>
              </a:spcBef>
              <a:tabLst>
                <a:tab pos="2476500" algn="l"/>
                <a:tab pos="3390900" algn="l"/>
                <a:tab pos="4335780" algn="l"/>
              </a:tabLst>
            </a:pPr>
            <a:r>
              <a:rPr sz="1100" spc="15" dirty="0">
                <a:latin typeface="Segoe UI"/>
                <a:cs typeface="Segoe UI"/>
              </a:rPr>
              <a:t>Annual </a:t>
            </a:r>
            <a:r>
              <a:rPr sz="1100" spc="10" dirty="0">
                <a:latin typeface="Segoe UI"/>
                <a:cs typeface="Segoe UI"/>
              </a:rPr>
              <a:t>Cash</a:t>
            </a:r>
            <a:r>
              <a:rPr sz="1100" spc="7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inflow</a:t>
            </a:r>
            <a:r>
              <a:rPr sz="1100" spc="3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(</a:t>
            </a:r>
            <a:r>
              <a:rPr sz="1100" dirty="0">
                <a:latin typeface="Trebuchet MS"/>
                <a:cs typeface="Trebuchet MS"/>
              </a:rPr>
              <a:t>`</a:t>
            </a:r>
            <a:r>
              <a:rPr sz="1100" dirty="0">
                <a:latin typeface="Segoe UI"/>
                <a:cs typeface="Segoe UI"/>
              </a:rPr>
              <a:t>)	</a:t>
            </a:r>
            <a:r>
              <a:rPr sz="1100" spc="15" dirty="0">
                <a:latin typeface="Segoe UI"/>
                <a:cs typeface="Segoe UI"/>
              </a:rPr>
              <a:t>70,000	42,000	30,000</a:t>
            </a:r>
            <a:endParaRPr sz="1100">
              <a:latin typeface="Segoe UI"/>
              <a:cs typeface="Segoe UI"/>
            </a:endParaRPr>
          </a:p>
          <a:p>
            <a:pPr marL="294005">
              <a:lnSpc>
                <a:spcPct val="100000"/>
              </a:lnSpc>
              <a:spcBef>
                <a:spcPts val="590"/>
              </a:spcBef>
              <a:tabLst>
                <a:tab pos="2593975" algn="l"/>
                <a:tab pos="3508375" algn="l"/>
                <a:tab pos="4453255" algn="l"/>
              </a:tabLst>
            </a:pPr>
            <a:r>
              <a:rPr sz="1100" spc="15" dirty="0">
                <a:latin typeface="Segoe UI"/>
                <a:cs typeface="Segoe UI"/>
              </a:rPr>
              <a:t>Coefficient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5" dirty="0">
                <a:latin typeface="Segoe UI"/>
                <a:cs typeface="Segoe UI"/>
              </a:rPr>
              <a:t>of</a:t>
            </a:r>
            <a:r>
              <a:rPr sz="1100" spc="50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variation	</a:t>
            </a:r>
            <a:r>
              <a:rPr sz="1100" spc="10" dirty="0">
                <a:latin typeface="Segoe UI"/>
                <a:cs typeface="Segoe UI"/>
              </a:rPr>
              <a:t>1.2	0.8	0.4</a:t>
            </a:r>
            <a:endParaRPr sz="1100">
              <a:latin typeface="Segoe UI"/>
              <a:cs typeface="Segoe UI"/>
            </a:endParaRPr>
          </a:p>
          <a:p>
            <a:pPr marL="377825" marR="6985">
              <a:lnSpc>
                <a:spcPct val="110900"/>
              </a:lnSpc>
              <a:spcBef>
                <a:spcPts val="850"/>
              </a:spcBef>
            </a:pPr>
            <a:r>
              <a:rPr sz="1100" spc="-5" dirty="0">
                <a:latin typeface="Segoe UI"/>
                <a:cs typeface="Segoe UI"/>
              </a:rPr>
              <a:t>The Company selects the risk-adjusted </a:t>
            </a:r>
            <a:r>
              <a:rPr sz="1100" dirty="0">
                <a:latin typeface="Segoe UI"/>
                <a:cs typeface="Segoe UI"/>
              </a:rPr>
              <a:t>rate of </a:t>
            </a:r>
            <a:r>
              <a:rPr sz="1100" spc="-5" dirty="0">
                <a:latin typeface="Segoe UI"/>
                <a:cs typeface="Segoe UI"/>
              </a:rPr>
              <a:t>discount </a:t>
            </a:r>
            <a:r>
              <a:rPr sz="1100" dirty="0">
                <a:latin typeface="Segoe UI"/>
                <a:cs typeface="Segoe UI"/>
              </a:rPr>
              <a:t>on </a:t>
            </a:r>
            <a:r>
              <a:rPr sz="1100" spc="-5" dirty="0">
                <a:latin typeface="Segoe UI"/>
                <a:cs typeface="Segoe UI"/>
              </a:rPr>
              <a:t>the basis </a:t>
            </a:r>
            <a:r>
              <a:rPr sz="1100" spc="-1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the  coefficient </a:t>
            </a:r>
            <a:r>
              <a:rPr sz="1100" dirty="0">
                <a:latin typeface="Segoe UI"/>
                <a:cs typeface="Segoe UI"/>
              </a:rPr>
              <a:t>of</a:t>
            </a:r>
            <a:r>
              <a:rPr sz="1100" spc="-5" dirty="0">
                <a:latin typeface="Segoe UI"/>
                <a:cs typeface="Segoe UI"/>
              </a:rPr>
              <a:t> variation: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30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227569"/>
            <a:ext cx="7086600" cy="7916545"/>
          </a:xfrm>
          <a:custGeom>
            <a:avLst/>
            <a:gdLst/>
            <a:ahLst/>
            <a:cxnLst/>
            <a:rect l="l" t="t" r="r" b="b"/>
            <a:pathLst>
              <a:path w="7086600" h="7916545">
                <a:moveTo>
                  <a:pt x="0" y="7916430"/>
                </a:moveTo>
                <a:lnTo>
                  <a:pt x="7086600" y="7916430"/>
                </a:lnTo>
                <a:lnTo>
                  <a:pt x="7086600" y="0"/>
                </a:lnTo>
                <a:lnTo>
                  <a:pt x="0" y="0"/>
                </a:lnTo>
                <a:lnTo>
                  <a:pt x="0" y="7916430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95914" y="4491527"/>
            <a:ext cx="1817370" cy="2750820"/>
          </a:xfrm>
          <a:custGeom>
            <a:avLst/>
            <a:gdLst/>
            <a:ahLst/>
            <a:cxnLst/>
            <a:rect l="l" t="t" r="r" b="b"/>
            <a:pathLst>
              <a:path w="1817370" h="2750820">
                <a:moveTo>
                  <a:pt x="1816747" y="0"/>
                </a:moveTo>
                <a:lnTo>
                  <a:pt x="0" y="0"/>
                </a:lnTo>
                <a:lnTo>
                  <a:pt x="0" y="2605963"/>
                </a:lnTo>
                <a:lnTo>
                  <a:pt x="7721" y="2661920"/>
                </a:lnTo>
                <a:lnTo>
                  <a:pt x="27050" y="2708236"/>
                </a:lnTo>
                <a:lnTo>
                  <a:pt x="56692" y="2739110"/>
                </a:lnTo>
                <a:lnTo>
                  <a:pt x="92760" y="2750680"/>
                </a:lnTo>
                <a:lnTo>
                  <a:pt x="1724621" y="2750680"/>
                </a:lnTo>
                <a:lnTo>
                  <a:pt x="1760702" y="2739110"/>
                </a:lnTo>
                <a:lnTo>
                  <a:pt x="1789683" y="2708236"/>
                </a:lnTo>
                <a:lnTo>
                  <a:pt x="1809661" y="2661920"/>
                </a:lnTo>
                <a:lnTo>
                  <a:pt x="1816747" y="2605963"/>
                </a:lnTo>
                <a:lnTo>
                  <a:pt x="1816747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95913" y="3478474"/>
            <a:ext cx="1817370" cy="1013460"/>
          </a:xfrm>
          <a:custGeom>
            <a:avLst/>
            <a:gdLst/>
            <a:ahLst/>
            <a:cxnLst/>
            <a:rect l="l" t="t" r="r" b="b"/>
            <a:pathLst>
              <a:path w="1817370" h="1013460">
                <a:moveTo>
                  <a:pt x="1724621" y="0"/>
                </a:moveTo>
                <a:lnTo>
                  <a:pt x="92760" y="0"/>
                </a:lnTo>
                <a:lnTo>
                  <a:pt x="56692" y="11582"/>
                </a:lnTo>
                <a:lnTo>
                  <a:pt x="27050" y="42456"/>
                </a:lnTo>
                <a:lnTo>
                  <a:pt x="7721" y="88760"/>
                </a:lnTo>
                <a:lnTo>
                  <a:pt x="0" y="144716"/>
                </a:lnTo>
                <a:lnTo>
                  <a:pt x="0" y="1013053"/>
                </a:lnTo>
                <a:lnTo>
                  <a:pt x="1816747" y="1013053"/>
                </a:lnTo>
                <a:lnTo>
                  <a:pt x="1816747" y="144716"/>
                </a:lnTo>
                <a:lnTo>
                  <a:pt x="1809661" y="88760"/>
                </a:lnTo>
                <a:lnTo>
                  <a:pt x="1789683" y="42456"/>
                </a:lnTo>
                <a:lnTo>
                  <a:pt x="1760702" y="11582"/>
                </a:lnTo>
                <a:lnTo>
                  <a:pt x="1724621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8798" y="3494880"/>
            <a:ext cx="1791335" cy="1004569"/>
          </a:xfrm>
          <a:custGeom>
            <a:avLst/>
            <a:gdLst/>
            <a:ahLst/>
            <a:cxnLst/>
            <a:rect l="l" t="t" r="r" b="b"/>
            <a:pathLst>
              <a:path w="1791335" h="1004570">
                <a:moveTo>
                  <a:pt x="1790979" y="1004366"/>
                </a:moveTo>
                <a:lnTo>
                  <a:pt x="1790979" y="143751"/>
                </a:lnTo>
                <a:lnTo>
                  <a:pt x="1783892" y="87795"/>
                </a:lnTo>
                <a:lnTo>
                  <a:pt x="1764563" y="42443"/>
                </a:lnTo>
                <a:lnTo>
                  <a:pt x="1735569" y="11569"/>
                </a:lnTo>
                <a:lnTo>
                  <a:pt x="1700136" y="0"/>
                </a:lnTo>
                <a:lnTo>
                  <a:pt x="91478" y="0"/>
                </a:lnTo>
                <a:lnTo>
                  <a:pt x="56045" y="11569"/>
                </a:lnTo>
                <a:lnTo>
                  <a:pt x="27050" y="42443"/>
                </a:lnTo>
                <a:lnTo>
                  <a:pt x="7721" y="87795"/>
                </a:lnTo>
                <a:lnTo>
                  <a:pt x="0" y="143751"/>
                </a:lnTo>
                <a:lnTo>
                  <a:pt x="0" y="1004366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08798" y="4499246"/>
            <a:ext cx="1791335" cy="2726690"/>
          </a:xfrm>
          <a:custGeom>
            <a:avLst/>
            <a:gdLst/>
            <a:ahLst/>
            <a:cxnLst/>
            <a:rect l="l" t="t" r="r" b="b"/>
            <a:pathLst>
              <a:path w="1791335" h="2726690">
                <a:moveTo>
                  <a:pt x="0" y="0"/>
                </a:moveTo>
                <a:lnTo>
                  <a:pt x="0" y="2582811"/>
                </a:lnTo>
                <a:lnTo>
                  <a:pt x="7721" y="2638767"/>
                </a:lnTo>
                <a:lnTo>
                  <a:pt x="27050" y="2684106"/>
                </a:lnTo>
                <a:lnTo>
                  <a:pt x="56045" y="2714980"/>
                </a:lnTo>
                <a:lnTo>
                  <a:pt x="91478" y="2726563"/>
                </a:lnTo>
                <a:lnTo>
                  <a:pt x="1700136" y="2726563"/>
                </a:lnTo>
                <a:lnTo>
                  <a:pt x="1735569" y="2714980"/>
                </a:lnTo>
                <a:lnTo>
                  <a:pt x="1764563" y="2684106"/>
                </a:lnTo>
                <a:lnTo>
                  <a:pt x="1783892" y="2638767"/>
                </a:lnTo>
                <a:lnTo>
                  <a:pt x="1790979" y="2582811"/>
                </a:lnTo>
                <a:lnTo>
                  <a:pt x="1790979" y="0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9824" y="6530175"/>
            <a:ext cx="316865" cy="339090"/>
          </a:xfrm>
          <a:custGeom>
            <a:avLst/>
            <a:gdLst/>
            <a:ahLst/>
            <a:cxnLst/>
            <a:rect l="l" t="t" r="r" b="b"/>
            <a:pathLst>
              <a:path w="316864" h="339090">
                <a:moveTo>
                  <a:pt x="316318" y="0"/>
                </a:moveTo>
                <a:lnTo>
                  <a:pt x="0" y="0"/>
                </a:lnTo>
                <a:lnTo>
                  <a:pt x="0" y="338645"/>
                </a:lnTo>
                <a:lnTo>
                  <a:pt x="316318" y="338645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89824" y="6112408"/>
            <a:ext cx="316865" cy="339725"/>
          </a:xfrm>
          <a:custGeom>
            <a:avLst/>
            <a:gdLst/>
            <a:ahLst/>
            <a:cxnLst/>
            <a:rect l="l" t="t" r="r" b="b"/>
            <a:pathLst>
              <a:path w="316864" h="339725">
                <a:moveTo>
                  <a:pt x="316318" y="0"/>
                </a:moveTo>
                <a:lnTo>
                  <a:pt x="0" y="0"/>
                </a:lnTo>
                <a:lnTo>
                  <a:pt x="0" y="339610"/>
                </a:lnTo>
                <a:lnTo>
                  <a:pt x="316318" y="339610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89824" y="5669559"/>
            <a:ext cx="316865" cy="339090"/>
          </a:xfrm>
          <a:custGeom>
            <a:avLst/>
            <a:gdLst/>
            <a:ahLst/>
            <a:cxnLst/>
            <a:rect l="l" t="t" r="r" b="b"/>
            <a:pathLst>
              <a:path w="316864" h="339089">
                <a:moveTo>
                  <a:pt x="316318" y="0"/>
                </a:moveTo>
                <a:lnTo>
                  <a:pt x="0" y="0"/>
                </a:lnTo>
                <a:lnTo>
                  <a:pt x="0" y="338645"/>
                </a:lnTo>
                <a:lnTo>
                  <a:pt x="316318" y="338645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89824" y="5251805"/>
            <a:ext cx="316865" cy="313055"/>
          </a:xfrm>
          <a:custGeom>
            <a:avLst/>
            <a:gdLst/>
            <a:ahLst/>
            <a:cxnLst/>
            <a:rect l="l" t="t" r="r" b="b"/>
            <a:pathLst>
              <a:path w="316864" h="313054">
                <a:moveTo>
                  <a:pt x="316318" y="0"/>
                </a:moveTo>
                <a:lnTo>
                  <a:pt x="0" y="0"/>
                </a:lnTo>
                <a:lnTo>
                  <a:pt x="0" y="312597"/>
                </a:lnTo>
                <a:lnTo>
                  <a:pt x="316318" y="312597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73148" y="6530175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90">
                <a:moveTo>
                  <a:pt x="299567" y="0"/>
                </a:moveTo>
                <a:lnTo>
                  <a:pt x="0" y="0"/>
                </a:lnTo>
                <a:lnTo>
                  <a:pt x="0" y="338645"/>
                </a:lnTo>
                <a:lnTo>
                  <a:pt x="299567" y="338645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73148" y="6112408"/>
            <a:ext cx="299720" cy="339725"/>
          </a:xfrm>
          <a:custGeom>
            <a:avLst/>
            <a:gdLst/>
            <a:ahLst/>
            <a:cxnLst/>
            <a:rect l="l" t="t" r="r" b="b"/>
            <a:pathLst>
              <a:path w="299719" h="339725">
                <a:moveTo>
                  <a:pt x="299567" y="0"/>
                </a:moveTo>
                <a:lnTo>
                  <a:pt x="0" y="0"/>
                </a:lnTo>
                <a:lnTo>
                  <a:pt x="0" y="339610"/>
                </a:lnTo>
                <a:lnTo>
                  <a:pt x="299567" y="33961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73148" y="5669559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89">
                <a:moveTo>
                  <a:pt x="299567" y="0"/>
                </a:moveTo>
                <a:lnTo>
                  <a:pt x="0" y="0"/>
                </a:lnTo>
                <a:lnTo>
                  <a:pt x="0" y="338645"/>
                </a:lnTo>
                <a:lnTo>
                  <a:pt x="299567" y="338645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73148" y="5251805"/>
            <a:ext cx="299720" cy="313055"/>
          </a:xfrm>
          <a:custGeom>
            <a:avLst/>
            <a:gdLst/>
            <a:ahLst/>
            <a:cxnLst/>
            <a:rect l="l" t="t" r="r" b="b"/>
            <a:pathLst>
              <a:path w="299719" h="313054">
                <a:moveTo>
                  <a:pt x="299567" y="0"/>
                </a:moveTo>
                <a:lnTo>
                  <a:pt x="0" y="0"/>
                </a:lnTo>
                <a:lnTo>
                  <a:pt x="0" y="312597"/>
                </a:lnTo>
                <a:lnTo>
                  <a:pt x="299567" y="312597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39073" y="6530175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90">
                <a:moveTo>
                  <a:pt x="299567" y="0"/>
                </a:moveTo>
                <a:lnTo>
                  <a:pt x="0" y="0"/>
                </a:lnTo>
                <a:lnTo>
                  <a:pt x="0" y="338645"/>
                </a:lnTo>
                <a:lnTo>
                  <a:pt x="299567" y="338645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39073" y="6112408"/>
            <a:ext cx="299720" cy="339725"/>
          </a:xfrm>
          <a:custGeom>
            <a:avLst/>
            <a:gdLst/>
            <a:ahLst/>
            <a:cxnLst/>
            <a:rect l="l" t="t" r="r" b="b"/>
            <a:pathLst>
              <a:path w="299719" h="339725">
                <a:moveTo>
                  <a:pt x="299567" y="0"/>
                </a:moveTo>
                <a:lnTo>
                  <a:pt x="0" y="0"/>
                </a:lnTo>
                <a:lnTo>
                  <a:pt x="0" y="339610"/>
                </a:lnTo>
                <a:lnTo>
                  <a:pt x="299567" y="33961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39073" y="5669559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89">
                <a:moveTo>
                  <a:pt x="299567" y="0"/>
                </a:moveTo>
                <a:lnTo>
                  <a:pt x="0" y="0"/>
                </a:lnTo>
                <a:lnTo>
                  <a:pt x="0" y="338645"/>
                </a:lnTo>
                <a:lnTo>
                  <a:pt x="299567" y="338645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39073" y="5251805"/>
            <a:ext cx="299720" cy="313055"/>
          </a:xfrm>
          <a:custGeom>
            <a:avLst/>
            <a:gdLst/>
            <a:ahLst/>
            <a:cxnLst/>
            <a:rect l="l" t="t" r="r" b="b"/>
            <a:pathLst>
              <a:path w="299719" h="313054">
                <a:moveTo>
                  <a:pt x="299567" y="0"/>
                </a:moveTo>
                <a:lnTo>
                  <a:pt x="0" y="0"/>
                </a:lnTo>
                <a:lnTo>
                  <a:pt x="0" y="312597"/>
                </a:lnTo>
                <a:lnTo>
                  <a:pt x="299567" y="312597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05646" y="6530175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90">
                <a:moveTo>
                  <a:pt x="299567" y="0"/>
                </a:moveTo>
                <a:lnTo>
                  <a:pt x="0" y="0"/>
                </a:lnTo>
                <a:lnTo>
                  <a:pt x="0" y="338645"/>
                </a:lnTo>
                <a:lnTo>
                  <a:pt x="299567" y="338645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05646" y="6112408"/>
            <a:ext cx="299720" cy="339725"/>
          </a:xfrm>
          <a:custGeom>
            <a:avLst/>
            <a:gdLst/>
            <a:ahLst/>
            <a:cxnLst/>
            <a:rect l="l" t="t" r="r" b="b"/>
            <a:pathLst>
              <a:path w="299719" h="339725">
                <a:moveTo>
                  <a:pt x="299567" y="0"/>
                </a:moveTo>
                <a:lnTo>
                  <a:pt x="0" y="0"/>
                </a:lnTo>
                <a:lnTo>
                  <a:pt x="0" y="339610"/>
                </a:lnTo>
                <a:lnTo>
                  <a:pt x="299567" y="33961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05646" y="5669559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89">
                <a:moveTo>
                  <a:pt x="299567" y="0"/>
                </a:moveTo>
                <a:lnTo>
                  <a:pt x="0" y="0"/>
                </a:lnTo>
                <a:lnTo>
                  <a:pt x="0" y="338645"/>
                </a:lnTo>
                <a:lnTo>
                  <a:pt x="299567" y="338645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05646" y="5251805"/>
            <a:ext cx="299720" cy="313055"/>
          </a:xfrm>
          <a:custGeom>
            <a:avLst/>
            <a:gdLst/>
            <a:ahLst/>
            <a:cxnLst/>
            <a:rect l="l" t="t" r="r" b="b"/>
            <a:pathLst>
              <a:path w="299719" h="313054">
                <a:moveTo>
                  <a:pt x="299567" y="0"/>
                </a:moveTo>
                <a:lnTo>
                  <a:pt x="0" y="0"/>
                </a:lnTo>
                <a:lnTo>
                  <a:pt x="0" y="312597"/>
                </a:lnTo>
                <a:lnTo>
                  <a:pt x="299567" y="312597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095129" y="6932930"/>
            <a:ext cx="2896235" cy="1071880"/>
          </a:xfrm>
          <a:custGeom>
            <a:avLst/>
            <a:gdLst/>
            <a:ahLst/>
            <a:cxnLst/>
            <a:rect l="l" t="t" r="r" b="b"/>
            <a:pathLst>
              <a:path w="2896235" h="1071879">
                <a:moveTo>
                  <a:pt x="0" y="1071880"/>
                </a:moveTo>
                <a:lnTo>
                  <a:pt x="2895854" y="1071880"/>
                </a:lnTo>
                <a:lnTo>
                  <a:pt x="2895854" y="0"/>
                </a:lnTo>
                <a:lnTo>
                  <a:pt x="0" y="0"/>
                </a:lnTo>
                <a:lnTo>
                  <a:pt x="0" y="107188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95129" y="5759450"/>
            <a:ext cx="249554" cy="1173480"/>
          </a:xfrm>
          <a:custGeom>
            <a:avLst/>
            <a:gdLst/>
            <a:ahLst/>
            <a:cxnLst/>
            <a:rect l="l" t="t" r="r" b="b"/>
            <a:pathLst>
              <a:path w="249554" h="1173479">
                <a:moveTo>
                  <a:pt x="0" y="1173479"/>
                </a:moveTo>
                <a:lnTo>
                  <a:pt x="249313" y="1173479"/>
                </a:lnTo>
                <a:lnTo>
                  <a:pt x="249313" y="0"/>
                </a:lnTo>
                <a:lnTo>
                  <a:pt x="0" y="0"/>
                </a:lnTo>
                <a:lnTo>
                  <a:pt x="0" y="1173479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095129" y="5463540"/>
            <a:ext cx="827405" cy="295910"/>
          </a:xfrm>
          <a:custGeom>
            <a:avLst/>
            <a:gdLst/>
            <a:ahLst/>
            <a:cxnLst/>
            <a:rect l="l" t="t" r="r" b="b"/>
            <a:pathLst>
              <a:path w="827404" h="295910">
                <a:moveTo>
                  <a:pt x="0" y="295910"/>
                </a:moveTo>
                <a:lnTo>
                  <a:pt x="827201" y="295910"/>
                </a:lnTo>
                <a:lnTo>
                  <a:pt x="827201" y="0"/>
                </a:lnTo>
                <a:lnTo>
                  <a:pt x="0" y="0"/>
                </a:lnTo>
                <a:lnTo>
                  <a:pt x="0" y="29591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922331" y="5464060"/>
            <a:ext cx="2068830" cy="1468755"/>
          </a:xfrm>
          <a:custGeom>
            <a:avLst/>
            <a:gdLst/>
            <a:ahLst/>
            <a:cxnLst/>
            <a:rect l="l" t="t" r="r" b="b"/>
            <a:pathLst>
              <a:path w="2068829" h="1468754">
                <a:moveTo>
                  <a:pt x="2068652" y="0"/>
                </a:moveTo>
                <a:lnTo>
                  <a:pt x="0" y="0"/>
                </a:lnTo>
                <a:lnTo>
                  <a:pt x="0" y="1468450"/>
                </a:lnTo>
                <a:lnTo>
                  <a:pt x="2068652" y="1468450"/>
                </a:lnTo>
                <a:lnTo>
                  <a:pt x="2068652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95124" y="4902539"/>
            <a:ext cx="2896235" cy="484505"/>
          </a:xfrm>
          <a:custGeom>
            <a:avLst/>
            <a:gdLst/>
            <a:ahLst/>
            <a:cxnLst/>
            <a:rect l="l" t="t" r="r" b="b"/>
            <a:pathLst>
              <a:path w="2896235" h="484504">
                <a:moveTo>
                  <a:pt x="2895854" y="0"/>
                </a:moveTo>
                <a:lnTo>
                  <a:pt x="0" y="0"/>
                </a:lnTo>
                <a:lnTo>
                  <a:pt x="0" y="484339"/>
                </a:lnTo>
                <a:lnTo>
                  <a:pt x="2895854" y="484339"/>
                </a:lnTo>
                <a:lnTo>
                  <a:pt x="2895854" y="344436"/>
                </a:lnTo>
                <a:lnTo>
                  <a:pt x="2323122" y="344436"/>
                </a:lnTo>
                <a:lnTo>
                  <a:pt x="2300579" y="337680"/>
                </a:lnTo>
                <a:lnTo>
                  <a:pt x="2281250" y="317423"/>
                </a:lnTo>
                <a:lnTo>
                  <a:pt x="2269007" y="288480"/>
                </a:lnTo>
                <a:lnTo>
                  <a:pt x="2263851" y="251815"/>
                </a:lnTo>
                <a:lnTo>
                  <a:pt x="2269007" y="216115"/>
                </a:lnTo>
                <a:lnTo>
                  <a:pt x="2281250" y="186207"/>
                </a:lnTo>
                <a:lnTo>
                  <a:pt x="2300579" y="166916"/>
                </a:lnTo>
                <a:lnTo>
                  <a:pt x="2323122" y="159194"/>
                </a:lnTo>
                <a:lnTo>
                  <a:pt x="2895854" y="159194"/>
                </a:lnTo>
                <a:lnTo>
                  <a:pt x="2895854" y="0"/>
                </a:lnTo>
                <a:close/>
              </a:path>
              <a:path w="2896235" h="484504">
                <a:moveTo>
                  <a:pt x="2490622" y="159194"/>
                </a:moveTo>
                <a:lnTo>
                  <a:pt x="2323122" y="159194"/>
                </a:lnTo>
                <a:lnTo>
                  <a:pt x="2346312" y="166916"/>
                </a:lnTo>
                <a:lnTo>
                  <a:pt x="2365006" y="186207"/>
                </a:lnTo>
                <a:lnTo>
                  <a:pt x="2377884" y="216115"/>
                </a:lnTo>
                <a:lnTo>
                  <a:pt x="2382393" y="251815"/>
                </a:lnTo>
                <a:lnTo>
                  <a:pt x="2377884" y="288480"/>
                </a:lnTo>
                <a:lnTo>
                  <a:pt x="2365006" y="317423"/>
                </a:lnTo>
                <a:lnTo>
                  <a:pt x="2346312" y="337680"/>
                </a:lnTo>
                <a:lnTo>
                  <a:pt x="2323122" y="344436"/>
                </a:lnTo>
                <a:lnTo>
                  <a:pt x="2490622" y="344436"/>
                </a:lnTo>
                <a:lnTo>
                  <a:pt x="2467432" y="337680"/>
                </a:lnTo>
                <a:lnTo>
                  <a:pt x="2448750" y="317423"/>
                </a:lnTo>
                <a:lnTo>
                  <a:pt x="2436507" y="288480"/>
                </a:lnTo>
                <a:lnTo>
                  <a:pt x="2431364" y="251815"/>
                </a:lnTo>
                <a:lnTo>
                  <a:pt x="2436507" y="216115"/>
                </a:lnTo>
                <a:lnTo>
                  <a:pt x="2448750" y="186207"/>
                </a:lnTo>
                <a:lnTo>
                  <a:pt x="2467432" y="166916"/>
                </a:lnTo>
                <a:lnTo>
                  <a:pt x="2490622" y="159194"/>
                </a:lnTo>
                <a:close/>
              </a:path>
              <a:path w="2896235" h="484504">
                <a:moveTo>
                  <a:pt x="2651683" y="159194"/>
                </a:moveTo>
                <a:lnTo>
                  <a:pt x="2490622" y="159194"/>
                </a:lnTo>
                <a:lnTo>
                  <a:pt x="2513177" y="166916"/>
                </a:lnTo>
                <a:lnTo>
                  <a:pt x="2532507" y="186207"/>
                </a:lnTo>
                <a:lnTo>
                  <a:pt x="2544749" y="216115"/>
                </a:lnTo>
                <a:lnTo>
                  <a:pt x="2549258" y="251815"/>
                </a:lnTo>
                <a:lnTo>
                  <a:pt x="2544749" y="288480"/>
                </a:lnTo>
                <a:lnTo>
                  <a:pt x="2532507" y="317423"/>
                </a:lnTo>
                <a:lnTo>
                  <a:pt x="2513177" y="337680"/>
                </a:lnTo>
                <a:lnTo>
                  <a:pt x="2490622" y="344436"/>
                </a:lnTo>
                <a:lnTo>
                  <a:pt x="2651683" y="344436"/>
                </a:lnTo>
                <a:lnTo>
                  <a:pt x="2628493" y="337680"/>
                </a:lnTo>
                <a:lnTo>
                  <a:pt x="2609811" y="317423"/>
                </a:lnTo>
                <a:lnTo>
                  <a:pt x="2596921" y="288480"/>
                </a:lnTo>
                <a:lnTo>
                  <a:pt x="2592412" y="251815"/>
                </a:lnTo>
                <a:lnTo>
                  <a:pt x="2596921" y="216115"/>
                </a:lnTo>
                <a:lnTo>
                  <a:pt x="2609811" y="186207"/>
                </a:lnTo>
                <a:lnTo>
                  <a:pt x="2628493" y="166916"/>
                </a:lnTo>
                <a:lnTo>
                  <a:pt x="2651683" y="159194"/>
                </a:lnTo>
                <a:close/>
              </a:path>
              <a:path w="2896235" h="484504">
                <a:moveTo>
                  <a:pt x="2895854" y="159194"/>
                </a:moveTo>
                <a:lnTo>
                  <a:pt x="2651683" y="159194"/>
                </a:lnTo>
                <a:lnTo>
                  <a:pt x="2674874" y="166916"/>
                </a:lnTo>
                <a:lnTo>
                  <a:pt x="2693568" y="186207"/>
                </a:lnTo>
                <a:lnTo>
                  <a:pt x="2705798" y="216115"/>
                </a:lnTo>
                <a:lnTo>
                  <a:pt x="2710954" y="251815"/>
                </a:lnTo>
                <a:lnTo>
                  <a:pt x="2705798" y="288480"/>
                </a:lnTo>
                <a:lnTo>
                  <a:pt x="2693568" y="317423"/>
                </a:lnTo>
                <a:lnTo>
                  <a:pt x="2674874" y="337680"/>
                </a:lnTo>
                <a:lnTo>
                  <a:pt x="2651683" y="344436"/>
                </a:lnTo>
                <a:lnTo>
                  <a:pt x="2895854" y="344436"/>
                </a:lnTo>
                <a:lnTo>
                  <a:pt x="2895854" y="159194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44443" y="5758332"/>
            <a:ext cx="578485" cy="1174750"/>
          </a:xfrm>
          <a:custGeom>
            <a:avLst/>
            <a:gdLst/>
            <a:ahLst/>
            <a:cxnLst/>
            <a:rect l="l" t="t" r="r" b="b"/>
            <a:pathLst>
              <a:path w="578485" h="1174750">
                <a:moveTo>
                  <a:pt x="0" y="0"/>
                </a:moveTo>
                <a:lnTo>
                  <a:pt x="577888" y="0"/>
                </a:lnTo>
                <a:lnTo>
                  <a:pt x="577888" y="1174178"/>
                </a:lnTo>
                <a:lnTo>
                  <a:pt x="0" y="1174178"/>
                </a:lnTo>
                <a:lnTo>
                  <a:pt x="0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05430" y="4916044"/>
            <a:ext cx="2875280" cy="3077210"/>
          </a:xfrm>
          <a:custGeom>
            <a:avLst/>
            <a:gdLst/>
            <a:ahLst/>
            <a:cxnLst/>
            <a:rect l="l" t="t" r="r" b="b"/>
            <a:pathLst>
              <a:path w="2875279" h="3077209">
                <a:moveTo>
                  <a:pt x="2875241" y="479513"/>
                </a:moveTo>
                <a:lnTo>
                  <a:pt x="2875241" y="3076790"/>
                </a:lnTo>
                <a:lnTo>
                  <a:pt x="0" y="3076790"/>
                </a:lnTo>
                <a:lnTo>
                  <a:pt x="0" y="479513"/>
                </a:lnTo>
                <a:lnTo>
                  <a:pt x="0" y="0"/>
                </a:lnTo>
                <a:lnTo>
                  <a:pt x="2875241" y="0"/>
                </a:lnTo>
                <a:lnTo>
                  <a:pt x="2875241" y="479513"/>
                </a:lnTo>
                <a:close/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05430" y="5395558"/>
            <a:ext cx="2875280" cy="0"/>
          </a:xfrm>
          <a:custGeom>
            <a:avLst/>
            <a:gdLst/>
            <a:ahLst/>
            <a:cxnLst/>
            <a:rect l="l" t="t" r="r" b="b"/>
            <a:pathLst>
              <a:path w="2875279">
                <a:moveTo>
                  <a:pt x="0" y="0"/>
                </a:moveTo>
                <a:lnTo>
                  <a:pt x="2875241" y="0"/>
                </a:lnTo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94196" y="5770872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94196" y="6039096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94196" y="6332390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94196" y="6625696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94196" y="6919003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354751" y="7212309"/>
            <a:ext cx="2424430" cy="0"/>
          </a:xfrm>
          <a:custGeom>
            <a:avLst/>
            <a:gdLst/>
            <a:ahLst/>
            <a:cxnLst/>
            <a:rect l="l" t="t" r="r" b="b"/>
            <a:pathLst>
              <a:path w="2424429">
                <a:moveTo>
                  <a:pt x="0" y="0"/>
                </a:moveTo>
                <a:lnTo>
                  <a:pt x="2424277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354751" y="7505603"/>
            <a:ext cx="2424430" cy="0"/>
          </a:xfrm>
          <a:custGeom>
            <a:avLst/>
            <a:gdLst/>
            <a:ahLst/>
            <a:cxnLst/>
            <a:rect l="l" t="t" r="r" b="b"/>
            <a:pathLst>
              <a:path w="2424429">
                <a:moveTo>
                  <a:pt x="0" y="0"/>
                </a:moveTo>
                <a:lnTo>
                  <a:pt x="2424277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1156716" y="1269491"/>
          <a:ext cx="4747260" cy="23164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5689">
                <a:tc>
                  <a:txBody>
                    <a:bodyPr/>
                    <a:lstStyle/>
                    <a:p>
                      <a:pPr marL="351790" marR="195580" indent="-152400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Coefficient</a:t>
                      </a:r>
                      <a:r>
                        <a:rPr sz="1100" b="1" spc="-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of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Variation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377825" marR="47625" indent="-325120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Risk-Adjusted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Rate  of</a:t>
                      </a:r>
                      <a:r>
                        <a:rPr sz="1100" b="1" spc="3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Return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321310" marR="120650" indent="-196850">
                        <a:lnSpc>
                          <a:spcPct val="110000"/>
                        </a:lnSpc>
                        <a:spcBef>
                          <a:spcPts val="170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P.V. Factor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1 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to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5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years 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At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risk adjusted rate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7131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discount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10%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3.791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12%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3.605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0.8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14%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3.433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1.2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16%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3.274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1.6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18%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3.127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2.0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22%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2.864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More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than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2.0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25%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2.689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1" name="object 41"/>
          <p:cNvSpPr txBox="1"/>
          <p:nvPr/>
        </p:nvSpPr>
        <p:spPr>
          <a:xfrm>
            <a:off x="901700" y="3586497"/>
            <a:ext cx="2863215" cy="67691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600" b="1" spc="15" dirty="0">
                <a:solidFill>
                  <a:srgbClr val="00A650"/>
                </a:solidFill>
                <a:latin typeface="Segoe UI Black"/>
                <a:cs typeface="Segoe UI Black"/>
              </a:rPr>
              <a:t>ANSWERS/SOLUTIONS</a:t>
            </a:r>
            <a:endParaRPr sz="1600">
              <a:latin typeface="Segoe UI Black"/>
              <a:cs typeface="Segoe UI Black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Answers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to the MCQs based</a:t>
            </a:r>
            <a:r>
              <a:rPr sz="1200" b="1" spc="10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Questions</a:t>
            </a:r>
            <a:endParaRPr sz="1200">
              <a:latin typeface="Segoe UI"/>
              <a:cs typeface="Segoe UI"/>
            </a:endParaRPr>
          </a:p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903224" y="4370409"/>
          <a:ext cx="5306056" cy="4486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2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46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4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91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03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18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037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02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2433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b="1" spc="25" dirty="0">
                          <a:latin typeface="Segoe UI"/>
                          <a:cs typeface="Segoe UI"/>
                        </a:rPr>
                        <a:t>1.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(d)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b="1" spc="25" dirty="0">
                          <a:latin typeface="Segoe UI"/>
                          <a:cs typeface="Segoe UI"/>
                        </a:rPr>
                        <a:t>2.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(b)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b="1" spc="10" dirty="0">
                          <a:latin typeface="Segoe UI"/>
                          <a:cs typeface="Segoe UI"/>
                        </a:rPr>
                        <a:t>3.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(a)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b="1" spc="10" dirty="0">
                          <a:latin typeface="Segoe UI"/>
                          <a:cs typeface="Segoe UI"/>
                        </a:rPr>
                        <a:t>4.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(d)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b="1" spc="10" dirty="0">
                          <a:latin typeface="Segoe UI"/>
                          <a:cs typeface="Segoe UI"/>
                        </a:rPr>
                        <a:t>5.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(d)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b="1" spc="10" dirty="0">
                          <a:latin typeface="Segoe UI"/>
                          <a:cs typeface="Segoe UI"/>
                        </a:rPr>
                        <a:t>6.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(b)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1430" marB="0"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338">
                <a:tc>
                  <a:txBody>
                    <a:bodyPr/>
                    <a:lstStyle/>
                    <a:p>
                      <a:pPr marL="127000">
                        <a:lnSpc>
                          <a:spcPts val="1275"/>
                        </a:lnSpc>
                        <a:spcBef>
                          <a:spcPts val="390"/>
                        </a:spcBef>
                      </a:pPr>
                      <a:r>
                        <a:rPr sz="1100" b="1" spc="10" dirty="0">
                          <a:latin typeface="Segoe UI"/>
                          <a:cs typeface="Segoe UI"/>
                        </a:rPr>
                        <a:t>7.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95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75"/>
                        </a:lnSpc>
                        <a:spcBef>
                          <a:spcPts val="3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(b)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4953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b="1" spc="20" dirty="0">
                          <a:latin typeface="Arial Narrow"/>
                          <a:cs typeface="Arial Narrow"/>
                        </a:rPr>
                        <a:t>8.</a:t>
                      </a:r>
                      <a:endParaRPr sz="1100">
                        <a:latin typeface="Arial Narrow"/>
                        <a:cs typeface="Arial Narrow"/>
                      </a:endParaRPr>
                    </a:p>
                  </a:txBody>
                  <a:tcPr marL="0" marR="0" marT="3556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5" dirty="0">
                          <a:latin typeface="Arial Narrow"/>
                          <a:cs typeface="Arial Narrow"/>
                        </a:rPr>
                        <a:t>(d)</a:t>
                      </a:r>
                      <a:endParaRPr sz="1100">
                        <a:latin typeface="Arial Narrow"/>
                        <a:cs typeface="Arial Narrow"/>
                      </a:endParaRPr>
                    </a:p>
                  </a:txBody>
                  <a:tcPr marL="0" marR="0" marT="3556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b="1" spc="20" dirty="0">
                          <a:latin typeface="Arial Narrow"/>
                          <a:cs typeface="Arial Narrow"/>
                        </a:rPr>
                        <a:t>9.</a:t>
                      </a:r>
                      <a:endParaRPr sz="1100">
                        <a:latin typeface="Arial Narrow"/>
                        <a:cs typeface="Arial Narrow"/>
                      </a:endParaRPr>
                    </a:p>
                  </a:txBody>
                  <a:tcPr marL="0" marR="0" marT="3556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5" dirty="0">
                          <a:latin typeface="Arial Narrow"/>
                          <a:cs typeface="Arial Narrow"/>
                        </a:rPr>
                        <a:t>(b)</a:t>
                      </a:r>
                      <a:endParaRPr sz="1100">
                        <a:latin typeface="Arial Narrow"/>
                        <a:cs typeface="Arial Narrow"/>
                      </a:endParaRPr>
                    </a:p>
                  </a:txBody>
                  <a:tcPr marL="0" marR="0" marT="3556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b="1" spc="20" dirty="0">
                          <a:latin typeface="Arial Narrow"/>
                          <a:cs typeface="Arial Narrow"/>
                        </a:rPr>
                        <a:t>10.</a:t>
                      </a:r>
                      <a:endParaRPr sz="1100">
                        <a:latin typeface="Arial Narrow"/>
                        <a:cs typeface="Arial Narrow"/>
                      </a:endParaRPr>
                    </a:p>
                  </a:txBody>
                  <a:tcPr marL="0" marR="0" marT="3556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0" dirty="0">
                          <a:latin typeface="Arial Narrow"/>
                          <a:cs typeface="Arial Narrow"/>
                        </a:rPr>
                        <a:t>(b)</a:t>
                      </a:r>
                      <a:endParaRPr sz="1100">
                        <a:latin typeface="Arial Narrow"/>
                        <a:cs typeface="Arial Narrow"/>
                      </a:endParaRPr>
                    </a:p>
                  </a:txBody>
                  <a:tcPr marL="0" marR="0" marT="3556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" name="object 43"/>
          <p:cNvSpPr txBox="1"/>
          <p:nvPr/>
        </p:nvSpPr>
        <p:spPr>
          <a:xfrm>
            <a:off x="901700" y="4833155"/>
            <a:ext cx="2781300" cy="214249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Answers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to the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Theoretical</a:t>
            </a:r>
            <a:r>
              <a:rPr sz="1200" b="1" spc="5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Questions</a:t>
            </a:r>
            <a:endParaRPr sz="12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35"/>
              </a:spcBef>
              <a:buFont typeface="Segoe UI"/>
              <a:buAutoNum type="arabicPeriod"/>
              <a:tabLst>
                <a:tab pos="377825" algn="l"/>
                <a:tab pos="379095" algn="l"/>
              </a:tabLst>
            </a:pPr>
            <a:r>
              <a:rPr sz="1100" dirty="0">
                <a:latin typeface="Segoe UI"/>
                <a:cs typeface="Segoe UI"/>
              </a:rPr>
              <a:t>Please </a:t>
            </a:r>
            <a:r>
              <a:rPr sz="1100" spc="-5" dirty="0">
                <a:latin typeface="Segoe UI"/>
                <a:cs typeface="Segoe UI"/>
              </a:rPr>
              <a:t>refer paragraph</a:t>
            </a:r>
            <a:r>
              <a:rPr sz="1100" spc="-5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8.5.2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Font typeface="Segoe UI"/>
              <a:buAutoNum type="arabicPeriod"/>
              <a:tabLst>
                <a:tab pos="377825" algn="l"/>
                <a:tab pos="379095" algn="l"/>
              </a:tabLst>
            </a:pPr>
            <a:r>
              <a:rPr sz="1100" dirty="0">
                <a:latin typeface="Segoe UI"/>
                <a:cs typeface="Segoe UI"/>
              </a:rPr>
              <a:t>Please </a:t>
            </a:r>
            <a:r>
              <a:rPr sz="1100" spc="-5" dirty="0">
                <a:latin typeface="Segoe UI"/>
                <a:cs typeface="Segoe UI"/>
              </a:rPr>
              <a:t>refer paragraph</a:t>
            </a:r>
            <a:r>
              <a:rPr sz="1100" spc="-5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8.5.1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Font typeface="Segoe UI"/>
              <a:buAutoNum type="arabicPeriod"/>
              <a:tabLst>
                <a:tab pos="377825" algn="l"/>
                <a:tab pos="379095" algn="l"/>
              </a:tabLst>
            </a:pPr>
            <a:r>
              <a:rPr sz="1100" dirty="0">
                <a:latin typeface="Segoe UI"/>
                <a:cs typeface="Segoe UI"/>
              </a:rPr>
              <a:t>Please </a:t>
            </a:r>
            <a:r>
              <a:rPr sz="1100" spc="-5" dirty="0">
                <a:latin typeface="Segoe UI"/>
                <a:cs typeface="Segoe UI"/>
              </a:rPr>
              <a:t>refer paragraph</a:t>
            </a:r>
            <a:r>
              <a:rPr sz="1100" spc="-5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8.6.2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30"/>
              </a:spcBef>
              <a:buFont typeface="Segoe UI"/>
              <a:buAutoNum type="arabicPeriod"/>
              <a:tabLst>
                <a:tab pos="377825" algn="l"/>
                <a:tab pos="379095" algn="l"/>
              </a:tabLst>
            </a:pPr>
            <a:r>
              <a:rPr sz="1100" dirty="0">
                <a:latin typeface="Segoe UI"/>
                <a:cs typeface="Segoe UI"/>
              </a:rPr>
              <a:t>Please </a:t>
            </a:r>
            <a:r>
              <a:rPr sz="1100" spc="-5" dirty="0">
                <a:latin typeface="Segoe UI"/>
                <a:cs typeface="Segoe UI"/>
              </a:rPr>
              <a:t>refer paragraph</a:t>
            </a:r>
            <a:r>
              <a:rPr sz="1100" spc="-5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8.6.2</a:t>
            </a:r>
            <a:endParaRPr sz="1100">
              <a:latin typeface="Segoe UI"/>
              <a:cs typeface="Segoe UI"/>
            </a:endParaRPr>
          </a:p>
          <a:p>
            <a:pPr marL="287020" indent="-274955">
              <a:lnSpc>
                <a:spcPct val="100000"/>
              </a:lnSpc>
              <a:spcBef>
                <a:spcPts val="745"/>
              </a:spcBef>
              <a:buFont typeface="Segoe UI"/>
              <a:buAutoNum type="arabicPeriod"/>
              <a:tabLst>
                <a:tab pos="287020" algn="l"/>
                <a:tab pos="287655" algn="l"/>
              </a:tabLst>
            </a:pPr>
            <a:r>
              <a:rPr sz="1100" dirty="0">
                <a:latin typeface="Segoe UI"/>
                <a:cs typeface="Segoe UI"/>
              </a:rPr>
              <a:t>Please </a:t>
            </a:r>
            <a:r>
              <a:rPr sz="1100" spc="-5" dirty="0">
                <a:latin typeface="Segoe UI"/>
                <a:cs typeface="Segoe UI"/>
              </a:rPr>
              <a:t>refer paragraph</a:t>
            </a:r>
            <a:r>
              <a:rPr sz="1100" spc="-2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8.6.1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Font typeface="Segoe UI"/>
              <a:buAutoNum type="arabicPeriod"/>
              <a:tabLst>
                <a:tab pos="377825" algn="l"/>
                <a:tab pos="379095" algn="l"/>
              </a:tabLst>
            </a:pPr>
            <a:r>
              <a:rPr sz="1100" dirty="0">
                <a:latin typeface="Segoe UI"/>
                <a:cs typeface="Segoe UI"/>
              </a:rPr>
              <a:t>Please </a:t>
            </a:r>
            <a:r>
              <a:rPr sz="1100" spc="-5" dirty="0">
                <a:latin typeface="Segoe UI"/>
                <a:cs typeface="Segoe UI"/>
              </a:rPr>
              <a:t>refer paragraph</a:t>
            </a:r>
            <a:r>
              <a:rPr sz="1100" spc="-5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8.6.1</a:t>
            </a:r>
            <a:endParaRPr sz="1100">
              <a:latin typeface="Segoe UI"/>
              <a:cs typeface="Segoe UI"/>
            </a:endParaRPr>
          </a:p>
          <a:p>
            <a:pPr marL="378460" indent="-366395">
              <a:lnSpc>
                <a:spcPct val="100000"/>
              </a:lnSpc>
              <a:spcBef>
                <a:spcPts val="745"/>
              </a:spcBef>
              <a:buFont typeface="Segoe UI"/>
              <a:buAutoNum type="arabicPeriod"/>
              <a:tabLst>
                <a:tab pos="377825" algn="l"/>
                <a:tab pos="379095" algn="l"/>
              </a:tabLst>
            </a:pPr>
            <a:r>
              <a:rPr sz="1100" dirty="0">
                <a:latin typeface="Segoe UI"/>
                <a:cs typeface="Segoe UI"/>
              </a:rPr>
              <a:t>Please </a:t>
            </a:r>
            <a:r>
              <a:rPr sz="1100" spc="-5" dirty="0">
                <a:latin typeface="Segoe UI"/>
                <a:cs typeface="Segoe UI"/>
              </a:rPr>
              <a:t>refer paragraph</a:t>
            </a:r>
            <a:r>
              <a:rPr sz="1100" spc="-5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8.6.2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2323" y="746251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31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05" y="1287144"/>
            <a:ext cx="7077709" cy="7856855"/>
          </a:xfrm>
          <a:custGeom>
            <a:avLst/>
            <a:gdLst/>
            <a:ahLst/>
            <a:cxnLst/>
            <a:rect l="l" t="t" r="r" b="b"/>
            <a:pathLst>
              <a:path w="7077709" h="7856855">
                <a:moveTo>
                  <a:pt x="0" y="7856855"/>
                </a:moveTo>
                <a:lnTo>
                  <a:pt x="7077494" y="7856855"/>
                </a:lnTo>
                <a:lnTo>
                  <a:pt x="7077494" y="0"/>
                </a:lnTo>
                <a:lnTo>
                  <a:pt x="0" y="0"/>
                </a:lnTo>
                <a:lnTo>
                  <a:pt x="0" y="7856855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1799" y="4494772"/>
            <a:ext cx="1817370" cy="2752090"/>
          </a:xfrm>
          <a:custGeom>
            <a:avLst/>
            <a:gdLst/>
            <a:ahLst/>
            <a:cxnLst/>
            <a:rect l="l" t="t" r="r" b="b"/>
            <a:pathLst>
              <a:path w="1817370" h="2752090">
                <a:moveTo>
                  <a:pt x="1816747" y="0"/>
                </a:moveTo>
                <a:lnTo>
                  <a:pt x="0" y="0"/>
                </a:lnTo>
                <a:lnTo>
                  <a:pt x="0" y="2607221"/>
                </a:lnTo>
                <a:lnTo>
                  <a:pt x="7721" y="2663202"/>
                </a:lnTo>
                <a:lnTo>
                  <a:pt x="27050" y="2709545"/>
                </a:lnTo>
                <a:lnTo>
                  <a:pt x="56692" y="2740431"/>
                </a:lnTo>
                <a:lnTo>
                  <a:pt x="92760" y="2752013"/>
                </a:lnTo>
                <a:lnTo>
                  <a:pt x="1724621" y="2752013"/>
                </a:lnTo>
                <a:lnTo>
                  <a:pt x="1760702" y="2740431"/>
                </a:lnTo>
                <a:lnTo>
                  <a:pt x="1789683" y="2709545"/>
                </a:lnTo>
                <a:lnTo>
                  <a:pt x="1809661" y="2663202"/>
                </a:lnTo>
                <a:lnTo>
                  <a:pt x="1816747" y="2607221"/>
                </a:lnTo>
                <a:lnTo>
                  <a:pt x="1816747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91799" y="3481227"/>
            <a:ext cx="1817370" cy="1014094"/>
          </a:xfrm>
          <a:custGeom>
            <a:avLst/>
            <a:gdLst/>
            <a:ahLst/>
            <a:cxnLst/>
            <a:rect l="l" t="t" r="r" b="b"/>
            <a:pathLst>
              <a:path w="1817370" h="1014095">
                <a:moveTo>
                  <a:pt x="1724621" y="0"/>
                </a:moveTo>
                <a:lnTo>
                  <a:pt x="92760" y="0"/>
                </a:lnTo>
                <a:lnTo>
                  <a:pt x="56692" y="11582"/>
                </a:lnTo>
                <a:lnTo>
                  <a:pt x="27050" y="42468"/>
                </a:lnTo>
                <a:lnTo>
                  <a:pt x="7721" y="88811"/>
                </a:lnTo>
                <a:lnTo>
                  <a:pt x="0" y="144792"/>
                </a:lnTo>
                <a:lnTo>
                  <a:pt x="0" y="1013548"/>
                </a:lnTo>
                <a:lnTo>
                  <a:pt x="1816747" y="1013548"/>
                </a:lnTo>
                <a:lnTo>
                  <a:pt x="1816747" y="144792"/>
                </a:lnTo>
                <a:lnTo>
                  <a:pt x="1809661" y="88811"/>
                </a:lnTo>
                <a:lnTo>
                  <a:pt x="1789683" y="42468"/>
                </a:lnTo>
                <a:lnTo>
                  <a:pt x="1760702" y="11582"/>
                </a:lnTo>
                <a:lnTo>
                  <a:pt x="1724621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04684" y="3497633"/>
            <a:ext cx="1791335" cy="1005205"/>
          </a:xfrm>
          <a:custGeom>
            <a:avLst/>
            <a:gdLst/>
            <a:ahLst/>
            <a:cxnLst/>
            <a:rect l="l" t="t" r="r" b="b"/>
            <a:pathLst>
              <a:path w="1791335" h="1005204">
                <a:moveTo>
                  <a:pt x="1790979" y="1004862"/>
                </a:moveTo>
                <a:lnTo>
                  <a:pt x="1790979" y="143827"/>
                </a:lnTo>
                <a:lnTo>
                  <a:pt x="1783892" y="87845"/>
                </a:lnTo>
                <a:lnTo>
                  <a:pt x="1764563" y="42481"/>
                </a:lnTo>
                <a:lnTo>
                  <a:pt x="1735569" y="11582"/>
                </a:lnTo>
                <a:lnTo>
                  <a:pt x="1700136" y="0"/>
                </a:lnTo>
                <a:lnTo>
                  <a:pt x="91478" y="0"/>
                </a:lnTo>
                <a:lnTo>
                  <a:pt x="56045" y="11582"/>
                </a:lnTo>
                <a:lnTo>
                  <a:pt x="27050" y="42481"/>
                </a:lnTo>
                <a:lnTo>
                  <a:pt x="7721" y="87845"/>
                </a:lnTo>
                <a:lnTo>
                  <a:pt x="0" y="143827"/>
                </a:lnTo>
                <a:lnTo>
                  <a:pt x="0" y="1004862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04684" y="4502495"/>
            <a:ext cx="1791335" cy="2727960"/>
          </a:xfrm>
          <a:custGeom>
            <a:avLst/>
            <a:gdLst/>
            <a:ahLst/>
            <a:cxnLst/>
            <a:rect l="l" t="t" r="r" b="b"/>
            <a:pathLst>
              <a:path w="1791335" h="2727959">
                <a:moveTo>
                  <a:pt x="0" y="0"/>
                </a:moveTo>
                <a:lnTo>
                  <a:pt x="0" y="2584056"/>
                </a:lnTo>
                <a:lnTo>
                  <a:pt x="7721" y="2640037"/>
                </a:lnTo>
                <a:lnTo>
                  <a:pt x="27050" y="2685415"/>
                </a:lnTo>
                <a:lnTo>
                  <a:pt x="56045" y="2716301"/>
                </a:lnTo>
                <a:lnTo>
                  <a:pt x="91478" y="2727883"/>
                </a:lnTo>
                <a:lnTo>
                  <a:pt x="1700136" y="2727883"/>
                </a:lnTo>
                <a:lnTo>
                  <a:pt x="1735569" y="2716301"/>
                </a:lnTo>
                <a:lnTo>
                  <a:pt x="1764563" y="2685415"/>
                </a:lnTo>
                <a:lnTo>
                  <a:pt x="1783892" y="2640037"/>
                </a:lnTo>
                <a:lnTo>
                  <a:pt x="1790979" y="2584056"/>
                </a:lnTo>
                <a:lnTo>
                  <a:pt x="1790979" y="0"/>
                </a:lnTo>
              </a:path>
            </a:pathLst>
          </a:custGeom>
          <a:ln w="116586">
            <a:solidFill>
              <a:srgbClr val="C3D6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85709" y="6534404"/>
            <a:ext cx="316865" cy="339090"/>
          </a:xfrm>
          <a:custGeom>
            <a:avLst/>
            <a:gdLst/>
            <a:ahLst/>
            <a:cxnLst/>
            <a:rect l="l" t="t" r="r" b="b"/>
            <a:pathLst>
              <a:path w="316864" h="339090">
                <a:moveTo>
                  <a:pt x="316318" y="0"/>
                </a:moveTo>
                <a:lnTo>
                  <a:pt x="0" y="0"/>
                </a:lnTo>
                <a:lnTo>
                  <a:pt x="0" y="338810"/>
                </a:lnTo>
                <a:lnTo>
                  <a:pt x="316318" y="338810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85709" y="6116446"/>
            <a:ext cx="316865" cy="340360"/>
          </a:xfrm>
          <a:custGeom>
            <a:avLst/>
            <a:gdLst/>
            <a:ahLst/>
            <a:cxnLst/>
            <a:rect l="l" t="t" r="r" b="b"/>
            <a:pathLst>
              <a:path w="316864" h="340360">
                <a:moveTo>
                  <a:pt x="316318" y="0"/>
                </a:moveTo>
                <a:lnTo>
                  <a:pt x="0" y="0"/>
                </a:lnTo>
                <a:lnTo>
                  <a:pt x="0" y="339775"/>
                </a:lnTo>
                <a:lnTo>
                  <a:pt x="316318" y="339775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85709" y="5673381"/>
            <a:ext cx="316865" cy="339090"/>
          </a:xfrm>
          <a:custGeom>
            <a:avLst/>
            <a:gdLst/>
            <a:ahLst/>
            <a:cxnLst/>
            <a:rect l="l" t="t" r="r" b="b"/>
            <a:pathLst>
              <a:path w="316864" h="339089">
                <a:moveTo>
                  <a:pt x="316318" y="0"/>
                </a:moveTo>
                <a:lnTo>
                  <a:pt x="0" y="0"/>
                </a:lnTo>
                <a:lnTo>
                  <a:pt x="0" y="338810"/>
                </a:lnTo>
                <a:lnTo>
                  <a:pt x="316318" y="338810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85709" y="5255412"/>
            <a:ext cx="316865" cy="313055"/>
          </a:xfrm>
          <a:custGeom>
            <a:avLst/>
            <a:gdLst/>
            <a:ahLst/>
            <a:cxnLst/>
            <a:rect l="l" t="t" r="r" b="b"/>
            <a:pathLst>
              <a:path w="316864" h="313054">
                <a:moveTo>
                  <a:pt x="316318" y="0"/>
                </a:moveTo>
                <a:lnTo>
                  <a:pt x="0" y="0"/>
                </a:lnTo>
                <a:lnTo>
                  <a:pt x="0" y="312750"/>
                </a:lnTo>
                <a:lnTo>
                  <a:pt x="316318" y="312750"/>
                </a:lnTo>
                <a:lnTo>
                  <a:pt x="316318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69033" y="6534404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90">
                <a:moveTo>
                  <a:pt x="299567" y="0"/>
                </a:moveTo>
                <a:lnTo>
                  <a:pt x="0" y="0"/>
                </a:lnTo>
                <a:lnTo>
                  <a:pt x="0" y="338810"/>
                </a:lnTo>
                <a:lnTo>
                  <a:pt x="299567" y="33881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69033" y="6116446"/>
            <a:ext cx="299720" cy="340360"/>
          </a:xfrm>
          <a:custGeom>
            <a:avLst/>
            <a:gdLst/>
            <a:ahLst/>
            <a:cxnLst/>
            <a:rect l="l" t="t" r="r" b="b"/>
            <a:pathLst>
              <a:path w="299719" h="340360">
                <a:moveTo>
                  <a:pt x="299567" y="0"/>
                </a:moveTo>
                <a:lnTo>
                  <a:pt x="0" y="0"/>
                </a:lnTo>
                <a:lnTo>
                  <a:pt x="0" y="339775"/>
                </a:lnTo>
                <a:lnTo>
                  <a:pt x="299567" y="339775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69033" y="5673381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89">
                <a:moveTo>
                  <a:pt x="299567" y="0"/>
                </a:moveTo>
                <a:lnTo>
                  <a:pt x="0" y="0"/>
                </a:lnTo>
                <a:lnTo>
                  <a:pt x="0" y="338810"/>
                </a:lnTo>
                <a:lnTo>
                  <a:pt x="299567" y="33881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69033" y="5255412"/>
            <a:ext cx="299720" cy="313055"/>
          </a:xfrm>
          <a:custGeom>
            <a:avLst/>
            <a:gdLst/>
            <a:ahLst/>
            <a:cxnLst/>
            <a:rect l="l" t="t" r="r" b="b"/>
            <a:pathLst>
              <a:path w="299719" h="313054">
                <a:moveTo>
                  <a:pt x="299567" y="0"/>
                </a:moveTo>
                <a:lnTo>
                  <a:pt x="0" y="0"/>
                </a:lnTo>
                <a:lnTo>
                  <a:pt x="0" y="312750"/>
                </a:lnTo>
                <a:lnTo>
                  <a:pt x="299567" y="31275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4958" y="6534404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90">
                <a:moveTo>
                  <a:pt x="299567" y="0"/>
                </a:moveTo>
                <a:lnTo>
                  <a:pt x="0" y="0"/>
                </a:lnTo>
                <a:lnTo>
                  <a:pt x="0" y="338810"/>
                </a:lnTo>
                <a:lnTo>
                  <a:pt x="299567" y="33881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34958" y="6116446"/>
            <a:ext cx="299720" cy="340360"/>
          </a:xfrm>
          <a:custGeom>
            <a:avLst/>
            <a:gdLst/>
            <a:ahLst/>
            <a:cxnLst/>
            <a:rect l="l" t="t" r="r" b="b"/>
            <a:pathLst>
              <a:path w="299719" h="340360">
                <a:moveTo>
                  <a:pt x="299567" y="0"/>
                </a:moveTo>
                <a:lnTo>
                  <a:pt x="0" y="0"/>
                </a:lnTo>
                <a:lnTo>
                  <a:pt x="0" y="339775"/>
                </a:lnTo>
                <a:lnTo>
                  <a:pt x="299567" y="339775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34958" y="5673381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89">
                <a:moveTo>
                  <a:pt x="299567" y="0"/>
                </a:moveTo>
                <a:lnTo>
                  <a:pt x="0" y="0"/>
                </a:lnTo>
                <a:lnTo>
                  <a:pt x="0" y="338810"/>
                </a:lnTo>
                <a:lnTo>
                  <a:pt x="299567" y="33881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234958" y="5255412"/>
            <a:ext cx="299720" cy="313055"/>
          </a:xfrm>
          <a:custGeom>
            <a:avLst/>
            <a:gdLst/>
            <a:ahLst/>
            <a:cxnLst/>
            <a:rect l="l" t="t" r="r" b="b"/>
            <a:pathLst>
              <a:path w="299719" h="313054">
                <a:moveTo>
                  <a:pt x="299567" y="0"/>
                </a:moveTo>
                <a:lnTo>
                  <a:pt x="0" y="0"/>
                </a:lnTo>
                <a:lnTo>
                  <a:pt x="0" y="312750"/>
                </a:lnTo>
                <a:lnTo>
                  <a:pt x="299567" y="31275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01531" y="6534404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90">
                <a:moveTo>
                  <a:pt x="299567" y="0"/>
                </a:moveTo>
                <a:lnTo>
                  <a:pt x="0" y="0"/>
                </a:lnTo>
                <a:lnTo>
                  <a:pt x="0" y="338810"/>
                </a:lnTo>
                <a:lnTo>
                  <a:pt x="299567" y="33881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01531" y="6116446"/>
            <a:ext cx="299720" cy="340360"/>
          </a:xfrm>
          <a:custGeom>
            <a:avLst/>
            <a:gdLst/>
            <a:ahLst/>
            <a:cxnLst/>
            <a:rect l="l" t="t" r="r" b="b"/>
            <a:pathLst>
              <a:path w="299719" h="340360">
                <a:moveTo>
                  <a:pt x="299567" y="0"/>
                </a:moveTo>
                <a:lnTo>
                  <a:pt x="0" y="0"/>
                </a:lnTo>
                <a:lnTo>
                  <a:pt x="0" y="339775"/>
                </a:lnTo>
                <a:lnTo>
                  <a:pt x="299567" y="339775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01531" y="5673381"/>
            <a:ext cx="299720" cy="339090"/>
          </a:xfrm>
          <a:custGeom>
            <a:avLst/>
            <a:gdLst/>
            <a:ahLst/>
            <a:cxnLst/>
            <a:rect l="l" t="t" r="r" b="b"/>
            <a:pathLst>
              <a:path w="299719" h="339089">
                <a:moveTo>
                  <a:pt x="299567" y="0"/>
                </a:moveTo>
                <a:lnTo>
                  <a:pt x="0" y="0"/>
                </a:lnTo>
                <a:lnTo>
                  <a:pt x="0" y="338810"/>
                </a:lnTo>
                <a:lnTo>
                  <a:pt x="299567" y="33881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01531" y="5255412"/>
            <a:ext cx="299720" cy="313055"/>
          </a:xfrm>
          <a:custGeom>
            <a:avLst/>
            <a:gdLst/>
            <a:ahLst/>
            <a:cxnLst/>
            <a:rect l="l" t="t" r="r" b="b"/>
            <a:pathLst>
              <a:path w="299719" h="313054">
                <a:moveTo>
                  <a:pt x="299567" y="0"/>
                </a:moveTo>
                <a:lnTo>
                  <a:pt x="0" y="0"/>
                </a:lnTo>
                <a:lnTo>
                  <a:pt x="0" y="312750"/>
                </a:lnTo>
                <a:lnTo>
                  <a:pt x="299567" y="312750"/>
                </a:lnTo>
                <a:lnTo>
                  <a:pt x="299567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191014" y="6936740"/>
            <a:ext cx="2896235" cy="1073150"/>
          </a:xfrm>
          <a:custGeom>
            <a:avLst/>
            <a:gdLst/>
            <a:ahLst/>
            <a:cxnLst/>
            <a:rect l="l" t="t" r="r" b="b"/>
            <a:pathLst>
              <a:path w="2896235" h="1073150">
                <a:moveTo>
                  <a:pt x="0" y="1073149"/>
                </a:moveTo>
                <a:lnTo>
                  <a:pt x="2895854" y="1073149"/>
                </a:lnTo>
                <a:lnTo>
                  <a:pt x="2895854" y="0"/>
                </a:lnTo>
                <a:lnTo>
                  <a:pt x="0" y="0"/>
                </a:lnTo>
                <a:lnTo>
                  <a:pt x="0" y="1073149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191014" y="5763259"/>
            <a:ext cx="249554" cy="1173480"/>
          </a:xfrm>
          <a:custGeom>
            <a:avLst/>
            <a:gdLst/>
            <a:ahLst/>
            <a:cxnLst/>
            <a:rect l="l" t="t" r="r" b="b"/>
            <a:pathLst>
              <a:path w="249554" h="1173479">
                <a:moveTo>
                  <a:pt x="0" y="1173479"/>
                </a:moveTo>
                <a:lnTo>
                  <a:pt x="249313" y="1173479"/>
                </a:lnTo>
                <a:lnTo>
                  <a:pt x="249313" y="0"/>
                </a:lnTo>
                <a:lnTo>
                  <a:pt x="0" y="0"/>
                </a:lnTo>
                <a:lnTo>
                  <a:pt x="0" y="1173479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91014" y="5467350"/>
            <a:ext cx="827405" cy="295910"/>
          </a:xfrm>
          <a:custGeom>
            <a:avLst/>
            <a:gdLst/>
            <a:ahLst/>
            <a:cxnLst/>
            <a:rect l="l" t="t" r="r" b="b"/>
            <a:pathLst>
              <a:path w="827404" h="295910">
                <a:moveTo>
                  <a:pt x="0" y="295910"/>
                </a:moveTo>
                <a:lnTo>
                  <a:pt x="827201" y="295910"/>
                </a:lnTo>
                <a:lnTo>
                  <a:pt x="827201" y="0"/>
                </a:lnTo>
                <a:lnTo>
                  <a:pt x="0" y="0"/>
                </a:lnTo>
                <a:lnTo>
                  <a:pt x="0" y="29591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018216" y="5467768"/>
            <a:ext cx="2068830" cy="1469390"/>
          </a:xfrm>
          <a:custGeom>
            <a:avLst/>
            <a:gdLst/>
            <a:ahLst/>
            <a:cxnLst/>
            <a:rect l="l" t="t" r="r" b="b"/>
            <a:pathLst>
              <a:path w="2068829" h="1469390">
                <a:moveTo>
                  <a:pt x="2068652" y="0"/>
                </a:moveTo>
                <a:lnTo>
                  <a:pt x="0" y="0"/>
                </a:lnTo>
                <a:lnTo>
                  <a:pt x="0" y="1469161"/>
                </a:lnTo>
                <a:lnTo>
                  <a:pt x="2068652" y="1469161"/>
                </a:lnTo>
                <a:lnTo>
                  <a:pt x="2068652" y="0"/>
                </a:lnTo>
                <a:close/>
              </a:path>
            </a:pathLst>
          </a:custGeom>
          <a:solidFill>
            <a:srgbClr val="C3D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91010" y="4905981"/>
            <a:ext cx="2896235" cy="485140"/>
          </a:xfrm>
          <a:custGeom>
            <a:avLst/>
            <a:gdLst/>
            <a:ahLst/>
            <a:cxnLst/>
            <a:rect l="l" t="t" r="r" b="b"/>
            <a:pathLst>
              <a:path w="2896235" h="485139">
                <a:moveTo>
                  <a:pt x="2895854" y="0"/>
                </a:moveTo>
                <a:lnTo>
                  <a:pt x="0" y="0"/>
                </a:lnTo>
                <a:lnTo>
                  <a:pt x="0" y="484568"/>
                </a:lnTo>
                <a:lnTo>
                  <a:pt x="2895854" y="484568"/>
                </a:lnTo>
                <a:lnTo>
                  <a:pt x="2895854" y="344601"/>
                </a:lnTo>
                <a:lnTo>
                  <a:pt x="2323122" y="344601"/>
                </a:lnTo>
                <a:lnTo>
                  <a:pt x="2300579" y="337845"/>
                </a:lnTo>
                <a:lnTo>
                  <a:pt x="2281250" y="317576"/>
                </a:lnTo>
                <a:lnTo>
                  <a:pt x="2269007" y="288620"/>
                </a:lnTo>
                <a:lnTo>
                  <a:pt x="2263851" y="251942"/>
                </a:lnTo>
                <a:lnTo>
                  <a:pt x="2269007" y="216217"/>
                </a:lnTo>
                <a:lnTo>
                  <a:pt x="2281250" y="186296"/>
                </a:lnTo>
                <a:lnTo>
                  <a:pt x="2300579" y="166992"/>
                </a:lnTo>
                <a:lnTo>
                  <a:pt x="2323122" y="159270"/>
                </a:lnTo>
                <a:lnTo>
                  <a:pt x="2895854" y="159270"/>
                </a:lnTo>
                <a:lnTo>
                  <a:pt x="2895854" y="0"/>
                </a:lnTo>
                <a:close/>
              </a:path>
              <a:path w="2896235" h="485139">
                <a:moveTo>
                  <a:pt x="2490622" y="159270"/>
                </a:moveTo>
                <a:lnTo>
                  <a:pt x="2323122" y="159270"/>
                </a:lnTo>
                <a:lnTo>
                  <a:pt x="2346312" y="166992"/>
                </a:lnTo>
                <a:lnTo>
                  <a:pt x="2365006" y="186296"/>
                </a:lnTo>
                <a:lnTo>
                  <a:pt x="2377884" y="216217"/>
                </a:lnTo>
                <a:lnTo>
                  <a:pt x="2382393" y="251942"/>
                </a:lnTo>
                <a:lnTo>
                  <a:pt x="2377884" y="288620"/>
                </a:lnTo>
                <a:lnTo>
                  <a:pt x="2365006" y="317576"/>
                </a:lnTo>
                <a:lnTo>
                  <a:pt x="2346312" y="337845"/>
                </a:lnTo>
                <a:lnTo>
                  <a:pt x="2323122" y="344601"/>
                </a:lnTo>
                <a:lnTo>
                  <a:pt x="2490622" y="344601"/>
                </a:lnTo>
                <a:lnTo>
                  <a:pt x="2467432" y="337845"/>
                </a:lnTo>
                <a:lnTo>
                  <a:pt x="2448750" y="317576"/>
                </a:lnTo>
                <a:lnTo>
                  <a:pt x="2436507" y="288620"/>
                </a:lnTo>
                <a:lnTo>
                  <a:pt x="2431364" y="251942"/>
                </a:lnTo>
                <a:lnTo>
                  <a:pt x="2436507" y="216217"/>
                </a:lnTo>
                <a:lnTo>
                  <a:pt x="2448750" y="186296"/>
                </a:lnTo>
                <a:lnTo>
                  <a:pt x="2467432" y="166992"/>
                </a:lnTo>
                <a:lnTo>
                  <a:pt x="2490622" y="159270"/>
                </a:lnTo>
                <a:close/>
              </a:path>
              <a:path w="2896235" h="485139">
                <a:moveTo>
                  <a:pt x="2651683" y="159270"/>
                </a:moveTo>
                <a:lnTo>
                  <a:pt x="2490622" y="159270"/>
                </a:lnTo>
                <a:lnTo>
                  <a:pt x="2513177" y="166992"/>
                </a:lnTo>
                <a:lnTo>
                  <a:pt x="2532507" y="186296"/>
                </a:lnTo>
                <a:lnTo>
                  <a:pt x="2544749" y="216217"/>
                </a:lnTo>
                <a:lnTo>
                  <a:pt x="2549258" y="251942"/>
                </a:lnTo>
                <a:lnTo>
                  <a:pt x="2544749" y="288620"/>
                </a:lnTo>
                <a:lnTo>
                  <a:pt x="2532507" y="317576"/>
                </a:lnTo>
                <a:lnTo>
                  <a:pt x="2513177" y="337845"/>
                </a:lnTo>
                <a:lnTo>
                  <a:pt x="2490622" y="344601"/>
                </a:lnTo>
                <a:lnTo>
                  <a:pt x="2651683" y="344601"/>
                </a:lnTo>
                <a:lnTo>
                  <a:pt x="2628493" y="337845"/>
                </a:lnTo>
                <a:lnTo>
                  <a:pt x="2609811" y="317576"/>
                </a:lnTo>
                <a:lnTo>
                  <a:pt x="2596921" y="288620"/>
                </a:lnTo>
                <a:lnTo>
                  <a:pt x="2592412" y="251942"/>
                </a:lnTo>
                <a:lnTo>
                  <a:pt x="2596921" y="216217"/>
                </a:lnTo>
                <a:lnTo>
                  <a:pt x="2609811" y="186296"/>
                </a:lnTo>
                <a:lnTo>
                  <a:pt x="2628493" y="166992"/>
                </a:lnTo>
                <a:lnTo>
                  <a:pt x="2651683" y="159270"/>
                </a:lnTo>
                <a:close/>
              </a:path>
              <a:path w="2896235" h="485139">
                <a:moveTo>
                  <a:pt x="2895854" y="159270"/>
                </a:moveTo>
                <a:lnTo>
                  <a:pt x="2651683" y="159270"/>
                </a:lnTo>
                <a:lnTo>
                  <a:pt x="2674874" y="166992"/>
                </a:lnTo>
                <a:lnTo>
                  <a:pt x="2693568" y="186296"/>
                </a:lnTo>
                <a:lnTo>
                  <a:pt x="2705798" y="216217"/>
                </a:lnTo>
                <a:lnTo>
                  <a:pt x="2710954" y="251942"/>
                </a:lnTo>
                <a:lnTo>
                  <a:pt x="2705798" y="288620"/>
                </a:lnTo>
                <a:lnTo>
                  <a:pt x="2693568" y="317576"/>
                </a:lnTo>
                <a:lnTo>
                  <a:pt x="2674874" y="337845"/>
                </a:lnTo>
                <a:lnTo>
                  <a:pt x="2651683" y="344601"/>
                </a:lnTo>
                <a:lnTo>
                  <a:pt x="2895854" y="344601"/>
                </a:lnTo>
                <a:lnTo>
                  <a:pt x="2895854" y="15927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40328" y="5762180"/>
            <a:ext cx="578485" cy="1174750"/>
          </a:xfrm>
          <a:custGeom>
            <a:avLst/>
            <a:gdLst/>
            <a:ahLst/>
            <a:cxnLst/>
            <a:rect l="l" t="t" r="r" b="b"/>
            <a:pathLst>
              <a:path w="578485" h="1174750">
                <a:moveTo>
                  <a:pt x="0" y="0"/>
                </a:moveTo>
                <a:lnTo>
                  <a:pt x="577888" y="0"/>
                </a:lnTo>
                <a:lnTo>
                  <a:pt x="577888" y="1174750"/>
                </a:lnTo>
                <a:lnTo>
                  <a:pt x="0" y="1174750"/>
                </a:lnTo>
                <a:lnTo>
                  <a:pt x="0" y="0"/>
                </a:lnTo>
                <a:close/>
              </a:path>
            </a:pathLst>
          </a:custGeom>
          <a:solidFill>
            <a:srgbClr val="D7E4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01315" y="4919497"/>
            <a:ext cx="2875280" cy="3078480"/>
          </a:xfrm>
          <a:custGeom>
            <a:avLst/>
            <a:gdLst/>
            <a:ahLst/>
            <a:cxnLst/>
            <a:rect l="l" t="t" r="r" b="b"/>
            <a:pathLst>
              <a:path w="2875279" h="3078479">
                <a:moveTo>
                  <a:pt x="2875241" y="479742"/>
                </a:moveTo>
                <a:lnTo>
                  <a:pt x="2875241" y="3078276"/>
                </a:lnTo>
                <a:lnTo>
                  <a:pt x="0" y="3078276"/>
                </a:lnTo>
                <a:lnTo>
                  <a:pt x="0" y="479742"/>
                </a:lnTo>
                <a:lnTo>
                  <a:pt x="0" y="0"/>
                </a:lnTo>
                <a:lnTo>
                  <a:pt x="2875241" y="0"/>
                </a:lnTo>
                <a:lnTo>
                  <a:pt x="2875241" y="479742"/>
                </a:lnTo>
                <a:close/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01315" y="5399239"/>
            <a:ext cx="2875280" cy="0"/>
          </a:xfrm>
          <a:custGeom>
            <a:avLst/>
            <a:gdLst/>
            <a:ahLst/>
            <a:cxnLst/>
            <a:rect l="l" t="t" r="r" b="b"/>
            <a:pathLst>
              <a:path w="2875279">
                <a:moveTo>
                  <a:pt x="0" y="0"/>
                </a:moveTo>
                <a:lnTo>
                  <a:pt x="2875241" y="0"/>
                </a:lnTo>
              </a:path>
            </a:pathLst>
          </a:custGeom>
          <a:ln w="91186">
            <a:solidFill>
              <a:srgbClr val="B3C7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90082" y="5774734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90082" y="6043085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90082" y="6336531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90082" y="6629977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90082" y="6923423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0" y="0"/>
                </a:moveTo>
                <a:lnTo>
                  <a:pt x="1584833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450638" y="7216857"/>
            <a:ext cx="2424430" cy="0"/>
          </a:xfrm>
          <a:custGeom>
            <a:avLst/>
            <a:gdLst/>
            <a:ahLst/>
            <a:cxnLst/>
            <a:rect l="l" t="t" r="r" b="b"/>
            <a:pathLst>
              <a:path w="2424429">
                <a:moveTo>
                  <a:pt x="0" y="0"/>
                </a:moveTo>
                <a:lnTo>
                  <a:pt x="2424277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450638" y="7510303"/>
            <a:ext cx="2424430" cy="0"/>
          </a:xfrm>
          <a:custGeom>
            <a:avLst/>
            <a:gdLst/>
            <a:ahLst/>
            <a:cxnLst/>
            <a:rect l="l" t="t" r="r" b="b"/>
            <a:pathLst>
              <a:path w="2424429">
                <a:moveTo>
                  <a:pt x="0" y="0"/>
                </a:moveTo>
                <a:lnTo>
                  <a:pt x="2424277" y="0"/>
                </a:lnTo>
              </a:path>
            </a:pathLst>
          </a:custGeom>
          <a:ln w="91186">
            <a:solidFill>
              <a:srgbClr val="D7E4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901700" y="1166411"/>
            <a:ext cx="4185920" cy="57086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200" b="1" spc="15" dirty="0">
                <a:solidFill>
                  <a:srgbClr val="00A650"/>
                </a:solidFill>
                <a:latin typeface="Segoe UI"/>
                <a:cs typeface="Segoe UI"/>
              </a:rPr>
              <a:t>Answers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to the Practical</a:t>
            </a:r>
            <a:r>
              <a:rPr sz="1200" b="1" spc="13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200" b="1" spc="10" dirty="0">
                <a:solidFill>
                  <a:srgbClr val="00A650"/>
                </a:solidFill>
                <a:latin typeface="Segoe UI"/>
                <a:cs typeface="Segoe UI"/>
              </a:rPr>
              <a:t>Problems</a:t>
            </a: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  <a:tabLst>
                <a:tab pos="286385" algn="l"/>
              </a:tabLst>
            </a:pPr>
            <a:r>
              <a:rPr sz="1100" b="1" dirty="0">
                <a:latin typeface="Segoe UI"/>
                <a:cs typeface="Segoe UI"/>
              </a:rPr>
              <a:t>1.	</a:t>
            </a:r>
            <a:r>
              <a:rPr sz="1100" b="1" spc="10" dirty="0">
                <a:latin typeface="Segoe UI"/>
                <a:cs typeface="Segoe UI"/>
              </a:rPr>
              <a:t>(i) </a:t>
            </a:r>
            <a:r>
              <a:rPr sz="1100" b="1" spc="-5" dirty="0">
                <a:latin typeface="Segoe UI"/>
                <a:cs typeface="Segoe UI"/>
              </a:rPr>
              <a:t>Statement Showing the </a:t>
            </a:r>
            <a:r>
              <a:rPr sz="1100" b="1" dirty="0">
                <a:latin typeface="Segoe UI"/>
                <a:cs typeface="Segoe UI"/>
              </a:rPr>
              <a:t>Net </a:t>
            </a:r>
            <a:r>
              <a:rPr sz="1100" b="1" spc="-5" dirty="0">
                <a:latin typeface="Segoe UI"/>
                <a:cs typeface="Segoe UI"/>
              </a:rPr>
              <a:t>Present Value of Project</a:t>
            </a:r>
            <a:r>
              <a:rPr sz="1100" b="1" spc="70" dirty="0">
                <a:latin typeface="Segoe UI"/>
                <a:cs typeface="Segoe UI"/>
              </a:rPr>
              <a:t> </a:t>
            </a:r>
            <a:r>
              <a:rPr sz="1100" b="1" dirty="0">
                <a:latin typeface="Segoe UI"/>
                <a:cs typeface="Segoe UI"/>
              </a:rPr>
              <a:t>M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1514855" y="1810511"/>
          <a:ext cx="4494527" cy="24703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2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2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11929">
                <a:tc>
                  <a:txBody>
                    <a:bodyPr/>
                    <a:lstStyle/>
                    <a:p>
                      <a:pPr marL="69850" marR="43180" indent="-24765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 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end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78740" marR="76200" indent="2540" algn="ctr">
                        <a:lnSpc>
                          <a:spcPct val="118600"/>
                        </a:lnSpc>
                        <a:spcBef>
                          <a:spcPts val="4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 Flow</a:t>
                      </a:r>
                      <a:r>
                        <a:rPr sz="1100" b="1" spc="-5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(a)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C.E.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(b)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9055" algn="ctr">
                        <a:lnSpc>
                          <a:spcPct val="118600"/>
                        </a:lnSpc>
                        <a:spcBef>
                          <a:spcPts val="4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Adjusted  Cash flow 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(c)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=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(a)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ymbol"/>
                          <a:cs typeface="Symbol"/>
                        </a:rPr>
                        <a:t></a:t>
                      </a:r>
                      <a:r>
                        <a:rPr sz="1100" b="1" spc="65" dirty="0">
                          <a:solidFill>
                            <a:srgbClr val="00A6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(b)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38430" marR="135255" indent="-1270" algn="ctr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Present 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value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factor</a:t>
                      </a:r>
                      <a:r>
                        <a:rPr sz="1100" b="1" spc="-5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at  6%(d)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44145" marR="126364" indent="-1270" algn="ctr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Total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Present 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value</a:t>
                      </a:r>
                      <a:r>
                        <a:rPr sz="1100" b="1" spc="-3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`</a:t>
                      </a:r>
                      <a:r>
                        <a:rPr sz="1100" b="1" spc="-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)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5684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(e) 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=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(c)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ymbol"/>
                          <a:cs typeface="Symbol"/>
                        </a:rPr>
                        <a:t>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(d)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4,50,000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0.8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3,60,000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0.943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3,39,480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2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5,00,000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0.7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3,50,000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0.890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3,11,500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5,00,000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2,50,000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0.840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2,10,000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8,60,980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316">
                <a:tc gridSpan="3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i="1" spc="15" dirty="0">
                          <a:latin typeface="Segoe UI"/>
                          <a:cs typeface="Segoe UI"/>
                        </a:rPr>
                        <a:t>Less: 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Initial</a:t>
                      </a:r>
                      <a:r>
                        <a:rPr sz="1100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Investment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B3C77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8,50,000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33">
                <a:tc gridSpan="3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Net Present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 Value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10,980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3" name="object 43"/>
          <p:cNvSpPr txBox="1"/>
          <p:nvPr/>
        </p:nvSpPr>
        <p:spPr>
          <a:xfrm>
            <a:off x="1724678" y="4358132"/>
            <a:ext cx="36137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latin typeface="Segoe UI"/>
                <a:cs typeface="Segoe UI"/>
              </a:rPr>
              <a:t>Statement Showing the </a:t>
            </a:r>
            <a:r>
              <a:rPr sz="1100" b="1" dirty="0">
                <a:latin typeface="Segoe UI"/>
                <a:cs typeface="Segoe UI"/>
              </a:rPr>
              <a:t>Net </a:t>
            </a:r>
            <a:r>
              <a:rPr sz="1100" b="1" spc="-5" dirty="0">
                <a:latin typeface="Segoe UI"/>
                <a:cs typeface="Segoe UI"/>
              </a:rPr>
              <a:t>Present Value of Project</a:t>
            </a:r>
            <a:r>
              <a:rPr sz="1100" b="1" spc="10" dirty="0">
                <a:latin typeface="Segoe UI"/>
                <a:cs typeface="Segoe UI"/>
              </a:rPr>
              <a:t> </a:t>
            </a:r>
            <a:r>
              <a:rPr sz="1100" b="1" dirty="0">
                <a:latin typeface="Segoe UI"/>
                <a:cs typeface="Segoe UI"/>
              </a:rPr>
              <a:t>N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563158" y="4684957"/>
            <a:ext cx="967740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 marR="5080" indent="-24765">
              <a:lnSpc>
                <a:spcPct val="110900"/>
              </a:lnSpc>
              <a:spcBef>
                <a:spcPts val="100"/>
              </a:spcBef>
              <a:tabLst>
                <a:tab pos="524510" algn="l"/>
              </a:tabLst>
            </a:pP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Year	</a:t>
            </a: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Cash  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end </a:t>
            </a: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Flow</a:t>
            </a:r>
            <a:r>
              <a:rPr sz="1100" b="1" spc="-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100" b="1" spc="-20" dirty="0">
                <a:solidFill>
                  <a:srgbClr val="00A650"/>
                </a:solidFill>
                <a:latin typeface="Segoe UI"/>
                <a:cs typeface="Segoe UI"/>
              </a:rPr>
              <a:t>(</a:t>
            </a:r>
            <a:r>
              <a:rPr sz="1100" b="1" spc="-20" dirty="0">
                <a:solidFill>
                  <a:srgbClr val="00A650"/>
                </a:solidFill>
                <a:latin typeface="Trebuchet MS"/>
                <a:cs typeface="Trebuchet MS"/>
              </a:rPr>
              <a:t>`</a:t>
            </a:r>
            <a:r>
              <a:rPr sz="1100" b="1" spc="-20" dirty="0">
                <a:solidFill>
                  <a:srgbClr val="00A650"/>
                </a:solidFill>
                <a:latin typeface="Segoe UI"/>
                <a:cs typeface="Segoe UI"/>
              </a:rPr>
              <a:t>)</a:t>
            </a:r>
            <a:endParaRPr sz="1100">
              <a:latin typeface="Segoe UI"/>
              <a:cs typeface="Segoe UI"/>
            </a:endParaRPr>
          </a:p>
          <a:p>
            <a:pPr marL="591185">
              <a:lnSpc>
                <a:spcPct val="100000"/>
              </a:lnSpc>
              <a:spcBef>
                <a:spcPts val="740"/>
              </a:spcBef>
            </a:pP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(a)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660444" y="4702507"/>
            <a:ext cx="27241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C</a:t>
            </a:r>
            <a:r>
              <a:rPr sz="1100" b="1" spc="20" dirty="0">
                <a:solidFill>
                  <a:srgbClr val="00A650"/>
                </a:solidFill>
                <a:latin typeface="Segoe UI"/>
                <a:cs typeface="Segoe UI"/>
              </a:rPr>
              <a:t>.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E.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684840" y="4684890"/>
            <a:ext cx="1304290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9415" marR="16510" indent="135255">
              <a:lnSpc>
                <a:spcPct val="110900"/>
              </a:lnSpc>
              <a:spcBef>
                <a:spcPts val="100"/>
              </a:spcBef>
            </a:pP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Adjusted  Cash flow</a:t>
            </a:r>
            <a:r>
              <a:rPr sz="1100" b="1" spc="-5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100" b="1" spc="-20" dirty="0">
                <a:solidFill>
                  <a:srgbClr val="00A650"/>
                </a:solidFill>
                <a:latin typeface="Segoe UI"/>
                <a:cs typeface="Segoe UI"/>
              </a:rPr>
              <a:t>(</a:t>
            </a:r>
            <a:r>
              <a:rPr sz="1100" b="1" spc="-20" dirty="0">
                <a:solidFill>
                  <a:srgbClr val="00A650"/>
                </a:solidFill>
                <a:latin typeface="Trebuchet MS"/>
                <a:cs typeface="Trebuchet MS"/>
              </a:rPr>
              <a:t>`</a:t>
            </a:r>
            <a:r>
              <a:rPr sz="1100" b="1" spc="-20" dirty="0">
                <a:solidFill>
                  <a:srgbClr val="00A650"/>
                </a:solidFill>
                <a:latin typeface="Segoe UI"/>
                <a:cs typeface="Segoe UI"/>
              </a:rPr>
              <a:t>)</a:t>
            </a:r>
            <a:endParaRPr sz="11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  <a:tabLst>
                <a:tab pos="385445" algn="l"/>
              </a:tabLst>
            </a:pP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(b)	(c) </a:t>
            </a:r>
            <a:r>
              <a:rPr sz="1100" b="1" dirty="0">
                <a:solidFill>
                  <a:srgbClr val="00A650"/>
                </a:solidFill>
                <a:latin typeface="Segoe UI"/>
                <a:cs typeface="Segoe UI"/>
              </a:rPr>
              <a:t>= 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(a) </a:t>
            </a:r>
            <a:r>
              <a:rPr sz="1100" b="1" dirty="0">
                <a:solidFill>
                  <a:srgbClr val="00A650"/>
                </a:solidFill>
                <a:latin typeface="Symbol"/>
                <a:cs typeface="Symbol"/>
              </a:rPr>
              <a:t></a:t>
            </a:r>
            <a:r>
              <a:rPr sz="1100" b="1" spc="60" dirty="0">
                <a:solidFill>
                  <a:srgbClr val="00A650"/>
                </a:solidFill>
                <a:latin typeface="Times New Roman"/>
                <a:cs typeface="Times New Roman"/>
              </a:rPr>
              <a:t> 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(b)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083811" y="4684890"/>
            <a:ext cx="534035" cy="583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0900"/>
              </a:lnSpc>
              <a:spcBef>
                <a:spcPts val="100"/>
              </a:spcBef>
            </a:pP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Pr</a:t>
            </a:r>
            <a:r>
              <a:rPr sz="1100" b="1" spc="25" dirty="0">
                <a:solidFill>
                  <a:srgbClr val="00A650"/>
                </a:solidFill>
                <a:latin typeface="Segoe UI"/>
                <a:cs typeface="Segoe UI"/>
              </a:rPr>
              <a:t>e</a:t>
            </a: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s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e</a:t>
            </a: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n</a:t>
            </a:r>
            <a:r>
              <a:rPr sz="1100" b="1" dirty="0">
                <a:solidFill>
                  <a:srgbClr val="00A650"/>
                </a:solidFill>
                <a:latin typeface="Segoe UI"/>
                <a:cs typeface="Segoe UI"/>
              </a:rPr>
              <a:t>t  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value  </a:t>
            </a: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factor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242387" y="5336576"/>
            <a:ext cx="22225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20" dirty="0">
                <a:solidFill>
                  <a:srgbClr val="00A650"/>
                </a:solidFill>
                <a:latin typeface="Segoe UI"/>
                <a:cs typeface="Segoe UI"/>
              </a:rPr>
              <a:t>(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d)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859528" y="4684890"/>
            <a:ext cx="930910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9525" algn="ctr">
              <a:lnSpc>
                <a:spcPct val="110900"/>
              </a:lnSpc>
              <a:spcBef>
                <a:spcPts val="100"/>
              </a:spcBef>
            </a:pP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Total</a:t>
            </a:r>
            <a:r>
              <a:rPr sz="1100" b="1" spc="-40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100" b="1" spc="15" dirty="0">
                <a:solidFill>
                  <a:srgbClr val="00A650"/>
                </a:solidFill>
                <a:latin typeface="Segoe UI"/>
                <a:cs typeface="Segoe UI"/>
              </a:rPr>
              <a:t>Present  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value</a:t>
            </a:r>
            <a:r>
              <a:rPr sz="1100" b="1" spc="25" dirty="0">
                <a:solidFill>
                  <a:srgbClr val="00A650"/>
                </a:solidFill>
                <a:latin typeface="Segoe UI"/>
                <a:cs typeface="Segoe UI"/>
              </a:rPr>
              <a:t> </a:t>
            </a:r>
            <a:r>
              <a:rPr sz="1100" b="1" spc="-20" dirty="0">
                <a:solidFill>
                  <a:srgbClr val="00A650"/>
                </a:solidFill>
                <a:latin typeface="Segoe UI"/>
                <a:cs typeface="Segoe UI"/>
              </a:rPr>
              <a:t>(</a:t>
            </a:r>
            <a:r>
              <a:rPr sz="1100" b="1" spc="-20" dirty="0">
                <a:solidFill>
                  <a:srgbClr val="00A650"/>
                </a:solidFill>
                <a:latin typeface="Trebuchet MS"/>
                <a:cs typeface="Trebuchet MS"/>
              </a:rPr>
              <a:t>`</a:t>
            </a:r>
            <a:r>
              <a:rPr sz="1100" b="1" spc="-20" dirty="0">
                <a:solidFill>
                  <a:srgbClr val="00A650"/>
                </a:solidFill>
                <a:latin typeface="Segoe UI"/>
                <a:cs typeface="Segoe UI"/>
              </a:rPr>
              <a:t>)</a:t>
            </a:r>
            <a:endParaRPr sz="11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(e) </a:t>
            </a:r>
            <a:r>
              <a:rPr sz="1100" b="1" dirty="0">
                <a:solidFill>
                  <a:srgbClr val="00A650"/>
                </a:solidFill>
                <a:latin typeface="Segoe UI"/>
                <a:cs typeface="Segoe UI"/>
              </a:rPr>
              <a:t>= 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(c) </a:t>
            </a:r>
            <a:r>
              <a:rPr sz="1100" b="1" dirty="0">
                <a:solidFill>
                  <a:srgbClr val="00A650"/>
                </a:solidFill>
                <a:latin typeface="Symbol"/>
                <a:cs typeface="Symbol"/>
              </a:rPr>
              <a:t></a:t>
            </a:r>
            <a:r>
              <a:rPr sz="1100" b="1" spc="80" dirty="0">
                <a:solidFill>
                  <a:srgbClr val="00A650"/>
                </a:solidFill>
                <a:latin typeface="Times New Roman"/>
                <a:cs typeface="Times New Roman"/>
              </a:rPr>
              <a:t> </a:t>
            </a:r>
            <a:r>
              <a:rPr sz="1100" b="1" spc="10" dirty="0">
                <a:solidFill>
                  <a:srgbClr val="00A650"/>
                </a:solidFill>
                <a:latin typeface="Segoe UI"/>
                <a:cs typeface="Segoe UI"/>
              </a:rPr>
              <a:t>(d)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520952" y="4628388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3003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40051" y="4628388"/>
            <a:ext cx="619125" cy="0"/>
          </a:xfrm>
          <a:custGeom>
            <a:avLst/>
            <a:gdLst/>
            <a:ahLst/>
            <a:cxnLst/>
            <a:rect l="l" t="t" r="r" b="b"/>
            <a:pathLst>
              <a:path w="619125">
                <a:moveTo>
                  <a:pt x="0" y="0"/>
                </a:moveTo>
                <a:lnTo>
                  <a:pt x="61875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564892" y="4628388"/>
            <a:ext cx="464820" cy="0"/>
          </a:xfrm>
          <a:custGeom>
            <a:avLst/>
            <a:gdLst/>
            <a:ahLst/>
            <a:cxnLst/>
            <a:rect l="l" t="t" r="r" b="b"/>
            <a:pathLst>
              <a:path w="464819">
                <a:moveTo>
                  <a:pt x="0" y="0"/>
                </a:moveTo>
                <a:lnTo>
                  <a:pt x="464819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035807" y="4628388"/>
            <a:ext cx="978535" cy="0"/>
          </a:xfrm>
          <a:custGeom>
            <a:avLst/>
            <a:gdLst/>
            <a:ahLst/>
            <a:cxnLst/>
            <a:rect l="l" t="t" r="r" b="b"/>
            <a:pathLst>
              <a:path w="978535">
                <a:moveTo>
                  <a:pt x="0" y="0"/>
                </a:moveTo>
                <a:lnTo>
                  <a:pt x="978407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020311" y="4628388"/>
            <a:ext cx="668020" cy="0"/>
          </a:xfrm>
          <a:custGeom>
            <a:avLst/>
            <a:gdLst/>
            <a:ahLst/>
            <a:cxnLst/>
            <a:rect l="l" t="t" r="r" b="b"/>
            <a:pathLst>
              <a:path w="668020">
                <a:moveTo>
                  <a:pt x="0" y="0"/>
                </a:moveTo>
                <a:lnTo>
                  <a:pt x="667512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3920" y="4628388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>
                <a:moveTo>
                  <a:pt x="0" y="0"/>
                </a:moveTo>
                <a:lnTo>
                  <a:pt x="12633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675892" y="5630671"/>
            <a:ext cx="12261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04800" algn="l"/>
                <a:tab pos="1025525" algn="l"/>
              </a:tabLst>
            </a:pPr>
            <a:r>
              <a:rPr sz="1100" dirty="0">
                <a:latin typeface="Segoe UI"/>
                <a:cs typeface="Segoe UI"/>
              </a:rPr>
              <a:t>1	</a:t>
            </a:r>
            <a:r>
              <a:rPr sz="1100" spc="25" dirty="0">
                <a:latin typeface="Segoe UI"/>
                <a:cs typeface="Segoe UI"/>
              </a:rPr>
              <a:t>4</a:t>
            </a:r>
            <a:r>
              <a:rPr sz="1100" spc="10" dirty="0">
                <a:latin typeface="Segoe UI"/>
                <a:cs typeface="Segoe UI"/>
              </a:rPr>
              <a:t>,</a:t>
            </a:r>
            <a:r>
              <a:rPr sz="1100" spc="15" dirty="0">
                <a:latin typeface="Segoe UI"/>
                <a:cs typeface="Segoe UI"/>
              </a:rPr>
              <a:t>50</a:t>
            </a:r>
            <a:r>
              <a:rPr sz="1100" spc="10" dirty="0">
                <a:latin typeface="Segoe UI"/>
                <a:cs typeface="Segoe UI"/>
              </a:rPr>
              <a:t>,</a:t>
            </a:r>
            <a:r>
              <a:rPr sz="1100" spc="25" dirty="0">
                <a:latin typeface="Segoe UI"/>
                <a:cs typeface="Segoe UI"/>
              </a:rPr>
              <a:t>0</a:t>
            </a:r>
            <a:r>
              <a:rPr sz="1100" spc="15" dirty="0">
                <a:latin typeface="Segoe UI"/>
                <a:cs typeface="Segoe UI"/>
              </a:rPr>
              <a:t>0</a:t>
            </a:r>
            <a:r>
              <a:rPr sz="1100" dirty="0">
                <a:latin typeface="Segoe UI"/>
                <a:cs typeface="Segoe UI"/>
              </a:rPr>
              <a:t>0	</a:t>
            </a:r>
            <a:r>
              <a:rPr sz="1100" spc="25" dirty="0">
                <a:latin typeface="Segoe UI"/>
                <a:cs typeface="Segoe UI"/>
              </a:rPr>
              <a:t>0</a:t>
            </a:r>
            <a:r>
              <a:rPr sz="1100" spc="10" dirty="0">
                <a:latin typeface="Segoe UI"/>
                <a:cs typeface="Segoe UI"/>
              </a:rPr>
              <a:t>.</a:t>
            </a:r>
            <a:r>
              <a:rPr sz="1100" dirty="0">
                <a:latin typeface="Segoe UI"/>
                <a:cs typeface="Segoe UI"/>
              </a:rPr>
              <a:t>9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245697" y="5630671"/>
            <a:ext cx="5588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15" dirty="0">
                <a:latin typeface="Segoe UI"/>
                <a:cs typeface="Segoe UI"/>
              </a:rPr>
              <a:t>4,05,000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167705" y="5630671"/>
            <a:ext cx="3702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25" dirty="0">
                <a:latin typeface="Segoe UI"/>
                <a:cs typeface="Segoe UI"/>
              </a:rPr>
              <a:t>0</a:t>
            </a:r>
            <a:r>
              <a:rPr sz="1100" spc="10" dirty="0">
                <a:latin typeface="Segoe UI"/>
                <a:cs typeface="Segoe UI"/>
              </a:rPr>
              <a:t>.</a:t>
            </a:r>
            <a:r>
              <a:rPr sz="1100" spc="15" dirty="0">
                <a:latin typeface="Segoe UI"/>
                <a:cs typeface="Segoe UI"/>
              </a:rPr>
              <a:t>943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45547" y="5630671"/>
            <a:ext cx="5588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15" dirty="0">
                <a:latin typeface="Segoe UI"/>
                <a:cs typeface="Segoe UI"/>
              </a:rPr>
              <a:t>3,81,915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520952" y="5606796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3003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40051" y="5606796"/>
            <a:ext cx="619125" cy="0"/>
          </a:xfrm>
          <a:custGeom>
            <a:avLst/>
            <a:gdLst/>
            <a:ahLst/>
            <a:cxnLst/>
            <a:rect l="l" t="t" r="r" b="b"/>
            <a:pathLst>
              <a:path w="619125">
                <a:moveTo>
                  <a:pt x="0" y="0"/>
                </a:moveTo>
                <a:lnTo>
                  <a:pt x="61875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892" y="5606796"/>
            <a:ext cx="464820" cy="0"/>
          </a:xfrm>
          <a:custGeom>
            <a:avLst/>
            <a:gdLst/>
            <a:ahLst/>
            <a:cxnLst/>
            <a:rect l="l" t="t" r="r" b="b"/>
            <a:pathLst>
              <a:path w="464819">
                <a:moveTo>
                  <a:pt x="0" y="0"/>
                </a:moveTo>
                <a:lnTo>
                  <a:pt x="464819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035807" y="5606796"/>
            <a:ext cx="978535" cy="0"/>
          </a:xfrm>
          <a:custGeom>
            <a:avLst/>
            <a:gdLst/>
            <a:ahLst/>
            <a:cxnLst/>
            <a:rect l="l" t="t" r="r" b="b"/>
            <a:pathLst>
              <a:path w="978535">
                <a:moveTo>
                  <a:pt x="0" y="0"/>
                </a:moveTo>
                <a:lnTo>
                  <a:pt x="978407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020311" y="5606796"/>
            <a:ext cx="668020" cy="0"/>
          </a:xfrm>
          <a:custGeom>
            <a:avLst/>
            <a:gdLst/>
            <a:ahLst/>
            <a:cxnLst/>
            <a:rect l="l" t="t" r="r" b="b"/>
            <a:pathLst>
              <a:path w="668020">
                <a:moveTo>
                  <a:pt x="0" y="0"/>
                </a:moveTo>
                <a:lnTo>
                  <a:pt x="667512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93920" y="5606796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>
                <a:moveTo>
                  <a:pt x="0" y="0"/>
                </a:moveTo>
                <a:lnTo>
                  <a:pt x="12633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1675892" y="5872988"/>
            <a:ext cx="12261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04800" algn="l"/>
                <a:tab pos="1025525" algn="l"/>
              </a:tabLst>
            </a:pPr>
            <a:r>
              <a:rPr sz="1100" dirty="0">
                <a:latin typeface="Segoe UI"/>
                <a:cs typeface="Segoe UI"/>
              </a:rPr>
              <a:t>2	</a:t>
            </a:r>
            <a:r>
              <a:rPr sz="1100" spc="25" dirty="0">
                <a:latin typeface="Segoe UI"/>
                <a:cs typeface="Segoe UI"/>
              </a:rPr>
              <a:t>4</a:t>
            </a:r>
            <a:r>
              <a:rPr sz="1100" spc="10" dirty="0">
                <a:latin typeface="Segoe UI"/>
                <a:cs typeface="Segoe UI"/>
              </a:rPr>
              <a:t>,</a:t>
            </a:r>
            <a:r>
              <a:rPr sz="1100" spc="15" dirty="0">
                <a:latin typeface="Segoe UI"/>
                <a:cs typeface="Segoe UI"/>
              </a:rPr>
              <a:t>50</a:t>
            </a:r>
            <a:r>
              <a:rPr sz="1100" spc="10" dirty="0">
                <a:latin typeface="Segoe UI"/>
                <a:cs typeface="Segoe UI"/>
              </a:rPr>
              <a:t>,</a:t>
            </a:r>
            <a:r>
              <a:rPr sz="1100" spc="25" dirty="0">
                <a:latin typeface="Segoe UI"/>
                <a:cs typeface="Segoe UI"/>
              </a:rPr>
              <a:t>0</a:t>
            </a:r>
            <a:r>
              <a:rPr sz="1100" spc="15" dirty="0">
                <a:latin typeface="Segoe UI"/>
                <a:cs typeface="Segoe UI"/>
              </a:rPr>
              <a:t>0</a:t>
            </a:r>
            <a:r>
              <a:rPr sz="1100" dirty="0">
                <a:latin typeface="Segoe UI"/>
                <a:cs typeface="Segoe UI"/>
              </a:rPr>
              <a:t>0	</a:t>
            </a:r>
            <a:r>
              <a:rPr sz="1100" spc="25" dirty="0">
                <a:latin typeface="Segoe UI"/>
                <a:cs typeface="Segoe UI"/>
              </a:rPr>
              <a:t>0</a:t>
            </a:r>
            <a:r>
              <a:rPr sz="1100" spc="10" dirty="0">
                <a:latin typeface="Segoe UI"/>
                <a:cs typeface="Segoe UI"/>
              </a:rPr>
              <a:t>.</a:t>
            </a:r>
            <a:r>
              <a:rPr sz="1100" dirty="0">
                <a:latin typeface="Segoe UI"/>
                <a:cs typeface="Segoe UI"/>
              </a:rPr>
              <a:t>8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245611" y="5872988"/>
            <a:ext cx="5588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15" dirty="0">
                <a:latin typeface="Segoe UI"/>
                <a:cs typeface="Segoe UI"/>
              </a:rPr>
              <a:t>3,60,000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167632" y="5872988"/>
            <a:ext cx="3702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25" dirty="0">
                <a:latin typeface="Segoe UI"/>
                <a:cs typeface="Segoe UI"/>
              </a:rPr>
              <a:t>0</a:t>
            </a:r>
            <a:r>
              <a:rPr sz="1100" spc="10" dirty="0">
                <a:latin typeface="Segoe UI"/>
                <a:cs typeface="Segoe UI"/>
              </a:rPr>
              <a:t>.</a:t>
            </a:r>
            <a:r>
              <a:rPr sz="1100" spc="15" dirty="0">
                <a:latin typeface="Segoe UI"/>
                <a:cs typeface="Segoe UI"/>
              </a:rPr>
              <a:t>890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045455" y="5872988"/>
            <a:ext cx="5588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15" dirty="0">
                <a:latin typeface="Segoe UI"/>
                <a:cs typeface="Segoe UI"/>
              </a:rPr>
              <a:t>3,20,400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520952" y="5849111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300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940051" y="5849111"/>
            <a:ext cx="619125" cy="0"/>
          </a:xfrm>
          <a:custGeom>
            <a:avLst/>
            <a:gdLst/>
            <a:ahLst/>
            <a:cxnLst/>
            <a:rect l="l" t="t" r="r" b="b"/>
            <a:pathLst>
              <a:path w="619125">
                <a:moveTo>
                  <a:pt x="0" y="0"/>
                </a:moveTo>
                <a:lnTo>
                  <a:pt x="61874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564892" y="5849111"/>
            <a:ext cx="464820" cy="0"/>
          </a:xfrm>
          <a:custGeom>
            <a:avLst/>
            <a:gdLst/>
            <a:ahLst/>
            <a:cxnLst/>
            <a:rect l="l" t="t" r="r" b="b"/>
            <a:pathLst>
              <a:path w="464819">
                <a:moveTo>
                  <a:pt x="0" y="0"/>
                </a:moveTo>
                <a:lnTo>
                  <a:pt x="464820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35807" y="5849111"/>
            <a:ext cx="978535" cy="0"/>
          </a:xfrm>
          <a:custGeom>
            <a:avLst/>
            <a:gdLst/>
            <a:ahLst/>
            <a:cxnLst/>
            <a:rect l="l" t="t" r="r" b="b"/>
            <a:pathLst>
              <a:path w="978535">
                <a:moveTo>
                  <a:pt x="0" y="0"/>
                </a:moveTo>
                <a:lnTo>
                  <a:pt x="978408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020311" y="5849111"/>
            <a:ext cx="668020" cy="0"/>
          </a:xfrm>
          <a:custGeom>
            <a:avLst/>
            <a:gdLst/>
            <a:ahLst/>
            <a:cxnLst/>
            <a:rect l="l" t="t" r="r" b="b"/>
            <a:pathLst>
              <a:path w="668020">
                <a:moveTo>
                  <a:pt x="0" y="0"/>
                </a:moveTo>
                <a:lnTo>
                  <a:pt x="667512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693920" y="5849111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>
                <a:moveTo>
                  <a:pt x="0" y="0"/>
                </a:moveTo>
                <a:lnTo>
                  <a:pt x="1263396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1675892" y="6116827"/>
            <a:ext cx="12261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4800" algn="l"/>
                <a:tab pos="1025525" algn="l"/>
              </a:tabLst>
            </a:pPr>
            <a:r>
              <a:rPr sz="1100" dirty="0">
                <a:latin typeface="Segoe UI"/>
                <a:cs typeface="Segoe UI"/>
              </a:rPr>
              <a:t>3	</a:t>
            </a:r>
            <a:r>
              <a:rPr sz="1100" spc="25" dirty="0">
                <a:latin typeface="Segoe UI"/>
                <a:cs typeface="Segoe UI"/>
              </a:rPr>
              <a:t>5</a:t>
            </a:r>
            <a:r>
              <a:rPr sz="1100" spc="10" dirty="0">
                <a:latin typeface="Segoe UI"/>
                <a:cs typeface="Segoe UI"/>
              </a:rPr>
              <a:t>,</a:t>
            </a:r>
            <a:r>
              <a:rPr sz="1100" spc="15" dirty="0">
                <a:latin typeface="Segoe UI"/>
                <a:cs typeface="Segoe UI"/>
              </a:rPr>
              <a:t>00</a:t>
            </a:r>
            <a:r>
              <a:rPr sz="1100" spc="10" dirty="0">
                <a:latin typeface="Segoe UI"/>
                <a:cs typeface="Segoe UI"/>
              </a:rPr>
              <a:t>,</a:t>
            </a:r>
            <a:r>
              <a:rPr sz="1100" spc="25" dirty="0">
                <a:latin typeface="Segoe UI"/>
                <a:cs typeface="Segoe UI"/>
              </a:rPr>
              <a:t>0</a:t>
            </a:r>
            <a:r>
              <a:rPr sz="1100" spc="15" dirty="0">
                <a:latin typeface="Segoe UI"/>
                <a:cs typeface="Segoe UI"/>
              </a:rPr>
              <a:t>0</a:t>
            </a:r>
            <a:r>
              <a:rPr sz="1100" dirty="0">
                <a:latin typeface="Segoe UI"/>
                <a:cs typeface="Segoe UI"/>
              </a:rPr>
              <a:t>0	</a:t>
            </a:r>
            <a:r>
              <a:rPr sz="1100" spc="25" dirty="0">
                <a:latin typeface="Segoe UI"/>
                <a:cs typeface="Segoe UI"/>
              </a:rPr>
              <a:t>0</a:t>
            </a:r>
            <a:r>
              <a:rPr sz="1100" spc="10" dirty="0">
                <a:latin typeface="Segoe UI"/>
                <a:cs typeface="Segoe UI"/>
              </a:rPr>
              <a:t>.</a:t>
            </a:r>
            <a:r>
              <a:rPr sz="1100" dirty="0">
                <a:latin typeface="Segoe UI"/>
                <a:cs typeface="Segoe UI"/>
              </a:rPr>
              <a:t>7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245611" y="6116827"/>
            <a:ext cx="5588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3,50,000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167632" y="6116827"/>
            <a:ext cx="3702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" dirty="0">
                <a:latin typeface="Segoe UI"/>
                <a:cs typeface="Segoe UI"/>
              </a:rPr>
              <a:t>0</a:t>
            </a:r>
            <a:r>
              <a:rPr sz="1100" spc="10" dirty="0">
                <a:latin typeface="Segoe UI"/>
                <a:cs typeface="Segoe UI"/>
              </a:rPr>
              <a:t>.</a:t>
            </a:r>
            <a:r>
              <a:rPr sz="1100" spc="15" dirty="0">
                <a:latin typeface="Segoe UI"/>
                <a:cs typeface="Segoe UI"/>
              </a:rPr>
              <a:t>840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045455" y="6116827"/>
            <a:ext cx="5588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2,94,000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520952" y="6091428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300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940051" y="6091428"/>
            <a:ext cx="619125" cy="0"/>
          </a:xfrm>
          <a:custGeom>
            <a:avLst/>
            <a:gdLst/>
            <a:ahLst/>
            <a:cxnLst/>
            <a:rect l="l" t="t" r="r" b="b"/>
            <a:pathLst>
              <a:path w="619125">
                <a:moveTo>
                  <a:pt x="0" y="0"/>
                </a:moveTo>
                <a:lnTo>
                  <a:pt x="61874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564892" y="6091428"/>
            <a:ext cx="464820" cy="0"/>
          </a:xfrm>
          <a:custGeom>
            <a:avLst/>
            <a:gdLst/>
            <a:ahLst/>
            <a:cxnLst/>
            <a:rect l="l" t="t" r="r" b="b"/>
            <a:pathLst>
              <a:path w="464819">
                <a:moveTo>
                  <a:pt x="0" y="0"/>
                </a:moveTo>
                <a:lnTo>
                  <a:pt x="464820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035807" y="6091428"/>
            <a:ext cx="978535" cy="0"/>
          </a:xfrm>
          <a:custGeom>
            <a:avLst/>
            <a:gdLst/>
            <a:ahLst/>
            <a:cxnLst/>
            <a:rect l="l" t="t" r="r" b="b"/>
            <a:pathLst>
              <a:path w="978535">
                <a:moveTo>
                  <a:pt x="0" y="0"/>
                </a:moveTo>
                <a:lnTo>
                  <a:pt x="978408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20311" y="6091428"/>
            <a:ext cx="668020" cy="0"/>
          </a:xfrm>
          <a:custGeom>
            <a:avLst/>
            <a:gdLst/>
            <a:ahLst/>
            <a:cxnLst/>
            <a:rect l="l" t="t" r="r" b="b"/>
            <a:pathLst>
              <a:path w="668020">
                <a:moveTo>
                  <a:pt x="0" y="0"/>
                </a:moveTo>
                <a:lnTo>
                  <a:pt x="667512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93920" y="6091428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>
                <a:moveTo>
                  <a:pt x="0" y="0"/>
                </a:moveTo>
                <a:lnTo>
                  <a:pt x="1263396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5045455" y="6359144"/>
            <a:ext cx="5588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9,96,315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520952" y="6335267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300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940051" y="6335267"/>
            <a:ext cx="619125" cy="0"/>
          </a:xfrm>
          <a:custGeom>
            <a:avLst/>
            <a:gdLst/>
            <a:ahLst/>
            <a:cxnLst/>
            <a:rect l="l" t="t" r="r" b="b"/>
            <a:pathLst>
              <a:path w="619125">
                <a:moveTo>
                  <a:pt x="0" y="0"/>
                </a:moveTo>
                <a:lnTo>
                  <a:pt x="618744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64892" y="6335267"/>
            <a:ext cx="464820" cy="0"/>
          </a:xfrm>
          <a:custGeom>
            <a:avLst/>
            <a:gdLst/>
            <a:ahLst/>
            <a:cxnLst/>
            <a:rect l="l" t="t" r="r" b="b"/>
            <a:pathLst>
              <a:path w="464819">
                <a:moveTo>
                  <a:pt x="0" y="0"/>
                </a:moveTo>
                <a:lnTo>
                  <a:pt x="464820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035807" y="6335267"/>
            <a:ext cx="978535" cy="0"/>
          </a:xfrm>
          <a:custGeom>
            <a:avLst/>
            <a:gdLst/>
            <a:ahLst/>
            <a:cxnLst/>
            <a:rect l="l" t="t" r="r" b="b"/>
            <a:pathLst>
              <a:path w="978535">
                <a:moveTo>
                  <a:pt x="0" y="0"/>
                </a:moveTo>
                <a:lnTo>
                  <a:pt x="978408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020311" y="6335267"/>
            <a:ext cx="668020" cy="0"/>
          </a:xfrm>
          <a:custGeom>
            <a:avLst/>
            <a:gdLst/>
            <a:ahLst/>
            <a:cxnLst/>
            <a:rect l="l" t="t" r="r" b="b"/>
            <a:pathLst>
              <a:path w="668020">
                <a:moveTo>
                  <a:pt x="0" y="0"/>
                </a:moveTo>
                <a:lnTo>
                  <a:pt x="667512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93920" y="6335267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>
                <a:moveTo>
                  <a:pt x="0" y="0"/>
                </a:moveTo>
                <a:lnTo>
                  <a:pt x="1263396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937004" y="4625340"/>
            <a:ext cx="0" cy="1955800"/>
          </a:xfrm>
          <a:custGeom>
            <a:avLst/>
            <a:gdLst/>
            <a:ahLst/>
            <a:cxnLst/>
            <a:rect l="l" t="t" r="r" b="b"/>
            <a:pathLst>
              <a:path h="1955800">
                <a:moveTo>
                  <a:pt x="0" y="0"/>
                </a:moveTo>
                <a:lnTo>
                  <a:pt x="0" y="195529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561844" y="4625340"/>
            <a:ext cx="0" cy="1955800"/>
          </a:xfrm>
          <a:custGeom>
            <a:avLst/>
            <a:gdLst/>
            <a:ahLst/>
            <a:cxnLst/>
            <a:rect l="l" t="t" r="r" b="b"/>
            <a:pathLst>
              <a:path h="1955800">
                <a:moveTo>
                  <a:pt x="0" y="0"/>
                </a:moveTo>
                <a:lnTo>
                  <a:pt x="0" y="195529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032760" y="4625340"/>
            <a:ext cx="0" cy="1955800"/>
          </a:xfrm>
          <a:custGeom>
            <a:avLst/>
            <a:gdLst/>
            <a:ahLst/>
            <a:cxnLst/>
            <a:rect l="l" t="t" r="r" b="b"/>
            <a:pathLst>
              <a:path h="1955800">
                <a:moveTo>
                  <a:pt x="0" y="0"/>
                </a:moveTo>
                <a:lnTo>
                  <a:pt x="0" y="195529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017264" y="4625340"/>
            <a:ext cx="0" cy="1955800"/>
          </a:xfrm>
          <a:custGeom>
            <a:avLst/>
            <a:gdLst/>
            <a:ahLst/>
            <a:cxnLst/>
            <a:rect l="l" t="t" r="r" b="b"/>
            <a:pathLst>
              <a:path h="1955800">
                <a:moveTo>
                  <a:pt x="0" y="0"/>
                </a:moveTo>
                <a:lnTo>
                  <a:pt x="0" y="195529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1541780" y="6601459"/>
            <a:ext cx="14573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15" dirty="0">
                <a:latin typeface="Segoe UI"/>
                <a:cs typeface="Segoe UI"/>
              </a:rPr>
              <a:t>Less: </a:t>
            </a:r>
            <a:r>
              <a:rPr sz="1100" spc="10" dirty="0">
                <a:latin typeface="Segoe UI"/>
                <a:cs typeface="Segoe UI"/>
              </a:rPr>
              <a:t>Initial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Investment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045455" y="6601459"/>
            <a:ext cx="5588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latin typeface="Segoe UI"/>
                <a:cs typeface="Segoe UI"/>
              </a:rPr>
              <a:t>8,25,000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1520952" y="6577583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3003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940051" y="6577583"/>
            <a:ext cx="619125" cy="0"/>
          </a:xfrm>
          <a:custGeom>
            <a:avLst/>
            <a:gdLst/>
            <a:ahLst/>
            <a:cxnLst/>
            <a:rect l="l" t="t" r="r" b="b"/>
            <a:pathLst>
              <a:path w="619125">
                <a:moveTo>
                  <a:pt x="0" y="0"/>
                </a:moveTo>
                <a:lnTo>
                  <a:pt x="618756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564892" y="6577583"/>
            <a:ext cx="464820" cy="0"/>
          </a:xfrm>
          <a:custGeom>
            <a:avLst/>
            <a:gdLst/>
            <a:ahLst/>
            <a:cxnLst/>
            <a:rect l="l" t="t" r="r" b="b"/>
            <a:pathLst>
              <a:path w="464819">
                <a:moveTo>
                  <a:pt x="0" y="0"/>
                </a:moveTo>
                <a:lnTo>
                  <a:pt x="464819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041904" y="6577583"/>
            <a:ext cx="972819" cy="0"/>
          </a:xfrm>
          <a:custGeom>
            <a:avLst/>
            <a:gdLst/>
            <a:ahLst/>
            <a:cxnLst/>
            <a:rect l="l" t="t" r="r" b="b"/>
            <a:pathLst>
              <a:path w="972820">
                <a:moveTo>
                  <a:pt x="0" y="0"/>
                </a:moveTo>
                <a:lnTo>
                  <a:pt x="972312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026408" y="6577583"/>
            <a:ext cx="661670" cy="0"/>
          </a:xfrm>
          <a:custGeom>
            <a:avLst/>
            <a:gdLst/>
            <a:ahLst/>
            <a:cxnLst/>
            <a:rect l="l" t="t" r="r" b="b"/>
            <a:pathLst>
              <a:path w="661670">
                <a:moveTo>
                  <a:pt x="0" y="0"/>
                </a:moveTo>
                <a:lnTo>
                  <a:pt x="661403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693920" y="6577583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>
                <a:moveTo>
                  <a:pt x="0" y="0"/>
                </a:moveTo>
                <a:lnTo>
                  <a:pt x="1263396" y="0"/>
                </a:lnTo>
              </a:path>
            </a:pathLst>
          </a:custGeom>
          <a:ln w="6096">
            <a:solidFill>
              <a:srgbClr val="C0C0C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693920" y="6821417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>
                <a:moveTo>
                  <a:pt x="0" y="0"/>
                </a:moveTo>
                <a:lnTo>
                  <a:pt x="1263396" y="0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517910" y="4625340"/>
            <a:ext cx="0" cy="2441575"/>
          </a:xfrm>
          <a:custGeom>
            <a:avLst/>
            <a:gdLst/>
            <a:ahLst/>
            <a:cxnLst/>
            <a:rect l="l" t="t" r="r" b="b"/>
            <a:pathLst>
              <a:path h="2441575">
                <a:moveTo>
                  <a:pt x="0" y="0"/>
                </a:moveTo>
                <a:lnTo>
                  <a:pt x="0" y="2441448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520952" y="7063733"/>
            <a:ext cx="1511935" cy="0"/>
          </a:xfrm>
          <a:custGeom>
            <a:avLst/>
            <a:gdLst/>
            <a:ahLst/>
            <a:cxnLst/>
            <a:rect l="l" t="t" r="r" b="b"/>
            <a:pathLst>
              <a:path w="1511935">
                <a:moveTo>
                  <a:pt x="0" y="0"/>
                </a:moveTo>
                <a:lnTo>
                  <a:pt x="1511795" y="0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029711" y="7063733"/>
            <a:ext cx="988060" cy="0"/>
          </a:xfrm>
          <a:custGeom>
            <a:avLst/>
            <a:gdLst/>
            <a:ahLst/>
            <a:cxnLst/>
            <a:rect l="l" t="t" r="r" b="b"/>
            <a:pathLst>
              <a:path w="988060">
                <a:moveTo>
                  <a:pt x="0" y="0"/>
                </a:moveTo>
                <a:lnTo>
                  <a:pt x="987551" y="0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014215" y="7063733"/>
            <a:ext cx="673735" cy="0"/>
          </a:xfrm>
          <a:custGeom>
            <a:avLst/>
            <a:gdLst/>
            <a:ahLst/>
            <a:cxnLst/>
            <a:rect l="l" t="t" r="r" b="b"/>
            <a:pathLst>
              <a:path w="673735">
                <a:moveTo>
                  <a:pt x="0" y="0"/>
                </a:moveTo>
                <a:lnTo>
                  <a:pt x="673608" y="0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690878" y="4625340"/>
            <a:ext cx="0" cy="2441575"/>
          </a:xfrm>
          <a:custGeom>
            <a:avLst/>
            <a:gdLst/>
            <a:ahLst/>
            <a:cxnLst/>
            <a:rect l="l" t="t" r="r" b="b"/>
            <a:pathLst>
              <a:path h="2441575">
                <a:moveTo>
                  <a:pt x="0" y="0"/>
                </a:moveTo>
                <a:lnTo>
                  <a:pt x="0" y="2441448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693920" y="7063733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>
                <a:moveTo>
                  <a:pt x="0" y="0"/>
                </a:moveTo>
                <a:lnTo>
                  <a:pt x="1263396" y="0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0364" y="4625340"/>
            <a:ext cx="0" cy="2441575"/>
          </a:xfrm>
          <a:custGeom>
            <a:avLst/>
            <a:gdLst/>
            <a:ahLst/>
            <a:cxnLst/>
            <a:rect l="l" t="t" r="r" b="b"/>
            <a:pathLst>
              <a:path h="2441575">
                <a:moveTo>
                  <a:pt x="0" y="0"/>
                </a:moveTo>
                <a:lnTo>
                  <a:pt x="0" y="2441448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1267502" y="6797141"/>
            <a:ext cx="4918075" cy="64452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86385">
              <a:lnSpc>
                <a:spcPct val="100000"/>
              </a:lnSpc>
              <a:spcBef>
                <a:spcPts val="480"/>
              </a:spcBef>
              <a:tabLst>
                <a:tab pos="3790315" algn="l"/>
              </a:tabLst>
            </a:pPr>
            <a:r>
              <a:rPr sz="1100" spc="15" dirty="0">
                <a:latin typeface="Segoe UI"/>
                <a:cs typeface="Segoe UI"/>
              </a:rPr>
              <a:t>Net</a:t>
            </a:r>
            <a:r>
              <a:rPr sz="1100" spc="2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Present</a:t>
            </a:r>
            <a:r>
              <a:rPr sz="1100" spc="35" dirty="0">
                <a:latin typeface="Segoe UI"/>
                <a:cs typeface="Segoe UI"/>
              </a:rPr>
              <a:t> </a:t>
            </a:r>
            <a:r>
              <a:rPr sz="1100" spc="15" dirty="0">
                <a:latin typeface="Segoe UI"/>
                <a:cs typeface="Segoe UI"/>
              </a:rPr>
              <a:t>Value	1,71,315</a:t>
            </a:r>
            <a:endParaRPr sz="1100">
              <a:latin typeface="Segoe UI"/>
              <a:cs typeface="Segoe UI"/>
            </a:endParaRPr>
          </a:p>
          <a:p>
            <a:pPr marL="12700" marR="5080">
              <a:lnSpc>
                <a:spcPct val="110900"/>
              </a:lnSpc>
              <a:spcBef>
                <a:spcPts val="240"/>
              </a:spcBef>
            </a:pPr>
            <a:r>
              <a:rPr sz="1100" b="1" spc="-5" dirty="0">
                <a:latin typeface="Segoe UI"/>
                <a:cs typeface="Segoe UI"/>
              </a:rPr>
              <a:t>Decision </a:t>
            </a:r>
            <a:r>
              <a:rPr sz="1100" b="1" dirty="0">
                <a:latin typeface="Segoe UI"/>
                <a:cs typeface="Segoe UI"/>
              </a:rPr>
              <a:t>: </a:t>
            </a:r>
            <a:r>
              <a:rPr sz="1100" spc="-5" dirty="0">
                <a:latin typeface="Segoe UI"/>
                <a:cs typeface="Segoe UI"/>
              </a:rPr>
              <a:t>Since the net present value </a:t>
            </a:r>
            <a:r>
              <a:rPr sz="1100" dirty="0">
                <a:latin typeface="Segoe UI"/>
                <a:cs typeface="Segoe UI"/>
              </a:rPr>
              <a:t>of </a:t>
            </a:r>
            <a:r>
              <a:rPr sz="1100" spc="-5" dirty="0">
                <a:latin typeface="Segoe UI"/>
                <a:cs typeface="Segoe UI"/>
              </a:rPr>
              <a:t>Project </a:t>
            </a:r>
            <a:r>
              <a:rPr sz="1100" dirty="0">
                <a:latin typeface="Segoe UI"/>
                <a:cs typeface="Segoe UI"/>
              </a:rPr>
              <a:t>N </a:t>
            </a:r>
            <a:r>
              <a:rPr sz="1100" spc="-5" dirty="0">
                <a:latin typeface="Segoe UI"/>
                <a:cs typeface="Segoe UI"/>
              </a:rPr>
              <a:t>is higher, so the project </a:t>
            </a:r>
            <a:r>
              <a:rPr sz="1100" dirty="0">
                <a:latin typeface="Segoe UI"/>
                <a:cs typeface="Segoe UI"/>
              </a:rPr>
              <a:t>N  </a:t>
            </a:r>
            <a:r>
              <a:rPr sz="1100" spc="-5" dirty="0">
                <a:latin typeface="Segoe UI"/>
                <a:cs typeface="Segoe UI"/>
              </a:rPr>
              <a:t>should be</a:t>
            </a:r>
            <a:r>
              <a:rPr sz="1100" spc="-1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accepted.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01700" y="7509812"/>
            <a:ext cx="2089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Segoe UI"/>
                <a:cs typeface="Segoe UI"/>
              </a:rPr>
              <a:t>(</a:t>
            </a:r>
            <a:r>
              <a:rPr sz="1100" b="1" spc="-5" dirty="0">
                <a:latin typeface="Segoe UI"/>
                <a:cs typeface="Segoe UI"/>
              </a:rPr>
              <a:t>ii</a:t>
            </a:r>
            <a:r>
              <a:rPr sz="1100" b="1" dirty="0">
                <a:latin typeface="Segoe UI"/>
                <a:cs typeface="Segoe UI"/>
              </a:rPr>
              <a:t>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267362" y="7509812"/>
            <a:ext cx="49187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Segoe UI"/>
                <a:cs typeface="Segoe UI"/>
              </a:rPr>
              <a:t>Certainty</a:t>
            </a:r>
            <a:r>
              <a:rPr sz="1100" spc="5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-</a:t>
            </a:r>
            <a:r>
              <a:rPr sz="1100" spc="7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Equivalent</a:t>
            </a:r>
            <a:r>
              <a:rPr sz="1100" spc="6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(C.E.)</a:t>
            </a:r>
            <a:r>
              <a:rPr sz="1100" spc="6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Co-efficient</a:t>
            </a:r>
            <a:r>
              <a:rPr sz="1100" spc="6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of</a:t>
            </a:r>
            <a:r>
              <a:rPr sz="1100" spc="7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Project</a:t>
            </a:r>
            <a:r>
              <a:rPr sz="1100" spc="6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M</a:t>
            </a:r>
            <a:r>
              <a:rPr sz="1100" spc="6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(2.0)</a:t>
            </a:r>
            <a:r>
              <a:rPr sz="1100" spc="7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is</a:t>
            </a:r>
            <a:r>
              <a:rPr sz="1100" spc="6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lower</a:t>
            </a:r>
            <a:r>
              <a:rPr sz="1100" spc="6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than</a:t>
            </a:r>
            <a:r>
              <a:rPr sz="1100" spc="55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Project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267362" y="7678062"/>
            <a:ext cx="4919345" cy="583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900"/>
              </a:lnSpc>
              <a:spcBef>
                <a:spcPts val="100"/>
              </a:spcBef>
            </a:pPr>
            <a:r>
              <a:rPr sz="1100" dirty="0">
                <a:latin typeface="Segoe UI"/>
                <a:cs typeface="Segoe UI"/>
              </a:rPr>
              <a:t>N </a:t>
            </a:r>
            <a:r>
              <a:rPr sz="1100" spc="-5" dirty="0">
                <a:latin typeface="Segoe UI"/>
                <a:cs typeface="Segoe UI"/>
              </a:rPr>
              <a:t>(2.4). This means Project </a:t>
            </a:r>
            <a:r>
              <a:rPr sz="1100" dirty="0">
                <a:latin typeface="Segoe UI"/>
                <a:cs typeface="Segoe UI"/>
              </a:rPr>
              <a:t>M </a:t>
            </a:r>
            <a:r>
              <a:rPr sz="1100" spc="-5" dirty="0">
                <a:latin typeface="Segoe UI"/>
                <a:cs typeface="Segoe UI"/>
              </a:rPr>
              <a:t>is riskier than Project </a:t>
            </a:r>
            <a:r>
              <a:rPr sz="1100" dirty="0">
                <a:latin typeface="Segoe UI"/>
                <a:cs typeface="Segoe UI"/>
              </a:rPr>
              <a:t>N as </a:t>
            </a:r>
            <a:r>
              <a:rPr sz="1100" spc="-5" dirty="0">
                <a:latin typeface="Segoe UI"/>
                <a:cs typeface="Segoe UI"/>
              </a:rPr>
              <a:t>"higher the riskiness </a:t>
            </a:r>
            <a:r>
              <a:rPr sz="1100" dirty="0">
                <a:latin typeface="Segoe UI"/>
                <a:cs typeface="Segoe UI"/>
              </a:rPr>
              <a:t>of  a </a:t>
            </a:r>
            <a:r>
              <a:rPr sz="1100" spc="-5" dirty="0">
                <a:latin typeface="Segoe UI"/>
                <a:cs typeface="Segoe UI"/>
              </a:rPr>
              <a:t>cash flow, the lower will be the </a:t>
            </a:r>
            <a:r>
              <a:rPr sz="1100" dirty="0">
                <a:latin typeface="Segoe UI"/>
                <a:cs typeface="Segoe UI"/>
              </a:rPr>
              <a:t>CE </a:t>
            </a:r>
            <a:r>
              <a:rPr sz="1100" spc="-5" dirty="0">
                <a:latin typeface="Segoe UI"/>
                <a:cs typeface="Segoe UI"/>
              </a:rPr>
              <a:t>factor". If risk adjusted discount rate  (RADR) method is used, Project </a:t>
            </a:r>
            <a:r>
              <a:rPr sz="1100" dirty="0">
                <a:latin typeface="Segoe UI"/>
                <a:cs typeface="Segoe UI"/>
              </a:rPr>
              <a:t>M </a:t>
            </a:r>
            <a:r>
              <a:rPr sz="1100" spc="-5" dirty="0">
                <a:latin typeface="Segoe UI"/>
                <a:cs typeface="Segoe UI"/>
              </a:rPr>
              <a:t>would be analysed with </a:t>
            </a:r>
            <a:r>
              <a:rPr sz="1100" dirty="0">
                <a:latin typeface="Segoe UI"/>
                <a:cs typeface="Segoe UI"/>
              </a:rPr>
              <a:t>a </a:t>
            </a:r>
            <a:r>
              <a:rPr sz="1100" spc="-5" dirty="0">
                <a:latin typeface="Segoe UI"/>
                <a:cs typeface="Segoe UI"/>
              </a:rPr>
              <a:t>higher</a:t>
            </a:r>
            <a:r>
              <a:rPr sz="1100" spc="30" dirty="0">
                <a:latin typeface="Segoe UI"/>
                <a:cs typeface="Segoe UI"/>
              </a:rPr>
              <a:t> </a:t>
            </a:r>
            <a:r>
              <a:rPr sz="1100" spc="-5" dirty="0">
                <a:latin typeface="Segoe UI"/>
                <a:cs typeface="Segoe UI"/>
              </a:rPr>
              <a:t>rate.</a:t>
            </a:r>
            <a:endParaRPr sz="11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9316" y="735584"/>
            <a:ext cx="316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8</a:t>
            </a:r>
            <a:r>
              <a:rPr sz="1100" b="1" spc="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100" b="1" spc="25" dirty="0">
                <a:solidFill>
                  <a:srgbClr val="FFFFFF"/>
                </a:solidFill>
                <a:latin typeface="Segoe UI"/>
                <a:cs typeface="Segoe UI"/>
              </a:rPr>
              <a:t>32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604" y="1221739"/>
            <a:ext cx="7071995" cy="7922259"/>
          </a:xfrm>
          <a:custGeom>
            <a:avLst/>
            <a:gdLst/>
            <a:ahLst/>
            <a:cxnLst/>
            <a:rect l="l" t="t" r="r" b="b"/>
            <a:pathLst>
              <a:path w="7071995" h="7922259">
                <a:moveTo>
                  <a:pt x="0" y="7922259"/>
                </a:moveTo>
                <a:lnTo>
                  <a:pt x="7071995" y="7922259"/>
                </a:lnTo>
                <a:lnTo>
                  <a:pt x="7071995" y="0"/>
                </a:lnTo>
                <a:lnTo>
                  <a:pt x="0" y="0"/>
                </a:lnTo>
                <a:lnTo>
                  <a:pt x="0" y="7922259"/>
                </a:lnTo>
                <a:close/>
              </a:path>
            </a:pathLst>
          </a:custGeom>
          <a:solidFill>
            <a:srgbClr val="B3C7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01700" y="1246745"/>
            <a:ext cx="5278755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6395">
              <a:lnSpc>
                <a:spcPct val="1109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1100" b="1" dirty="0">
                <a:latin typeface="Segoe UI"/>
                <a:cs typeface="Segoe UI"/>
              </a:rPr>
              <a:t>2.	</a:t>
            </a:r>
            <a:r>
              <a:rPr sz="1100" b="1" spc="20" dirty="0">
                <a:latin typeface="Segoe UI"/>
                <a:cs typeface="Segoe UI"/>
              </a:rPr>
              <a:t>Statement showing </a:t>
            </a:r>
            <a:r>
              <a:rPr sz="1100" b="1" spc="15" dirty="0">
                <a:latin typeface="Segoe UI"/>
                <a:cs typeface="Segoe UI"/>
              </a:rPr>
              <a:t>the </a:t>
            </a:r>
            <a:r>
              <a:rPr sz="1100" b="1" spc="25" dirty="0">
                <a:latin typeface="Segoe UI"/>
                <a:cs typeface="Segoe UI"/>
              </a:rPr>
              <a:t>determination </a:t>
            </a:r>
            <a:r>
              <a:rPr sz="1100" b="1" spc="10" dirty="0">
                <a:latin typeface="Segoe UI"/>
                <a:cs typeface="Segoe UI"/>
              </a:rPr>
              <a:t>of </a:t>
            </a:r>
            <a:r>
              <a:rPr sz="1100" b="1" spc="15" dirty="0">
                <a:latin typeface="Segoe UI"/>
                <a:cs typeface="Segoe UI"/>
              </a:rPr>
              <a:t>the </a:t>
            </a:r>
            <a:r>
              <a:rPr sz="1100" b="1" spc="20" dirty="0">
                <a:latin typeface="Segoe UI"/>
                <a:cs typeface="Segoe UI"/>
              </a:rPr>
              <a:t>risk adjusted net present  value</a:t>
            </a:r>
            <a:endParaRPr sz="1100">
              <a:latin typeface="Segoe UI"/>
              <a:cs typeface="Segoe U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58824" y="1717548"/>
          <a:ext cx="4869176" cy="2007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2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0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1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2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45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8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Projects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37465" marR="31115" indent="635" algn="ctr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Net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 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2700" algn="ctr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fic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  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of   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variation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1430" indent="-3175" algn="ctr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Risk  a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d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j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ted  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di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unt  rate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1430" algn="ctr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An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ua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l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 inflow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PV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7780" marR="12700" algn="ctr">
                        <a:lnSpc>
                          <a:spcPct val="110900"/>
                        </a:lnSpc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f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a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1-5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years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8890" indent="-169545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D</a:t>
                      </a: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o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u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ed  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cash  inflow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2065" indent="1905" algn="ctr">
                        <a:lnSpc>
                          <a:spcPct val="110900"/>
                        </a:lnSpc>
                        <a:spcBef>
                          <a:spcPts val="145"/>
                        </a:spcBef>
                      </a:pPr>
                      <a:r>
                        <a:rPr sz="1100" b="1" spc="2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Net  p</a:t>
                      </a:r>
                      <a:r>
                        <a:rPr sz="1100" b="1" spc="1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r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s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e</a:t>
                      </a:r>
                      <a:r>
                        <a:rPr sz="1100" b="1" spc="25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n</a:t>
                      </a:r>
                      <a:r>
                        <a:rPr sz="1100" b="1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t  </a:t>
                      </a:r>
                      <a:r>
                        <a:rPr sz="1100" b="1" spc="10" dirty="0">
                          <a:solidFill>
                            <a:srgbClr val="00A650"/>
                          </a:solidFill>
                          <a:latin typeface="Segoe UI"/>
                          <a:cs typeface="Segoe UI"/>
                        </a:rPr>
                        <a:t>value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(`)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(`)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(`)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 spc="-15" dirty="0">
                          <a:solidFill>
                            <a:srgbClr val="00A650"/>
                          </a:solidFill>
                          <a:latin typeface="Trebuchet MS"/>
                          <a:cs typeface="Trebuchet MS"/>
                        </a:rPr>
                        <a:t>(`)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6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X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2,10,000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1.20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16%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70,000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3.274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2,29,180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9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180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Y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1,20,000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0.80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14%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42,000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3.433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1,44,186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2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4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186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Z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1,00,000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0" dirty="0">
                          <a:latin typeface="Segoe UI"/>
                          <a:cs typeface="Segoe UI"/>
                        </a:rPr>
                        <a:t>0.40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12%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30,000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3.605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15" dirty="0">
                          <a:latin typeface="Segoe UI"/>
                          <a:cs typeface="Segoe UI"/>
                        </a:rPr>
                        <a:t>1,08,150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25" dirty="0">
                          <a:latin typeface="Segoe UI"/>
                          <a:cs typeface="Segoe UI"/>
                        </a:rPr>
                        <a:t>8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,</a:t>
                      </a:r>
                      <a:r>
                        <a:rPr sz="1100" spc="15" dirty="0">
                          <a:latin typeface="Segoe UI"/>
                          <a:cs typeface="Segoe UI"/>
                        </a:rPr>
                        <a:t>150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3C7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6812</Words>
  <Application>Microsoft Office PowerPoint</Application>
  <PresentationFormat>Custom</PresentationFormat>
  <Paragraphs>1463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 Narrow</vt:lpstr>
      <vt:lpstr>Calibri</vt:lpstr>
      <vt:lpstr>Cambria Math</vt:lpstr>
      <vt:lpstr>Segoe UI</vt:lpstr>
      <vt:lpstr>Segoe UI Black</vt:lpstr>
      <vt:lpstr>Symbol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Prof. Vinay Goyal</dc:creator>
  <cp:lastModifiedBy>Prof. Vinay Goyal</cp:lastModifiedBy>
  <cp:revision>1</cp:revision>
  <dcterms:created xsi:type="dcterms:W3CDTF">2019-09-29T03:24:18Z</dcterms:created>
  <dcterms:modified xsi:type="dcterms:W3CDTF">2019-09-29T07:50:29Z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2019-09-29T00:00:00Z</vt:filetime>
  </property>
</Properties>
</file>