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329" r:id="rId4"/>
    <p:sldId id="335" r:id="rId5"/>
    <p:sldId id="336" r:id="rId6"/>
    <p:sldId id="337" r:id="rId7"/>
    <p:sldId id="338" r:id="rId8"/>
    <p:sldId id="341" r:id="rId9"/>
    <p:sldId id="339" r:id="rId10"/>
    <p:sldId id="340" r:id="rId11"/>
    <p:sldId id="342" r:id="rId12"/>
    <p:sldId id="331" r:id="rId13"/>
    <p:sldId id="258" r:id="rId14"/>
    <p:sldId id="333" r:id="rId15"/>
    <p:sldId id="260" r:id="rId16"/>
    <p:sldId id="261" r:id="rId17"/>
    <p:sldId id="334" r:id="rId18"/>
    <p:sldId id="343" r:id="rId19"/>
    <p:sldId id="344" r:id="rId20"/>
    <p:sldId id="332" r:id="rId21"/>
    <p:sldId id="345" r:id="rId22"/>
    <p:sldId id="346" r:id="rId23"/>
    <p:sldId id="33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8AAB1-0932-4F97-99B0-DBADFBACFDB2}" type="datetimeFigureOut">
              <a:rPr lang="en-IN" smtClean="0"/>
              <a:t>29-10-2024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69D52-2CBB-4730-B074-4A4F44A4967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6408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75BD1-B2B0-E0CC-F368-3B0E3E750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255C9-91E3-97C2-EE8F-BEEEA95BBB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F3DD5-DBB7-9E3B-BCBF-6DDAA1A0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F0575-154F-4844-BF23-1F2538FAF1A5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0929C-083A-85DA-6E3B-786F74E50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E89D3-E605-D912-7DD4-FF470B17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8" name="Picture 7" descr="A black and white logo">
            <a:extLst>
              <a:ext uri="{FF2B5EF4-FFF2-40B4-BE49-F238E27FC236}">
                <a16:creationId xmlns:a16="http://schemas.microsoft.com/office/drawing/2014/main" id="{339249DD-87FF-D90B-5DE8-68B7606A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181" y="0"/>
            <a:ext cx="4587638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02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9472A-3C3E-B5D9-FBAD-05DF9D48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5B1AB-D3D6-905C-3E8F-45E6F6406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244C0-A05D-0848-7E85-A2F1F1766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A70F-8D26-4928-BC71-3275D898DC6F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5F821-E071-00E5-8C17-F296FFC59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F5BA1-6251-297B-8F1E-71F1D4185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7" name="Picture 6" descr="A black and white logo">
            <a:extLst>
              <a:ext uri="{FF2B5EF4-FFF2-40B4-BE49-F238E27FC236}">
                <a16:creationId xmlns:a16="http://schemas.microsoft.com/office/drawing/2014/main" id="{BD5A346A-DBEF-6839-96CF-5984878743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914" y="31440"/>
            <a:ext cx="2627086" cy="66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89BC2-5F5E-D50B-F972-7AB64103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797FC-0C2B-7821-308C-8ACE875FA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BE950-F082-E6E0-B28A-4234E6BB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EB2E-016A-4026-9F9D-13B350D3466D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9CD0-B838-E45A-33AD-73C8DA95C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25CB0-29BF-AD15-AE72-FC7B6D02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987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2CBF-B949-EC2B-688A-E052DFED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CA32E-4849-0319-A7A8-59304DC9D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25070-97B5-7A5B-B61F-2DC8A2039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5801C-3131-F21C-6AFE-EACB047A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F7B5D-DBE0-4BD4-9669-C4B28039C00E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5F998-50A7-BEDB-BF96-0D6E17AD4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98B7C-F225-D800-2CD1-FC05B6041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759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763EB-4920-7789-1FEF-178EE6CA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F5272-3C02-600B-146B-0CE66C8F3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42480-8B84-898F-E367-92D958E9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0FA23-76F2-1A03-942B-F442FD31D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28E4D-7F19-2184-01F0-5E821BA6B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9F3A0-BD50-2FEB-A93B-EDCF2A969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1A6CF-9B86-48CD-85C3-3A6EDF3AA906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D02D75-9350-1AEB-7D3C-86A776CA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E8758-9BC3-AB0B-F489-6C4EFB84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711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4FBD7-03C4-8564-5C88-666EAF0FD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795B2D-3940-C0BF-3427-419540179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4DB71-3794-4C6C-AC97-9D967B9A60E1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A09C0-BF3E-A743-AF64-69BAA5183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29401C-6A74-86E6-876A-6D2EDC579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6" name="Picture 5" descr="A black and white logo">
            <a:extLst>
              <a:ext uri="{FF2B5EF4-FFF2-40B4-BE49-F238E27FC236}">
                <a16:creationId xmlns:a16="http://schemas.microsoft.com/office/drawing/2014/main" id="{62E5A3AF-DF3F-9140-BFE3-8F9038F227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849" y="63383"/>
            <a:ext cx="2768151" cy="70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5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BD346E-8E0E-4A33-3A34-24ED5C99A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C42DD-4A63-441D-B705-206BE0F035D6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6B3255-F29C-6C88-1A83-4361B3FE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CA2D3-6F3A-80E0-F923-B65441418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5" name="Picture 4" descr="A black and white logo">
            <a:extLst>
              <a:ext uri="{FF2B5EF4-FFF2-40B4-BE49-F238E27FC236}">
                <a16:creationId xmlns:a16="http://schemas.microsoft.com/office/drawing/2014/main" id="{DC1FEEC6-CAF5-44E9-1CC8-8A9660E7A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" y="6161036"/>
            <a:ext cx="2742303" cy="69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81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CCA-4598-E870-B758-F5E21E42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2EE20-EF63-E82C-CE87-4E7A0A99D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3F6F2-C9BE-0071-E9B2-2668B9AD6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5D9BE-5E1C-EB68-5920-166ACB65D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15BA8-45F9-4AD3-B3B7-689BDE7CD577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9BF0F-0739-42B6-779D-945BB30D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F5ABB-1DDC-EEEE-B65C-1EE25083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296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4B0D9-B46C-8CC5-3B8D-BFC059D4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D6733E-4E2C-B5F9-DA3F-F1C1E2347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BF288-B5AE-AD23-99FF-FA1798178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2FD13-96F1-4016-FB05-402719A7F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84698-344E-4503-9C3C-B36E73B6FE0B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BB272-A268-CC0B-AC5B-93EAB356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F2E49-3032-97E7-FCE0-854CA281A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966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38B8-492F-4E4F-B53C-9ED5EB98F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A455E6-4879-5656-7D8F-7E11381D0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79066-B6C4-EFAA-4D48-68AFEE15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294BF-C131-495C-B535-9EA0384F75B6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2DF9B-5C65-9EB2-3E05-65848846D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B5761-64C4-1270-AB66-AC6A2FA0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681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03422-D9CD-D2AE-14CE-316D02262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5E55B-6D6D-A2EC-224C-2BFDCACDC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50E91-CA40-A1CA-E12F-A066A70AE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EE6B-FADC-4B49-AFE6-8AE67BF02389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40942-8510-8DFE-2D79-6E4C1996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145AB-6BCC-8C89-EBB9-DD6EAA949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70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AF82D-9964-983B-14AD-F44A9C43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CCB6E-11E2-9C24-9212-48976BE9C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8F011-2371-2808-224A-846DC6943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8ADEF4-52E9-408F-9BA4-F1DF1981D7FA}" type="datetime1">
              <a:rPr lang="en-IN" smtClean="0"/>
              <a:t>29-10-2024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1BBA6-4A31-4275-E378-CA9F37081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840C3-DF3C-9E15-243F-0E8666B42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C3966-76C3-4019-8943-2183668DBB5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519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2E46-A00E-9564-57CE-772B54BADA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Risk Pooling Strategies and Postponement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8223C-2B10-E968-EBCD-DAFCDF5F42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Milan Kumar</a:t>
            </a:r>
          </a:p>
          <a:p>
            <a:r>
              <a:rPr lang="en-IN" dirty="0"/>
              <a:t>IIM Visakhapatnam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87DF1-15F0-0393-D194-E17C90F8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74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A3478-CDB5-F561-9A2D-D1D79964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01A4E-C980-76F2-4B20-FD7A2E2CA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Uncertainty is the bane of operations.</a:t>
            </a:r>
          </a:p>
          <a:p>
            <a:r>
              <a:rPr lang="en-IN" dirty="0"/>
              <a:t>Operational performance is affected by </a:t>
            </a:r>
          </a:p>
          <a:p>
            <a:pPr lvl="1"/>
            <a:r>
              <a:rPr lang="en-IN" dirty="0"/>
              <a:t>Uncertain Demand</a:t>
            </a:r>
          </a:p>
          <a:p>
            <a:pPr lvl="1"/>
            <a:r>
              <a:rPr lang="en-IN" dirty="0"/>
              <a:t>Uncertain Supply</a:t>
            </a:r>
          </a:p>
          <a:p>
            <a:pPr lvl="1"/>
            <a:r>
              <a:rPr lang="en-IN" dirty="0"/>
              <a:t>Uncertain Quality</a:t>
            </a:r>
          </a:p>
          <a:p>
            <a:r>
              <a:rPr lang="en-US" dirty="0"/>
              <a:t>The risk is mitigated through risk-pooling strategies such as </a:t>
            </a:r>
          </a:p>
          <a:p>
            <a:pPr lvl="1"/>
            <a:r>
              <a:rPr lang="en-US" dirty="0"/>
              <a:t>Location pooling</a:t>
            </a:r>
          </a:p>
          <a:p>
            <a:pPr lvl="1"/>
            <a:r>
              <a:rPr lang="en-US" dirty="0"/>
              <a:t>Virtual pooling</a:t>
            </a:r>
          </a:p>
          <a:p>
            <a:pPr lvl="1"/>
            <a:r>
              <a:rPr lang="en-US" dirty="0"/>
              <a:t>Product pooling</a:t>
            </a:r>
          </a:p>
          <a:p>
            <a:pPr lvl="1"/>
            <a:r>
              <a:rPr lang="en-US" dirty="0"/>
              <a:t>Lead time pooling and</a:t>
            </a:r>
          </a:p>
          <a:p>
            <a:pPr lvl="1"/>
            <a:r>
              <a:rPr lang="en-US" dirty="0"/>
              <a:t>Capacity pooling</a:t>
            </a:r>
          </a:p>
          <a:p>
            <a:endParaRPr lang="en-IN" dirty="0"/>
          </a:p>
          <a:p>
            <a:pPr lvl="1"/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801CF-951A-C13B-3BBB-8D6498C08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8127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E571F-647B-AFEF-0312-C05E12D41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Location Pooling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C2157-7EE0-BA85-CB7D-9BA801A07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Assume there are two locations served using two different warehouses.</a:t>
            </a:r>
          </a:p>
          <a:p>
            <a:r>
              <a:rPr lang="en-IN" dirty="0"/>
              <a:t>The warehouse must maintain a service level of 95%.</a:t>
            </a:r>
          </a:p>
          <a:p>
            <a:r>
              <a:rPr lang="en-IN" dirty="0"/>
              <a:t>The locations are served with a lead time of 1 day, i.e., an order placed today will be fulfilled the next day.</a:t>
            </a:r>
          </a:p>
          <a:p>
            <a:r>
              <a:rPr lang="en-IN" dirty="0"/>
              <a:t>Consider an alternate scenario where both locations are served from the same warehouse. What will be our inventory requirement to maintain the same service level? </a:t>
            </a:r>
          </a:p>
          <a:p>
            <a:r>
              <a:rPr lang="en-IN" dirty="0"/>
              <a:t> Let us answer this question using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BAD11-AC11-B83F-6F85-FCBD45B8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58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EFFD-54B4-E23F-6DCF-C1C30FC9D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Location Pooling contd..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AC309-3DC4-F0D9-CEAE-B1CEEC31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4</a:t>
            </a:fld>
            <a:endParaRPr lang="en-IN" dirty="0"/>
          </a:p>
        </p:txBody>
      </p:sp>
      <p:pic>
        <p:nvPicPr>
          <p:cNvPr id="5" name="Picture 4" descr="Graph showing the relationship between expected inventory in days of demand and the number of territories pooled and the coefficient of variation.">
            <a:extLst>
              <a:ext uri="{FF2B5EF4-FFF2-40B4-BE49-F238E27FC236}">
                <a16:creationId xmlns:a16="http://schemas.microsoft.com/office/drawing/2014/main" id="{52AF3674-8B6C-FA12-9B31-7F6D36F70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669" y="1432731"/>
            <a:ext cx="6840559" cy="54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2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7C1ED-675C-54A6-871F-60220D40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Location Pooling -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BC301-F512-9B65-BD06-76C951DBB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Lesser inventory is needed for the same service level</a:t>
            </a:r>
          </a:p>
          <a:p>
            <a:r>
              <a:rPr lang="en-IN" dirty="0"/>
              <a:t>Or, the same amount of inventory now provides a higher service level</a:t>
            </a:r>
          </a:p>
          <a:p>
            <a:r>
              <a:rPr lang="en-IN" dirty="0"/>
              <a:t>Or, a combination of the two can be used to lower inventory and improve the service level.</a:t>
            </a:r>
          </a:p>
          <a:p>
            <a:r>
              <a:rPr lang="en-IN" dirty="0"/>
              <a:t>Caution: Pooling a larger geographical area may result in a higher delivery cost.</a:t>
            </a:r>
          </a:p>
          <a:p>
            <a:pPr lvl="1"/>
            <a:r>
              <a:rPr lang="en-IN" dirty="0"/>
              <a:t>Thus, savings from lower inventory may be lost due to a higher delivery cost. </a:t>
            </a:r>
          </a:p>
          <a:p>
            <a:pPr lvl="1"/>
            <a:r>
              <a:rPr lang="en-IN" dirty="0"/>
              <a:t>Especially relevant in the case of E-commerce companies.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3E4DC-C8DB-26E7-0E15-9C63ED0A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804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F0C4-EC6F-7200-CFD6-731B0515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Product Pooling - </a:t>
            </a:r>
            <a:r>
              <a:rPr lang="en-US" altLang="en-US" sz="4400" dirty="0"/>
              <a:t>O’Neill’s Dive Wetsuits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79DB1-D1F0-37B7-AEBC-981C58F94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O’Neill sells two Hammer 3/2 wetsuits that are identical except for the logo silk screened on the chest.</a:t>
            </a:r>
          </a:p>
          <a:p>
            <a:r>
              <a:rPr lang="en-US" dirty="0"/>
              <a:t>Instead of having two Hammer 3/2 suits, O’Neill could consolidate its product line into a single Hammer 3/2 suit, that is, a universal design, which we will call the “Universal Hammer.”</a:t>
            </a:r>
          </a:p>
          <a:p>
            <a:r>
              <a:rPr lang="en-US" dirty="0"/>
              <a:t> Let's assume that the demand for both products is normally distributed with a mean of 3,192 and a </a:t>
            </a:r>
            <a:r>
              <a:rPr lang="en-IN" dirty="0"/>
              <a:t>standard deviation of 1181.</a:t>
            </a:r>
          </a:p>
          <a:p>
            <a:r>
              <a:rPr lang="en-IN" dirty="0"/>
              <a:t>Also, each suit sells for $190, and the purchase cost is $110. If items are unsold at the end of the season, it is salvaged at $90.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17B60-A2DC-EF8A-0FC0-A0D39EB0F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890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8E9D3-57DF-190E-6634-E119EB90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detour - 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Random Demand for Two Products</a:t>
            </a:r>
          </a:p>
        </p:txBody>
      </p:sp>
      <p:pic>
        <p:nvPicPr>
          <p:cNvPr id="5" name="Picture 4" descr="Three scatterplots showing the variation in the demand for product 1 and product 2 for 3 different correlations.">
            <a:extLst>
              <a:ext uri="{FF2B5EF4-FFF2-40B4-BE49-F238E27FC236}">
                <a16:creationId xmlns:a16="http://schemas.microsoft.com/office/drawing/2014/main" id="{D0080CB0-9011-CD3C-A4D4-5851CE377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416" y="710170"/>
            <a:ext cx="6326250" cy="564617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BC808-A99D-E8BC-1318-B8D6485E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3BC3966-76C3-4019-8943-2183668DBB58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30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C730C-9D8A-9F8A-C39C-3F4CB2856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Characteristics of Pooled Demand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7A721-9B26-4B3F-F5B6-6FCEA19C45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N" sz="2400" dirty="0"/>
                  <a:t>Expected pooled Demand = 2 x </a:t>
                </a:r>
                <a:r>
                  <a:rPr lang="el-GR" sz="2400" dirty="0"/>
                  <a:t>μ</a:t>
                </a:r>
                <a:endParaRPr lang="en-IN" sz="2400" dirty="0"/>
              </a:p>
              <a:p>
                <a:r>
                  <a:rPr lang="en-IN" sz="2400" dirty="0"/>
                  <a:t>Standard deviation of pooled demand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×(1+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𝐶𝑜𝑟𝑟𝑒𝑙𝑎𝑡𝑖𝑜𝑛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rad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IN" sz="2400" dirty="0"/>
              </a:p>
              <a:p>
                <a:r>
                  <a:rPr lang="en-IN" sz="2400" dirty="0"/>
                  <a:t>Coefficient of variation of pooled demand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IN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(1+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𝐶𝑜𝑟𝑟𝑒𝑙𝑎𝑡𝑖𝑜𝑛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rad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l-GR" sz="2400" dirty="0"/>
                              <m:t>μ</m:t>
                            </m:r>
                          </m:den>
                        </m:f>
                      </m:e>
                    </m:d>
                  </m:oMath>
                </a14:m>
                <a:endParaRPr lang="en-IN" sz="2400" dirty="0"/>
              </a:p>
              <a:p>
                <a:endParaRPr lang="en-IN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7A721-9B26-4B3F-F5B6-6FCEA19C45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443F3-E281-DDC0-2BF5-C93228EA0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14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579F0-D61A-B5CF-C8BC-63042865C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66" y="1591535"/>
            <a:ext cx="4160520" cy="3674930"/>
          </a:xfrm>
        </p:spPr>
        <p:txBody>
          <a:bodyPr>
            <a:normAutofit fontScale="90000"/>
          </a:bodyPr>
          <a:lstStyle/>
          <a:p>
            <a:r>
              <a:rPr lang="en-US" dirty="0"/>
              <a:t>Inventory/Stockout Outcome Given the Order Quantities for Surf and Dive Suits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28A58-E847-23FA-3229-92E25935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9</a:t>
            </a:fld>
            <a:endParaRPr lang="en-IN" dirty="0"/>
          </a:p>
        </p:txBody>
      </p:sp>
      <p:pic>
        <p:nvPicPr>
          <p:cNvPr id="5" name="Picture 4" descr="Graph showing the 4 options for the inventory of dive and surf suits as a function of demand.">
            <a:extLst>
              <a:ext uri="{FF2B5EF4-FFF2-40B4-BE49-F238E27FC236}">
                <a16:creationId xmlns:a16="http://schemas.microsoft.com/office/drawing/2014/main" id="{CA3B6585-E034-B38C-233A-385EE80D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726" y="728478"/>
            <a:ext cx="5731234" cy="599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23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F6E03-A8F1-2DB7-05D5-350C5D5AE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822325"/>
            <a:ext cx="3718560" cy="4740275"/>
          </a:xfrm>
        </p:spPr>
        <p:txBody>
          <a:bodyPr>
            <a:normAutofit/>
          </a:bodyPr>
          <a:lstStyle/>
          <a:p>
            <a:r>
              <a:rPr lang="en-US" sz="4400" dirty="0"/>
              <a:t>Outcomes for the Universal Hammer Given Q Units Purchased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8AF59-85B1-27E2-63FF-53EB8620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10</a:t>
            </a:fld>
            <a:endParaRPr lang="en-IN" dirty="0"/>
          </a:p>
        </p:txBody>
      </p:sp>
      <p:pic>
        <p:nvPicPr>
          <p:cNvPr id="5" name="Picture 4" descr="Graph displaying the outcomes for universal hammer given Q units of dive and surf suits purchased.">
            <a:extLst>
              <a:ext uri="{FF2B5EF4-FFF2-40B4-BE49-F238E27FC236}">
                <a16:creationId xmlns:a16="http://schemas.microsoft.com/office/drawing/2014/main" id="{3A4F49EF-E4A4-83C5-6C23-AD3FD13E0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412" y="822325"/>
            <a:ext cx="5875148" cy="593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8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B51C-7BD7-36E9-34A9-09577E97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56" y="2766218"/>
            <a:ext cx="3607190" cy="1325563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Expected Profit of the Universal Hammer Wetsuit (decreasing curve) and the Coefficient of Variation of Total Demand (increasing curve)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CE8DC-3B4C-3C47-7098-8608AA47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11</a:t>
            </a:fld>
            <a:endParaRPr lang="en-IN" dirty="0"/>
          </a:p>
        </p:txBody>
      </p:sp>
      <p:pic>
        <p:nvPicPr>
          <p:cNvPr id="5" name="Picture 4" descr="Graph displaying the correlation between surf on the x-axis and expected profit and the coefficient of variation on the vertical axes.">
            <a:extLst>
              <a:ext uri="{FF2B5EF4-FFF2-40B4-BE49-F238E27FC236}">
                <a16:creationId xmlns:a16="http://schemas.microsoft.com/office/drawing/2014/main" id="{55C237BC-F751-AACA-3E31-15098121B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427" y="792571"/>
            <a:ext cx="5876373" cy="592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05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3BD1-ADD5-E689-2490-13E277B2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740CD-5523-4F77-9367-DF9A162F9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12</a:t>
            </a:fld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464DE1-DD8D-747A-2C63-EAAC23764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</a:blip>
          <a:stretch>
            <a:fillRect/>
          </a:stretch>
        </p:blipFill>
        <p:spPr>
          <a:xfrm>
            <a:off x="1288473" y="1825625"/>
            <a:ext cx="96150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10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2BF0C4-DFDA-41A0-9204-DD7E6E3F9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051" y="1338001"/>
            <a:ext cx="6762788" cy="5519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559F1B-9FFF-B877-A4F0-815CC842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Standardization</a:t>
            </a:r>
          </a:p>
        </p:txBody>
      </p:sp>
    </p:spTree>
    <p:extLst>
      <p:ext uri="{BB962C8B-B14F-4D97-AF65-F5344CB8AC3E}">
        <p14:creationId xmlns:p14="http://schemas.microsoft.com/office/powerpoint/2010/main" val="2175226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3DD784-4C3B-4FB7-A143-FA1D9CFDF6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905"/>
          <a:stretch/>
        </p:blipFill>
        <p:spPr>
          <a:xfrm>
            <a:off x="135246" y="1548944"/>
            <a:ext cx="6607626" cy="32448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C979F4-02E7-F89F-AB2A-FD90B167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639" r="3559"/>
          <a:stretch/>
        </p:blipFill>
        <p:spPr>
          <a:xfrm>
            <a:off x="5707414" y="3937457"/>
            <a:ext cx="6372430" cy="27722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3B53AE5-3CBA-78C6-B74A-839EDC4C5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Modular Design</a:t>
            </a:r>
          </a:p>
        </p:txBody>
      </p:sp>
    </p:spTree>
    <p:extLst>
      <p:ext uri="{BB962C8B-B14F-4D97-AF65-F5344CB8AC3E}">
        <p14:creationId xmlns:p14="http://schemas.microsoft.com/office/powerpoint/2010/main" val="401601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9C5382-55CE-41BA-9822-6D8AA2AE92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8028"/>
          <a:stretch/>
        </p:blipFill>
        <p:spPr>
          <a:xfrm>
            <a:off x="0" y="1269448"/>
            <a:ext cx="6738599" cy="3346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21B772-53B5-070E-0D75-65925A9F8B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123"/>
          <a:stretch/>
        </p:blipFill>
        <p:spPr>
          <a:xfrm>
            <a:off x="5293744" y="3788228"/>
            <a:ext cx="6738599" cy="295365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3FCC6C3-3E38-F4A0-7E52-A0D915B1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Delayed Differentiation</a:t>
            </a:r>
          </a:p>
        </p:txBody>
      </p:sp>
    </p:spTree>
    <p:extLst>
      <p:ext uri="{BB962C8B-B14F-4D97-AF65-F5344CB8AC3E}">
        <p14:creationId xmlns:p14="http://schemas.microsoft.com/office/powerpoint/2010/main" val="20771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0D7E86-D51A-429C-9F2E-05AEFE4B4F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589"/>
          <a:stretch/>
        </p:blipFill>
        <p:spPr>
          <a:xfrm>
            <a:off x="348343" y="1380289"/>
            <a:ext cx="6364051" cy="31177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A677C1-CFBA-42A7-78F1-E7EC69FEE4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870"/>
          <a:stretch/>
        </p:blipFill>
        <p:spPr>
          <a:xfrm>
            <a:off x="5620887" y="3918857"/>
            <a:ext cx="6364051" cy="279113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98B59A1-46A1-C5DC-B785-EEB55B50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Restructuring</a:t>
            </a:r>
          </a:p>
        </p:txBody>
      </p:sp>
    </p:spTree>
    <p:extLst>
      <p:ext uri="{BB962C8B-B14F-4D97-AF65-F5344CB8AC3E}">
        <p14:creationId xmlns:p14="http://schemas.microsoft.com/office/powerpoint/2010/main" val="320708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5A837-3CD0-CAD6-82E0-48B0FC51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 of Differentiation Strategies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0F0CD-9B83-8795-6E6A-BE37FB49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17</a:t>
            </a:fld>
            <a:endParaRPr lang="en-IN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CE3FD6F-C0AB-128A-49AF-0B02E7BD2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952159"/>
              </p:ext>
            </p:extLst>
          </p:nvPr>
        </p:nvGraphicFramePr>
        <p:xfrm>
          <a:off x="605307" y="1825625"/>
          <a:ext cx="10908407" cy="50085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216">
                  <a:extLst>
                    <a:ext uri="{9D8B030D-6E8A-4147-A177-3AD203B41FA5}">
                      <a16:colId xmlns:a16="http://schemas.microsoft.com/office/drawing/2014/main" val="2369860250"/>
                    </a:ext>
                  </a:extLst>
                </a:gridCol>
                <a:gridCol w="4681621">
                  <a:extLst>
                    <a:ext uri="{9D8B030D-6E8A-4147-A177-3AD203B41FA5}">
                      <a16:colId xmlns:a16="http://schemas.microsoft.com/office/drawing/2014/main" val="2731308309"/>
                    </a:ext>
                  </a:extLst>
                </a:gridCol>
                <a:gridCol w="3920570">
                  <a:extLst>
                    <a:ext uri="{9D8B030D-6E8A-4147-A177-3AD203B41FA5}">
                      <a16:colId xmlns:a16="http://schemas.microsoft.com/office/drawing/2014/main" val="3778799795"/>
                    </a:ext>
                  </a:extLst>
                </a:gridCol>
              </a:tblGrid>
              <a:tr h="6863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u="none" strike="noStrike" baseline="-25000" dirty="0">
                          <a:effectLst/>
                        </a:rPr>
                        <a:t>Basic Approach</a:t>
                      </a:r>
                      <a:endParaRPr lang="en-IN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baseline="-25000" dirty="0">
                          <a:effectLst/>
                        </a:rPr>
                        <a:t>Redesign Process for Delaying Product Differentiation</a:t>
                      </a:r>
                      <a:endParaRPr lang="en-US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b="1" u="none" strike="noStrike" baseline="-25000" dirty="0">
                          <a:effectLst/>
                        </a:rPr>
                        <a:t>Conditions for Effectiveness</a:t>
                      </a:r>
                      <a:endParaRPr lang="en-IN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extLst>
                  <a:ext uri="{0D108BD9-81ED-4DB2-BD59-A6C34878D82A}">
                    <a16:rowId xmlns:a16="http://schemas.microsoft.com/office/drawing/2014/main" val="1043194255"/>
                  </a:ext>
                </a:extLst>
              </a:tr>
              <a:tr h="64464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400" b="1" u="none" strike="noStrike" baseline="-25000" dirty="0">
                          <a:effectLst/>
                        </a:rPr>
                        <a:t>Standardization</a:t>
                      </a:r>
                      <a:endParaRPr lang="en-IN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 dirty="0">
                          <a:effectLst/>
                        </a:rPr>
                        <a:t>Design a part that is common to all products</a:t>
                      </a:r>
                      <a:endParaRPr lang="en-US" sz="2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>
                          <a:effectLst/>
                        </a:rPr>
                        <a:t>Effective when the investment cost and incremental processing cost required for standardization are low</a:t>
                      </a:r>
                      <a:endParaRPr lang="en-US" sz="2400" b="0" i="0" u="none" strike="noStrike" baseline="-25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extLst>
                  <a:ext uri="{0D108BD9-81ED-4DB2-BD59-A6C34878D82A}">
                    <a16:rowId xmlns:a16="http://schemas.microsoft.com/office/drawing/2014/main" val="4248173215"/>
                  </a:ext>
                </a:extLst>
              </a:tr>
              <a:tr h="966964">
                <a:tc>
                  <a:txBody>
                    <a:bodyPr/>
                    <a:lstStyle/>
                    <a:p>
                      <a:pPr algn="l" fontAlgn="ctr"/>
                      <a:r>
                        <a:rPr lang="en-IN" sz="2400" b="1" u="none" strike="noStrike" baseline="-25000" dirty="0">
                          <a:effectLst/>
                        </a:rPr>
                        <a:t>Modular Design</a:t>
                      </a:r>
                      <a:endParaRPr lang="en-IN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 dirty="0">
                          <a:effectLst/>
                        </a:rPr>
                        <a:t>Divide a part into 2 modules—the first module is a common part, and the assembly operation of the second module is deferred</a:t>
                      </a:r>
                      <a:endParaRPr lang="en-US" sz="2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 dirty="0">
                          <a:effectLst/>
                        </a:rPr>
                        <a:t>The number of modules increases. However, this approach is effective when the incremental lead time, incremental processing cost, and unit inventory holding cost are low</a:t>
                      </a:r>
                      <a:endParaRPr lang="en-US" sz="2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extLst>
                  <a:ext uri="{0D108BD9-81ED-4DB2-BD59-A6C34878D82A}">
                    <a16:rowId xmlns:a16="http://schemas.microsoft.com/office/drawing/2014/main" val="2687446755"/>
                  </a:ext>
                </a:extLst>
              </a:tr>
              <a:tr h="11281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baseline="-25000" dirty="0">
                          <a:effectLst/>
                        </a:rPr>
                        <a:t>Process Restructuring - Postponement of Operation</a:t>
                      </a:r>
                      <a:endParaRPr lang="en-US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>
                          <a:effectLst/>
                        </a:rPr>
                        <a:t>Divide an operation into 2 steps—the first step is common to all products, and the execution of the second step is postponed</a:t>
                      </a:r>
                      <a:endParaRPr lang="en-US" sz="2400" b="0" i="0" u="none" strike="noStrike" baseline="-25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>
                          <a:effectLst/>
                        </a:rPr>
                        <a:t>Effective when the lead time of the common step is significantly longer than the second step that is being delayed. Additionally, this approach is effective when the second step is a high value-added activity</a:t>
                      </a:r>
                      <a:endParaRPr lang="en-US" sz="2400" b="0" i="0" u="none" strike="noStrike" baseline="-25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extLst>
                  <a:ext uri="{0D108BD9-81ED-4DB2-BD59-A6C34878D82A}">
                    <a16:rowId xmlns:a16="http://schemas.microsoft.com/office/drawing/2014/main" val="1718526729"/>
                  </a:ext>
                </a:extLst>
              </a:tr>
              <a:tr h="11281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baseline="-25000" dirty="0">
                          <a:effectLst/>
                        </a:rPr>
                        <a:t>Process Restructuring - Reversal of Operations</a:t>
                      </a:r>
                      <a:endParaRPr lang="en-US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>
                          <a:effectLst/>
                        </a:rPr>
                        <a:t>Reverse the order of 2 operations. As a result, the first operation is common to all products</a:t>
                      </a:r>
                      <a:endParaRPr lang="en-US" sz="2400" b="0" i="0" u="none" strike="noStrike" baseline="-25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baseline="-25000" dirty="0">
                          <a:effectLst/>
                        </a:rPr>
                        <a:t>Effective when deferring the high value-added operation by reversing the operations</a:t>
                      </a:r>
                      <a:endParaRPr lang="en-US" sz="2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ctr"/>
                </a:tc>
                <a:extLst>
                  <a:ext uri="{0D108BD9-81ED-4DB2-BD59-A6C34878D82A}">
                    <a16:rowId xmlns:a16="http://schemas.microsoft.com/office/drawing/2014/main" val="1360145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82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CB000-1C15-BE2B-651D-8600B4D5E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22" y="2590165"/>
            <a:ext cx="4069080" cy="1325563"/>
          </a:xfrm>
        </p:spPr>
        <p:txBody>
          <a:bodyPr>
            <a:normAutofit fontScale="90000"/>
          </a:bodyPr>
          <a:lstStyle/>
          <a:p>
            <a:r>
              <a:rPr lang="en-IN" dirty="0"/>
              <a:t>Capacity Pooling with Flexible Manufacturing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713C7-4118-16C9-4574-72EAF0F4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18</a:t>
            </a:fld>
            <a:endParaRPr lang="en-IN" dirty="0"/>
          </a:p>
        </p:txBody>
      </p:sp>
      <p:pic>
        <p:nvPicPr>
          <p:cNvPr id="5" name="Picture 4" descr="Two diagrams: one with 10 links and no flexibility and one with 11 links, one with flexibility.">
            <a:extLst>
              <a:ext uri="{FF2B5EF4-FFF2-40B4-BE49-F238E27FC236}">
                <a16:creationId xmlns:a16="http://schemas.microsoft.com/office/drawing/2014/main" id="{CD1C7FD4-5F77-C6D1-E155-7BD9D9689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844" y="655549"/>
            <a:ext cx="6017956" cy="55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84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A5008-F84D-6C67-859F-1E4A478F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Flexibility Configurations with the Same Number of Links but Different Number of Chains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B78DE-5A99-ED11-899C-9810880CD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577862" cy="5032375"/>
          </a:xfrm>
        </p:spPr>
        <p:txBody>
          <a:bodyPr>
            <a:normAutofit fontScale="92500" lnSpcReduction="10000"/>
          </a:bodyPr>
          <a:lstStyle/>
          <a:p>
            <a:pPr marL="292608" indent="-292608">
              <a:buFont typeface="Arial" panose="020B0604020202020204" pitchFamily="34" charset="0"/>
              <a:buChar char="•"/>
            </a:pPr>
            <a:r>
              <a:rPr lang="en-US" altLang="en-US" dirty="0"/>
              <a:t>A chain is a group of plants and products connected via links.</a:t>
            </a:r>
          </a:p>
          <a:p>
            <a:pPr marL="292608" indent="-292608">
              <a:buFont typeface="Arial" panose="020B0604020202020204" pitchFamily="34" charset="0"/>
              <a:buChar char="•"/>
            </a:pPr>
            <a:r>
              <a:rPr lang="en-US" altLang="en-US" dirty="0"/>
              <a:t>Flexibility is most effective if it is added to create long chains.</a:t>
            </a:r>
          </a:p>
          <a:p>
            <a:pPr marL="292608" indent="-292608">
              <a:buFont typeface="Arial" panose="020B0604020202020204" pitchFamily="34" charset="0"/>
              <a:buChar char="•"/>
            </a:pPr>
            <a:r>
              <a:rPr lang="en-US" altLang="en-US" dirty="0"/>
              <a:t>A configuration with 20 links can produce nearly the results of total flexibility as long as it constructs one large chain:</a:t>
            </a:r>
          </a:p>
          <a:p>
            <a:pPr marL="292608" indent="-292608">
              <a:buFont typeface="Arial" panose="020B0604020202020204" pitchFamily="34" charset="0"/>
              <a:buChar char="•"/>
            </a:pPr>
            <a:r>
              <a:rPr lang="en-US" altLang="en-US" dirty="0"/>
              <a:t>Hence, a little bit of flexibility is very useful as long as it is designed correctly.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0B6EF-77DB-2502-0276-B99C8BCB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19</a:t>
            </a:fld>
            <a:endParaRPr lang="en-IN" dirty="0"/>
          </a:p>
        </p:txBody>
      </p:sp>
      <p:pic>
        <p:nvPicPr>
          <p:cNvPr id="7" name="Picture 6" descr="Same diagram showing flexibility configurations with the same number of links, but different number of chains.">
            <a:extLst>
              <a:ext uri="{FF2B5EF4-FFF2-40B4-BE49-F238E27FC236}">
                <a16:creationId xmlns:a16="http://schemas.microsoft.com/office/drawing/2014/main" id="{C19539B4-A9DF-2700-6C12-4577391F2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94322"/>
            <a:ext cx="5348879" cy="49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6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B8FB7-3BDB-D0FE-92AF-E2879581C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2218166"/>
            <a:ext cx="3307080" cy="2421668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Expected Sales and Capacity Utilization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D741D-7764-B248-B233-73FBD98F4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20</a:t>
            </a:fld>
            <a:endParaRPr lang="en-IN" dirty="0"/>
          </a:p>
        </p:txBody>
      </p:sp>
      <p:pic>
        <p:nvPicPr>
          <p:cNvPr id="5" name="Picture 4" descr="Graph displaying the expected sales as a function of the expected capacity utilization.">
            <a:extLst>
              <a:ext uri="{FF2B5EF4-FFF2-40B4-BE49-F238E27FC236}">
                <a16:creationId xmlns:a16="http://schemas.microsoft.com/office/drawing/2014/main" id="{538B0497-5957-17B7-AC90-1E5B23FF9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030" y="644068"/>
            <a:ext cx="6069249" cy="589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78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595D-D74A-55A7-31D0-B4F556D94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947523"/>
            <a:ext cx="3398520" cy="2962953"/>
          </a:xfrm>
        </p:spPr>
        <p:txBody>
          <a:bodyPr>
            <a:normAutofit/>
          </a:bodyPr>
          <a:lstStyle/>
          <a:p>
            <a:r>
              <a:rPr lang="en-IN" sz="4400" dirty="0"/>
              <a:t>A Graph of Revenue Growth for Hon Hai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BB101-D8A0-D683-4A5C-1BFF3DF8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21</a:t>
            </a:fld>
            <a:endParaRPr lang="en-IN" dirty="0"/>
          </a:p>
        </p:txBody>
      </p:sp>
      <p:pic>
        <p:nvPicPr>
          <p:cNvPr id="5" name="Picture 4" descr="Graph shows Revenue Growth for Hon Hai from 2001 to 2021.">
            <a:extLst>
              <a:ext uri="{FF2B5EF4-FFF2-40B4-BE49-F238E27FC236}">
                <a16:creationId xmlns:a16="http://schemas.microsoft.com/office/drawing/2014/main" id="{1C182A1C-7E68-45B7-35AF-9F0C23F35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153" y="874816"/>
            <a:ext cx="6632607" cy="552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60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48E1-66EB-D9FA-2262-4BFECA08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7FD17-819D-255D-06F9-669BB2181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discussed the strategies for leveraging risk pooling to balance supply and demand, with methods like location pooling, product pooling, and capacity pooling, each having unique benefits and limitations.</a:t>
            </a:r>
          </a:p>
          <a:p>
            <a:r>
              <a:rPr lang="en-US" dirty="0"/>
              <a:t>Location pooling is effective in reducing inventory but moves it away from customers, while consolidated distribution keeps inventory near customers.</a:t>
            </a:r>
          </a:p>
          <a:p>
            <a:r>
              <a:rPr lang="en-US" dirty="0"/>
              <a:t>Product pooling with a universal design can be beneficial but might reduce product functionality and may require redesign.</a:t>
            </a:r>
          </a:p>
          <a:p>
            <a:r>
              <a:rPr lang="en-US" dirty="0"/>
              <a:t>Capacity pooling can increase sales and capacity utilization but needs flexible, often costly, capacity.</a:t>
            </a:r>
          </a:p>
          <a:p>
            <a:r>
              <a:rPr lang="en-US" dirty="0"/>
              <a:t>Risk pooling is most effective when demands are negatively correlated; it becomes less effective as demand correlation increases.</a:t>
            </a:r>
          </a:p>
          <a:p>
            <a:r>
              <a:rPr lang="en-US" dirty="0"/>
              <a:t>Risk pooling does not reduce pipeline inventory; instead, it primarily aids in inventory management, helping to either reduce inventory or increase service levels.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A45C4-ACAA-1741-1759-52D28D6C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22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9891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54420-5A8C-DBE5-6103-E445F4C57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16D8E-53B5-CEF2-41C2-9D064E7E5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3966-76C3-4019-8943-2183668DBB58}" type="slidenum">
              <a:rPr lang="en-IN" smtClean="0"/>
              <a:t>23</a:t>
            </a:fld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44E38-45E1-77C8-77A8-AF4E5C8290F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2549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Reference: Lee, H. L., &amp; Tang, C. S. (1997). Modelling the costs and benefits of delayed product differentiation. </a:t>
            </a:r>
            <a:r>
              <a:rPr lang="en-US" i="1" dirty="0"/>
              <a:t>Management Science</a:t>
            </a:r>
            <a:r>
              <a:rPr lang="en-US" dirty="0"/>
              <a:t>, </a:t>
            </a:r>
            <a:r>
              <a:rPr lang="en-US" i="1" dirty="0"/>
              <a:t>43</a:t>
            </a:r>
            <a:r>
              <a:rPr lang="en-US" dirty="0"/>
              <a:t>(1), 40-53.</a:t>
            </a:r>
          </a:p>
          <a:p>
            <a:r>
              <a:rPr lang="en-US" dirty="0" err="1"/>
              <a:t>Cachon</a:t>
            </a:r>
            <a:r>
              <a:rPr lang="en-US" dirty="0"/>
              <a:t>, G., &amp; </a:t>
            </a:r>
            <a:r>
              <a:rPr lang="en-US" dirty="0" err="1"/>
              <a:t>Terwiesch</a:t>
            </a:r>
            <a:r>
              <a:rPr lang="en-US" dirty="0"/>
              <a:t>, C. (2023). Risk-pooling strategies to reduce and hedge uncertainties. In </a:t>
            </a:r>
            <a:r>
              <a:rPr lang="en-US" i="1" dirty="0"/>
              <a:t>Matching supply with demand</a:t>
            </a:r>
            <a:r>
              <a:rPr lang="en-US" dirty="0"/>
              <a:t> (4th ed). McGraw Hill.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074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960</Words>
  <Application>Microsoft Office PowerPoint</Application>
  <PresentationFormat>Widescreen</PresentationFormat>
  <Paragraphs>100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Cambria Math</vt:lpstr>
      <vt:lpstr>Office Theme</vt:lpstr>
      <vt:lpstr>Risk Pooling Strategies and Postponement</vt:lpstr>
      <vt:lpstr>Uncertainty</vt:lpstr>
      <vt:lpstr>Location Pooling</vt:lpstr>
      <vt:lpstr>Location Pooling contd..</vt:lpstr>
      <vt:lpstr>Location Pooling - Conclusion</vt:lpstr>
      <vt:lpstr>Product Pooling - O’Neill’s Dive Wetsuits</vt:lpstr>
      <vt:lpstr>A detour -  Random Demand for Two Products</vt:lpstr>
      <vt:lpstr>Characteristics of Pooled Demand</vt:lpstr>
      <vt:lpstr>Inventory/Stockout Outcome Given the Order Quantities for Surf and Dive Suits</vt:lpstr>
      <vt:lpstr>Outcomes for the Universal Hammer Given Q Units Purchased</vt:lpstr>
      <vt:lpstr>Expected Profit of the Universal Hammer Wetsuit (decreasing curve) and the Coefficient of Variation of Total Demand (increasing curve)</vt:lpstr>
      <vt:lpstr>Differentiation</vt:lpstr>
      <vt:lpstr>Standardization</vt:lpstr>
      <vt:lpstr>Modular Design</vt:lpstr>
      <vt:lpstr>Delayed Differentiation</vt:lpstr>
      <vt:lpstr>Process Restructuring</vt:lpstr>
      <vt:lpstr>Summary of Differentiation Strategies</vt:lpstr>
      <vt:lpstr>Capacity Pooling with Flexible Manufacturing</vt:lpstr>
      <vt:lpstr>Flexibility Configurations with the Same Number of Links but Different Number of Chains</vt:lpstr>
      <vt:lpstr>Expected Sales and Capacity Utilization</vt:lpstr>
      <vt:lpstr>A Graph of Revenue Growth for Hon Hai</vt:lpstr>
      <vt:lpstr>Summary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Milan Kumar</dc:creator>
  <cp:lastModifiedBy>Milan Kumar</cp:lastModifiedBy>
  <cp:revision>69</cp:revision>
  <dcterms:created xsi:type="dcterms:W3CDTF">2024-09-26T14:06:23Z</dcterms:created>
  <dcterms:modified xsi:type="dcterms:W3CDTF">2024-10-29T20:49:57Z</dcterms:modified>
</cp:coreProperties>
</file>