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notesSlides/notesSlide2.xml" ContentType="application/vnd.openxmlformats-officedocument.presentationml.notesSlide+xml"/>
  <Override PartName="/ppt/diagrams/drawing2.xml" ContentType="application/vnd.ms-office.drawingml.diagramDrawing+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diagrams/quickStyle2.xml" ContentType="application/vnd.openxmlformats-officedocument.drawingml.diagramStyl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docProps/custom.xml" ContentType="application/vnd.openxmlformats-officedocument.custom-properties+xml"/>
  <Override PartName="/ppt/diagrams/layout3.xml" ContentType="application/vnd.openxmlformats-officedocument.drawingml.diagramLayout+xml"/>
  <Override PartName="/ppt/diagrams/layout1.xml" ContentType="application/vnd.openxmlformats-officedocument.drawingml.diagramLayout+xml"/>
  <Override PartName="/ppt/diagrams/data2.xml" ContentType="application/vnd.openxmlformats-officedocument.drawingml.diagramData+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diagrams/colors2.xml" ContentType="application/vnd.openxmlformats-officedocument.drawingml.diagramColors+xml"/>
  <Override PartName="/ppt/notesSlides/notesSlide3.xml" ContentType="application/vnd.openxmlformats-officedocument.presentationml.notesSlide+xml"/>
  <Override PartName="/ppt/diagrams/drawing3.xml" ContentType="application/vnd.ms-office.drawingml.diagramDrawing+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quickStyle3.xml" ContentType="application/vnd.openxmlformats-officedocument.drawingml.diagramStyle+xml"/>
  <Override PartName="/ppt/diagrams/drawing1.xml" ContentType="application/vnd.ms-office.drawingml.diagramDrawing+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Override PartName="/ppt/diagrams/quickStyle1.xml" ContentType="application/vnd.openxmlformats-officedocument.drawingml.diagramStyle+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0.xml" ContentType="application/vnd.openxmlformats-officedocument.presentationml.slideLayout+xml"/>
  <Override PartName="/ppt/diagrams/layout2.xml" ContentType="application/vnd.openxmlformats-officedocument.drawingml.diagramLayout+xml"/>
  <Override PartName="/ppt/diagrams/data3.xml" ContentType="application/vnd.openxmlformats-officedocument.drawingml.diagramData+xml"/>
  <Override PartName="/ppt/slides/slide8.xml" ContentType="application/vnd.openxmlformats-officedocument.presentationml.slide+xml"/>
  <Override PartName="/ppt/slides/slide49.xml" ContentType="application/vnd.openxmlformats-officedocument.presentationml.slide+xml"/>
  <Override PartName="/ppt/handoutMasters/handoutMaster1.xml" ContentType="application/vnd.openxmlformats-officedocument.presentationml.handoutMaster+xml"/>
  <Override PartName="/ppt/diagrams/data1.xml" ContentType="application/vnd.openxmlformats-officedocument.drawingml.diagramData+xml"/>
  <Override PartName="/ppt/diagrams/colors3.xml" ContentType="application/vnd.openxmlformats-officedocument.drawingml.diagramColors+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9" r:id="rId1"/>
  </p:sldMasterIdLst>
  <p:notesMasterIdLst>
    <p:notesMasterId r:id="rId54"/>
  </p:notesMasterIdLst>
  <p:handoutMasterIdLst>
    <p:handoutMasterId r:id="rId55"/>
  </p:handoutMasterIdLst>
  <p:sldIdLst>
    <p:sldId id="256" r:id="rId2"/>
    <p:sldId id="387" r:id="rId3"/>
    <p:sldId id="258" r:id="rId4"/>
    <p:sldId id="259" r:id="rId5"/>
    <p:sldId id="260" r:id="rId6"/>
    <p:sldId id="298" r:id="rId7"/>
    <p:sldId id="261" r:id="rId8"/>
    <p:sldId id="389" r:id="rId9"/>
    <p:sldId id="262" r:id="rId10"/>
    <p:sldId id="263" r:id="rId11"/>
    <p:sldId id="390" r:id="rId12"/>
    <p:sldId id="391" r:id="rId13"/>
    <p:sldId id="266" r:id="rId14"/>
    <p:sldId id="297" r:id="rId15"/>
    <p:sldId id="264" r:id="rId16"/>
    <p:sldId id="265" r:id="rId17"/>
    <p:sldId id="406" r:id="rId18"/>
    <p:sldId id="267" r:id="rId19"/>
    <p:sldId id="268" r:id="rId20"/>
    <p:sldId id="269" r:id="rId21"/>
    <p:sldId id="397" r:id="rId22"/>
    <p:sldId id="398" r:id="rId23"/>
    <p:sldId id="270" r:id="rId24"/>
    <p:sldId id="271" r:id="rId25"/>
    <p:sldId id="395" r:id="rId26"/>
    <p:sldId id="396" r:id="rId27"/>
    <p:sldId id="272" r:id="rId28"/>
    <p:sldId id="399" r:id="rId29"/>
    <p:sldId id="400" r:id="rId30"/>
    <p:sldId id="273" r:id="rId31"/>
    <p:sldId id="299" r:id="rId32"/>
    <p:sldId id="300" r:id="rId33"/>
    <p:sldId id="407" r:id="rId34"/>
    <p:sldId id="274" r:id="rId35"/>
    <p:sldId id="275" r:id="rId36"/>
    <p:sldId id="401" r:id="rId37"/>
    <p:sldId id="402" r:id="rId38"/>
    <p:sldId id="276" r:id="rId39"/>
    <p:sldId id="277" r:id="rId40"/>
    <p:sldId id="278" r:id="rId41"/>
    <p:sldId id="403" r:id="rId42"/>
    <p:sldId id="404" r:id="rId43"/>
    <p:sldId id="279" r:id="rId44"/>
    <p:sldId id="303" r:id="rId45"/>
    <p:sldId id="405" r:id="rId46"/>
    <p:sldId id="280" r:id="rId47"/>
    <p:sldId id="281" r:id="rId48"/>
    <p:sldId id="282" r:id="rId49"/>
    <p:sldId id="283" r:id="rId50"/>
    <p:sldId id="284" r:id="rId51"/>
    <p:sldId id="285" r:id="rId52"/>
    <p:sldId id="408" r:id="rId53"/>
  </p:sldIdLst>
  <p:sldSz cx="9144000" cy="6858000" type="screen4x3"/>
  <p:notesSz cx="6858000" cy="9144000"/>
  <p:defaultTextStyle>
    <a:defPPr>
      <a:defRPr lang="en-MY"/>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extLst>
    <p:ext uri="{E76CE94A-603C-4142-B9EB-6D1370010A27}">
      <p14:discardImageEditData xmlns:p14="http://schemas.microsoft.com/office/powerpoint/2010/main" xmlns="" val="0"/>
    </p:ext>
    <p:ext uri="{D31A062A-798A-4329-ABDD-BBA856620510}">
      <p14:defaultImageDpi xmlns:p14="http://schemas.microsoft.com/office/powerpoint/2010/main" xmlns="" val="32767"/>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40" autoAdjust="0"/>
    <p:restoredTop sz="94660" autoAdjust="0"/>
  </p:normalViewPr>
  <p:slideViewPr>
    <p:cSldViewPr>
      <p:cViewPr varScale="1">
        <p:scale>
          <a:sx n="69" d="100"/>
          <a:sy n="69" d="100"/>
        </p:scale>
        <p:origin x="-1410" y="-102"/>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F996A8B-0DA8-4C7F-A559-FC37973A2FE9}">
      <dgm:prSet phldrT="[Text]"/>
      <dgm:spPr>
        <a:solidFill>
          <a:srgbClr val="FFFFFF"/>
        </a:solidFill>
      </dgm:spPr>
      <dgm:t>
        <a:bodyPr/>
        <a:lstStyle/>
        <a:p>
          <a:r>
            <a:rPr lang="en-MY" dirty="0">
              <a:solidFill>
                <a:schemeClr val="tx1"/>
              </a:solidFill>
            </a:rPr>
            <a:t>Extraterritorial Laws</a:t>
          </a:r>
        </a:p>
      </dgm:t>
    </dgm:pt>
    <dgm:pt modelId="{2CBE4AB1-3A56-4F83-BB37-4E0A2F0BCD4B}" type="parTrans" cxnId="{51C56D21-80FC-426A-9242-A5328CC70A7E}">
      <dgm:prSet/>
      <dgm:spPr/>
      <dgm:t>
        <a:bodyPr/>
        <a:lstStyle/>
        <a:p>
          <a:endParaRPr lang="en-MY"/>
        </a:p>
      </dgm:t>
    </dgm:pt>
    <dgm:pt modelId="{E9035AF7-8F94-41FB-A73D-D61692A6D937}" type="sibTrans" cxnId="{51C56D21-80FC-426A-9242-A5328CC70A7E}">
      <dgm:prSet/>
      <dgm:spPr/>
      <dgm:t>
        <a:bodyPr/>
        <a:lstStyle/>
        <a:p>
          <a:endParaRPr lang="en-MY"/>
        </a:p>
      </dgm:t>
    </dgm:pt>
    <dgm:pt modelId="{54AA76A3-6F56-4C06-A33D-8BF49A89C2A1}">
      <dgm:prSet phldrT="[Text]"/>
      <dgm:spPr>
        <a:solidFill>
          <a:schemeClr val="accent2"/>
        </a:solidFill>
      </dgm:spPr>
      <dgm:t>
        <a:bodyPr/>
        <a:lstStyle/>
        <a:p>
          <a:r>
            <a:rPr lang="en-MY" dirty="0">
              <a:solidFill>
                <a:schemeClr val="bg1"/>
              </a:solidFill>
            </a:rPr>
            <a:t>HR Risk Management</a:t>
          </a:r>
        </a:p>
      </dgm:t>
    </dgm:pt>
    <dgm:pt modelId="{5E9A3917-59D8-40FD-8325-491FF5AEFEC5}" type="sibTrans" cxnId="{8439ACDD-E0CE-4443-A55B-3A7625F1BE85}">
      <dgm:prSet/>
      <dgm:spPr/>
      <dgm:t>
        <a:bodyPr/>
        <a:lstStyle/>
        <a:p>
          <a:endParaRPr lang="en-MY"/>
        </a:p>
      </dgm:t>
    </dgm:pt>
    <dgm:pt modelId="{707427D2-1F8E-4247-957C-EEBAFE1AABB5}" type="parTrans" cxnId="{8439ACDD-E0CE-4443-A55B-3A7625F1BE85}">
      <dgm:prSet/>
      <dgm:spPr/>
      <dgm:t>
        <a:bodyPr/>
        <a:lstStyle/>
        <a:p>
          <a:endParaRPr lang="en-MY"/>
        </a:p>
      </dgm:t>
    </dgm:pt>
    <dgm:pt modelId="{933CC472-8576-48F2-94A3-EFF8045BBD62}">
      <dgm:prSet phldrT="[Text]"/>
      <dgm:spPr>
        <a:solidFill>
          <a:srgbClr val="FFFFFF"/>
        </a:solidFill>
      </dgm:spPr>
      <dgm:t>
        <a:bodyPr/>
        <a:lstStyle/>
        <a:p>
          <a:r>
            <a:rPr lang="en-MY" dirty="0">
              <a:solidFill>
                <a:schemeClr val="tx1"/>
              </a:solidFill>
            </a:rPr>
            <a:t>Employee Records and Data</a:t>
          </a:r>
        </a:p>
      </dgm:t>
    </dgm:pt>
    <dgm:pt modelId="{383ED4F1-E02D-4EB2-BF5E-1BD064C358E1}" type="parTrans" cxnId="{AC7DB9BB-A009-4377-9FA5-18FD3CCB571F}">
      <dgm:prSet/>
      <dgm:spPr/>
      <dgm:t>
        <a:bodyPr/>
        <a:lstStyle/>
        <a:p>
          <a:endParaRPr lang="en-MY"/>
        </a:p>
      </dgm:t>
    </dgm:pt>
    <dgm:pt modelId="{74BB60C3-AA80-4DC6-948E-AAB1F6F43C29}" type="sibTrans" cxnId="{AC7DB9BB-A009-4377-9FA5-18FD3CCB571F}">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B2F358A6-2EFE-4558-94D7-B86EC5050C91}" type="pres">
      <dgm:prSet presAssocID="{54AA76A3-6F56-4C06-A33D-8BF49A89C2A1}" presName="parentText" presStyleLbl="node1" presStyleIdx="0" presStyleCnt="3" custLinFactNeighborY="1762">
        <dgm:presLayoutVars>
          <dgm:chMax val="0"/>
          <dgm:bulletEnabled val="1"/>
        </dgm:presLayoutVars>
      </dgm:prSet>
      <dgm:spPr/>
      <dgm:t>
        <a:bodyPr/>
        <a:lstStyle/>
        <a:p>
          <a:endParaRPr lang="en-US"/>
        </a:p>
      </dgm:t>
    </dgm:pt>
    <dgm:pt modelId="{D10E9AD5-6E9D-453C-BF76-07F1B701D45A}" type="pres">
      <dgm:prSet presAssocID="{5E9A3917-59D8-40FD-8325-491FF5AEFEC5}" presName="spacer" presStyleCnt="0"/>
      <dgm:spPr/>
    </dgm:pt>
    <dgm:pt modelId="{04765EF5-9D12-4272-82A1-954A0BCA8F51}" type="pres">
      <dgm:prSet presAssocID="{6F996A8B-0DA8-4C7F-A559-FC37973A2FE9}" presName="parentText" presStyleLbl="node1" presStyleIdx="1" presStyleCnt="3">
        <dgm:presLayoutVars>
          <dgm:chMax val="0"/>
          <dgm:bulletEnabled val="1"/>
        </dgm:presLayoutVars>
      </dgm:prSet>
      <dgm:spPr/>
      <dgm:t>
        <a:bodyPr/>
        <a:lstStyle/>
        <a:p>
          <a:endParaRPr lang="en-US"/>
        </a:p>
      </dgm:t>
    </dgm:pt>
    <dgm:pt modelId="{F469EEAB-D6C4-4819-87AB-16A7C500F8FD}" type="pres">
      <dgm:prSet presAssocID="{E9035AF7-8F94-41FB-A73D-D61692A6D937}" presName="spacer" presStyleCnt="0"/>
      <dgm:spPr/>
    </dgm:pt>
    <dgm:pt modelId="{7650BE21-D677-430A-AB3A-5F36F806E362}" type="pres">
      <dgm:prSet presAssocID="{933CC472-8576-48F2-94A3-EFF8045BBD62}" presName="parentText" presStyleLbl="node1" presStyleIdx="2" presStyleCnt="3">
        <dgm:presLayoutVars>
          <dgm:chMax val="0"/>
          <dgm:bulletEnabled val="1"/>
        </dgm:presLayoutVars>
      </dgm:prSet>
      <dgm:spPr/>
      <dgm:t>
        <a:bodyPr/>
        <a:lstStyle/>
        <a:p>
          <a:endParaRPr lang="en-US"/>
        </a:p>
      </dgm:t>
    </dgm:pt>
  </dgm:ptLst>
  <dgm:cxnLst>
    <dgm:cxn modelId="{D8E5245F-5877-4C75-AFFC-4398745AE7C0}" type="presOf" srcId="{54AA76A3-6F56-4C06-A33D-8BF49A89C2A1}" destId="{B2F358A6-2EFE-4558-94D7-B86EC5050C91}" srcOrd="0" destOrd="0" presId="urn:microsoft.com/office/officeart/2005/8/layout/vList2"/>
    <dgm:cxn modelId="{AC7DB9BB-A009-4377-9FA5-18FD3CCB571F}" srcId="{703D4D02-5513-427D-B6E9-B2E187EE0C3A}" destId="{933CC472-8576-48F2-94A3-EFF8045BBD62}" srcOrd="2" destOrd="0" parTransId="{383ED4F1-E02D-4EB2-BF5E-1BD064C358E1}" sibTransId="{74BB60C3-AA80-4DC6-948E-AAB1F6F43C29}"/>
    <dgm:cxn modelId="{8439ACDD-E0CE-4443-A55B-3A7625F1BE85}" srcId="{703D4D02-5513-427D-B6E9-B2E187EE0C3A}" destId="{54AA76A3-6F56-4C06-A33D-8BF49A89C2A1}" srcOrd="0" destOrd="0" parTransId="{707427D2-1F8E-4247-957C-EEBAFE1AABB5}" sibTransId="{5E9A3917-59D8-40FD-8325-491FF5AEFEC5}"/>
    <dgm:cxn modelId="{E716A953-B5FB-4A87-9999-E57FF3BF03B0}" type="presOf" srcId="{6F996A8B-0DA8-4C7F-A559-FC37973A2FE9}" destId="{04765EF5-9D12-4272-82A1-954A0BCA8F51}" srcOrd="0" destOrd="0" presId="urn:microsoft.com/office/officeart/2005/8/layout/vList2"/>
    <dgm:cxn modelId="{F2072CEA-3E56-46B1-BFC0-98E5D870EE59}" type="presOf" srcId="{933CC472-8576-48F2-94A3-EFF8045BBD62}" destId="{7650BE21-D677-430A-AB3A-5F36F806E362}"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51C56D21-80FC-426A-9242-A5328CC70A7E}" srcId="{703D4D02-5513-427D-B6E9-B2E187EE0C3A}" destId="{6F996A8B-0DA8-4C7F-A559-FC37973A2FE9}" srcOrd="1" destOrd="0" parTransId="{2CBE4AB1-3A56-4F83-BB37-4E0A2F0BCD4B}" sibTransId="{E9035AF7-8F94-41FB-A73D-D61692A6D937}"/>
    <dgm:cxn modelId="{6B2EFFE0-4046-4F09-B454-F591F8790795}" type="presParOf" srcId="{CC8763B3-4621-4666-B669-3C5BA2A30DBE}" destId="{B2F358A6-2EFE-4558-94D7-B86EC5050C91}" srcOrd="0" destOrd="0" presId="urn:microsoft.com/office/officeart/2005/8/layout/vList2"/>
    <dgm:cxn modelId="{B1C136A0-6EE1-4F22-A63D-1227854EDBAC}" type="presParOf" srcId="{CC8763B3-4621-4666-B669-3C5BA2A30DBE}" destId="{D10E9AD5-6E9D-453C-BF76-07F1B701D45A}" srcOrd="1" destOrd="0" presId="urn:microsoft.com/office/officeart/2005/8/layout/vList2"/>
    <dgm:cxn modelId="{57F19C51-C8D9-4AAD-92AC-8C48F34D1623}" type="presParOf" srcId="{CC8763B3-4621-4666-B669-3C5BA2A30DBE}" destId="{04765EF5-9D12-4272-82A1-954A0BCA8F51}" srcOrd="2" destOrd="0" presId="urn:microsoft.com/office/officeart/2005/8/layout/vList2"/>
    <dgm:cxn modelId="{ADFCE89C-5407-4DD8-BD13-C7ACA9670A8D}" type="presParOf" srcId="{CC8763B3-4621-4666-B669-3C5BA2A30DBE}" destId="{F469EEAB-D6C4-4819-87AB-16A7C500F8FD}" srcOrd="3" destOrd="0" presId="urn:microsoft.com/office/officeart/2005/8/layout/vList2"/>
    <dgm:cxn modelId="{BB33B37A-9C50-4DAC-ABCB-F1BAC837AACD}" type="presParOf" srcId="{CC8763B3-4621-4666-B669-3C5BA2A30DBE}" destId="{7650BE21-D677-430A-AB3A-5F36F806E362}" srcOrd="4" destOrd="0" presId="urn:microsoft.com/office/officeart/2005/8/layout/vList2"/>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F996A8B-0DA8-4C7F-A559-FC37973A2FE9}">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179070" tIns="179070" rIns="179070" bIns="179070" numCol="1" spcCol="1270" anchor="ctr" anchorCtr="0"/>
        <a:lstStyle/>
        <a:p>
          <a:pPr marL="0" lvl="0" indent="0" algn="l" defTabSz="2089150">
            <a:lnSpc>
              <a:spcPct val="90000"/>
            </a:lnSpc>
            <a:spcBef>
              <a:spcPct val="0"/>
            </a:spcBef>
            <a:spcAft>
              <a:spcPct val="35000"/>
            </a:spcAft>
            <a:buNone/>
          </a:pPr>
          <a:r>
            <a:rPr lang="en-MY" sz="4700" kern="1200" dirty="0">
              <a:solidFill>
                <a:srgbClr val="FFFFEE"/>
              </a:solidFill>
              <a:latin typeface="Arial"/>
              <a:ea typeface="+mn-ea"/>
              <a:cs typeface="+mn-cs"/>
            </a:rPr>
            <a:t>Extraterritorial Laws</a:t>
          </a:r>
        </a:p>
      </dgm:t>
    </dgm:pt>
    <dgm:pt modelId="{2CBE4AB1-3A56-4F83-BB37-4E0A2F0BCD4B}" type="parTrans" cxnId="{51C56D21-80FC-426A-9242-A5328CC70A7E}">
      <dgm:prSet/>
      <dgm:spPr/>
      <dgm:t>
        <a:bodyPr/>
        <a:lstStyle/>
        <a:p>
          <a:endParaRPr lang="en-MY"/>
        </a:p>
      </dgm:t>
    </dgm:pt>
    <dgm:pt modelId="{E9035AF7-8F94-41FB-A73D-D61692A6D937}" type="sibTrans" cxnId="{51C56D21-80FC-426A-9242-A5328CC70A7E}">
      <dgm:prSet/>
      <dgm:spPr/>
      <dgm:t>
        <a:bodyPr/>
        <a:lstStyle/>
        <a:p>
          <a:endParaRPr lang="en-MY"/>
        </a:p>
      </dgm:t>
    </dgm:pt>
    <dgm:pt modelId="{54AA76A3-6F56-4C06-A33D-8BF49A89C2A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79070" tIns="179070" rIns="179070" bIns="179070" numCol="1" spcCol="1270" anchor="ctr" anchorCtr="0"/>
        <a:lstStyle/>
        <a:p>
          <a:pPr marL="0" lvl="0" indent="0" algn="l" defTabSz="2089150">
            <a:lnSpc>
              <a:spcPct val="90000"/>
            </a:lnSpc>
            <a:spcBef>
              <a:spcPct val="0"/>
            </a:spcBef>
            <a:spcAft>
              <a:spcPct val="35000"/>
            </a:spcAft>
            <a:buNone/>
          </a:pPr>
          <a:r>
            <a:rPr lang="en-MY" sz="4700" kern="1200" dirty="0">
              <a:solidFill>
                <a:srgbClr val="000000"/>
              </a:solidFill>
              <a:latin typeface="Arial"/>
              <a:ea typeface="+mn-ea"/>
              <a:cs typeface="+mn-cs"/>
            </a:rPr>
            <a:t>HR Risk Management</a:t>
          </a:r>
        </a:p>
      </dgm:t>
    </dgm:pt>
    <dgm:pt modelId="{5E9A3917-59D8-40FD-8325-491FF5AEFEC5}" type="sibTrans" cxnId="{8439ACDD-E0CE-4443-A55B-3A7625F1BE85}">
      <dgm:prSet/>
      <dgm:spPr/>
      <dgm:t>
        <a:bodyPr/>
        <a:lstStyle/>
        <a:p>
          <a:endParaRPr lang="en-MY"/>
        </a:p>
      </dgm:t>
    </dgm:pt>
    <dgm:pt modelId="{707427D2-1F8E-4247-957C-EEBAFE1AABB5}" type="parTrans" cxnId="{8439ACDD-E0CE-4443-A55B-3A7625F1BE85}">
      <dgm:prSet/>
      <dgm:spPr/>
      <dgm:t>
        <a:bodyPr/>
        <a:lstStyle/>
        <a:p>
          <a:endParaRPr lang="en-MY"/>
        </a:p>
      </dgm:t>
    </dgm:pt>
    <dgm:pt modelId="{933CC472-8576-48F2-94A3-EFF8045BBD62}">
      <dgm:prSet phldrT="[Text]"/>
      <dgm:spPr>
        <a:solidFill>
          <a:srgbClr val="FFFFFF"/>
        </a:solidFill>
      </dgm:spPr>
      <dgm:t>
        <a:bodyPr/>
        <a:lstStyle/>
        <a:p>
          <a:r>
            <a:rPr lang="en-MY" dirty="0">
              <a:solidFill>
                <a:schemeClr val="tx1"/>
              </a:solidFill>
            </a:rPr>
            <a:t>Employee Records and Data</a:t>
          </a:r>
        </a:p>
      </dgm:t>
    </dgm:pt>
    <dgm:pt modelId="{383ED4F1-E02D-4EB2-BF5E-1BD064C358E1}" type="parTrans" cxnId="{AC7DB9BB-A009-4377-9FA5-18FD3CCB571F}">
      <dgm:prSet/>
      <dgm:spPr/>
      <dgm:t>
        <a:bodyPr/>
        <a:lstStyle/>
        <a:p>
          <a:endParaRPr lang="en-MY"/>
        </a:p>
      </dgm:t>
    </dgm:pt>
    <dgm:pt modelId="{74BB60C3-AA80-4DC6-948E-AAB1F6F43C29}" type="sibTrans" cxnId="{AC7DB9BB-A009-4377-9FA5-18FD3CCB571F}">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B2F358A6-2EFE-4558-94D7-B86EC5050C91}" type="pres">
      <dgm:prSet presAssocID="{54AA76A3-6F56-4C06-A33D-8BF49A89C2A1}" presName="parentText" presStyleLbl="node1" presStyleIdx="0" presStyleCnt="3" custLinFactNeighborY="1762">
        <dgm:presLayoutVars>
          <dgm:chMax val="0"/>
          <dgm:bulletEnabled val="1"/>
        </dgm:presLayoutVars>
      </dgm:prSet>
      <dgm:spPr>
        <a:xfrm>
          <a:off x="0" y="53529"/>
          <a:ext cx="8136904" cy="1099800"/>
        </a:xfrm>
        <a:prstGeom prst="roundRect">
          <a:avLst/>
        </a:prstGeom>
      </dgm:spPr>
      <dgm:t>
        <a:bodyPr/>
        <a:lstStyle/>
        <a:p>
          <a:endParaRPr lang="en-US"/>
        </a:p>
      </dgm:t>
    </dgm:pt>
    <dgm:pt modelId="{D10E9AD5-6E9D-453C-BF76-07F1B701D45A}" type="pres">
      <dgm:prSet presAssocID="{5E9A3917-59D8-40FD-8325-491FF5AEFEC5}" presName="spacer" presStyleCnt="0"/>
      <dgm:spPr/>
    </dgm:pt>
    <dgm:pt modelId="{04765EF5-9D12-4272-82A1-954A0BCA8F51}" type="pres">
      <dgm:prSet presAssocID="{6F996A8B-0DA8-4C7F-A559-FC37973A2FE9}" presName="parentText" presStyleLbl="node1" presStyleIdx="1" presStyleCnt="3">
        <dgm:presLayoutVars>
          <dgm:chMax val="0"/>
          <dgm:bulletEnabled val="1"/>
        </dgm:presLayoutVars>
      </dgm:prSet>
      <dgm:spPr>
        <a:xfrm>
          <a:off x="0" y="1286304"/>
          <a:ext cx="8136904" cy="1099800"/>
        </a:xfrm>
        <a:prstGeom prst="roundRect">
          <a:avLst/>
        </a:prstGeom>
      </dgm:spPr>
      <dgm:t>
        <a:bodyPr/>
        <a:lstStyle/>
        <a:p>
          <a:endParaRPr lang="en-US"/>
        </a:p>
      </dgm:t>
    </dgm:pt>
    <dgm:pt modelId="{F469EEAB-D6C4-4819-87AB-16A7C500F8FD}" type="pres">
      <dgm:prSet presAssocID="{E9035AF7-8F94-41FB-A73D-D61692A6D937}" presName="spacer" presStyleCnt="0"/>
      <dgm:spPr/>
    </dgm:pt>
    <dgm:pt modelId="{7650BE21-D677-430A-AB3A-5F36F806E362}" type="pres">
      <dgm:prSet presAssocID="{933CC472-8576-48F2-94A3-EFF8045BBD62}" presName="parentText" presStyleLbl="node1" presStyleIdx="2" presStyleCnt="3">
        <dgm:presLayoutVars>
          <dgm:chMax val="0"/>
          <dgm:bulletEnabled val="1"/>
        </dgm:presLayoutVars>
      </dgm:prSet>
      <dgm:spPr/>
      <dgm:t>
        <a:bodyPr/>
        <a:lstStyle/>
        <a:p>
          <a:endParaRPr lang="en-US"/>
        </a:p>
      </dgm:t>
    </dgm:pt>
  </dgm:ptLst>
  <dgm:cxnLst>
    <dgm:cxn modelId="{D8E5245F-5877-4C75-AFFC-4398745AE7C0}" type="presOf" srcId="{54AA76A3-6F56-4C06-A33D-8BF49A89C2A1}" destId="{B2F358A6-2EFE-4558-94D7-B86EC5050C91}" srcOrd="0" destOrd="0" presId="urn:microsoft.com/office/officeart/2005/8/layout/vList2"/>
    <dgm:cxn modelId="{AC7DB9BB-A009-4377-9FA5-18FD3CCB571F}" srcId="{703D4D02-5513-427D-B6E9-B2E187EE0C3A}" destId="{933CC472-8576-48F2-94A3-EFF8045BBD62}" srcOrd="2" destOrd="0" parTransId="{383ED4F1-E02D-4EB2-BF5E-1BD064C358E1}" sibTransId="{74BB60C3-AA80-4DC6-948E-AAB1F6F43C29}"/>
    <dgm:cxn modelId="{8439ACDD-E0CE-4443-A55B-3A7625F1BE85}" srcId="{703D4D02-5513-427D-B6E9-B2E187EE0C3A}" destId="{54AA76A3-6F56-4C06-A33D-8BF49A89C2A1}" srcOrd="0" destOrd="0" parTransId="{707427D2-1F8E-4247-957C-EEBAFE1AABB5}" sibTransId="{5E9A3917-59D8-40FD-8325-491FF5AEFEC5}"/>
    <dgm:cxn modelId="{E716A953-B5FB-4A87-9999-E57FF3BF03B0}" type="presOf" srcId="{6F996A8B-0DA8-4C7F-A559-FC37973A2FE9}" destId="{04765EF5-9D12-4272-82A1-954A0BCA8F51}" srcOrd="0" destOrd="0" presId="urn:microsoft.com/office/officeart/2005/8/layout/vList2"/>
    <dgm:cxn modelId="{F2072CEA-3E56-46B1-BFC0-98E5D870EE59}" type="presOf" srcId="{933CC472-8576-48F2-94A3-EFF8045BBD62}" destId="{7650BE21-D677-430A-AB3A-5F36F806E362}"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51C56D21-80FC-426A-9242-A5328CC70A7E}" srcId="{703D4D02-5513-427D-B6E9-B2E187EE0C3A}" destId="{6F996A8B-0DA8-4C7F-A559-FC37973A2FE9}" srcOrd="1" destOrd="0" parTransId="{2CBE4AB1-3A56-4F83-BB37-4E0A2F0BCD4B}" sibTransId="{E9035AF7-8F94-41FB-A73D-D61692A6D937}"/>
    <dgm:cxn modelId="{6B2EFFE0-4046-4F09-B454-F591F8790795}" type="presParOf" srcId="{CC8763B3-4621-4666-B669-3C5BA2A30DBE}" destId="{B2F358A6-2EFE-4558-94D7-B86EC5050C91}" srcOrd="0" destOrd="0" presId="urn:microsoft.com/office/officeart/2005/8/layout/vList2"/>
    <dgm:cxn modelId="{B1C136A0-6EE1-4F22-A63D-1227854EDBAC}" type="presParOf" srcId="{CC8763B3-4621-4666-B669-3C5BA2A30DBE}" destId="{D10E9AD5-6E9D-453C-BF76-07F1B701D45A}" srcOrd="1" destOrd="0" presId="urn:microsoft.com/office/officeart/2005/8/layout/vList2"/>
    <dgm:cxn modelId="{57F19C51-C8D9-4AAD-92AC-8C48F34D1623}" type="presParOf" srcId="{CC8763B3-4621-4666-B669-3C5BA2A30DBE}" destId="{04765EF5-9D12-4272-82A1-954A0BCA8F51}" srcOrd="2" destOrd="0" presId="urn:microsoft.com/office/officeart/2005/8/layout/vList2"/>
    <dgm:cxn modelId="{ADFCE89C-5407-4DD8-BD13-C7ACA9670A8D}" type="presParOf" srcId="{CC8763B3-4621-4666-B669-3C5BA2A30DBE}" destId="{F469EEAB-D6C4-4819-87AB-16A7C500F8FD}" srcOrd="3" destOrd="0" presId="urn:microsoft.com/office/officeart/2005/8/layout/vList2"/>
    <dgm:cxn modelId="{BB33B37A-9C50-4DAC-ABCB-F1BAC837AACD}" type="presParOf" srcId="{CC8763B3-4621-4666-B669-3C5BA2A30DBE}" destId="{7650BE21-D677-430A-AB3A-5F36F806E362}" srcOrd="4" destOrd="0" presId="urn:microsoft.com/office/officeart/2005/8/layout/vList2"/>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F996A8B-0DA8-4C7F-A559-FC37973A2FE9}">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79070" tIns="179070" rIns="179070" bIns="179070" numCol="1" spcCol="1270" anchor="ctr" anchorCtr="0"/>
        <a:lstStyle/>
        <a:p>
          <a:pPr marL="0" lvl="0" indent="0" algn="l" defTabSz="2089150">
            <a:lnSpc>
              <a:spcPct val="90000"/>
            </a:lnSpc>
            <a:spcBef>
              <a:spcPct val="0"/>
            </a:spcBef>
            <a:spcAft>
              <a:spcPct val="35000"/>
            </a:spcAft>
            <a:buNone/>
          </a:pPr>
          <a:r>
            <a:rPr lang="en-MY" sz="4700" kern="1200" dirty="0">
              <a:solidFill>
                <a:srgbClr val="000000"/>
              </a:solidFill>
              <a:latin typeface="Arial"/>
              <a:ea typeface="+mn-ea"/>
              <a:cs typeface="+mn-cs"/>
            </a:rPr>
            <a:t>Extraterritorial Laws</a:t>
          </a:r>
        </a:p>
      </dgm:t>
    </dgm:pt>
    <dgm:pt modelId="{2CBE4AB1-3A56-4F83-BB37-4E0A2F0BCD4B}" type="parTrans" cxnId="{51C56D21-80FC-426A-9242-A5328CC70A7E}">
      <dgm:prSet/>
      <dgm:spPr/>
      <dgm:t>
        <a:bodyPr/>
        <a:lstStyle/>
        <a:p>
          <a:endParaRPr lang="en-MY"/>
        </a:p>
      </dgm:t>
    </dgm:pt>
    <dgm:pt modelId="{E9035AF7-8F94-41FB-A73D-D61692A6D937}" type="sibTrans" cxnId="{51C56D21-80FC-426A-9242-A5328CC70A7E}">
      <dgm:prSet/>
      <dgm:spPr/>
      <dgm:t>
        <a:bodyPr/>
        <a:lstStyle/>
        <a:p>
          <a:endParaRPr lang="en-MY"/>
        </a:p>
      </dgm:t>
    </dgm:pt>
    <dgm:pt modelId="{54AA76A3-6F56-4C06-A33D-8BF49A89C2A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79070" tIns="179070" rIns="179070" bIns="179070" numCol="1" spcCol="1270" anchor="ctr" anchorCtr="0"/>
        <a:lstStyle/>
        <a:p>
          <a:pPr marL="0" lvl="0" indent="0" algn="l" defTabSz="2089150">
            <a:lnSpc>
              <a:spcPct val="90000"/>
            </a:lnSpc>
            <a:spcBef>
              <a:spcPct val="0"/>
            </a:spcBef>
            <a:spcAft>
              <a:spcPct val="35000"/>
            </a:spcAft>
            <a:buNone/>
          </a:pPr>
          <a:r>
            <a:rPr lang="en-MY" sz="4700" kern="1200" dirty="0">
              <a:solidFill>
                <a:srgbClr val="000000"/>
              </a:solidFill>
              <a:latin typeface="Arial"/>
              <a:ea typeface="+mn-ea"/>
              <a:cs typeface="+mn-cs"/>
            </a:rPr>
            <a:t>HR Risk Management</a:t>
          </a:r>
        </a:p>
      </dgm:t>
    </dgm:pt>
    <dgm:pt modelId="{5E9A3917-59D8-40FD-8325-491FF5AEFEC5}" type="sibTrans" cxnId="{8439ACDD-E0CE-4443-A55B-3A7625F1BE85}">
      <dgm:prSet/>
      <dgm:spPr/>
      <dgm:t>
        <a:bodyPr/>
        <a:lstStyle/>
        <a:p>
          <a:endParaRPr lang="en-MY"/>
        </a:p>
      </dgm:t>
    </dgm:pt>
    <dgm:pt modelId="{707427D2-1F8E-4247-957C-EEBAFE1AABB5}" type="parTrans" cxnId="{8439ACDD-E0CE-4443-A55B-3A7625F1BE85}">
      <dgm:prSet/>
      <dgm:spPr/>
      <dgm:t>
        <a:bodyPr/>
        <a:lstStyle/>
        <a:p>
          <a:endParaRPr lang="en-MY"/>
        </a:p>
      </dgm:t>
    </dgm:pt>
    <dgm:pt modelId="{933CC472-8576-48F2-94A3-EFF8045BBD62}">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179070" tIns="179070" rIns="179070" bIns="179070" numCol="1" spcCol="1270" anchor="ctr" anchorCtr="0"/>
        <a:lstStyle/>
        <a:p>
          <a:pPr marL="0" lvl="0" indent="0" algn="l" defTabSz="2089150">
            <a:lnSpc>
              <a:spcPct val="90000"/>
            </a:lnSpc>
            <a:spcBef>
              <a:spcPct val="0"/>
            </a:spcBef>
            <a:spcAft>
              <a:spcPct val="35000"/>
            </a:spcAft>
            <a:buNone/>
          </a:pPr>
          <a:r>
            <a:rPr lang="en-MY" sz="4700" kern="1200" dirty="0">
              <a:solidFill>
                <a:srgbClr val="FFFFEE"/>
              </a:solidFill>
              <a:latin typeface="Arial"/>
              <a:ea typeface="+mn-ea"/>
              <a:cs typeface="+mn-cs"/>
            </a:rPr>
            <a:t>Employee Records and Data</a:t>
          </a:r>
        </a:p>
      </dgm:t>
    </dgm:pt>
    <dgm:pt modelId="{383ED4F1-E02D-4EB2-BF5E-1BD064C358E1}" type="parTrans" cxnId="{AC7DB9BB-A009-4377-9FA5-18FD3CCB571F}">
      <dgm:prSet/>
      <dgm:spPr/>
      <dgm:t>
        <a:bodyPr/>
        <a:lstStyle/>
        <a:p>
          <a:endParaRPr lang="en-MY"/>
        </a:p>
      </dgm:t>
    </dgm:pt>
    <dgm:pt modelId="{74BB60C3-AA80-4DC6-948E-AAB1F6F43C29}" type="sibTrans" cxnId="{AC7DB9BB-A009-4377-9FA5-18FD3CCB571F}">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B2F358A6-2EFE-4558-94D7-B86EC5050C91}" type="pres">
      <dgm:prSet presAssocID="{54AA76A3-6F56-4C06-A33D-8BF49A89C2A1}" presName="parentText" presStyleLbl="node1" presStyleIdx="0" presStyleCnt="3" custLinFactNeighborY="1762">
        <dgm:presLayoutVars>
          <dgm:chMax val="0"/>
          <dgm:bulletEnabled val="1"/>
        </dgm:presLayoutVars>
      </dgm:prSet>
      <dgm:spPr>
        <a:xfrm>
          <a:off x="0" y="53529"/>
          <a:ext cx="8136904" cy="1099800"/>
        </a:xfrm>
        <a:prstGeom prst="roundRect">
          <a:avLst/>
        </a:prstGeom>
      </dgm:spPr>
      <dgm:t>
        <a:bodyPr/>
        <a:lstStyle/>
        <a:p>
          <a:endParaRPr lang="en-US"/>
        </a:p>
      </dgm:t>
    </dgm:pt>
    <dgm:pt modelId="{D10E9AD5-6E9D-453C-BF76-07F1B701D45A}" type="pres">
      <dgm:prSet presAssocID="{5E9A3917-59D8-40FD-8325-491FF5AEFEC5}" presName="spacer" presStyleCnt="0"/>
      <dgm:spPr/>
    </dgm:pt>
    <dgm:pt modelId="{04765EF5-9D12-4272-82A1-954A0BCA8F51}" type="pres">
      <dgm:prSet presAssocID="{6F996A8B-0DA8-4C7F-A559-FC37973A2FE9}" presName="parentText" presStyleLbl="node1" presStyleIdx="1" presStyleCnt="3">
        <dgm:presLayoutVars>
          <dgm:chMax val="0"/>
          <dgm:bulletEnabled val="1"/>
        </dgm:presLayoutVars>
      </dgm:prSet>
      <dgm:spPr>
        <a:xfrm>
          <a:off x="0" y="1283964"/>
          <a:ext cx="8136904" cy="1104480"/>
        </a:xfrm>
        <a:prstGeom prst="roundRect">
          <a:avLst/>
        </a:prstGeom>
      </dgm:spPr>
      <dgm:t>
        <a:bodyPr/>
        <a:lstStyle/>
        <a:p>
          <a:endParaRPr lang="en-US"/>
        </a:p>
      </dgm:t>
    </dgm:pt>
    <dgm:pt modelId="{F469EEAB-D6C4-4819-87AB-16A7C500F8FD}" type="pres">
      <dgm:prSet presAssocID="{E9035AF7-8F94-41FB-A73D-D61692A6D937}" presName="spacer" presStyleCnt="0"/>
      <dgm:spPr/>
    </dgm:pt>
    <dgm:pt modelId="{7650BE21-D677-430A-AB3A-5F36F806E362}" type="pres">
      <dgm:prSet presAssocID="{933CC472-8576-48F2-94A3-EFF8045BBD62}" presName="parentText" presStyleLbl="node1" presStyleIdx="2" presStyleCnt="3">
        <dgm:presLayoutVars>
          <dgm:chMax val="0"/>
          <dgm:bulletEnabled val="1"/>
        </dgm:presLayoutVars>
      </dgm:prSet>
      <dgm:spPr>
        <a:xfrm>
          <a:off x="0" y="2521464"/>
          <a:ext cx="8136904" cy="1099800"/>
        </a:xfrm>
        <a:prstGeom prst="roundRect">
          <a:avLst/>
        </a:prstGeom>
      </dgm:spPr>
      <dgm:t>
        <a:bodyPr/>
        <a:lstStyle/>
        <a:p>
          <a:endParaRPr lang="en-US"/>
        </a:p>
      </dgm:t>
    </dgm:pt>
  </dgm:ptLst>
  <dgm:cxnLst>
    <dgm:cxn modelId="{D8E5245F-5877-4C75-AFFC-4398745AE7C0}" type="presOf" srcId="{54AA76A3-6F56-4C06-A33D-8BF49A89C2A1}" destId="{B2F358A6-2EFE-4558-94D7-B86EC5050C91}" srcOrd="0" destOrd="0" presId="urn:microsoft.com/office/officeart/2005/8/layout/vList2"/>
    <dgm:cxn modelId="{AC7DB9BB-A009-4377-9FA5-18FD3CCB571F}" srcId="{703D4D02-5513-427D-B6E9-B2E187EE0C3A}" destId="{933CC472-8576-48F2-94A3-EFF8045BBD62}" srcOrd="2" destOrd="0" parTransId="{383ED4F1-E02D-4EB2-BF5E-1BD064C358E1}" sibTransId="{74BB60C3-AA80-4DC6-948E-AAB1F6F43C29}"/>
    <dgm:cxn modelId="{8439ACDD-E0CE-4443-A55B-3A7625F1BE85}" srcId="{703D4D02-5513-427D-B6E9-B2E187EE0C3A}" destId="{54AA76A3-6F56-4C06-A33D-8BF49A89C2A1}" srcOrd="0" destOrd="0" parTransId="{707427D2-1F8E-4247-957C-EEBAFE1AABB5}" sibTransId="{5E9A3917-59D8-40FD-8325-491FF5AEFEC5}"/>
    <dgm:cxn modelId="{E716A953-B5FB-4A87-9999-E57FF3BF03B0}" type="presOf" srcId="{6F996A8B-0DA8-4C7F-A559-FC37973A2FE9}" destId="{04765EF5-9D12-4272-82A1-954A0BCA8F51}" srcOrd="0" destOrd="0" presId="urn:microsoft.com/office/officeart/2005/8/layout/vList2"/>
    <dgm:cxn modelId="{F2072CEA-3E56-46B1-BFC0-98E5D870EE59}" type="presOf" srcId="{933CC472-8576-48F2-94A3-EFF8045BBD62}" destId="{7650BE21-D677-430A-AB3A-5F36F806E362}"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51C56D21-80FC-426A-9242-A5328CC70A7E}" srcId="{703D4D02-5513-427D-B6E9-B2E187EE0C3A}" destId="{6F996A8B-0DA8-4C7F-A559-FC37973A2FE9}" srcOrd="1" destOrd="0" parTransId="{2CBE4AB1-3A56-4F83-BB37-4E0A2F0BCD4B}" sibTransId="{E9035AF7-8F94-41FB-A73D-D61692A6D937}"/>
    <dgm:cxn modelId="{6B2EFFE0-4046-4F09-B454-F591F8790795}" type="presParOf" srcId="{CC8763B3-4621-4666-B669-3C5BA2A30DBE}" destId="{B2F358A6-2EFE-4558-94D7-B86EC5050C91}" srcOrd="0" destOrd="0" presId="urn:microsoft.com/office/officeart/2005/8/layout/vList2"/>
    <dgm:cxn modelId="{B1C136A0-6EE1-4F22-A63D-1227854EDBAC}" type="presParOf" srcId="{CC8763B3-4621-4666-B669-3C5BA2A30DBE}" destId="{D10E9AD5-6E9D-453C-BF76-07F1B701D45A}" srcOrd="1" destOrd="0" presId="urn:microsoft.com/office/officeart/2005/8/layout/vList2"/>
    <dgm:cxn modelId="{57F19C51-C8D9-4AAD-92AC-8C48F34D1623}" type="presParOf" srcId="{CC8763B3-4621-4666-B669-3C5BA2A30DBE}" destId="{04765EF5-9D12-4272-82A1-954A0BCA8F51}" srcOrd="2" destOrd="0" presId="urn:microsoft.com/office/officeart/2005/8/layout/vList2"/>
    <dgm:cxn modelId="{ADFCE89C-5407-4DD8-BD13-C7ACA9670A8D}" type="presParOf" srcId="{CC8763B3-4621-4666-B669-3C5BA2A30DBE}" destId="{F469EEAB-D6C4-4819-87AB-16A7C500F8FD}" srcOrd="3" destOrd="0" presId="urn:microsoft.com/office/officeart/2005/8/layout/vList2"/>
    <dgm:cxn modelId="{BB33B37A-9C50-4DAC-ABCB-F1BAC837AACD}" type="presParOf" srcId="{CC8763B3-4621-4666-B669-3C5BA2A30DBE}" destId="{7650BE21-D677-430A-AB3A-5F36F806E362}" srcOrd="4" destOrd="0" presId="urn:microsoft.com/office/officeart/2005/8/layout/vList2"/>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2F358A6-2EFE-4558-94D7-B86EC5050C91}">
      <dsp:nvSpPr>
        <dsp:cNvPr id="0" name=""/>
        <dsp:cNvSpPr/>
      </dsp:nvSpPr>
      <dsp:spPr>
        <a:xfrm>
          <a:off x="0" y="53529"/>
          <a:ext cx="8136904" cy="1099800"/>
        </a:xfrm>
        <a:prstGeom prst="roundRect">
          <a:avLst/>
        </a:prstGeom>
        <a:solidFill>
          <a:schemeClr val="accent4">
            <a:lumMod val="50000"/>
            <a:lumOff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9070" tIns="179070" rIns="179070" bIns="179070" numCol="1" spcCol="1270" anchor="ctr" anchorCtr="0">
          <a:noAutofit/>
        </a:bodyPr>
        <a:lstStyle/>
        <a:p>
          <a:pPr marL="0" lvl="0" indent="0" algn="l" defTabSz="2089150">
            <a:lnSpc>
              <a:spcPct val="90000"/>
            </a:lnSpc>
            <a:spcBef>
              <a:spcPct val="0"/>
            </a:spcBef>
            <a:spcAft>
              <a:spcPct val="35000"/>
            </a:spcAft>
            <a:buNone/>
          </a:pPr>
          <a:r>
            <a:rPr lang="en-MY" sz="4700" kern="1200" dirty="0">
              <a:solidFill>
                <a:schemeClr val="accent3"/>
              </a:solidFill>
            </a:rPr>
            <a:t>HR Risk Management</a:t>
          </a:r>
        </a:p>
      </dsp:txBody>
      <dsp:txXfrm>
        <a:off x="53688" y="107217"/>
        <a:ext cx="8029528" cy="992424"/>
      </dsp:txXfrm>
    </dsp:sp>
    <dsp:sp modelId="{04765EF5-9D12-4272-82A1-954A0BCA8F51}">
      <dsp:nvSpPr>
        <dsp:cNvPr id="0" name=""/>
        <dsp:cNvSpPr/>
      </dsp:nvSpPr>
      <dsp:spPr>
        <a:xfrm>
          <a:off x="0" y="1286304"/>
          <a:ext cx="8136904" cy="1099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9070" tIns="179070" rIns="179070" bIns="179070" numCol="1" spcCol="1270" anchor="ctr" anchorCtr="0">
          <a:noAutofit/>
        </a:bodyPr>
        <a:lstStyle/>
        <a:p>
          <a:pPr marL="0" lvl="0" indent="0" algn="l" defTabSz="2089150">
            <a:lnSpc>
              <a:spcPct val="90000"/>
            </a:lnSpc>
            <a:spcBef>
              <a:spcPct val="0"/>
            </a:spcBef>
            <a:spcAft>
              <a:spcPct val="35000"/>
            </a:spcAft>
            <a:buNone/>
          </a:pPr>
          <a:r>
            <a:rPr lang="en-MY" sz="4700" kern="1200" dirty="0">
              <a:solidFill>
                <a:schemeClr val="tx1"/>
              </a:solidFill>
            </a:rPr>
            <a:t>Extraterritorial Laws</a:t>
          </a:r>
        </a:p>
      </dsp:txBody>
      <dsp:txXfrm>
        <a:off x="53688" y="1339992"/>
        <a:ext cx="8029528" cy="992424"/>
      </dsp:txXfrm>
    </dsp:sp>
    <dsp:sp modelId="{7650BE21-D677-430A-AB3A-5F36F806E362}">
      <dsp:nvSpPr>
        <dsp:cNvPr id="0" name=""/>
        <dsp:cNvSpPr/>
      </dsp:nvSpPr>
      <dsp:spPr>
        <a:xfrm>
          <a:off x="0" y="2521464"/>
          <a:ext cx="8136904" cy="1099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9070" tIns="179070" rIns="179070" bIns="179070" numCol="1" spcCol="1270" anchor="ctr" anchorCtr="0">
          <a:noAutofit/>
        </a:bodyPr>
        <a:lstStyle/>
        <a:p>
          <a:pPr marL="0" lvl="0" indent="0" algn="l" defTabSz="2089150">
            <a:lnSpc>
              <a:spcPct val="90000"/>
            </a:lnSpc>
            <a:spcBef>
              <a:spcPct val="0"/>
            </a:spcBef>
            <a:spcAft>
              <a:spcPct val="35000"/>
            </a:spcAft>
            <a:buNone/>
          </a:pPr>
          <a:r>
            <a:rPr lang="en-MY" sz="4700" kern="1200" dirty="0">
              <a:solidFill>
                <a:schemeClr val="tx1"/>
              </a:solidFill>
            </a:rPr>
            <a:t>Employee Records and Data</a:t>
          </a:r>
        </a:p>
      </dsp:txBody>
      <dsp:txXfrm>
        <a:off x="53688" y="2575152"/>
        <a:ext cx="8029528" cy="99242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2F358A6-2EFE-4558-94D7-B86EC5050C91}">
      <dsp:nvSpPr>
        <dsp:cNvPr id="0" name=""/>
        <dsp:cNvSpPr/>
      </dsp:nvSpPr>
      <dsp:spPr>
        <a:xfrm>
          <a:off x="0" y="53529"/>
          <a:ext cx="8136904" cy="10998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9070" tIns="179070" rIns="179070" bIns="179070" numCol="1" spcCol="1270" anchor="ctr" anchorCtr="0">
          <a:noAutofit/>
        </a:bodyPr>
        <a:lstStyle/>
        <a:p>
          <a:pPr marL="0" lvl="0" indent="0" algn="l" defTabSz="2089150">
            <a:lnSpc>
              <a:spcPct val="90000"/>
            </a:lnSpc>
            <a:spcBef>
              <a:spcPct val="0"/>
            </a:spcBef>
            <a:spcAft>
              <a:spcPct val="35000"/>
            </a:spcAft>
            <a:buNone/>
          </a:pPr>
          <a:r>
            <a:rPr lang="en-MY" sz="4700" kern="1200" dirty="0">
              <a:solidFill>
                <a:srgbClr val="000000"/>
              </a:solidFill>
              <a:latin typeface="Arial"/>
              <a:ea typeface="+mn-ea"/>
              <a:cs typeface="+mn-cs"/>
            </a:rPr>
            <a:t>HR Risk Management</a:t>
          </a:r>
        </a:p>
      </dsp:txBody>
      <dsp:txXfrm>
        <a:off x="53688" y="107217"/>
        <a:ext cx="8029528" cy="992424"/>
      </dsp:txXfrm>
    </dsp:sp>
    <dsp:sp modelId="{04765EF5-9D12-4272-82A1-954A0BCA8F51}">
      <dsp:nvSpPr>
        <dsp:cNvPr id="0" name=""/>
        <dsp:cNvSpPr/>
      </dsp:nvSpPr>
      <dsp:spPr>
        <a:xfrm>
          <a:off x="0" y="1286304"/>
          <a:ext cx="8136904" cy="1099800"/>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9070" tIns="179070" rIns="179070" bIns="179070" numCol="1" spcCol="1270" anchor="ctr" anchorCtr="0">
          <a:noAutofit/>
        </a:bodyPr>
        <a:lstStyle/>
        <a:p>
          <a:pPr marL="0" lvl="0" indent="0" algn="l" defTabSz="2089150">
            <a:lnSpc>
              <a:spcPct val="90000"/>
            </a:lnSpc>
            <a:spcBef>
              <a:spcPct val="0"/>
            </a:spcBef>
            <a:spcAft>
              <a:spcPct val="35000"/>
            </a:spcAft>
            <a:buNone/>
          </a:pPr>
          <a:r>
            <a:rPr lang="en-MY" sz="4700" kern="1200" dirty="0">
              <a:solidFill>
                <a:srgbClr val="FFFFEE"/>
              </a:solidFill>
              <a:latin typeface="Arial"/>
              <a:ea typeface="+mn-ea"/>
              <a:cs typeface="+mn-cs"/>
            </a:rPr>
            <a:t>Extraterritorial Laws</a:t>
          </a:r>
        </a:p>
      </dsp:txBody>
      <dsp:txXfrm>
        <a:off x="53688" y="1339992"/>
        <a:ext cx="8029528" cy="992424"/>
      </dsp:txXfrm>
    </dsp:sp>
    <dsp:sp modelId="{7650BE21-D677-430A-AB3A-5F36F806E362}">
      <dsp:nvSpPr>
        <dsp:cNvPr id="0" name=""/>
        <dsp:cNvSpPr/>
      </dsp:nvSpPr>
      <dsp:spPr>
        <a:xfrm>
          <a:off x="0" y="2521464"/>
          <a:ext cx="8136904" cy="1099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9070" tIns="179070" rIns="179070" bIns="179070" numCol="1" spcCol="1270" anchor="ctr" anchorCtr="0">
          <a:noAutofit/>
        </a:bodyPr>
        <a:lstStyle/>
        <a:p>
          <a:pPr marL="0" lvl="0" indent="0" algn="l" defTabSz="2089150">
            <a:lnSpc>
              <a:spcPct val="90000"/>
            </a:lnSpc>
            <a:spcBef>
              <a:spcPct val="0"/>
            </a:spcBef>
            <a:spcAft>
              <a:spcPct val="35000"/>
            </a:spcAft>
            <a:buNone/>
          </a:pPr>
          <a:r>
            <a:rPr lang="en-MY" sz="4700" kern="1200" dirty="0">
              <a:solidFill>
                <a:schemeClr val="tx1"/>
              </a:solidFill>
            </a:rPr>
            <a:t>Employee Records and Data</a:t>
          </a:r>
        </a:p>
      </dsp:txBody>
      <dsp:txXfrm>
        <a:off x="53688" y="2575152"/>
        <a:ext cx="8029528" cy="992424"/>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2F358A6-2EFE-4558-94D7-B86EC5050C91}">
      <dsp:nvSpPr>
        <dsp:cNvPr id="0" name=""/>
        <dsp:cNvSpPr/>
      </dsp:nvSpPr>
      <dsp:spPr>
        <a:xfrm>
          <a:off x="0" y="12557"/>
          <a:ext cx="8136904" cy="11044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9070" tIns="179070" rIns="179070" bIns="179070" numCol="1" spcCol="1270" anchor="ctr" anchorCtr="0">
          <a:noAutofit/>
        </a:bodyPr>
        <a:lstStyle/>
        <a:p>
          <a:pPr marL="0" lvl="0" indent="0" algn="l" defTabSz="2089150">
            <a:lnSpc>
              <a:spcPct val="90000"/>
            </a:lnSpc>
            <a:spcBef>
              <a:spcPct val="0"/>
            </a:spcBef>
            <a:spcAft>
              <a:spcPct val="35000"/>
            </a:spcAft>
            <a:buNone/>
          </a:pPr>
          <a:r>
            <a:rPr lang="en-MY" sz="4700" kern="1200" dirty="0">
              <a:solidFill>
                <a:srgbClr val="000000"/>
              </a:solidFill>
              <a:latin typeface="Arial"/>
              <a:ea typeface="+mn-ea"/>
              <a:cs typeface="+mn-cs"/>
            </a:rPr>
            <a:t>HR Risk Management</a:t>
          </a:r>
        </a:p>
      </dsp:txBody>
      <dsp:txXfrm>
        <a:off x="53916" y="66473"/>
        <a:ext cx="8029072" cy="996648"/>
      </dsp:txXfrm>
    </dsp:sp>
    <dsp:sp modelId="{04765EF5-9D12-4272-82A1-954A0BCA8F51}">
      <dsp:nvSpPr>
        <dsp:cNvPr id="0" name=""/>
        <dsp:cNvSpPr/>
      </dsp:nvSpPr>
      <dsp:spPr>
        <a:xfrm>
          <a:off x="0" y="1283964"/>
          <a:ext cx="8136904" cy="11044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9070" tIns="179070" rIns="179070" bIns="179070" numCol="1" spcCol="1270" anchor="ctr" anchorCtr="0">
          <a:noAutofit/>
        </a:bodyPr>
        <a:lstStyle/>
        <a:p>
          <a:pPr marL="0" lvl="0" indent="0" algn="l" defTabSz="2089150">
            <a:lnSpc>
              <a:spcPct val="90000"/>
            </a:lnSpc>
            <a:spcBef>
              <a:spcPct val="0"/>
            </a:spcBef>
            <a:spcAft>
              <a:spcPct val="35000"/>
            </a:spcAft>
            <a:buNone/>
          </a:pPr>
          <a:r>
            <a:rPr lang="en-MY" sz="4700" kern="1200" dirty="0">
              <a:solidFill>
                <a:srgbClr val="000000"/>
              </a:solidFill>
              <a:latin typeface="Arial"/>
              <a:ea typeface="+mn-ea"/>
              <a:cs typeface="+mn-cs"/>
            </a:rPr>
            <a:t>Extraterritorial Laws</a:t>
          </a:r>
        </a:p>
      </dsp:txBody>
      <dsp:txXfrm>
        <a:off x="53916" y="1337880"/>
        <a:ext cx="8029072" cy="996648"/>
      </dsp:txXfrm>
    </dsp:sp>
    <dsp:sp modelId="{7650BE21-D677-430A-AB3A-5F36F806E362}">
      <dsp:nvSpPr>
        <dsp:cNvPr id="0" name=""/>
        <dsp:cNvSpPr/>
      </dsp:nvSpPr>
      <dsp:spPr>
        <a:xfrm>
          <a:off x="0" y="2558364"/>
          <a:ext cx="8136904" cy="1104480"/>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9070" tIns="179070" rIns="179070" bIns="179070" numCol="1" spcCol="1270" anchor="ctr" anchorCtr="0">
          <a:noAutofit/>
        </a:bodyPr>
        <a:lstStyle/>
        <a:p>
          <a:pPr marL="0" lvl="0" indent="0" algn="l" defTabSz="2089150">
            <a:lnSpc>
              <a:spcPct val="90000"/>
            </a:lnSpc>
            <a:spcBef>
              <a:spcPct val="0"/>
            </a:spcBef>
            <a:spcAft>
              <a:spcPct val="35000"/>
            </a:spcAft>
            <a:buNone/>
          </a:pPr>
          <a:r>
            <a:rPr lang="en-MY" sz="4700" kern="1200" dirty="0">
              <a:solidFill>
                <a:srgbClr val="FFFFEE"/>
              </a:solidFill>
              <a:latin typeface="Arial"/>
              <a:ea typeface="+mn-ea"/>
              <a:cs typeface="+mn-cs"/>
            </a:rPr>
            <a:t>Employee Records and Data</a:t>
          </a:r>
        </a:p>
      </dsp:txBody>
      <dsp:txXfrm>
        <a:off x="53916" y="2612280"/>
        <a:ext cx="8029072" cy="996648"/>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9010" name="Rectangle 2">
            <a:extLst>
              <a:ext uri="{FF2B5EF4-FFF2-40B4-BE49-F238E27FC236}">
                <a16:creationId xmlns:a16="http://schemas.microsoft.com/office/drawing/2014/main" xmlns="" id="{44CFC66B-926C-49E2-BB4F-D957CA761AA8}"/>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9011" name="Rectangle 3">
            <a:extLst>
              <a:ext uri="{FF2B5EF4-FFF2-40B4-BE49-F238E27FC236}">
                <a16:creationId xmlns:a16="http://schemas.microsoft.com/office/drawing/2014/main" xmlns="" id="{6BF3797B-5374-4335-ACED-6F4682D28A0D}"/>
              </a:ext>
            </a:extLst>
          </p:cNvPr>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9012" name="Rectangle 4">
            <a:extLst>
              <a:ext uri="{FF2B5EF4-FFF2-40B4-BE49-F238E27FC236}">
                <a16:creationId xmlns:a16="http://schemas.microsoft.com/office/drawing/2014/main" xmlns="" id="{67606191-143D-49C5-98D4-F0CE75222DA6}"/>
              </a:ext>
            </a:extLst>
          </p:cNvPr>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9013" name="Rectangle 5">
            <a:extLst>
              <a:ext uri="{FF2B5EF4-FFF2-40B4-BE49-F238E27FC236}">
                <a16:creationId xmlns:a16="http://schemas.microsoft.com/office/drawing/2014/main" xmlns="" id="{02328D4B-1E48-4A5F-A493-C4B0F80AD312}"/>
              </a:ext>
            </a:extLst>
          </p:cNvPr>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A41DC0C7-DF11-428D-953E-7D8534EE8144}" type="slidenum">
              <a:rPr lang="en-MY" altLang="en-US"/>
              <a:pPr/>
              <a:t>‹#›</a:t>
            </a:fld>
            <a:endParaRPr lang="en-MY" altLang="en-US"/>
          </a:p>
        </p:txBody>
      </p:sp>
    </p:spTree>
    <p:extLst>
      <p:ext uri="{BB962C8B-B14F-4D97-AF65-F5344CB8AC3E}">
        <p14:creationId xmlns:p14="http://schemas.microsoft.com/office/powerpoint/2010/main" xmlns=""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7986" name="Rectangle 2">
            <a:extLst>
              <a:ext uri="{FF2B5EF4-FFF2-40B4-BE49-F238E27FC236}">
                <a16:creationId xmlns:a16="http://schemas.microsoft.com/office/drawing/2014/main" xmlns="" id="{3C5897B9-B69D-4AB6-B38B-725AD8CE3749}"/>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7987" name="Rectangle 3">
            <a:extLst>
              <a:ext uri="{FF2B5EF4-FFF2-40B4-BE49-F238E27FC236}">
                <a16:creationId xmlns:a16="http://schemas.microsoft.com/office/drawing/2014/main" xmlns="" id="{3D2F5250-CA64-4251-BB94-B12F56E47880}"/>
              </a:ext>
            </a:extLst>
          </p:cNvPr>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7988" name="Rectangle 4">
            <a:extLst>
              <a:ext uri="{FF2B5EF4-FFF2-40B4-BE49-F238E27FC236}">
                <a16:creationId xmlns:a16="http://schemas.microsoft.com/office/drawing/2014/main" xmlns="" id="{FEC755E8-BBD7-46BD-8EA0-5BD6AC1B7E90}"/>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xmlns="">
                <a:effectLst>
                  <a:outerShdw dist="35921" dir="2700000" algn="ctr" rotWithShape="0">
                    <a:srgbClr val="808080"/>
                  </a:outerShdw>
                </a:effectLst>
              </a14:hiddenEffects>
            </a:ext>
            <a:ext uri="{53640926-AAD7-44D8-BBD7-CCE9431645EC}">
              <a14:shadowObscured xmlns:a14="http://schemas.microsoft.com/office/drawing/2010/main" xmlns="" val="1"/>
            </a:ext>
          </a:extLst>
        </p:spPr>
      </p:sp>
      <p:sp>
        <p:nvSpPr>
          <p:cNvPr id="297989" name="Rectangle 5">
            <a:extLst>
              <a:ext uri="{FF2B5EF4-FFF2-40B4-BE49-F238E27FC236}">
                <a16:creationId xmlns:a16="http://schemas.microsoft.com/office/drawing/2014/main" xmlns="" id="{513E1FA7-0869-425C-950B-683C1D0202E2}"/>
              </a:ext>
            </a:extLst>
          </p:cNvPr>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MY" altLang="en-US"/>
              <a:t>Click to edit Master text styles</a:t>
            </a:r>
          </a:p>
          <a:p>
            <a:pPr lvl="1"/>
            <a:r>
              <a:rPr lang="en-MY" altLang="en-US"/>
              <a:t>Second level</a:t>
            </a:r>
          </a:p>
          <a:p>
            <a:pPr lvl="2"/>
            <a:r>
              <a:rPr lang="en-MY" altLang="en-US"/>
              <a:t>Third level</a:t>
            </a:r>
          </a:p>
          <a:p>
            <a:pPr lvl="3"/>
            <a:r>
              <a:rPr lang="en-MY" altLang="en-US"/>
              <a:t>Fourth level</a:t>
            </a:r>
          </a:p>
          <a:p>
            <a:pPr lvl="4"/>
            <a:r>
              <a:rPr lang="en-MY" altLang="en-US"/>
              <a:t>Fifth level</a:t>
            </a:r>
          </a:p>
        </p:txBody>
      </p:sp>
      <p:sp>
        <p:nvSpPr>
          <p:cNvPr id="297990" name="Rectangle 6">
            <a:extLst>
              <a:ext uri="{FF2B5EF4-FFF2-40B4-BE49-F238E27FC236}">
                <a16:creationId xmlns:a16="http://schemas.microsoft.com/office/drawing/2014/main" xmlns="" id="{3FE75875-6D8C-47A6-9F3B-83AF95C39DB8}"/>
              </a:ext>
            </a:extLst>
          </p:cNvPr>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7991" name="Rectangle 7">
            <a:extLst>
              <a:ext uri="{FF2B5EF4-FFF2-40B4-BE49-F238E27FC236}">
                <a16:creationId xmlns:a16="http://schemas.microsoft.com/office/drawing/2014/main" xmlns="" id="{DB2754EB-EB6E-47B0-87A6-89D5A99F210A}"/>
              </a:ext>
            </a:extLst>
          </p:cNvPr>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8BFF03E6-D93C-4673-B38F-723B55140C03}" type="slidenum">
              <a:rPr lang="en-MY" altLang="en-US"/>
              <a:pPr/>
              <a:t>‹#›</a:t>
            </a:fld>
            <a:endParaRPr lang="en-MY" alt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2</a:t>
            </a:fld>
            <a:endParaRPr lang="en-MY" altLang="en-US"/>
          </a:p>
        </p:txBody>
      </p:sp>
    </p:spTree>
    <p:extLst>
      <p:ext uri="{BB962C8B-B14F-4D97-AF65-F5344CB8AC3E}">
        <p14:creationId xmlns:p14="http://schemas.microsoft.com/office/powerpoint/2010/main" xmlns="" val="97380895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17</a:t>
            </a:fld>
            <a:endParaRPr lang="en-MY" altLang="en-US"/>
          </a:p>
        </p:txBody>
      </p:sp>
    </p:spTree>
    <p:extLst>
      <p:ext uri="{BB962C8B-B14F-4D97-AF65-F5344CB8AC3E}">
        <p14:creationId xmlns:p14="http://schemas.microsoft.com/office/powerpoint/2010/main" xmlns="" val="333939061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33</a:t>
            </a:fld>
            <a:endParaRPr lang="en-MY" altLang="en-US"/>
          </a:p>
        </p:txBody>
      </p:sp>
    </p:spTree>
    <p:extLst>
      <p:ext uri="{BB962C8B-B14F-4D97-AF65-F5344CB8AC3E}">
        <p14:creationId xmlns:p14="http://schemas.microsoft.com/office/powerpoint/2010/main" xmlns="" val="374027407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4"/>
          <p:cNvGrpSpPr/>
          <p:nvPr/>
        </p:nvGrpSpPr>
        <p:grpSpPr bwMode="hidden">
          <a:xfrm>
            <a:off x="-1" y="0"/>
            <a:ext cx="9144002" cy="6858000"/>
            <a:chOff x="-1" y="0"/>
            <a:chExt cx="12192002" cy="6858000"/>
          </a:xfrm>
        </p:grpSpPr>
        <p:cxnSp>
          <p:nvCxnSpPr>
            <p:cNvPr id="6" name="Straight Connector 5"/>
            <p:cNvCxnSpPr/>
            <p:nvPr/>
          </p:nvCxnSpPr>
          <p:spPr bwMode="hidden">
            <a:xfrm>
              <a:off x="610194"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bwMode="hidden">
            <a:xfrm>
              <a:off x="1829332"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bwMode="hidden">
            <a:xfrm>
              <a:off x="3048470"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bwMode="hidden">
            <a:xfrm>
              <a:off x="4267608"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5486746"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6705884"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7925022"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9144160"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10363298"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11582436"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2819" y="386485"/>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2819" y="1611181"/>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2819" y="2835877"/>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4060573"/>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5285269"/>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6509965"/>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nvGrpSpPr>
            <p:cNvPr id="5" name="Group 22"/>
            <p:cNvGrpSpPr/>
            <p:nvPr userDrawn="1"/>
          </p:nvGrpSpPr>
          <p:grpSpPr bwMode="hidden">
            <a:xfrm>
              <a:off x="-1" y="0"/>
              <a:ext cx="12192001" cy="6858000"/>
              <a:chOff x="-1" y="0"/>
              <a:chExt cx="12192001" cy="6858000"/>
            </a:xfrm>
          </p:grpSpPr>
          <p:cxnSp>
            <p:nvCxnSpPr>
              <p:cNvPr id="41" name="Straight Connector 40"/>
              <p:cNvCxnSpPr/>
              <p:nvPr/>
            </p:nvCxnSpPr>
            <p:spPr bwMode="hidden">
              <a:xfrm>
                <a:off x="225425"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bwMode="hidden">
              <a:xfrm>
                <a:off x="1449154"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bwMode="hidden">
              <a:xfrm>
                <a:off x="2665982"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bwMode="hidden">
              <a:xfrm>
                <a:off x="3885119"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5106502"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nvGrpSpPr>
              <p:cNvPr id="8" name="Group 45"/>
              <p:cNvGrpSpPr/>
              <p:nvPr/>
            </p:nvGrpSpPr>
            <p:grpSpPr bwMode="hidden">
              <a:xfrm>
                <a:off x="6327885" y="0"/>
                <a:ext cx="5864115" cy="5898673"/>
                <a:chOff x="6327885" y="0"/>
                <a:chExt cx="5864115" cy="5898673"/>
              </a:xfrm>
            </p:grpSpPr>
            <p:cxnSp>
              <p:nvCxnSpPr>
                <p:cNvPr id="52" name="Straight Connector 51"/>
                <p:cNvCxnSpPr/>
                <p:nvPr/>
              </p:nvCxnSpPr>
              <p:spPr bwMode="hidden">
                <a:xfrm>
                  <a:off x="6327885" y="0"/>
                  <a:ext cx="5864115" cy="5898673"/>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bwMode="hidden">
                <a:xfrm>
                  <a:off x="7549268" y="0"/>
                  <a:ext cx="4642732" cy="467242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bwMode="hidden">
                <a:xfrm>
                  <a:off x="8772997" y="0"/>
                  <a:ext cx="3419003" cy="34567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bwMode="hidden">
                <a:xfrm>
                  <a:off x="9982200" y="0"/>
                  <a:ext cx="2209800" cy="222646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11199019" y="0"/>
                  <a:ext cx="992981" cy="1002506"/>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cxnSp>
            <p:nvCxnSpPr>
              <p:cNvPr id="47" name="Straight Connector 46"/>
              <p:cNvCxnSpPr/>
              <p:nvPr/>
            </p:nvCxnSpPr>
            <p:spPr bwMode="hidden">
              <a:xfrm flipH="1" flipV="1">
                <a:off x="-1" y="1012053"/>
                <a:ext cx="5828811" cy="58459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bwMode="hidden">
              <a:xfrm flipH="1" flipV="1">
                <a:off x="-1" y="2227340"/>
                <a:ext cx="4614781" cy="4630658"/>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bwMode="hidden">
              <a:xfrm flipH="1" flipV="1">
                <a:off x="-1" y="3432149"/>
                <a:ext cx="3398419" cy="34258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bwMode="hidden">
              <a:xfrm flipH="1" flipV="1">
                <a:off x="-1" y="4651431"/>
                <a:ext cx="2196496" cy="2206567"/>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5864453"/>
                <a:ext cx="987003" cy="9935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grpSp>
          <p:nvGrpSpPr>
            <p:cNvPr id="23" name="Group 23"/>
            <p:cNvGrpSpPr/>
            <p:nvPr userDrawn="1"/>
          </p:nvGrpSpPr>
          <p:grpSpPr bwMode="hidden">
            <a:xfrm flipH="1">
              <a:off x="0" y="0"/>
              <a:ext cx="12192001" cy="6858000"/>
              <a:chOff x="-1" y="0"/>
              <a:chExt cx="12192001" cy="6858000"/>
            </a:xfrm>
          </p:grpSpPr>
          <p:cxnSp>
            <p:nvCxnSpPr>
              <p:cNvPr id="25" name="Straight Connector 24"/>
              <p:cNvCxnSpPr/>
              <p:nvPr/>
            </p:nvCxnSpPr>
            <p:spPr bwMode="hidden">
              <a:xfrm>
                <a:off x="225425"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bwMode="hidden">
              <a:xfrm>
                <a:off x="1449154"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bwMode="hidden">
              <a:xfrm>
                <a:off x="2665982"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bwMode="hidden">
              <a:xfrm>
                <a:off x="3885119"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5150644"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nvGrpSpPr>
              <p:cNvPr id="24" name="Group 29"/>
              <p:cNvGrpSpPr/>
              <p:nvPr/>
            </p:nvGrpSpPr>
            <p:grpSpPr bwMode="hidden">
              <a:xfrm>
                <a:off x="6327885" y="0"/>
                <a:ext cx="5864115" cy="5898673"/>
                <a:chOff x="6327885" y="0"/>
                <a:chExt cx="5864115" cy="5898673"/>
              </a:xfrm>
            </p:grpSpPr>
            <p:cxnSp>
              <p:nvCxnSpPr>
                <p:cNvPr id="36" name="Straight Connector 35"/>
                <p:cNvCxnSpPr/>
                <p:nvPr/>
              </p:nvCxnSpPr>
              <p:spPr bwMode="hidden">
                <a:xfrm>
                  <a:off x="6327885" y="0"/>
                  <a:ext cx="5864115" cy="5898673"/>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bwMode="hidden">
                <a:xfrm>
                  <a:off x="7549268" y="0"/>
                  <a:ext cx="4642732" cy="467242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bwMode="hidden">
                <a:xfrm>
                  <a:off x="8772997" y="0"/>
                  <a:ext cx="3419003" cy="34567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bwMode="hidden">
                <a:xfrm>
                  <a:off x="9982200" y="0"/>
                  <a:ext cx="2209800" cy="222646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11199019" y="0"/>
                  <a:ext cx="992981" cy="1002506"/>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cxnSp>
            <p:nvCxnSpPr>
              <p:cNvPr id="31" name="Straight Connector 30"/>
              <p:cNvCxnSpPr/>
              <p:nvPr/>
            </p:nvCxnSpPr>
            <p:spPr bwMode="hidden">
              <a:xfrm flipH="1" flipV="1">
                <a:off x="-1" y="1012053"/>
                <a:ext cx="5828811" cy="58459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bwMode="hidden">
              <a:xfrm flipH="1" flipV="1">
                <a:off x="-1" y="2227340"/>
                <a:ext cx="4614781" cy="4630658"/>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bwMode="hidden">
              <a:xfrm flipH="1" flipV="1">
                <a:off x="-1" y="3432149"/>
                <a:ext cx="3398419" cy="34258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bwMode="hidden">
              <a:xfrm flipH="1" flipV="1">
                <a:off x="-1" y="4651431"/>
                <a:ext cx="2196496" cy="2206567"/>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5864453"/>
                <a:ext cx="987003" cy="9935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grpSp>
      <p:sp>
        <p:nvSpPr>
          <p:cNvPr id="2" name="Title 1"/>
          <p:cNvSpPr>
            <a:spLocks noGrp="1"/>
          </p:cNvSpPr>
          <p:nvPr>
            <p:ph type="ctrTitle"/>
          </p:nvPr>
        </p:nvSpPr>
        <p:spPr>
          <a:xfrm>
            <a:off x="970384" y="1909346"/>
            <a:ext cx="7203233" cy="3383280"/>
          </a:xfrm>
        </p:spPr>
        <p:txBody>
          <a:bodyPr anchor="b">
            <a:normAutofit/>
          </a:bodyPr>
          <a:lstStyle>
            <a:lvl1pPr algn="l">
              <a:lnSpc>
                <a:spcPct val="76000"/>
              </a:lnSpc>
              <a:defRPr sz="8000" cap="none" baseline="0">
                <a:solidFill>
                  <a:schemeClr val="tx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970384" y="5432564"/>
            <a:ext cx="7203233" cy="457200"/>
          </a:xfrm>
        </p:spPr>
        <p:txBody>
          <a:bodyPr>
            <a:normAutofit/>
          </a:bodyPr>
          <a:lstStyle>
            <a:lvl1pPr marL="0" indent="0" algn="l">
              <a:spcBef>
                <a:spcPts val="0"/>
              </a:spcBef>
              <a:buNone/>
              <a:defRPr sz="2000" b="0">
                <a:solidFill>
                  <a:schemeClr val="accent1">
                    <a:lumMod val="7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cxnSp>
        <p:nvCxnSpPr>
          <p:cNvPr id="58" name="Straight Connector 57"/>
          <p:cNvCxnSpPr/>
          <p:nvPr/>
        </p:nvCxnSpPr>
        <p:spPr>
          <a:xfrm>
            <a:off x="971550" y="5294175"/>
            <a:ext cx="7200900" cy="0"/>
          </a:xfrm>
          <a:prstGeom prst="line">
            <a:avLst/>
          </a:prstGeom>
          <a:ln w="127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79886275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Footer Placeholder 4"/>
          <p:cNvSpPr>
            <a:spLocks noGrp="1"/>
          </p:cNvSpPr>
          <p:nvPr>
            <p:ph type="ftr" sz="quarter" idx="11"/>
          </p:nvPr>
        </p:nvSpPr>
        <p:spPr/>
        <p:txBody>
          <a:bodyPr/>
          <a:lstStyle/>
          <a:p>
            <a:endParaRPr lang="en-MY" altLang="en-US"/>
          </a:p>
        </p:txBody>
      </p:sp>
      <p:sp>
        <p:nvSpPr>
          <p:cNvPr id="4" name="Date Placeholder 3"/>
          <p:cNvSpPr>
            <a:spLocks noGrp="1"/>
          </p:cNvSpPr>
          <p:nvPr>
            <p:ph type="dt" sz="half" idx="10"/>
          </p:nvPr>
        </p:nvSpPr>
        <p:spPr/>
        <p:txBody>
          <a:bodyPr/>
          <a:lstStyle/>
          <a:p>
            <a:endParaRPr lang="en-MY" altLang="en-US"/>
          </a:p>
        </p:txBody>
      </p:sp>
      <p:sp>
        <p:nvSpPr>
          <p:cNvPr id="6" name="Slide Number Placeholder 5"/>
          <p:cNvSpPr>
            <a:spLocks noGrp="1"/>
          </p:cNvSpPr>
          <p:nvPr>
            <p:ph type="sldNum" sz="quarter" idx="12"/>
          </p:nvPr>
        </p:nvSpPr>
        <p:spPr/>
        <p:txBody>
          <a:bodyPr/>
          <a:lstStyle/>
          <a:p>
            <a:fld id="{5FD03B09-2FAE-4F4A-B1F2-475D2AECBCD7}" type="slidenum">
              <a:rPr lang="en-MY" altLang="en-US" smtClean="0"/>
              <a:pPr/>
              <a:t>‹#›</a:t>
            </a:fld>
            <a:endParaRPr lang="en-MY" altLang="en-US"/>
          </a:p>
        </p:txBody>
      </p:sp>
    </p:spTree>
    <p:extLst>
      <p:ext uri="{BB962C8B-B14F-4D97-AF65-F5344CB8AC3E}">
        <p14:creationId xmlns:p14="http://schemas.microsoft.com/office/powerpoint/2010/main" xmlns="" val="3112444112"/>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gradFill flip="none" rotWithShape="1">
          <a:gsLst>
            <a:gs pos="0">
              <a:schemeClr val="accent1"/>
            </a:gs>
            <a:gs pos="97000">
              <a:schemeClr val="accent1">
                <a:lumMod val="80000"/>
              </a:schemeClr>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4" name="Group 6"/>
          <p:cNvGrpSpPr/>
          <p:nvPr/>
        </p:nvGrpSpPr>
        <p:grpSpPr bwMode="hidden">
          <a:xfrm>
            <a:off x="-1" y="0"/>
            <a:ext cx="9144002" cy="6858000"/>
            <a:chOff x="-1" y="0"/>
            <a:chExt cx="12192002" cy="6858000"/>
          </a:xfrm>
        </p:grpSpPr>
        <p:cxnSp>
          <p:nvCxnSpPr>
            <p:cNvPr id="8" name="Straight Connector 7"/>
            <p:cNvCxnSpPr/>
            <p:nvPr/>
          </p:nvCxnSpPr>
          <p:spPr bwMode="hidden">
            <a:xfrm>
              <a:off x="61019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bwMode="hidden">
            <a:xfrm>
              <a:off x="182933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bwMode="hidden">
            <a:xfrm>
              <a:off x="304847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426760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548674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670588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792502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914416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1036329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1158243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2819" y="38648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2819" y="1611181"/>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2835877"/>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4060573"/>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5285269"/>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hidden">
            <a:xfrm>
              <a:off x="2819" y="650996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5" name="Group 23"/>
            <p:cNvGrpSpPr/>
            <p:nvPr userDrawn="1"/>
          </p:nvGrpSpPr>
          <p:grpSpPr bwMode="hidden">
            <a:xfrm>
              <a:off x="-1" y="0"/>
              <a:ext cx="12192001" cy="6858000"/>
              <a:chOff x="-1" y="0"/>
              <a:chExt cx="12192001" cy="6858000"/>
            </a:xfrm>
          </p:grpSpPr>
          <p:cxnSp>
            <p:nvCxnSpPr>
              <p:cNvPr id="42" name="Straight Connector 41"/>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bwMode="hidden">
              <a:xfrm>
                <a:off x="510650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6" name="Group 46"/>
              <p:cNvGrpSpPr/>
              <p:nvPr/>
            </p:nvGrpSpPr>
            <p:grpSpPr bwMode="hidden">
              <a:xfrm>
                <a:off x="6327885" y="0"/>
                <a:ext cx="5864115" cy="5898673"/>
                <a:chOff x="6327885" y="0"/>
                <a:chExt cx="5864115" cy="5898673"/>
              </a:xfrm>
            </p:grpSpPr>
            <p:cxnSp>
              <p:nvCxnSpPr>
                <p:cNvPr id="53" name="Straight Connector 52"/>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48" name="Straight Connector 47"/>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7" name="Group 24"/>
            <p:cNvGrpSpPr/>
            <p:nvPr userDrawn="1"/>
          </p:nvGrpSpPr>
          <p:grpSpPr bwMode="hidden">
            <a:xfrm flipH="1">
              <a:off x="0" y="0"/>
              <a:ext cx="12192001" cy="6858000"/>
              <a:chOff x="-1" y="0"/>
              <a:chExt cx="12192001" cy="6858000"/>
            </a:xfrm>
          </p:grpSpPr>
          <p:cxnSp>
            <p:nvCxnSpPr>
              <p:cNvPr id="26" name="Straight Connector 25"/>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bwMode="hidden">
              <a:xfrm>
                <a:off x="515064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4" name="Group 30"/>
              <p:cNvGrpSpPr/>
              <p:nvPr/>
            </p:nvGrpSpPr>
            <p:grpSpPr bwMode="hidden">
              <a:xfrm>
                <a:off x="6327885" y="0"/>
                <a:ext cx="5864115" cy="5898673"/>
                <a:chOff x="6327885" y="0"/>
                <a:chExt cx="5864115" cy="5898673"/>
              </a:xfrm>
            </p:grpSpPr>
            <p:cxnSp>
              <p:nvCxnSpPr>
                <p:cNvPr id="37" name="Straight Connector 36"/>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32" name="Straight Connector 31"/>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2" name="Title 1"/>
          <p:cNvSpPr>
            <a:spLocks noGrp="1"/>
          </p:cNvSpPr>
          <p:nvPr>
            <p:ph type="title"/>
          </p:nvPr>
        </p:nvSpPr>
        <p:spPr>
          <a:xfrm>
            <a:off x="971550" y="2541573"/>
            <a:ext cx="7200900" cy="2743200"/>
          </a:xfrm>
        </p:spPr>
        <p:txBody>
          <a:bodyPr anchor="b">
            <a:normAutofit/>
          </a:bodyPr>
          <a:lstStyle>
            <a:lvl1pPr>
              <a:lnSpc>
                <a:spcPct val="85000"/>
              </a:lnSpc>
              <a:defRPr sz="6000" cap="none" baseline="0">
                <a:solidFill>
                  <a:schemeClr val="tx1"/>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971550" y="5431536"/>
            <a:ext cx="7200900" cy="457200"/>
          </a:xfrm>
        </p:spPr>
        <p:txBody>
          <a:bodyPr>
            <a:normAutofit/>
          </a:bodyPr>
          <a:lstStyle>
            <a:lvl1pPr marL="0" indent="0">
              <a:spcBef>
                <a:spcPts val="0"/>
              </a:spcBef>
              <a:buNone/>
              <a:defRPr sz="2000" b="0">
                <a:solidFill>
                  <a:schemeClr val="tx1"/>
                </a:solidFill>
              </a:defRPr>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smtClean="0"/>
              <a:t>Click to edit Master text styles</a:t>
            </a:r>
          </a:p>
        </p:txBody>
      </p:sp>
      <p:cxnSp>
        <p:nvCxnSpPr>
          <p:cNvPr id="58" name="Straight Connector 57"/>
          <p:cNvCxnSpPr/>
          <p:nvPr/>
        </p:nvCxnSpPr>
        <p:spPr>
          <a:xfrm>
            <a:off x="971550" y="5294175"/>
            <a:ext cx="72009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3506778040"/>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971550" y="1981200"/>
            <a:ext cx="3429000" cy="3810001"/>
          </a:xfrm>
        </p:spPr>
        <p:txBody>
          <a:bodyPr>
            <a:normAutofit/>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743450" y="1981200"/>
            <a:ext cx="3429000" cy="3810001"/>
          </a:xfrm>
        </p:spPr>
        <p:txBody>
          <a:bodyPr>
            <a:normAutofit/>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11"/>
          </p:nvPr>
        </p:nvSpPr>
        <p:spPr/>
        <p:txBody>
          <a:bodyPr/>
          <a:lstStyle/>
          <a:p>
            <a:endParaRPr lang="en-MY" altLang="en-US"/>
          </a:p>
        </p:txBody>
      </p:sp>
      <p:sp>
        <p:nvSpPr>
          <p:cNvPr id="5" name="Date Placeholder 4"/>
          <p:cNvSpPr>
            <a:spLocks noGrp="1"/>
          </p:cNvSpPr>
          <p:nvPr>
            <p:ph type="dt" sz="half" idx="10"/>
          </p:nvPr>
        </p:nvSpPr>
        <p:spPr/>
        <p:txBody>
          <a:bodyPr/>
          <a:lstStyle/>
          <a:p>
            <a:endParaRPr lang="en-MY" altLang="en-US"/>
          </a:p>
        </p:txBody>
      </p:sp>
      <p:sp>
        <p:nvSpPr>
          <p:cNvPr id="7" name="Slide Number Placeholder 6"/>
          <p:cNvSpPr>
            <a:spLocks noGrp="1"/>
          </p:cNvSpPr>
          <p:nvPr>
            <p:ph type="sldNum" sz="quarter" idx="12"/>
          </p:nvPr>
        </p:nvSpPr>
        <p:spPr/>
        <p:txBody>
          <a:bodyPr/>
          <a:lstStyle/>
          <a:p>
            <a:fld id="{DD5B1549-B84C-458D-82BF-96A8EED31540}" type="slidenum">
              <a:rPr lang="en-MY" altLang="en-US" smtClean="0"/>
              <a:pPr/>
              <a:t>‹#›</a:t>
            </a:fld>
            <a:endParaRPr lang="en-MY" altLang="en-US"/>
          </a:p>
        </p:txBody>
      </p:sp>
    </p:spTree>
    <p:extLst>
      <p:ext uri="{BB962C8B-B14F-4D97-AF65-F5344CB8AC3E}">
        <p14:creationId xmlns:p14="http://schemas.microsoft.com/office/powerpoint/2010/main" xmlns="" val="404456794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Text Placeholder 2"/>
          <p:cNvSpPr>
            <a:spLocks noGrp="1"/>
          </p:cNvSpPr>
          <p:nvPr>
            <p:ph type="body" idx="1"/>
          </p:nvPr>
        </p:nvSpPr>
        <p:spPr>
          <a:xfrm>
            <a:off x="971550" y="1818322"/>
            <a:ext cx="3429000" cy="641350"/>
          </a:xfrm>
        </p:spPr>
        <p:txBody>
          <a:bodyPr anchor="ctr">
            <a:normAutofit/>
          </a:bodyPr>
          <a:lstStyle>
            <a:lvl1pPr marL="0" indent="0">
              <a:spcBef>
                <a:spcPts val="0"/>
              </a:spcBef>
              <a:buNone/>
              <a:defRPr sz="20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971550" y="2503714"/>
            <a:ext cx="3429000" cy="3287487"/>
          </a:xfrm>
        </p:spPr>
        <p:txBody>
          <a:bodyPr>
            <a:normAutofit/>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743450" y="1818322"/>
            <a:ext cx="3429000" cy="641350"/>
          </a:xfrm>
        </p:spPr>
        <p:txBody>
          <a:bodyPr anchor="ctr">
            <a:normAutofit/>
          </a:bodyPr>
          <a:lstStyle>
            <a:lvl1pPr marL="0" indent="0">
              <a:spcBef>
                <a:spcPts val="0"/>
              </a:spcBef>
              <a:buNone/>
              <a:defRPr sz="20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743450" y="2503714"/>
            <a:ext cx="3429000" cy="3287487"/>
          </a:xfrm>
        </p:spPr>
        <p:txBody>
          <a:bodyPr>
            <a:normAutofit/>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Footer Placeholder 7"/>
          <p:cNvSpPr>
            <a:spLocks noGrp="1"/>
          </p:cNvSpPr>
          <p:nvPr>
            <p:ph type="ftr" sz="quarter" idx="11"/>
          </p:nvPr>
        </p:nvSpPr>
        <p:spPr/>
        <p:txBody>
          <a:bodyPr/>
          <a:lstStyle/>
          <a:p>
            <a:endParaRPr lang="en-MY" altLang="en-US"/>
          </a:p>
        </p:txBody>
      </p:sp>
      <p:sp>
        <p:nvSpPr>
          <p:cNvPr id="7" name="Date Placeholder 6"/>
          <p:cNvSpPr>
            <a:spLocks noGrp="1"/>
          </p:cNvSpPr>
          <p:nvPr>
            <p:ph type="dt" sz="half" idx="10"/>
          </p:nvPr>
        </p:nvSpPr>
        <p:spPr/>
        <p:txBody>
          <a:bodyPr/>
          <a:lstStyle/>
          <a:p>
            <a:endParaRPr lang="en-MY" altLang="en-US"/>
          </a:p>
        </p:txBody>
      </p:sp>
      <p:sp>
        <p:nvSpPr>
          <p:cNvPr id="9" name="Slide Number Placeholder 8"/>
          <p:cNvSpPr>
            <a:spLocks noGrp="1"/>
          </p:cNvSpPr>
          <p:nvPr>
            <p:ph type="sldNum" sz="quarter" idx="12"/>
          </p:nvPr>
        </p:nvSpPr>
        <p:spPr/>
        <p:txBody>
          <a:bodyPr/>
          <a:lstStyle/>
          <a:p>
            <a:fld id="{6304C2B2-5332-4584-96F8-BD5E34E84840}" type="slidenum">
              <a:rPr lang="en-MY" altLang="en-US" smtClean="0"/>
              <a:pPr/>
              <a:t>‹#›</a:t>
            </a:fld>
            <a:endParaRPr lang="en-MY" altLang="en-US"/>
          </a:p>
        </p:txBody>
      </p:sp>
    </p:spTree>
    <p:extLst>
      <p:ext uri="{BB962C8B-B14F-4D97-AF65-F5344CB8AC3E}">
        <p14:creationId xmlns:p14="http://schemas.microsoft.com/office/powerpoint/2010/main" xmlns="" val="3397906568"/>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Footer Placeholder 3"/>
          <p:cNvSpPr>
            <a:spLocks noGrp="1"/>
          </p:cNvSpPr>
          <p:nvPr>
            <p:ph type="ftr" sz="quarter" idx="11"/>
          </p:nvPr>
        </p:nvSpPr>
        <p:spPr/>
        <p:txBody>
          <a:bodyPr/>
          <a:lstStyle/>
          <a:p>
            <a:endParaRPr lang="en-MY" altLang="en-US"/>
          </a:p>
        </p:txBody>
      </p:sp>
      <p:sp>
        <p:nvSpPr>
          <p:cNvPr id="3" name="Date Placeholder 2"/>
          <p:cNvSpPr>
            <a:spLocks noGrp="1"/>
          </p:cNvSpPr>
          <p:nvPr>
            <p:ph type="dt" sz="half" idx="10"/>
          </p:nvPr>
        </p:nvSpPr>
        <p:spPr/>
        <p:txBody>
          <a:bodyPr/>
          <a:lstStyle/>
          <a:p>
            <a:endParaRPr lang="en-MY" altLang="en-US"/>
          </a:p>
        </p:txBody>
      </p:sp>
      <p:sp>
        <p:nvSpPr>
          <p:cNvPr id="5" name="Slide Number Placeholder 4"/>
          <p:cNvSpPr>
            <a:spLocks noGrp="1"/>
          </p:cNvSpPr>
          <p:nvPr>
            <p:ph type="sldNum" sz="quarter" idx="12"/>
          </p:nvPr>
        </p:nvSpPr>
        <p:spPr/>
        <p:txBody>
          <a:bodyPr/>
          <a:lstStyle/>
          <a:p>
            <a:fld id="{80F651BF-149D-47E5-90AA-949720DAA3E3}" type="slidenum">
              <a:rPr lang="en-MY" altLang="en-US" smtClean="0"/>
              <a:pPr/>
              <a:t>‹#›</a:t>
            </a:fld>
            <a:endParaRPr lang="en-MY" altLang="en-US"/>
          </a:p>
        </p:txBody>
      </p:sp>
    </p:spTree>
    <p:extLst>
      <p:ext uri="{BB962C8B-B14F-4D97-AF65-F5344CB8AC3E}">
        <p14:creationId xmlns:p14="http://schemas.microsoft.com/office/powerpoint/2010/main" xmlns="" val="3238976713"/>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grpSp>
        <p:nvGrpSpPr>
          <p:cNvPr id="2" name="Group 160"/>
          <p:cNvGrpSpPr/>
          <p:nvPr/>
        </p:nvGrpSpPr>
        <p:grpSpPr bwMode="hidden">
          <a:xfrm>
            <a:off x="-1" y="0"/>
            <a:ext cx="9144002" cy="6858000"/>
            <a:chOff x="-1" y="0"/>
            <a:chExt cx="12192002" cy="6858000"/>
          </a:xfrm>
        </p:grpSpPr>
        <p:cxnSp>
          <p:nvCxnSpPr>
            <p:cNvPr id="162" name="Straight Connector 161"/>
            <p:cNvCxnSpPr/>
            <p:nvPr/>
          </p:nvCxnSpPr>
          <p:spPr bwMode="hidden">
            <a:xfrm>
              <a:off x="610194"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3" name="Straight Connector 162"/>
            <p:cNvCxnSpPr/>
            <p:nvPr/>
          </p:nvCxnSpPr>
          <p:spPr bwMode="hidden">
            <a:xfrm>
              <a:off x="1829332"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4" name="Straight Connector 163"/>
            <p:cNvCxnSpPr/>
            <p:nvPr/>
          </p:nvCxnSpPr>
          <p:spPr bwMode="hidden">
            <a:xfrm>
              <a:off x="3048470"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5" name="Straight Connector 164"/>
            <p:cNvCxnSpPr/>
            <p:nvPr/>
          </p:nvCxnSpPr>
          <p:spPr bwMode="hidden">
            <a:xfrm>
              <a:off x="4267608"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6" name="Straight Connector 165"/>
            <p:cNvCxnSpPr/>
            <p:nvPr/>
          </p:nvCxnSpPr>
          <p:spPr bwMode="hidden">
            <a:xfrm>
              <a:off x="5486746"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7" name="Straight Connector 166"/>
            <p:cNvCxnSpPr/>
            <p:nvPr/>
          </p:nvCxnSpPr>
          <p:spPr bwMode="hidden">
            <a:xfrm>
              <a:off x="6705884"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8" name="Straight Connector 167"/>
            <p:cNvCxnSpPr/>
            <p:nvPr/>
          </p:nvCxnSpPr>
          <p:spPr bwMode="hidden">
            <a:xfrm>
              <a:off x="7925022"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9" name="Straight Connector 168"/>
            <p:cNvCxnSpPr/>
            <p:nvPr/>
          </p:nvCxnSpPr>
          <p:spPr bwMode="hidden">
            <a:xfrm>
              <a:off x="9144160"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0" name="Straight Connector 169"/>
            <p:cNvCxnSpPr/>
            <p:nvPr/>
          </p:nvCxnSpPr>
          <p:spPr bwMode="hidden">
            <a:xfrm>
              <a:off x="10363298"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1" name="Straight Connector 170"/>
            <p:cNvCxnSpPr/>
            <p:nvPr/>
          </p:nvCxnSpPr>
          <p:spPr bwMode="hidden">
            <a:xfrm>
              <a:off x="11582436"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2" name="Straight Connector 171"/>
            <p:cNvCxnSpPr/>
            <p:nvPr/>
          </p:nvCxnSpPr>
          <p:spPr bwMode="hidden">
            <a:xfrm>
              <a:off x="2819" y="386485"/>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3" name="Straight Connector 172"/>
            <p:cNvCxnSpPr/>
            <p:nvPr/>
          </p:nvCxnSpPr>
          <p:spPr bwMode="hidden">
            <a:xfrm>
              <a:off x="2819" y="1611181"/>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4" name="Straight Connector 173"/>
            <p:cNvCxnSpPr/>
            <p:nvPr/>
          </p:nvCxnSpPr>
          <p:spPr bwMode="hidden">
            <a:xfrm>
              <a:off x="2819" y="2835877"/>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5" name="Straight Connector 174"/>
            <p:cNvCxnSpPr/>
            <p:nvPr/>
          </p:nvCxnSpPr>
          <p:spPr bwMode="hidden">
            <a:xfrm>
              <a:off x="2819" y="4060573"/>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6" name="Straight Connector 175"/>
            <p:cNvCxnSpPr/>
            <p:nvPr/>
          </p:nvCxnSpPr>
          <p:spPr bwMode="hidden">
            <a:xfrm>
              <a:off x="2819" y="5285269"/>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7" name="Straight Connector 176"/>
            <p:cNvCxnSpPr/>
            <p:nvPr/>
          </p:nvCxnSpPr>
          <p:spPr bwMode="hidden">
            <a:xfrm>
              <a:off x="2819" y="6509965"/>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nvGrpSpPr>
            <p:cNvPr id="3" name="Group 177"/>
            <p:cNvGrpSpPr/>
            <p:nvPr userDrawn="1"/>
          </p:nvGrpSpPr>
          <p:grpSpPr bwMode="hidden">
            <a:xfrm>
              <a:off x="-1" y="0"/>
              <a:ext cx="12192001" cy="6858000"/>
              <a:chOff x="-1" y="0"/>
              <a:chExt cx="12192001" cy="6858000"/>
            </a:xfrm>
          </p:grpSpPr>
          <p:cxnSp>
            <p:nvCxnSpPr>
              <p:cNvPr id="196" name="Straight Connector 195"/>
              <p:cNvCxnSpPr/>
              <p:nvPr/>
            </p:nvCxnSpPr>
            <p:spPr bwMode="hidden">
              <a:xfrm>
                <a:off x="225425"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7" name="Straight Connector 196"/>
              <p:cNvCxnSpPr/>
              <p:nvPr/>
            </p:nvCxnSpPr>
            <p:spPr bwMode="hidden">
              <a:xfrm>
                <a:off x="1449154"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8" name="Straight Connector 197"/>
              <p:cNvCxnSpPr/>
              <p:nvPr/>
            </p:nvCxnSpPr>
            <p:spPr bwMode="hidden">
              <a:xfrm>
                <a:off x="266598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9" name="Straight Connector 198"/>
              <p:cNvCxnSpPr/>
              <p:nvPr/>
            </p:nvCxnSpPr>
            <p:spPr bwMode="hidden">
              <a:xfrm>
                <a:off x="3885119"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0" name="Straight Connector 199"/>
              <p:cNvCxnSpPr/>
              <p:nvPr/>
            </p:nvCxnSpPr>
            <p:spPr bwMode="hidden">
              <a:xfrm>
                <a:off x="510650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nvGrpSpPr>
              <p:cNvPr id="4" name="Group 200"/>
              <p:cNvGrpSpPr/>
              <p:nvPr/>
            </p:nvGrpSpPr>
            <p:grpSpPr bwMode="hidden">
              <a:xfrm>
                <a:off x="6327885" y="0"/>
                <a:ext cx="5864115" cy="5898673"/>
                <a:chOff x="6327885" y="0"/>
                <a:chExt cx="5864115" cy="5898673"/>
              </a:xfrm>
            </p:grpSpPr>
            <p:cxnSp>
              <p:nvCxnSpPr>
                <p:cNvPr id="207" name="Straight Connector 206"/>
                <p:cNvCxnSpPr/>
                <p:nvPr/>
              </p:nvCxnSpPr>
              <p:spPr bwMode="hidden">
                <a:xfrm>
                  <a:off x="6327885" y="0"/>
                  <a:ext cx="5864115" cy="5898673"/>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8" name="Straight Connector 207"/>
                <p:cNvCxnSpPr/>
                <p:nvPr/>
              </p:nvCxnSpPr>
              <p:spPr bwMode="hidden">
                <a:xfrm>
                  <a:off x="7549268" y="0"/>
                  <a:ext cx="4642732" cy="467242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9" name="Straight Connector 208"/>
                <p:cNvCxnSpPr/>
                <p:nvPr/>
              </p:nvCxnSpPr>
              <p:spPr bwMode="hidden">
                <a:xfrm>
                  <a:off x="8772997" y="0"/>
                  <a:ext cx="3419003" cy="34567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10" name="Straight Connector 209"/>
                <p:cNvCxnSpPr/>
                <p:nvPr/>
              </p:nvCxnSpPr>
              <p:spPr bwMode="hidden">
                <a:xfrm>
                  <a:off x="9982200" y="0"/>
                  <a:ext cx="2209800" cy="222646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11" name="Straight Connector 210"/>
                <p:cNvCxnSpPr/>
                <p:nvPr/>
              </p:nvCxnSpPr>
              <p:spPr bwMode="hidden">
                <a:xfrm>
                  <a:off x="11199019" y="0"/>
                  <a:ext cx="992981" cy="1002506"/>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cxnSp>
            <p:nvCxnSpPr>
              <p:cNvPr id="202" name="Straight Connector 201"/>
              <p:cNvCxnSpPr/>
              <p:nvPr/>
            </p:nvCxnSpPr>
            <p:spPr bwMode="hidden">
              <a:xfrm flipH="1" flipV="1">
                <a:off x="-1" y="1012053"/>
                <a:ext cx="5828811" cy="58459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3" name="Straight Connector 202"/>
              <p:cNvCxnSpPr/>
              <p:nvPr/>
            </p:nvCxnSpPr>
            <p:spPr bwMode="hidden">
              <a:xfrm flipH="1" flipV="1">
                <a:off x="-1" y="2227340"/>
                <a:ext cx="4614781" cy="4630658"/>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4" name="Straight Connector 203"/>
              <p:cNvCxnSpPr/>
              <p:nvPr/>
            </p:nvCxnSpPr>
            <p:spPr bwMode="hidden">
              <a:xfrm flipH="1" flipV="1">
                <a:off x="-1" y="3432149"/>
                <a:ext cx="3398419" cy="34258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5" name="Straight Connector 204"/>
              <p:cNvCxnSpPr/>
              <p:nvPr/>
            </p:nvCxnSpPr>
            <p:spPr bwMode="hidden">
              <a:xfrm flipH="1" flipV="1">
                <a:off x="-1" y="4651431"/>
                <a:ext cx="2196496" cy="2206567"/>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6" name="Straight Connector 205"/>
              <p:cNvCxnSpPr/>
              <p:nvPr/>
            </p:nvCxnSpPr>
            <p:spPr bwMode="hidden">
              <a:xfrm flipH="1" flipV="1">
                <a:off x="-1" y="5864453"/>
                <a:ext cx="987003" cy="9935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grpSp>
          <p:nvGrpSpPr>
            <p:cNvPr id="5" name="Group 178"/>
            <p:cNvGrpSpPr/>
            <p:nvPr userDrawn="1"/>
          </p:nvGrpSpPr>
          <p:grpSpPr bwMode="hidden">
            <a:xfrm flipH="1">
              <a:off x="0" y="0"/>
              <a:ext cx="12192001" cy="6858000"/>
              <a:chOff x="-1" y="0"/>
              <a:chExt cx="12192001" cy="6858000"/>
            </a:xfrm>
          </p:grpSpPr>
          <p:cxnSp>
            <p:nvCxnSpPr>
              <p:cNvPr id="180" name="Straight Connector 179"/>
              <p:cNvCxnSpPr/>
              <p:nvPr/>
            </p:nvCxnSpPr>
            <p:spPr bwMode="hidden">
              <a:xfrm>
                <a:off x="225425"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1" name="Straight Connector 180"/>
              <p:cNvCxnSpPr/>
              <p:nvPr/>
            </p:nvCxnSpPr>
            <p:spPr bwMode="hidden">
              <a:xfrm>
                <a:off x="1449154"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2" name="Straight Connector 181"/>
              <p:cNvCxnSpPr/>
              <p:nvPr/>
            </p:nvCxnSpPr>
            <p:spPr bwMode="hidden">
              <a:xfrm>
                <a:off x="266598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3" name="Straight Connector 182"/>
              <p:cNvCxnSpPr/>
              <p:nvPr/>
            </p:nvCxnSpPr>
            <p:spPr bwMode="hidden">
              <a:xfrm>
                <a:off x="3885119"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4" name="Straight Connector 183"/>
              <p:cNvCxnSpPr/>
              <p:nvPr/>
            </p:nvCxnSpPr>
            <p:spPr bwMode="hidden">
              <a:xfrm>
                <a:off x="510650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nvGrpSpPr>
              <p:cNvPr id="6" name="Group 184"/>
              <p:cNvGrpSpPr/>
              <p:nvPr/>
            </p:nvGrpSpPr>
            <p:grpSpPr bwMode="hidden">
              <a:xfrm>
                <a:off x="6327885" y="0"/>
                <a:ext cx="5864115" cy="5898673"/>
                <a:chOff x="6327885" y="0"/>
                <a:chExt cx="5864115" cy="5898673"/>
              </a:xfrm>
            </p:grpSpPr>
            <p:cxnSp>
              <p:nvCxnSpPr>
                <p:cNvPr id="191" name="Straight Connector 190"/>
                <p:cNvCxnSpPr/>
                <p:nvPr/>
              </p:nvCxnSpPr>
              <p:spPr bwMode="hidden">
                <a:xfrm>
                  <a:off x="6327885" y="0"/>
                  <a:ext cx="5864115" cy="5898673"/>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2" name="Straight Connector 191"/>
                <p:cNvCxnSpPr/>
                <p:nvPr/>
              </p:nvCxnSpPr>
              <p:spPr bwMode="hidden">
                <a:xfrm>
                  <a:off x="7549268" y="0"/>
                  <a:ext cx="4642732" cy="467242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3" name="Straight Connector 192"/>
                <p:cNvCxnSpPr/>
                <p:nvPr/>
              </p:nvCxnSpPr>
              <p:spPr bwMode="hidden">
                <a:xfrm>
                  <a:off x="8772997" y="0"/>
                  <a:ext cx="3419003" cy="34567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4" name="Straight Connector 193"/>
                <p:cNvCxnSpPr/>
                <p:nvPr/>
              </p:nvCxnSpPr>
              <p:spPr bwMode="hidden">
                <a:xfrm>
                  <a:off x="9982200" y="0"/>
                  <a:ext cx="2209800" cy="222646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5" name="Straight Connector 194"/>
                <p:cNvCxnSpPr/>
                <p:nvPr/>
              </p:nvCxnSpPr>
              <p:spPr bwMode="hidden">
                <a:xfrm>
                  <a:off x="11199019" y="0"/>
                  <a:ext cx="992981" cy="1002506"/>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cxnSp>
            <p:nvCxnSpPr>
              <p:cNvPr id="186" name="Straight Connector 185"/>
              <p:cNvCxnSpPr/>
              <p:nvPr/>
            </p:nvCxnSpPr>
            <p:spPr bwMode="hidden">
              <a:xfrm flipH="1" flipV="1">
                <a:off x="-1" y="1012053"/>
                <a:ext cx="5828811" cy="58459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7" name="Straight Connector 186"/>
              <p:cNvCxnSpPr/>
              <p:nvPr/>
            </p:nvCxnSpPr>
            <p:spPr bwMode="hidden">
              <a:xfrm flipH="1" flipV="1">
                <a:off x="-1" y="2227340"/>
                <a:ext cx="4614781" cy="4630658"/>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8" name="Straight Connector 187"/>
              <p:cNvCxnSpPr/>
              <p:nvPr/>
            </p:nvCxnSpPr>
            <p:spPr bwMode="hidden">
              <a:xfrm flipH="1" flipV="1">
                <a:off x="-1" y="3432149"/>
                <a:ext cx="3398419" cy="34258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9" name="Straight Connector 188"/>
              <p:cNvCxnSpPr/>
              <p:nvPr/>
            </p:nvCxnSpPr>
            <p:spPr bwMode="hidden">
              <a:xfrm flipH="1" flipV="1">
                <a:off x="-1" y="4651431"/>
                <a:ext cx="2196496" cy="2206567"/>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0" name="Straight Connector 189"/>
              <p:cNvCxnSpPr/>
              <p:nvPr/>
            </p:nvCxnSpPr>
            <p:spPr bwMode="hidden">
              <a:xfrm flipH="1" flipV="1">
                <a:off x="-1" y="5864453"/>
                <a:ext cx="987003" cy="9935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grpSp>
      <p:sp>
        <p:nvSpPr>
          <p:cNvPr id="213" name="Footer Placeholder 212"/>
          <p:cNvSpPr>
            <a:spLocks noGrp="1"/>
          </p:cNvSpPr>
          <p:nvPr>
            <p:ph type="ftr" sz="quarter" idx="11"/>
          </p:nvPr>
        </p:nvSpPr>
        <p:spPr/>
        <p:txBody>
          <a:bodyPr/>
          <a:lstStyle/>
          <a:p>
            <a:endParaRPr lang="en-MY" altLang="en-US"/>
          </a:p>
        </p:txBody>
      </p:sp>
      <p:sp>
        <p:nvSpPr>
          <p:cNvPr id="212" name="Date Placeholder 211"/>
          <p:cNvSpPr>
            <a:spLocks noGrp="1"/>
          </p:cNvSpPr>
          <p:nvPr>
            <p:ph type="dt" sz="half" idx="10"/>
          </p:nvPr>
        </p:nvSpPr>
        <p:spPr/>
        <p:txBody>
          <a:bodyPr/>
          <a:lstStyle/>
          <a:p>
            <a:endParaRPr lang="en-MY" altLang="en-US"/>
          </a:p>
        </p:txBody>
      </p:sp>
      <p:sp>
        <p:nvSpPr>
          <p:cNvPr id="214" name="Slide Number Placeholder 213"/>
          <p:cNvSpPr>
            <a:spLocks noGrp="1"/>
          </p:cNvSpPr>
          <p:nvPr>
            <p:ph type="sldNum" sz="quarter" idx="12"/>
          </p:nvPr>
        </p:nvSpPr>
        <p:spPr/>
        <p:txBody>
          <a:bodyPr/>
          <a:lstStyle/>
          <a:p>
            <a:fld id="{4C1AB570-E4D9-407B-83A6-4A2C0F0BD468}" type="slidenum">
              <a:rPr lang="en-MY" altLang="en-US" smtClean="0"/>
              <a:pPr/>
              <a:t>‹#›</a:t>
            </a:fld>
            <a:endParaRPr lang="en-MY" altLang="en-US"/>
          </a:p>
        </p:txBody>
      </p:sp>
    </p:spTree>
    <p:extLst>
      <p:ext uri="{BB962C8B-B14F-4D97-AF65-F5344CB8AC3E}">
        <p14:creationId xmlns:p14="http://schemas.microsoft.com/office/powerpoint/2010/main" xmlns="" val="214681722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Pr>
        <a:gradFill flip="none" rotWithShape="1">
          <a:gsLst>
            <a:gs pos="0">
              <a:schemeClr val="accent1"/>
            </a:gs>
            <a:gs pos="100000">
              <a:schemeClr val="accent1">
                <a:lumMod val="80000"/>
              </a:schemeClr>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9" name="Group 8"/>
          <p:cNvGrpSpPr/>
          <p:nvPr/>
        </p:nvGrpSpPr>
        <p:grpSpPr bwMode="hidden">
          <a:xfrm>
            <a:off x="-1" y="0"/>
            <a:ext cx="9144002" cy="6858000"/>
            <a:chOff x="-1" y="0"/>
            <a:chExt cx="12192002" cy="6858000"/>
          </a:xfrm>
        </p:grpSpPr>
        <p:cxnSp>
          <p:nvCxnSpPr>
            <p:cNvPr id="10" name="Straight Connector 9"/>
            <p:cNvCxnSpPr/>
            <p:nvPr/>
          </p:nvCxnSpPr>
          <p:spPr bwMode="hidden">
            <a:xfrm>
              <a:off x="61019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182933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304847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426760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548674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670588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792502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914416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1036329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1158243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38648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1611181"/>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2835877"/>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hidden">
            <a:xfrm>
              <a:off x="2819" y="4060573"/>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bwMode="hidden">
            <a:xfrm>
              <a:off x="2819" y="5285269"/>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bwMode="hidden">
            <a:xfrm>
              <a:off x="2819" y="650996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6" name="Group 25"/>
            <p:cNvGrpSpPr/>
            <p:nvPr userDrawn="1"/>
          </p:nvGrpSpPr>
          <p:grpSpPr bwMode="hidden">
            <a:xfrm>
              <a:off x="-1" y="0"/>
              <a:ext cx="12192001" cy="6858000"/>
              <a:chOff x="-1" y="0"/>
              <a:chExt cx="12192001" cy="6858000"/>
            </a:xfrm>
          </p:grpSpPr>
          <p:cxnSp>
            <p:nvCxnSpPr>
              <p:cNvPr id="44" name="Straight Connector 43"/>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bwMode="hidden">
              <a:xfrm>
                <a:off x="510650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7" name="Group 48"/>
              <p:cNvGrpSpPr/>
              <p:nvPr/>
            </p:nvGrpSpPr>
            <p:grpSpPr bwMode="hidden">
              <a:xfrm>
                <a:off x="6327885" y="0"/>
                <a:ext cx="5864115" cy="5898673"/>
                <a:chOff x="6327885" y="0"/>
                <a:chExt cx="5864115" cy="5898673"/>
              </a:xfrm>
            </p:grpSpPr>
            <p:cxnSp>
              <p:nvCxnSpPr>
                <p:cNvPr id="55" name="Straight Connector 54"/>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9" name="Straight Connector 58"/>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50" name="Straight Connector 49"/>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33" name="Group 26"/>
            <p:cNvGrpSpPr/>
            <p:nvPr userDrawn="1"/>
          </p:nvGrpSpPr>
          <p:grpSpPr bwMode="hidden">
            <a:xfrm flipH="1">
              <a:off x="0" y="0"/>
              <a:ext cx="12192001" cy="6858000"/>
              <a:chOff x="-1" y="0"/>
              <a:chExt cx="12192001" cy="6858000"/>
            </a:xfrm>
          </p:grpSpPr>
          <p:cxnSp>
            <p:nvCxnSpPr>
              <p:cNvPr id="28" name="Straight Connector 27"/>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bwMode="hidden">
              <a:xfrm>
                <a:off x="515064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49" name="Group 32"/>
              <p:cNvGrpSpPr/>
              <p:nvPr/>
            </p:nvGrpSpPr>
            <p:grpSpPr bwMode="hidden">
              <a:xfrm>
                <a:off x="6327885" y="0"/>
                <a:ext cx="5864115" cy="5898673"/>
                <a:chOff x="6327885" y="0"/>
                <a:chExt cx="5864115" cy="5898673"/>
              </a:xfrm>
            </p:grpSpPr>
            <p:cxnSp>
              <p:nvCxnSpPr>
                <p:cNvPr id="39" name="Straight Connector 38"/>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34" name="Straight Connector 33"/>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7" name="Rectangle 6"/>
          <p:cNvSpPr/>
          <p:nvPr/>
        </p:nvSpPr>
        <p:spPr>
          <a:xfrm>
            <a:off x="0" y="0"/>
            <a:ext cx="5486400" cy="6858000"/>
          </a:xfrm>
          <a:prstGeom prst="rect">
            <a:avLst/>
          </a:prstGeom>
          <a:gradFill>
            <a:gsLst>
              <a:gs pos="69000">
                <a:schemeClr val="bg1"/>
              </a:gs>
              <a:gs pos="0">
                <a:schemeClr val="bg1"/>
              </a:gs>
              <a:gs pos="100000">
                <a:schemeClr val="bg1">
                  <a:lumMod val="95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5934864" y="571500"/>
            <a:ext cx="2743200" cy="2197100"/>
          </a:xfrm>
        </p:spPr>
        <p:txBody>
          <a:bodyPr anchor="b">
            <a:normAutofit/>
          </a:bodyPr>
          <a:lstStyle>
            <a:lvl1pPr>
              <a:defRPr sz="2600">
                <a:solidFill>
                  <a:schemeClr val="bg1"/>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407398" y="571500"/>
            <a:ext cx="4663440" cy="5715000"/>
          </a:xfrm>
        </p:spPr>
        <p:txBody>
          <a:bodyPr>
            <a:normAutofit/>
          </a:bodyPr>
          <a:lstStyle>
            <a:lvl1pPr>
              <a:defRPr sz="2000"/>
            </a:lvl1pPr>
            <a:lvl2pPr>
              <a:defRPr sz="1800"/>
            </a:lvl2pPr>
            <a:lvl3pPr>
              <a:defRPr sz="1600"/>
            </a:lvl3pPr>
            <a:lvl4pPr>
              <a:defRPr sz="1400"/>
            </a:lvl4pPr>
            <a:lvl5pPr>
              <a:defRPr sz="14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5934864" y="2995012"/>
            <a:ext cx="2743200" cy="2285950"/>
          </a:xfrm>
        </p:spPr>
        <p:txBody>
          <a:bodyPr>
            <a:normAutofit/>
          </a:bodyPr>
          <a:lstStyle>
            <a:lvl1pPr marL="0" indent="0">
              <a:spcBef>
                <a:spcPts val="1200"/>
              </a:spcBef>
              <a:buNone/>
              <a:defRPr sz="16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cxnSp>
        <p:nvCxnSpPr>
          <p:cNvPr id="60" name="Straight Connector 59"/>
          <p:cNvCxnSpPr/>
          <p:nvPr/>
        </p:nvCxnSpPr>
        <p:spPr>
          <a:xfrm>
            <a:off x="5942317" y="2895600"/>
            <a:ext cx="2744483"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6" name="Footer Placeholder 5"/>
          <p:cNvSpPr>
            <a:spLocks noGrp="1"/>
          </p:cNvSpPr>
          <p:nvPr>
            <p:ph type="ftr" sz="quarter" idx="11"/>
          </p:nvPr>
        </p:nvSpPr>
        <p:spPr/>
        <p:txBody>
          <a:bodyPr/>
          <a:lstStyle/>
          <a:p>
            <a:endParaRPr lang="en-MY" altLang="en-US"/>
          </a:p>
        </p:txBody>
      </p:sp>
      <p:sp>
        <p:nvSpPr>
          <p:cNvPr id="5" name="Date Placeholder 4"/>
          <p:cNvSpPr>
            <a:spLocks noGrp="1"/>
          </p:cNvSpPr>
          <p:nvPr>
            <p:ph type="dt" sz="half" idx="10"/>
          </p:nvPr>
        </p:nvSpPr>
        <p:spPr/>
        <p:txBody>
          <a:bodyPr/>
          <a:lstStyle>
            <a:lvl1pPr>
              <a:defRPr>
                <a:solidFill>
                  <a:schemeClr val="bg1"/>
                </a:solidFill>
              </a:defRPr>
            </a:lvl1pPr>
          </a:lstStyle>
          <a:p>
            <a:endParaRPr lang="en-MY" altLang="en-US"/>
          </a:p>
        </p:txBody>
      </p:sp>
      <p:sp>
        <p:nvSpPr>
          <p:cNvPr id="8" name="Slide Number Placeholder 7"/>
          <p:cNvSpPr>
            <a:spLocks noGrp="1"/>
          </p:cNvSpPr>
          <p:nvPr>
            <p:ph type="sldNum" sz="quarter" idx="12"/>
          </p:nvPr>
        </p:nvSpPr>
        <p:spPr/>
        <p:txBody>
          <a:bodyPr/>
          <a:lstStyle>
            <a:lvl1pPr>
              <a:defRPr>
                <a:solidFill>
                  <a:schemeClr val="bg1"/>
                </a:solidFill>
              </a:defRPr>
            </a:lvl1pPr>
          </a:lstStyle>
          <a:p>
            <a:fld id="{F2F141F0-F36C-4A40-BCC7-91E755E48E59}" type="slidenum">
              <a:rPr lang="en-MY" altLang="en-US" smtClean="0"/>
              <a:pPr/>
              <a:t>‹#›</a:t>
            </a:fld>
            <a:endParaRPr lang="en-MY" altLang="en-US"/>
          </a:p>
        </p:txBody>
      </p:sp>
    </p:spTree>
    <p:extLst>
      <p:ext uri="{BB962C8B-B14F-4D97-AF65-F5344CB8AC3E}">
        <p14:creationId xmlns:p14="http://schemas.microsoft.com/office/powerpoint/2010/main" xmlns="" val="1667374130"/>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Pr>
        <a:gradFill flip="none" rotWithShape="1">
          <a:gsLst>
            <a:gs pos="0">
              <a:schemeClr val="accent1"/>
            </a:gs>
            <a:gs pos="100000">
              <a:schemeClr val="accent1">
                <a:lumMod val="80000"/>
              </a:schemeClr>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5" name="Group 7"/>
          <p:cNvGrpSpPr/>
          <p:nvPr/>
        </p:nvGrpSpPr>
        <p:grpSpPr bwMode="hidden">
          <a:xfrm>
            <a:off x="-1" y="0"/>
            <a:ext cx="9144002" cy="6858000"/>
            <a:chOff x="-1" y="0"/>
            <a:chExt cx="12192002" cy="6858000"/>
          </a:xfrm>
        </p:grpSpPr>
        <p:cxnSp>
          <p:nvCxnSpPr>
            <p:cNvPr id="9" name="Straight Connector 8"/>
            <p:cNvCxnSpPr/>
            <p:nvPr/>
          </p:nvCxnSpPr>
          <p:spPr bwMode="hidden">
            <a:xfrm>
              <a:off x="61019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bwMode="hidden">
            <a:xfrm>
              <a:off x="182933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304847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426760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548674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670588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792502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914416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1036329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1158243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2819" y="38648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1611181"/>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2835877"/>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4060573"/>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hidden">
            <a:xfrm>
              <a:off x="2819" y="5285269"/>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bwMode="hidden">
            <a:xfrm>
              <a:off x="2819" y="650996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6" name="Group 24"/>
            <p:cNvGrpSpPr/>
            <p:nvPr/>
          </p:nvGrpSpPr>
          <p:grpSpPr bwMode="hidden">
            <a:xfrm>
              <a:off x="-1" y="0"/>
              <a:ext cx="12192001" cy="6858000"/>
              <a:chOff x="-1" y="0"/>
              <a:chExt cx="12192001" cy="6858000"/>
            </a:xfrm>
          </p:grpSpPr>
          <p:cxnSp>
            <p:nvCxnSpPr>
              <p:cNvPr id="43" name="Straight Connector 42"/>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bwMode="hidden">
              <a:xfrm>
                <a:off x="510650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7" name="Group 47"/>
              <p:cNvGrpSpPr/>
              <p:nvPr/>
            </p:nvGrpSpPr>
            <p:grpSpPr bwMode="hidden">
              <a:xfrm>
                <a:off x="6327885" y="0"/>
                <a:ext cx="5864115" cy="5898673"/>
                <a:chOff x="6327885" y="0"/>
                <a:chExt cx="5864115" cy="5898673"/>
              </a:xfrm>
            </p:grpSpPr>
            <p:cxnSp>
              <p:nvCxnSpPr>
                <p:cNvPr id="54" name="Straight Connector 53"/>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49" name="Straight Connector 48"/>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8" name="Group 25"/>
            <p:cNvGrpSpPr/>
            <p:nvPr/>
          </p:nvGrpSpPr>
          <p:grpSpPr bwMode="hidden">
            <a:xfrm flipH="1">
              <a:off x="0" y="0"/>
              <a:ext cx="12192001" cy="6858000"/>
              <a:chOff x="-1" y="0"/>
              <a:chExt cx="12192001" cy="6858000"/>
            </a:xfrm>
          </p:grpSpPr>
          <p:cxnSp>
            <p:nvCxnSpPr>
              <p:cNvPr id="27" name="Straight Connector 26"/>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bwMode="hidden">
              <a:xfrm>
                <a:off x="515064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5" name="Group 31"/>
              <p:cNvGrpSpPr/>
              <p:nvPr/>
            </p:nvGrpSpPr>
            <p:grpSpPr bwMode="hidden">
              <a:xfrm>
                <a:off x="6327885" y="0"/>
                <a:ext cx="5864115" cy="5898673"/>
                <a:chOff x="6327885" y="0"/>
                <a:chExt cx="5864115" cy="5898673"/>
              </a:xfrm>
            </p:grpSpPr>
            <p:cxnSp>
              <p:nvCxnSpPr>
                <p:cNvPr id="38" name="Straight Connector 37"/>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33" name="Straight Connector 32"/>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60" name="Rectangle 59"/>
          <p:cNvSpPr/>
          <p:nvPr/>
        </p:nvSpPr>
        <p:spPr>
          <a:xfrm>
            <a:off x="0" y="0"/>
            <a:ext cx="5486400" cy="6858000"/>
          </a:xfrm>
          <a:prstGeom prst="rect">
            <a:avLst/>
          </a:prstGeom>
          <a:gradFill>
            <a:gsLst>
              <a:gs pos="69000">
                <a:schemeClr val="bg1"/>
              </a:gs>
              <a:gs pos="0">
                <a:schemeClr val="bg1"/>
              </a:gs>
              <a:gs pos="100000">
                <a:schemeClr val="bg1">
                  <a:lumMod val="95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9" name="Straight Connector 58"/>
          <p:cNvCxnSpPr/>
          <p:nvPr/>
        </p:nvCxnSpPr>
        <p:spPr>
          <a:xfrm>
            <a:off x="5942317" y="2895600"/>
            <a:ext cx="2744483"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5932170" y="576072"/>
            <a:ext cx="2743200" cy="2194560"/>
          </a:xfrm>
        </p:spPr>
        <p:txBody>
          <a:bodyPr anchor="b">
            <a:normAutofit/>
          </a:bodyPr>
          <a:lstStyle>
            <a:lvl1pPr>
              <a:defRPr sz="2600">
                <a:solidFill>
                  <a:schemeClr val="bg1"/>
                </a:solidFill>
              </a:defRPr>
            </a:lvl1pPr>
          </a:lstStyle>
          <a:p>
            <a:r>
              <a:rPr lang="en-US" smtClean="0"/>
              <a:t>Click to edit Master title style</a:t>
            </a:r>
            <a:endParaRPr lang="en-US"/>
          </a:p>
        </p:txBody>
      </p:sp>
      <p:sp>
        <p:nvSpPr>
          <p:cNvPr id="3" name="Picture Placeholder 2" descr="An empty placeholder to add an image. Click on the placeholder and select the image that you wish to add."/>
          <p:cNvSpPr>
            <a:spLocks noGrp="1"/>
          </p:cNvSpPr>
          <p:nvPr>
            <p:ph type="pic" idx="1"/>
          </p:nvPr>
        </p:nvSpPr>
        <p:spPr>
          <a:xfrm>
            <a:off x="3309" y="-159"/>
            <a:ext cx="5486400" cy="6858000"/>
          </a:xfrm>
        </p:spPr>
        <p:txBody>
          <a:bodyPr tIns="457200">
            <a:normAutofit/>
          </a:bodyPr>
          <a:lstStyle>
            <a:lvl1pPr marL="0" indent="0" algn="ctr">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5932170" y="2999232"/>
            <a:ext cx="2743200" cy="2286000"/>
          </a:xfrm>
        </p:spPr>
        <p:txBody>
          <a:bodyPr/>
          <a:lstStyle>
            <a:lvl1pPr marL="0" indent="0">
              <a:spcBef>
                <a:spcPts val="1200"/>
              </a:spcBef>
              <a:buNone/>
              <a:defRPr sz="16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Tree>
    <p:extLst>
      <p:ext uri="{BB962C8B-B14F-4D97-AF65-F5344CB8AC3E}">
        <p14:creationId xmlns:p14="http://schemas.microsoft.com/office/powerpoint/2010/main" xmlns="" val="62031800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Footer Placeholder 4"/>
          <p:cNvSpPr>
            <a:spLocks noGrp="1"/>
          </p:cNvSpPr>
          <p:nvPr>
            <p:ph type="ftr" sz="quarter" idx="11"/>
          </p:nvPr>
        </p:nvSpPr>
        <p:spPr/>
        <p:txBody>
          <a:bodyPr/>
          <a:lstStyle/>
          <a:p>
            <a:endParaRPr lang="en-MY" altLang="en-US"/>
          </a:p>
        </p:txBody>
      </p:sp>
      <p:sp>
        <p:nvSpPr>
          <p:cNvPr id="4" name="Date Placeholder 3"/>
          <p:cNvSpPr>
            <a:spLocks noGrp="1"/>
          </p:cNvSpPr>
          <p:nvPr>
            <p:ph type="dt" sz="half" idx="10"/>
          </p:nvPr>
        </p:nvSpPr>
        <p:spPr/>
        <p:txBody>
          <a:bodyPr/>
          <a:lstStyle/>
          <a:p>
            <a:endParaRPr lang="en-MY" altLang="en-US"/>
          </a:p>
        </p:txBody>
      </p:sp>
      <p:sp>
        <p:nvSpPr>
          <p:cNvPr id="6" name="Slide Number Placeholder 5"/>
          <p:cNvSpPr>
            <a:spLocks noGrp="1"/>
          </p:cNvSpPr>
          <p:nvPr>
            <p:ph type="sldNum" sz="quarter" idx="12"/>
          </p:nvPr>
        </p:nvSpPr>
        <p:spPr/>
        <p:txBody>
          <a:bodyPr/>
          <a:lstStyle/>
          <a:p>
            <a:fld id="{6EB78320-356D-46FB-B4DD-7B32F997E051}" type="slidenum">
              <a:rPr lang="en-MY" altLang="en-US" smtClean="0"/>
              <a:pPr/>
              <a:t>‹#›</a:t>
            </a:fld>
            <a:endParaRPr lang="en-MY" altLang="en-US"/>
          </a:p>
        </p:txBody>
      </p:sp>
    </p:spTree>
    <p:extLst>
      <p:ext uri="{BB962C8B-B14F-4D97-AF65-F5344CB8AC3E}">
        <p14:creationId xmlns:p14="http://schemas.microsoft.com/office/powerpoint/2010/main" xmlns="" val="2477154221"/>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906985" y="489857"/>
            <a:ext cx="1265465" cy="5301343"/>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971549" y="489857"/>
            <a:ext cx="5690508" cy="530134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Footer Placeholder 4"/>
          <p:cNvSpPr>
            <a:spLocks noGrp="1"/>
          </p:cNvSpPr>
          <p:nvPr>
            <p:ph type="ftr" sz="quarter" idx="11"/>
          </p:nvPr>
        </p:nvSpPr>
        <p:spPr/>
        <p:txBody>
          <a:bodyPr/>
          <a:lstStyle/>
          <a:p>
            <a:endParaRPr lang="en-MY" altLang="en-US"/>
          </a:p>
        </p:txBody>
      </p:sp>
      <p:sp>
        <p:nvSpPr>
          <p:cNvPr id="4" name="Date Placeholder 3"/>
          <p:cNvSpPr>
            <a:spLocks noGrp="1"/>
          </p:cNvSpPr>
          <p:nvPr>
            <p:ph type="dt" sz="half" idx="10"/>
          </p:nvPr>
        </p:nvSpPr>
        <p:spPr/>
        <p:txBody>
          <a:bodyPr/>
          <a:lstStyle/>
          <a:p>
            <a:endParaRPr lang="en-MY" altLang="en-US"/>
          </a:p>
        </p:txBody>
      </p:sp>
      <p:sp>
        <p:nvSpPr>
          <p:cNvPr id="6" name="Slide Number Placeholder 5"/>
          <p:cNvSpPr>
            <a:spLocks noGrp="1"/>
          </p:cNvSpPr>
          <p:nvPr>
            <p:ph type="sldNum" sz="quarter" idx="12"/>
          </p:nvPr>
        </p:nvSpPr>
        <p:spPr/>
        <p:txBody>
          <a:bodyPr/>
          <a:lstStyle/>
          <a:p>
            <a:fld id="{D12A719B-8C4C-46F0-BF45-FADB735175CA}" type="slidenum">
              <a:rPr lang="en-MY" altLang="en-US" smtClean="0"/>
              <a:pPr/>
              <a:t>‹#›</a:t>
            </a:fld>
            <a:endParaRPr lang="en-MY" altLang="en-US"/>
          </a:p>
        </p:txBody>
      </p:sp>
    </p:spTree>
    <p:extLst>
      <p:ext uri="{BB962C8B-B14F-4D97-AF65-F5344CB8AC3E}">
        <p14:creationId xmlns:p14="http://schemas.microsoft.com/office/powerpoint/2010/main" xmlns="" val="2524635021"/>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53000">
              <a:schemeClr val="bg1"/>
            </a:gs>
            <a:gs pos="0">
              <a:schemeClr val="bg1">
                <a:lumMod val="100000"/>
              </a:schemeClr>
            </a:gs>
            <a:gs pos="100000">
              <a:schemeClr val="bg1">
                <a:lumMod val="95000"/>
                <a:alpha val="65000"/>
              </a:schemeClr>
            </a:gs>
          </a:gsLst>
          <a:lin ang="5400000" scaled="1"/>
          <a:tileRect/>
        </a:gradFill>
        <a:effectLst/>
      </p:bgPr>
    </p:bg>
    <p:spTree>
      <p:nvGrpSpPr>
        <p:cNvPr id="1" name=""/>
        <p:cNvGrpSpPr/>
        <p:nvPr/>
      </p:nvGrpSpPr>
      <p:grpSpPr>
        <a:xfrm>
          <a:off x="0" y="0"/>
          <a:ext cx="0" cy="0"/>
          <a:chOff x="0" y="0"/>
          <a:chExt cx="0" cy="0"/>
        </a:xfrm>
      </p:grpSpPr>
      <p:grpSp>
        <p:nvGrpSpPr>
          <p:cNvPr id="7" name="Group 95"/>
          <p:cNvGrpSpPr/>
          <p:nvPr/>
        </p:nvGrpSpPr>
        <p:grpSpPr bwMode="hidden">
          <a:xfrm>
            <a:off x="-1" y="-195943"/>
            <a:ext cx="9144002" cy="6858000"/>
            <a:chOff x="-1" y="0"/>
            <a:chExt cx="12192002" cy="6858000"/>
          </a:xfrm>
        </p:grpSpPr>
        <p:cxnSp>
          <p:nvCxnSpPr>
            <p:cNvPr id="97" name="Straight Connector 96"/>
            <p:cNvCxnSpPr/>
            <p:nvPr/>
          </p:nvCxnSpPr>
          <p:spPr bwMode="hidden">
            <a:xfrm>
              <a:off x="610194"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98" name="Straight Connector 97"/>
            <p:cNvCxnSpPr/>
            <p:nvPr/>
          </p:nvCxnSpPr>
          <p:spPr bwMode="hidden">
            <a:xfrm>
              <a:off x="1829332"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99" name="Straight Connector 98"/>
            <p:cNvCxnSpPr/>
            <p:nvPr/>
          </p:nvCxnSpPr>
          <p:spPr bwMode="hidden">
            <a:xfrm>
              <a:off x="3048470"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0" name="Straight Connector 99"/>
            <p:cNvCxnSpPr/>
            <p:nvPr/>
          </p:nvCxnSpPr>
          <p:spPr bwMode="hidden">
            <a:xfrm>
              <a:off x="4267608"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1" name="Straight Connector 100"/>
            <p:cNvCxnSpPr/>
            <p:nvPr/>
          </p:nvCxnSpPr>
          <p:spPr bwMode="hidden">
            <a:xfrm>
              <a:off x="5486746"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2" name="Straight Connector 101"/>
            <p:cNvCxnSpPr/>
            <p:nvPr/>
          </p:nvCxnSpPr>
          <p:spPr bwMode="hidden">
            <a:xfrm>
              <a:off x="6705884"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3" name="Straight Connector 102"/>
            <p:cNvCxnSpPr/>
            <p:nvPr/>
          </p:nvCxnSpPr>
          <p:spPr bwMode="hidden">
            <a:xfrm>
              <a:off x="7925022"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4" name="Straight Connector 103"/>
            <p:cNvCxnSpPr/>
            <p:nvPr/>
          </p:nvCxnSpPr>
          <p:spPr bwMode="hidden">
            <a:xfrm>
              <a:off x="9144160"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5" name="Straight Connector 104"/>
            <p:cNvCxnSpPr/>
            <p:nvPr/>
          </p:nvCxnSpPr>
          <p:spPr bwMode="hidden">
            <a:xfrm>
              <a:off x="10363298"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6" name="Straight Connector 105"/>
            <p:cNvCxnSpPr/>
            <p:nvPr/>
          </p:nvCxnSpPr>
          <p:spPr bwMode="hidden">
            <a:xfrm>
              <a:off x="11582436"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7" name="Straight Connector 106"/>
            <p:cNvCxnSpPr/>
            <p:nvPr/>
          </p:nvCxnSpPr>
          <p:spPr bwMode="hidden">
            <a:xfrm>
              <a:off x="2819" y="386485"/>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8" name="Straight Connector 107"/>
            <p:cNvCxnSpPr/>
            <p:nvPr/>
          </p:nvCxnSpPr>
          <p:spPr bwMode="hidden">
            <a:xfrm>
              <a:off x="2819" y="1611181"/>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9" name="Straight Connector 108"/>
            <p:cNvCxnSpPr/>
            <p:nvPr/>
          </p:nvCxnSpPr>
          <p:spPr bwMode="hidden">
            <a:xfrm>
              <a:off x="2819" y="2835877"/>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0" name="Straight Connector 109"/>
            <p:cNvCxnSpPr/>
            <p:nvPr/>
          </p:nvCxnSpPr>
          <p:spPr bwMode="hidden">
            <a:xfrm>
              <a:off x="2819" y="4060573"/>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1" name="Straight Connector 110"/>
            <p:cNvCxnSpPr/>
            <p:nvPr/>
          </p:nvCxnSpPr>
          <p:spPr bwMode="hidden">
            <a:xfrm>
              <a:off x="2819" y="5285269"/>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2" name="Straight Connector 111"/>
            <p:cNvCxnSpPr/>
            <p:nvPr/>
          </p:nvCxnSpPr>
          <p:spPr bwMode="hidden">
            <a:xfrm>
              <a:off x="2819" y="6509965"/>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8" name="Group 112"/>
            <p:cNvGrpSpPr/>
            <p:nvPr userDrawn="1"/>
          </p:nvGrpSpPr>
          <p:grpSpPr bwMode="hidden">
            <a:xfrm>
              <a:off x="-1" y="0"/>
              <a:ext cx="12192001" cy="6858000"/>
              <a:chOff x="-1" y="0"/>
              <a:chExt cx="12192001" cy="6858000"/>
            </a:xfrm>
          </p:grpSpPr>
          <p:cxnSp>
            <p:nvCxnSpPr>
              <p:cNvPr id="131" name="Straight Connector 130"/>
              <p:cNvCxnSpPr/>
              <p:nvPr/>
            </p:nvCxnSpPr>
            <p:spPr bwMode="hidden">
              <a:xfrm>
                <a:off x="225425"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2" name="Straight Connector 131"/>
              <p:cNvCxnSpPr/>
              <p:nvPr/>
            </p:nvCxnSpPr>
            <p:spPr bwMode="hidden">
              <a:xfrm>
                <a:off x="1449154"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3" name="Straight Connector 132"/>
              <p:cNvCxnSpPr/>
              <p:nvPr/>
            </p:nvCxnSpPr>
            <p:spPr bwMode="hidden">
              <a:xfrm>
                <a:off x="266598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4" name="Straight Connector 133"/>
              <p:cNvCxnSpPr/>
              <p:nvPr/>
            </p:nvCxnSpPr>
            <p:spPr bwMode="hidden">
              <a:xfrm>
                <a:off x="3885119"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5" name="Straight Connector 134"/>
              <p:cNvCxnSpPr/>
              <p:nvPr/>
            </p:nvCxnSpPr>
            <p:spPr bwMode="hidden">
              <a:xfrm>
                <a:off x="510650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9" name="Group 135"/>
              <p:cNvGrpSpPr/>
              <p:nvPr/>
            </p:nvGrpSpPr>
            <p:grpSpPr bwMode="hidden">
              <a:xfrm>
                <a:off x="6327885" y="0"/>
                <a:ext cx="5864115" cy="5898673"/>
                <a:chOff x="6327885" y="0"/>
                <a:chExt cx="5864115" cy="5898673"/>
              </a:xfrm>
            </p:grpSpPr>
            <p:cxnSp>
              <p:nvCxnSpPr>
                <p:cNvPr id="142" name="Straight Connector 141"/>
                <p:cNvCxnSpPr/>
                <p:nvPr/>
              </p:nvCxnSpPr>
              <p:spPr bwMode="hidden">
                <a:xfrm>
                  <a:off x="6327885" y="0"/>
                  <a:ext cx="5864115" cy="5898673"/>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3" name="Straight Connector 142"/>
                <p:cNvCxnSpPr/>
                <p:nvPr/>
              </p:nvCxnSpPr>
              <p:spPr bwMode="hidden">
                <a:xfrm>
                  <a:off x="7549268" y="0"/>
                  <a:ext cx="4642732" cy="467242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4" name="Straight Connector 143"/>
                <p:cNvCxnSpPr/>
                <p:nvPr/>
              </p:nvCxnSpPr>
              <p:spPr bwMode="hidden">
                <a:xfrm>
                  <a:off x="8772997" y="0"/>
                  <a:ext cx="3419003" cy="34567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5" name="Straight Connector 144"/>
                <p:cNvCxnSpPr/>
                <p:nvPr/>
              </p:nvCxnSpPr>
              <p:spPr bwMode="hidden">
                <a:xfrm>
                  <a:off x="9982200" y="0"/>
                  <a:ext cx="2209800" cy="222646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6" name="Straight Connector 145"/>
                <p:cNvCxnSpPr/>
                <p:nvPr/>
              </p:nvCxnSpPr>
              <p:spPr bwMode="hidden">
                <a:xfrm>
                  <a:off x="11199019" y="0"/>
                  <a:ext cx="992981" cy="1002506"/>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137" name="Straight Connector 136"/>
              <p:cNvCxnSpPr/>
              <p:nvPr/>
            </p:nvCxnSpPr>
            <p:spPr bwMode="hidden">
              <a:xfrm flipH="1" flipV="1">
                <a:off x="-1" y="1012053"/>
                <a:ext cx="5828811" cy="58459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8" name="Straight Connector 137"/>
              <p:cNvCxnSpPr/>
              <p:nvPr/>
            </p:nvCxnSpPr>
            <p:spPr bwMode="hidden">
              <a:xfrm flipH="1" flipV="1">
                <a:off x="-1" y="2227340"/>
                <a:ext cx="4614781" cy="4630658"/>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9" name="Straight Connector 138"/>
              <p:cNvCxnSpPr/>
              <p:nvPr/>
            </p:nvCxnSpPr>
            <p:spPr bwMode="hidden">
              <a:xfrm flipH="1" flipV="1">
                <a:off x="-1" y="3432149"/>
                <a:ext cx="3398419" cy="34258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0" name="Straight Connector 139"/>
              <p:cNvCxnSpPr/>
              <p:nvPr/>
            </p:nvCxnSpPr>
            <p:spPr bwMode="hidden">
              <a:xfrm flipH="1" flipV="1">
                <a:off x="-1" y="4651431"/>
                <a:ext cx="2196496" cy="2206567"/>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1" name="Straight Connector 140"/>
              <p:cNvCxnSpPr/>
              <p:nvPr/>
            </p:nvCxnSpPr>
            <p:spPr bwMode="hidden">
              <a:xfrm flipH="1" flipV="1">
                <a:off x="-1" y="5864453"/>
                <a:ext cx="987003" cy="9935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10" name="Group 113"/>
            <p:cNvGrpSpPr/>
            <p:nvPr userDrawn="1"/>
          </p:nvGrpSpPr>
          <p:grpSpPr bwMode="hidden">
            <a:xfrm flipH="1">
              <a:off x="0" y="0"/>
              <a:ext cx="12192001" cy="6858000"/>
              <a:chOff x="-1" y="0"/>
              <a:chExt cx="12192001" cy="6858000"/>
            </a:xfrm>
          </p:grpSpPr>
          <p:cxnSp>
            <p:nvCxnSpPr>
              <p:cNvPr id="115" name="Straight Connector 114"/>
              <p:cNvCxnSpPr/>
              <p:nvPr/>
            </p:nvCxnSpPr>
            <p:spPr bwMode="hidden">
              <a:xfrm>
                <a:off x="225425"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6" name="Straight Connector 115"/>
              <p:cNvCxnSpPr/>
              <p:nvPr/>
            </p:nvCxnSpPr>
            <p:spPr bwMode="hidden">
              <a:xfrm>
                <a:off x="1449154"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7" name="Straight Connector 116"/>
              <p:cNvCxnSpPr/>
              <p:nvPr/>
            </p:nvCxnSpPr>
            <p:spPr bwMode="hidden">
              <a:xfrm>
                <a:off x="266598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8" name="Straight Connector 117"/>
              <p:cNvCxnSpPr/>
              <p:nvPr/>
            </p:nvCxnSpPr>
            <p:spPr bwMode="hidden">
              <a:xfrm>
                <a:off x="3885119"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9" name="Straight Connector 118"/>
              <p:cNvCxnSpPr/>
              <p:nvPr/>
            </p:nvCxnSpPr>
            <p:spPr bwMode="hidden">
              <a:xfrm>
                <a:off x="510650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11" name="Group 119"/>
              <p:cNvGrpSpPr/>
              <p:nvPr/>
            </p:nvGrpSpPr>
            <p:grpSpPr bwMode="hidden">
              <a:xfrm>
                <a:off x="6327885" y="0"/>
                <a:ext cx="5864115" cy="5898673"/>
                <a:chOff x="6327885" y="0"/>
                <a:chExt cx="5864115" cy="5898673"/>
              </a:xfrm>
            </p:grpSpPr>
            <p:cxnSp>
              <p:nvCxnSpPr>
                <p:cNvPr id="126" name="Straight Connector 125"/>
                <p:cNvCxnSpPr/>
                <p:nvPr/>
              </p:nvCxnSpPr>
              <p:spPr bwMode="hidden">
                <a:xfrm>
                  <a:off x="6327885" y="0"/>
                  <a:ext cx="5864115" cy="5898673"/>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7" name="Straight Connector 126"/>
                <p:cNvCxnSpPr/>
                <p:nvPr/>
              </p:nvCxnSpPr>
              <p:spPr bwMode="hidden">
                <a:xfrm>
                  <a:off x="7549268" y="0"/>
                  <a:ext cx="4642732" cy="467242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8" name="Straight Connector 127"/>
                <p:cNvCxnSpPr/>
                <p:nvPr/>
              </p:nvCxnSpPr>
              <p:spPr bwMode="hidden">
                <a:xfrm>
                  <a:off x="8772997" y="0"/>
                  <a:ext cx="3419003" cy="34567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9" name="Straight Connector 128"/>
                <p:cNvCxnSpPr/>
                <p:nvPr/>
              </p:nvCxnSpPr>
              <p:spPr bwMode="hidden">
                <a:xfrm>
                  <a:off x="9982200" y="0"/>
                  <a:ext cx="2209800" cy="222646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0" name="Straight Connector 129"/>
                <p:cNvCxnSpPr/>
                <p:nvPr/>
              </p:nvCxnSpPr>
              <p:spPr bwMode="hidden">
                <a:xfrm>
                  <a:off x="11199019" y="0"/>
                  <a:ext cx="992981" cy="1002506"/>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121" name="Straight Connector 120"/>
              <p:cNvCxnSpPr/>
              <p:nvPr/>
            </p:nvCxnSpPr>
            <p:spPr bwMode="hidden">
              <a:xfrm flipH="1" flipV="1">
                <a:off x="-1" y="1012053"/>
                <a:ext cx="5828811" cy="58459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2" name="Straight Connector 121"/>
              <p:cNvCxnSpPr/>
              <p:nvPr/>
            </p:nvCxnSpPr>
            <p:spPr bwMode="hidden">
              <a:xfrm flipH="1" flipV="1">
                <a:off x="-1" y="2227340"/>
                <a:ext cx="4614781" cy="4630658"/>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3" name="Straight Connector 122"/>
              <p:cNvCxnSpPr/>
              <p:nvPr/>
            </p:nvCxnSpPr>
            <p:spPr bwMode="hidden">
              <a:xfrm flipH="1" flipV="1">
                <a:off x="-1" y="3432149"/>
                <a:ext cx="3398419" cy="34258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4" name="Straight Connector 123"/>
              <p:cNvCxnSpPr/>
              <p:nvPr/>
            </p:nvCxnSpPr>
            <p:spPr bwMode="hidden">
              <a:xfrm flipH="1" flipV="1">
                <a:off x="-1" y="4651431"/>
                <a:ext cx="2196496" cy="2206567"/>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5" name="Straight Connector 124"/>
              <p:cNvCxnSpPr/>
              <p:nvPr/>
            </p:nvCxnSpPr>
            <p:spPr bwMode="hidden">
              <a:xfrm flipH="1" flipV="1">
                <a:off x="-1" y="5864453"/>
                <a:ext cx="987003" cy="9935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2" name="Title Placeholder 1"/>
          <p:cNvSpPr>
            <a:spLocks noGrp="1"/>
          </p:cNvSpPr>
          <p:nvPr>
            <p:ph type="title"/>
          </p:nvPr>
        </p:nvSpPr>
        <p:spPr>
          <a:xfrm>
            <a:off x="1066800" y="228600"/>
            <a:ext cx="7200900" cy="655639"/>
          </a:xfrm>
          <a:prstGeom prst="rect">
            <a:avLst/>
          </a:prstGeom>
        </p:spPr>
        <p:txBody>
          <a:bodyPr vert="horz" lIns="91440" tIns="45720" rIns="91440" bIns="45720" rtlCol="0" anchor="b">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990600" y="1219200"/>
            <a:ext cx="7200900" cy="3809999"/>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cxnSp>
        <p:nvCxnSpPr>
          <p:cNvPr id="148" name="Straight Connector 147"/>
          <p:cNvCxnSpPr/>
          <p:nvPr/>
        </p:nvCxnSpPr>
        <p:spPr>
          <a:xfrm>
            <a:off x="457200" y="6172200"/>
            <a:ext cx="8229600" cy="0"/>
          </a:xfrm>
          <a:prstGeom prst="line">
            <a:avLst/>
          </a:prstGeom>
          <a:ln w="127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5" name="Footer Placeholder 4"/>
          <p:cNvSpPr>
            <a:spLocks noGrp="1"/>
          </p:cNvSpPr>
          <p:nvPr>
            <p:ph type="ftr" sz="quarter" idx="3"/>
          </p:nvPr>
        </p:nvSpPr>
        <p:spPr>
          <a:xfrm>
            <a:off x="457200" y="6289679"/>
            <a:ext cx="4596023" cy="222436"/>
          </a:xfrm>
          <a:prstGeom prst="rect">
            <a:avLst/>
          </a:prstGeom>
        </p:spPr>
        <p:txBody>
          <a:bodyPr vert="horz" lIns="91440" tIns="45720" rIns="91440" bIns="45720" rtlCol="0" anchor="ctr"/>
          <a:lstStyle>
            <a:lvl1pPr algn="l">
              <a:defRPr sz="1100">
                <a:solidFill>
                  <a:schemeClr val="tx1">
                    <a:lumMod val="90000"/>
                    <a:lumOff val="10000"/>
                  </a:schemeClr>
                </a:solidFill>
              </a:defRPr>
            </a:lvl1pPr>
          </a:lstStyle>
          <a:p>
            <a:endParaRPr lang="en-MY" altLang="en-US"/>
          </a:p>
        </p:txBody>
      </p:sp>
      <p:sp>
        <p:nvSpPr>
          <p:cNvPr id="4" name="Date Placeholder 3"/>
          <p:cNvSpPr>
            <a:spLocks noGrp="1"/>
          </p:cNvSpPr>
          <p:nvPr>
            <p:ph type="dt" sz="half" idx="2"/>
          </p:nvPr>
        </p:nvSpPr>
        <p:spPr>
          <a:xfrm>
            <a:off x="6970531" y="6289679"/>
            <a:ext cx="724460" cy="222436"/>
          </a:xfrm>
          <a:prstGeom prst="rect">
            <a:avLst/>
          </a:prstGeom>
        </p:spPr>
        <p:txBody>
          <a:bodyPr vert="horz" lIns="91440" tIns="45720" rIns="91440" bIns="45720" rtlCol="0" anchor="ctr"/>
          <a:lstStyle>
            <a:lvl1pPr algn="r">
              <a:defRPr sz="1100">
                <a:solidFill>
                  <a:schemeClr val="tx1">
                    <a:lumMod val="90000"/>
                    <a:lumOff val="10000"/>
                  </a:schemeClr>
                </a:solidFill>
              </a:defRPr>
            </a:lvl1pPr>
          </a:lstStyle>
          <a:p>
            <a:endParaRPr lang="en-MY" altLang="en-US"/>
          </a:p>
        </p:txBody>
      </p:sp>
      <p:sp>
        <p:nvSpPr>
          <p:cNvPr id="6" name="Slide Number Placeholder 5"/>
          <p:cNvSpPr>
            <a:spLocks noGrp="1"/>
          </p:cNvSpPr>
          <p:nvPr>
            <p:ph type="sldNum" sz="quarter" idx="4"/>
          </p:nvPr>
        </p:nvSpPr>
        <p:spPr>
          <a:xfrm>
            <a:off x="7998983" y="6289679"/>
            <a:ext cx="689162" cy="222436"/>
          </a:xfrm>
          <a:prstGeom prst="rect">
            <a:avLst/>
          </a:prstGeom>
        </p:spPr>
        <p:txBody>
          <a:bodyPr vert="horz" lIns="91440" tIns="45720" rIns="91440" bIns="45720" rtlCol="0" anchor="ctr"/>
          <a:lstStyle>
            <a:lvl1pPr algn="r">
              <a:defRPr sz="1100">
                <a:solidFill>
                  <a:schemeClr val="tx1">
                    <a:lumMod val="90000"/>
                    <a:lumOff val="10000"/>
                  </a:schemeClr>
                </a:solidFill>
              </a:defRPr>
            </a:lvl1pPr>
          </a:lstStyle>
          <a:p>
            <a:fld id="{71A1CC28-32E2-43F2-AF6F-F9FC88A5E36B}" type="slidenum">
              <a:rPr lang="en-MY" altLang="en-US" smtClean="0"/>
              <a:pPr/>
              <a:t>‹#›</a:t>
            </a:fld>
            <a:endParaRPr lang="en-MY" altLang="en-US"/>
          </a:p>
        </p:txBody>
      </p:sp>
      <p:pic>
        <p:nvPicPr>
          <p:cNvPr id="59" name="Picture 58" descr="New UpTop red Logo.png"/>
          <p:cNvPicPr>
            <a:picLocks noChangeAspect="1"/>
          </p:cNvPicPr>
          <p:nvPr userDrawn="1"/>
        </p:nvPicPr>
        <p:blipFill>
          <a:blip r:embed="rId13" cstate="print"/>
          <a:stretch>
            <a:fillRect/>
          </a:stretch>
        </p:blipFill>
        <p:spPr>
          <a:xfrm>
            <a:off x="7772400" y="6248400"/>
            <a:ext cx="1089681" cy="457200"/>
          </a:xfrm>
          <a:prstGeom prst="rect">
            <a:avLst/>
          </a:prstGeom>
        </p:spPr>
      </p:pic>
    </p:spTree>
    <p:extLst>
      <p:ext uri="{BB962C8B-B14F-4D97-AF65-F5344CB8AC3E}">
        <p14:creationId xmlns:p14="http://schemas.microsoft.com/office/powerpoint/2010/main" xmlns="" val="1943259863"/>
      </p:ext>
    </p:extLst>
  </p:cSld>
  <p:clrMap bg1="lt1" tx1="dk1" bg2="lt2" tx2="dk2" accent1="accent1" accent2="accent2" accent3="accent3" accent4="accent4" accent5="accent5" accent6="accent6" hlink="hlink" folHlink="folHlink"/>
  <p:sldLayoutIdLst>
    <p:sldLayoutId id="2147483700" r:id="rId1"/>
    <p:sldLayoutId id="2147483701" r:id="rId2"/>
    <p:sldLayoutId id="2147483702" r:id="rId3"/>
    <p:sldLayoutId id="2147483703" r:id="rId4"/>
    <p:sldLayoutId id="2147483704" r:id="rId5"/>
    <p:sldLayoutId id="2147483705" r:id="rId6"/>
    <p:sldLayoutId id="2147483706" r:id="rId7"/>
    <p:sldLayoutId id="2147483707" r:id="rId8"/>
    <p:sldLayoutId id="2147483708" r:id="rId9"/>
    <p:sldLayoutId id="2147483709" r:id="rId10"/>
    <p:sldLayoutId id="2147483710" r:id="rId11"/>
  </p:sldLayoutIdLst>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xStyles>
    <p:titleStyle>
      <a:lvl1pPr algn="l" defTabSz="914400" rtl="0" eaLnBrk="1" latinLnBrk="0" hangingPunct="1">
        <a:lnSpc>
          <a:spcPct val="90000"/>
        </a:lnSpc>
        <a:spcBef>
          <a:spcPct val="0"/>
        </a:spcBef>
        <a:buNone/>
        <a:defRPr sz="3200" b="1" kern="1200">
          <a:solidFill>
            <a:schemeClr val="accent1">
              <a:lumMod val="75000"/>
            </a:schemeClr>
          </a:solidFill>
          <a:latin typeface="+mj-lt"/>
          <a:ea typeface="+mj-ea"/>
          <a:cs typeface="+mj-cs"/>
        </a:defRPr>
      </a:lvl1pPr>
    </p:titleStyle>
    <p:bodyStyle>
      <a:lvl1pPr marL="228600" indent="-228600" algn="l" defTabSz="914400" rtl="0" eaLnBrk="1" latinLnBrk="0" hangingPunct="1">
        <a:lnSpc>
          <a:spcPct val="90000"/>
        </a:lnSpc>
        <a:spcBef>
          <a:spcPts val="1800"/>
        </a:spcBef>
        <a:buClr>
          <a:schemeClr val="accent1">
            <a:lumMod val="75000"/>
          </a:schemeClr>
        </a:buClr>
        <a:buSzPct val="100000"/>
        <a:buFont typeface="Arial" pitchFamily="34" charset="0"/>
        <a:buChar char="▪"/>
        <a:defRPr sz="2400" kern="1200">
          <a:solidFill>
            <a:schemeClr val="tx1"/>
          </a:solidFill>
          <a:latin typeface="+mn-lt"/>
          <a:ea typeface="+mn-ea"/>
          <a:cs typeface="+mn-cs"/>
        </a:defRPr>
      </a:lvl1pPr>
      <a:lvl2pPr marL="457200" indent="-182880" algn="l" defTabSz="914400" rtl="0" eaLnBrk="1" latinLnBrk="0" hangingPunct="1">
        <a:lnSpc>
          <a:spcPct val="90000"/>
        </a:lnSpc>
        <a:spcBef>
          <a:spcPts val="1200"/>
        </a:spcBef>
        <a:buClr>
          <a:schemeClr val="accent1">
            <a:lumMod val="75000"/>
          </a:schemeClr>
        </a:buClr>
        <a:buSzPct val="100000"/>
        <a:buFont typeface="Arial" pitchFamily="34" charset="0"/>
        <a:buChar char="▪"/>
        <a:defRPr sz="2000" kern="1200">
          <a:solidFill>
            <a:schemeClr val="tx1"/>
          </a:solidFill>
          <a:latin typeface="+mn-lt"/>
          <a:ea typeface="+mn-ea"/>
          <a:cs typeface="+mn-cs"/>
        </a:defRPr>
      </a:lvl2pPr>
      <a:lvl3pPr marL="685800" indent="-179388" algn="l" defTabSz="914400" rtl="0" eaLnBrk="1" latinLnBrk="0" hangingPunct="1">
        <a:lnSpc>
          <a:spcPct val="90000"/>
        </a:lnSpc>
        <a:spcBef>
          <a:spcPts val="800"/>
        </a:spcBef>
        <a:buClr>
          <a:schemeClr val="accent1">
            <a:lumMod val="75000"/>
          </a:schemeClr>
        </a:buClr>
        <a:buSzPct val="100000"/>
        <a:buFont typeface="Arial" pitchFamily="34" charset="0"/>
        <a:buChar char="▪"/>
        <a:defRPr sz="1800" kern="1200">
          <a:solidFill>
            <a:schemeClr val="tx1"/>
          </a:solidFill>
          <a:latin typeface="+mn-lt"/>
          <a:ea typeface="+mn-ea"/>
          <a:cs typeface="+mn-cs"/>
        </a:defRPr>
      </a:lvl3pPr>
      <a:lvl4pPr marL="914400" indent="-182880" algn="l" defTabSz="914400" rtl="0" eaLnBrk="1" latinLnBrk="0" hangingPunct="1">
        <a:lnSpc>
          <a:spcPct val="90000"/>
        </a:lnSpc>
        <a:spcBef>
          <a:spcPts val="800"/>
        </a:spcBef>
        <a:buClr>
          <a:schemeClr val="accent1">
            <a:lumMod val="75000"/>
          </a:schemeClr>
        </a:buClr>
        <a:buSzPct val="100000"/>
        <a:buFont typeface="Arial" pitchFamily="34" charset="0"/>
        <a:buChar char="▪"/>
        <a:defRPr sz="1600" kern="1200">
          <a:solidFill>
            <a:schemeClr val="tx1"/>
          </a:solidFill>
          <a:latin typeface="+mn-lt"/>
          <a:ea typeface="+mn-ea"/>
          <a:cs typeface="+mn-cs"/>
        </a:defRPr>
      </a:lvl4pPr>
      <a:lvl5pPr marL="1143000" indent="-179388" algn="l" defTabSz="914400" rtl="0" eaLnBrk="1" latinLnBrk="0" hangingPunct="1">
        <a:lnSpc>
          <a:spcPct val="90000"/>
        </a:lnSpc>
        <a:spcBef>
          <a:spcPts val="600"/>
        </a:spcBef>
        <a:buClr>
          <a:schemeClr val="accent1">
            <a:lumMod val="75000"/>
          </a:schemeClr>
        </a:buClr>
        <a:buSzPct val="100000"/>
        <a:buFont typeface="Arial" pitchFamily="34" charset="0"/>
        <a:buChar char="▪"/>
        <a:defRPr sz="1600" kern="1200">
          <a:solidFill>
            <a:schemeClr val="tx1"/>
          </a:solidFill>
          <a:latin typeface="+mn-lt"/>
          <a:ea typeface="+mn-ea"/>
          <a:cs typeface="+mn-cs"/>
        </a:defRPr>
      </a:lvl5pPr>
      <a:lvl6pPr marL="1371600" indent="-182880" algn="l" defTabSz="914400" rtl="0" eaLnBrk="1" latinLnBrk="0" hangingPunct="1">
        <a:lnSpc>
          <a:spcPct val="90000"/>
        </a:lnSpc>
        <a:spcBef>
          <a:spcPts val="600"/>
        </a:spcBef>
        <a:buClr>
          <a:schemeClr val="accent1">
            <a:lumMod val="75000"/>
          </a:schemeClr>
        </a:buClr>
        <a:buSzPct val="100000"/>
        <a:buFont typeface="Arial" pitchFamily="34" charset="0"/>
        <a:buChar char="▪"/>
        <a:defRPr sz="1400" kern="1200">
          <a:solidFill>
            <a:schemeClr val="tx1"/>
          </a:solidFill>
          <a:latin typeface="+mn-lt"/>
          <a:ea typeface="+mn-ea"/>
          <a:cs typeface="+mn-cs"/>
        </a:defRPr>
      </a:lvl6pPr>
      <a:lvl7pPr marL="1600200" indent="-179388" algn="l" defTabSz="914400" rtl="0" eaLnBrk="1" latinLnBrk="0" hangingPunct="1">
        <a:lnSpc>
          <a:spcPct val="90000"/>
        </a:lnSpc>
        <a:spcBef>
          <a:spcPts val="600"/>
        </a:spcBef>
        <a:buClr>
          <a:schemeClr val="accent1">
            <a:lumMod val="75000"/>
          </a:schemeClr>
        </a:buClr>
        <a:buSzPct val="100000"/>
        <a:buFont typeface="Arial" pitchFamily="34" charset="0"/>
        <a:buChar char="▪"/>
        <a:defRPr sz="1400" kern="1200">
          <a:solidFill>
            <a:schemeClr val="tx1"/>
          </a:solidFill>
          <a:latin typeface="+mn-lt"/>
          <a:ea typeface="+mn-ea"/>
          <a:cs typeface="+mn-cs"/>
        </a:defRPr>
      </a:lvl7pPr>
      <a:lvl8pPr marL="1828800" indent="-182880" algn="l" defTabSz="914400" rtl="0" eaLnBrk="1" latinLnBrk="0" hangingPunct="1">
        <a:lnSpc>
          <a:spcPct val="90000"/>
        </a:lnSpc>
        <a:spcBef>
          <a:spcPts val="600"/>
        </a:spcBef>
        <a:buClr>
          <a:schemeClr val="accent1">
            <a:lumMod val="75000"/>
          </a:schemeClr>
        </a:buClr>
        <a:buSzPct val="100000"/>
        <a:buFont typeface="Arial" pitchFamily="34" charset="0"/>
        <a:buChar char="▪"/>
        <a:defRPr sz="1400" kern="1200">
          <a:solidFill>
            <a:schemeClr val="tx1"/>
          </a:solidFill>
          <a:latin typeface="+mn-lt"/>
          <a:ea typeface="+mn-ea"/>
          <a:cs typeface="+mn-cs"/>
        </a:defRPr>
      </a:lvl8pPr>
      <a:lvl9pPr marL="1878012" indent="0" algn="l" defTabSz="914400" rtl="0" eaLnBrk="1" latinLnBrk="0" hangingPunct="1">
        <a:lnSpc>
          <a:spcPct val="90000"/>
        </a:lnSpc>
        <a:spcBef>
          <a:spcPts val="600"/>
        </a:spcBef>
        <a:buClr>
          <a:schemeClr val="accent1">
            <a:lumMod val="75000"/>
          </a:schemeClr>
        </a:buClr>
        <a:buSzPct val="100000"/>
        <a:buFont typeface="Arial" pitchFamily="34" charset="0"/>
        <a:buNone/>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xmlns="">
        <p15:guide id="1" orient="horz" pos="2160"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3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21174CD-402F-4B22-AC79-4EBBD3FFA854}"/>
              </a:ext>
            </a:extLst>
          </p:cNvPr>
          <p:cNvSpPr>
            <a:spLocks noGrp="1"/>
          </p:cNvSpPr>
          <p:nvPr>
            <p:ph type="ctrTitle"/>
          </p:nvPr>
        </p:nvSpPr>
        <p:spPr>
          <a:xfrm>
            <a:off x="838200" y="1828800"/>
            <a:ext cx="7640216" cy="1939826"/>
          </a:xfrm>
        </p:spPr>
        <p:txBody>
          <a:bodyPr>
            <a:noAutofit/>
          </a:bodyPr>
          <a:lstStyle/>
          <a:p>
            <a:r>
              <a:rPr lang="en-MY" sz="5400" dirty="0"/>
              <a:t>RISK MANAGEMENT AND COMPLIANCE – I	</a:t>
            </a:r>
          </a:p>
        </p:txBody>
      </p:sp>
      <p:sp>
        <p:nvSpPr>
          <p:cNvPr id="3" name="Subtitle 2">
            <a:extLst>
              <a:ext uri="{FF2B5EF4-FFF2-40B4-BE49-F238E27FC236}">
                <a16:creationId xmlns:a16="http://schemas.microsoft.com/office/drawing/2014/main" xmlns="" id="{DDCD4EA5-C14F-41D1-894D-E0D3BD47E6E5}"/>
              </a:ext>
            </a:extLst>
          </p:cNvPr>
          <p:cNvSpPr>
            <a:spLocks noGrp="1"/>
          </p:cNvSpPr>
          <p:nvPr>
            <p:ph type="subTitle" idx="1"/>
          </p:nvPr>
        </p:nvSpPr>
        <p:spPr/>
        <p:txBody>
          <a:bodyPr/>
          <a:lstStyle/>
          <a:p>
            <a:r>
              <a:rPr lang="en-MY" dirty="0"/>
              <a:t>GPHR</a:t>
            </a:r>
          </a:p>
        </p:txBody>
      </p:sp>
    </p:spTree>
    <p:extLst>
      <p:ext uri="{BB962C8B-B14F-4D97-AF65-F5344CB8AC3E}">
        <p14:creationId xmlns:p14="http://schemas.microsoft.com/office/powerpoint/2010/main" xmlns="" val="2133342085"/>
      </p:ext>
    </p:extLst>
  </p:cSld>
  <p:clrMapOvr>
    <a:masterClrMapping/>
  </p:clrMapOvr>
  <p:transition spd="med">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xmlns="" id="{6E484E89-3E8A-40D4-BF77-F38EBE167C76}"/>
              </a:ext>
            </a:extLst>
          </p:cNvPr>
          <p:cNvGraphicFramePr>
            <a:graphicFrameLocks noGrp="1"/>
          </p:cNvGraphicFramePr>
          <p:nvPr>
            <p:ph idx="1"/>
            <p:extLst>
              <p:ext uri="{D42A27DB-BD31-4B8C-83A1-F6EECF244321}">
                <p14:modId xmlns:p14="http://schemas.microsoft.com/office/powerpoint/2010/main" xmlns="" val="98656937"/>
              </p:ext>
            </p:extLst>
          </p:nvPr>
        </p:nvGraphicFramePr>
        <p:xfrm>
          <a:off x="755576" y="1772816"/>
          <a:ext cx="8136904" cy="367240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xmlns="" val="2352317304"/>
      </p:ext>
    </p:extLst>
  </p:cSld>
  <p:clrMapOvr>
    <a:masterClrMapping/>
  </p:clrMapOvr>
  <p:transition spd="med">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8A59DFB-F14C-4E6C-8CC8-A09942FF9462}"/>
              </a:ext>
            </a:extLst>
          </p:cNvPr>
          <p:cNvSpPr>
            <a:spLocks noGrp="1"/>
          </p:cNvSpPr>
          <p:nvPr>
            <p:ph type="title"/>
          </p:nvPr>
        </p:nvSpPr>
        <p:spPr/>
        <p:txBody>
          <a:bodyPr/>
          <a:lstStyle/>
          <a:p>
            <a:r>
              <a:rPr lang="en-MY" dirty="0"/>
              <a:t>Safety and Security</a:t>
            </a:r>
          </a:p>
        </p:txBody>
      </p:sp>
      <p:sp>
        <p:nvSpPr>
          <p:cNvPr id="3" name="Content Placeholder 2">
            <a:extLst>
              <a:ext uri="{FF2B5EF4-FFF2-40B4-BE49-F238E27FC236}">
                <a16:creationId xmlns:a16="http://schemas.microsoft.com/office/drawing/2014/main" xmlns="" id="{5C6F3FBA-992E-493D-B4C7-1A5EFE0DFADF}"/>
              </a:ext>
            </a:extLst>
          </p:cNvPr>
          <p:cNvSpPr>
            <a:spLocks noGrp="1"/>
          </p:cNvSpPr>
          <p:nvPr>
            <p:ph idx="1"/>
          </p:nvPr>
        </p:nvSpPr>
        <p:spPr>
          <a:xfrm>
            <a:off x="683568" y="1600200"/>
            <a:ext cx="8280920" cy="4979987"/>
          </a:xfrm>
        </p:spPr>
        <p:txBody>
          <a:bodyPr/>
          <a:lstStyle/>
          <a:p>
            <a:r>
              <a:rPr lang="en-MY" dirty="0"/>
              <a:t>Safety and security are fundamental drivers for human beings in order to survive.</a:t>
            </a:r>
          </a:p>
          <a:p>
            <a:endParaRPr lang="en-MY" dirty="0"/>
          </a:p>
          <a:p>
            <a:r>
              <a:rPr lang="en-MY" dirty="0"/>
              <a:t>We all need to secure our basic needs in terms of food and shelter, and we wish to be protected from violence and natural disasters.</a:t>
            </a:r>
          </a:p>
          <a:p>
            <a:endParaRPr lang="en-MY" dirty="0"/>
          </a:p>
          <a:p>
            <a:r>
              <a:rPr lang="en-MY" dirty="0"/>
              <a:t>During assignments there are unexpected, safety and security challenges. These range from industrial incidents, to cyber crime, to terrorist attacks.  </a:t>
            </a:r>
          </a:p>
        </p:txBody>
      </p:sp>
    </p:spTree>
    <p:extLst>
      <p:ext uri="{BB962C8B-B14F-4D97-AF65-F5344CB8AC3E}">
        <p14:creationId xmlns:p14="http://schemas.microsoft.com/office/powerpoint/2010/main" xmlns="" val="2901981199"/>
      </p:ext>
    </p:extLst>
  </p:cSld>
  <p:clrMapOvr>
    <a:masterClrMapping/>
  </p:clrMapOvr>
  <p:transition spd="med">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86B7801-9760-4DBE-ABE0-E20F180BB657}"/>
              </a:ext>
            </a:extLst>
          </p:cNvPr>
          <p:cNvSpPr>
            <a:spLocks noGrp="1"/>
          </p:cNvSpPr>
          <p:nvPr>
            <p:ph type="title"/>
          </p:nvPr>
        </p:nvSpPr>
        <p:spPr/>
        <p:txBody>
          <a:bodyPr/>
          <a:lstStyle/>
          <a:p>
            <a:r>
              <a:rPr lang="en-MY" dirty="0"/>
              <a:t>Safety and Security</a:t>
            </a:r>
          </a:p>
        </p:txBody>
      </p:sp>
      <p:sp>
        <p:nvSpPr>
          <p:cNvPr id="3" name="Content Placeholder 2">
            <a:extLst>
              <a:ext uri="{FF2B5EF4-FFF2-40B4-BE49-F238E27FC236}">
                <a16:creationId xmlns:a16="http://schemas.microsoft.com/office/drawing/2014/main" xmlns="" id="{CD9F5908-3BE2-4689-BF94-AB9E7F891939}"/>
              </a:ext>
            </a:extLst>
          </p:cNvPr>
          <p:cNvSpPr>
            <a:spLocks noGrp="1"/>
          </p:cNvSpPr>
          <p:nvPr>
            <p:ph idx="1"/>
          </p:nvPr>
        </p:nvSpPr>
        <p:spPr>
          <a:xfrm>
            <a:off x="611560" y="1628800"/>
            <a:ext cx="8424936" cy="4530725"/>
          </a:xfrm>
        </p:spPr>
        <p:txBody>
          <a:bodyPr/>
          <a:lstStyle/>
          <a:p>
            <a:r>
              <a:rPr lang="en-MY" dirty="0"/>
              <a:t>Safety is protection from accidental flaws and mistakes. Example – Disease, natural disaster</a:t>
            </a:r>
          </a:p>
          <a:p>
            <a:r>
              <a:rPr lang="en-MY" dirty="0"/>
              <a:t>Security is about protection from intentional harm.  Example – Terrorism, Robbery</a:t>
            </a:r>
          </a:p>
          <a:p>
            <a:r>
              <a:rPr lang="en-MY" dirty="0"/>
              <a:t>In essence, both concepts are about potential or actual harm to acquired values. These values can be just about anything such as health, possessions, or cultural traditions. The main difference between safety and security lies in the nature of the threat, intentional versus non-intentional</a:t>
            </a:r>
          </a:p>
          <a:p>
            <a:endParaRPr lang="en-MY" dirty="0"/>
          </a:p>
          <a:p>
            <a:endParaRPr lang="en-MY" dirty="0"/>
          </a:p>
        </p:txBody>
      </p:sp>
    </p:spTree>
    <p:extLst>
      <p:ext uri="{BB962C8B-B14F-4D97-AF65-F5344CB8AC3E}">
        <p14:creationId xmlns:p14="http://schemas.microsoft.com/office/powerpoint/2010/main" xmlns="" val="487156365"/>
      </p:ext>
    </p:extLst>
  </p:cSld>
  <p:clrMapOvr>
    <a:masterClrMapping/>
  </p:clrMapOvr>
  <p:transition spd="med">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F4DD48A-E14B-4E3F-AE0E-39A0D663E976}"/>
              </a:ext>
            </a:extLst>
          </p:cNvPr>
          <p:cNvSpPr>
            <a:spLocks noGrp="1"/>
          </p:cNvSpPr>
          <p:nvPr>
            <p:ph type="title"/>
          </p:nvPr>
        </p:nvSpPr>
        <p:spPr/>
        <p:txBody>
          <a:bodyPr/>
          <a:lstStyle/>
          <a:p>
            <a:r>
              <a:rPr lang="en-MY" dirty="0"/>
              <a:t>Cultural Variability</a:t>
            </a:r>
          </a:p>
        </p:txBody>
      </p:sp>
      <p:sp>
        <p:nvSpPr>
          <p:cNvPr id="3" name="Content Placeholder 2">
            <a:extLst>
              <a:ext uri="{FF2B5EF4-FFF2-40B4-BE49-F238E27FC236}">
                <a16:creationId xmlns:a16="http://schemas.microsoft.com/office/drawing/2014/main" xmlns="" id="{53F8B20A-AF72-449F-832C-5649F9FD2917}"/>
              </a:ext>
            </a:extLst>
          </p:cNvPr>
          <p:cNvSpPr>
            <a:spLocks noGrp="1"/>
          </p:cNvSpPr>
          <p:nvPr>
            <p:ph idx="1"/>
          </p:nvPr>
        </p:nvSpPr>
        <p:spPr/>
        <p:txBody>
          <a:bodyPr/>
          <a:lstStyle/>
          <a:p>
            <a:r>
              <a:rPr lang="en-MY" dirty="0"/>
              <a:t>In relation to security cultural variability simply means that different people from different cultures value and seek to protect different things. In some countries, protecting the environment may be very high on the agenda, whereas in others, less so. In some countries, privacy is considered a fundamental right and hence, worthy of the utmost protection.</a:t>
            </a:r>
          </a:p>
        </p:txBody>
      </p:sp>
    </p:spTree>
    <p:extLst>
      <p:ext uri="{BB962C8B-B14F-4D97-AF65-F5344CB8AC3E}">
        <p14:creationId xmlns:p14="http://schemas.microsoft.com/office/powerpoint/2010/main" xmlns="" val="2319651933"/>
      </p:ext>
    </p:extLst>
  </p:cSld>
  <p:clrMapOvr>
    <a:masterClrMapping/>
  </p:clrMapOvr>
  <p:transition spd="med">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8FE67F5-5536-47E6-84AB-D6197018DB6A}"/>
              </a:ext>
            </a:extLst>
          </p:cNvPr>
          <p:cNvSpPr>
            <a:spLocks noGrp="1"/>
          </p:cNvSpPr>
          <p:nvPr>
            <p:ph type="title"/>
          </p:nvPr>
        </p:nvSpPr>
        <p:spPr/>
        <p:txBody>
          <a:bodyPr/>
          <a:lstStyle/>
          <a:p>
            <a:r>
              <a:rPr lang="en-MY" dirty="0"/>
              <a:t>Areas of Global Security concern</a:t>
            </a:r>
          </a:p>
        </p:txBody>
      </p:sp>
      <p:sp>
        <p:nvSpPr>
          <p:cNvPr id="3" name="Content Placeholder 2">
            <a:extLst>
              <a:ext uri="{FF2B5EF4-FFF2-40B4-BE49-F238E27FC236}">
                <a16:creationId xmlns:a16="http://schemas.microsoft.com/office/drawing/2014/main" xmlns="" id="{F1B754BE-9800-4740-8468-778631383A27}"/>
              </a:ext>
            </a:extLst>
          </p:cNvPr>
          <p:cNvSpPr>
            <a:spLocks noGrp="1"/>
          </p:cNvSpPr>
          <p:nvPr>
            <p:ph idx="1"/>
          </p:nvPr>
        </p:nvSpPr>
        <p:spPr/>
        <p:txBody>
          <a:bodyPr/>
          <a:lstStyle/>
          <a:p>
            <a:endParaRPr lang="en-MY" dirty="0"/>
          </a:p>
          <a:p>
            <a:r>
              <a:rPr lang="en-MY" dirty="0"/>
              <a:t>Physical assets</a:t>
            </a:r>
          </a:p>
          <a:p>
            <a:endParaRPr lang="en-MY" dirty="0"/>
          </a:p>
          <a:p>
            <a:r>
              <a:rPr lang="en-MY" dirty="0"/>
              <a:t>Intellectual assets</a:t>
            </a:r>
          </a:p>
          <a:p>
            <a:endParaRPr lang="en-MY" dirty="0"/>
          </a:p>
          <a:p>
            <a:r>
              <a:rPr lang="en-MY" dirty="0"/>
              <a:t> Financial impropriety.</a:t>
            </a:r>
          </a:p>
        </p:txBody>
      </p:sp>
    </p:spTree>
    <p:extLst>
      <p:ext uri="{BB962C8B-B14F-4D97-AF65-F5344CB8AC3E}">
        <p14:creationId xmlns:p14="http://schemas.microsoft.com/office/powerpoint/2010/main" xmlns="" val="2648798081"/>
      </p:ext>
    </p:extLst>
  </p:cSld>
  <p:clrMapOvr>
    <a:masterClrMapping/>
  </p:clrMapOvr>
  <p:transition spd="med">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8AD7845-E742-4396-86FE-9CBF5A3822C0}"/>
              </a:ext>
            </a:extLst>
          </p:cNvPr>
          <p:cNvSpPr>
            <a:spLocks noGrp="1"/>
          </p:cNvSpPr>
          <p:nvPr>
            <p:ph type="title"/>
          </p:nvPr>
        </p:nvSpPr>
        <p:spPr/>
        <p:txBody>
          <a:bodyPr/>
          <a:lstStyle/>
          <a:p>
            <a:r>
              <a:rPr lang="en-MY" dirty="0"/>
              <a:t>Risk Management</a:t>
            </a:r>
          </a:p>
        </p:txBody>
      </p:sp>
      <p:sp>
        <p:nvSpPr>
          <p:cNvPr id="3" name="Content Placeholder 2">
            <a:extLst>
              <a:ext uri="{FF2B5EF4-FFF2-40B4-BE49-F238E27FC236}">
                <a16:creationId xmlns:a16="http://schemas.microsoft.com/office/drawing/2014/main" xmlns="" id="{9C05732C-A19C-470E-B17F-81FD75D65A93}"/>
              </a:ext>
            </a:extLst>
          </p:cNvPr>
          <p:cNvSpPr>
            <a:spLocks noGrp="1"/>
          </p:cNvSpPr>
          <p:nvPr>
            <p:ph idx="1"/>
          </p:nvPr>
        </p:nvSpPr>
        <p:spPr/>
        <p:txBody>
          <a:bodyPr/>
          <a:lstStyle/>
          <a:p>
            <a:r>
              <a:rPr lang="en-MY" dirty="0"/>
              <a:t>Risk management is an approach to risk that has emerged since the Second World War. It was embraced by engineers developing ever more complex technological systems, but also by businesses, seeking to minimize financial risks</a:t>
            </a:r>
          </a:p>
          <a:p>
            <a:endParaRPr lang="en-MY" dirty="0"/>
          </a:p>
          <a:p>
            <a:r>
              <a:rPr lang="en-MY" dirty="0"/>
              <a:t>Risk management views risk as something that can be managed and not entirely eliminated</a:t>
            </a:r>
          </a:p>
        </p:txBody>
      </p:sp>
    </p:spTree>
    <p:extLst>
      <p:ext uri="{BB962C8B-B14F-4D97-AF65-F5344CB8AC3E}">
        <p14:creationId xmlns:p14="http://schemas.microsoft.com/office/powerpoint/2010/main" xmlns="" val="3143138856"/>
      </p:ext>
    </p:extLst>
  </p:cSld>
  <p:clrMapOvr>
    <a:masterClrMapping/>
  </p:clrMapOvr>
  <p:transition spd="med">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4B04B68-F4C1-44D3-B987-A727D4D52D7F}"/>
              </a:ext>
            </a:extLst>
          </p:cNvPr>
          <p:cNvSpPr>
            <a:spLocks noGrp="1"/>
          </p:cNvSpPr>
          <p:nvPr>
            <p:ph type="title"/>
          </p:nvPr>
        </p:nvSpPr>
        <p:spPr/>
        <p:txBody>
          <a:bodyPr/>
          <a:lstStyle/>
          <a:p>
            <a:r>
              <a:rPr lang="en-MY" dirty="0"/>
              <a:t>Risk Management</a:t>
            </a:r>
          </a:p>
        </p:txBody>
      </p:sp>
      <p:sp>
        <p:nvSpPr>
          <p:cNvPr id="3" name="Content Placeholder 2">
            <a:extLst>
              <a:ext uri="{FF2B5EF4-FFF2-40B4-BE49-F238E27FC236}">
                <a16:creationId xmlns:a16="http://schemas.microsoft.com/office/drawing/2014/main" xmlns="" id="{565053A8-54FB-42E4-BC16-3E672F010D84}"/>
              </a:ext>
            </a:extLst>
          </p:cNvPr>
          <p:cNvSpPr>
            <a:spLocks noGrp="1"/>
          </p:cNvSpPr>
          <p:nvPr>
            <p:ph idx="1"/>
          </p:nvPr>
        </p:nvSpPr>
        <p:spPr>
          <a:xfrm>
            <a:off x="683568" y="1600200"/>
            <a:ext cx="8003232" cy="4530725"/>
          </a:xfrm>
        </p:spPr>
        <p:txBody>
          <a:bodyPr/>
          <a:lstStyle/>
          <a:p>
            <a:r>
              <a:rPr lang="en-MY" dirty="0"/>
              <a:t>Risk management is the identification, assessment, and prioritization of risks (defined in ISO 3100 as the effect of uncertainty on objectives, whether positive or negative).</a:t>
            </a:r>
          </a:p>
          <a:p>
            <a:endParaRPr lang="en-MY" dirty="0"/>
          </a:p>
          <a:p>
            <a:r>
              <a:rPr lang="en-MY" dirty="0"/>
              <a:t> ISO 3100 is a family of standards relating to risk management codified by the International Organization for Standardization.</a:t>
            </a:r>
          </a:p>
        </p:txBody>
      </p:sp>
    </p:spTree>
    <p:extLst>
      <p:ext uri="{BB962C8B-B14F-4D97-AF65-F5344CB8AC3E}">
        <p14:creationId xmlns:p14="http://schemas.microsoft.com/office/powerpoint/2010/main" xmlns="" val="1857650463"/>
      </p:ext>
    </p:extLst>
  </p:cSld>
  <p:clrMapOvr>
    <a:masterClrMapping/>
  </p:clrMapOvr>
  <p:transition spd="med">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AFDBAA3-1E8D-44B6-8A49-D02B13EFABF0}"/>
              </a:ext>
            </a:extLst>
          </p:cNvPr>
          <p:cNvSpPr>
            <a:spLocks noGrp="1"/>
          </p:cNvSpPr>
          <p:nvPr>
            <p:ph type="title"/>
          </p:nvPr>
        </p:nvSpPr>
        <p:spPr/>
        <p:txBody>
          <a:bodyPr/>
          <a:lstStyle/>
          <a:p>
            <a:r>
              <a:rPr lang="en-MY" dirty="0"/>
              <a:t>Risk Management</a:t>
            </a:r>
          </a:p>
        </p:txBody>
      </p:sp>
      <p:sp>
        <p:nvSpPr>
          <p:cNvPr id="3" name="Content Placeholder 2">
            <a:extLst>
              <a:ext uri="{FF2B5EF4-FFF2-40B4-BE49-F238E27FC236}">
                <a16:creationId xmlns:a16="http://schemas.microsoft.com/office/drawing/2014/main" xmlns="" id="{91E07021-6147-4483-9A35-AA80899F2D91}"/>
              </a:ext>
            </a:extLst>
          </p:cNvPr>
          <p:cNvSpPr>
            <a:spLocks noGrp="1"/>
          </p:cNvSpPr>
          <p:nvPr>
            <p:ph idx="1"/>
          </p:nvPr>
        </p:nvSpPr>
        <p:spPr/>
        <p:txBody>
          <a:bodyPr/>
          <a:lstStyle/>
          <a:p>
            <a:r>
              <a:rPr lang="en-MY" dirty="0"/>
              <a:t>Risk = Probability X Impact</a:t>
            </a:r>
          </a:p>
          <a:p>
            <a:endParaRPr lang="en-MY" dirty="0"/>
          </a:p>
          <a:p>
            <a:pPr marL="0" indent="0">
              <a:buNone/>
            </a:pPr>
            <a:r>
              <a:rPr lang="en-MY" dirty="0"/>
              <a:t>The size of a risk is defined by the likelihood that it will materialize times the damage it will do. If a risk has a very low probability, let's say the occurrence of a flood, but the impact can be very high</a:t>
            </a:r>
          </a:p>
        </p:txBody>
      </p:sp>
    </p:spTree>
    <p:extLst>
      <p:ext uri="{BB962C8B-B14F-4D97-AF65-F5344CB8AC3E}">
        <p14:creationId xmlns:p14="http://schemas.microsoft.com/office/powerpoint/2010/main" xmlns="" val="4230731873"/>
      </p:ext>
    </p:extLst>
  </p:cSld>
  <p:clrMapOvr>
    <a:masterClrMapping/>
  </p:clrMapOvr>
  <p:transition spd="med">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6505E76-FC7E-4D21-A31F-4C4408E4A397}"/>
              </a:ext>
            </a:extLst>
          </p:cNvPr>
          <p:cNvSpPr>
            <a:spLocks noGrp="1"/>
          </p:cNvSpPr>
          <p:nvPr>
            <p:ph type="title"/>
          </p:nvPr>
        </p:nvSpPr>
        <p:spPr/>
        <p:txBody>
          <a:bodyPr/>
          <a:lstStyle/>
          <a:p>
            <a:r>
              <a:rPr lang="en-MY" dirty="0"/>
              <a:t>Risk Management Strategy</a:t>
            </a:r>
          </a:p>
        </p:txBody>
      </p:sp>
      <p:pic>
        <p:nvPicPr>
          <p:cNvPr id="5" name="Picture 4">
            <a:extLst>
              <a:ext uri="{FF2B5EF4-FFF2-40B4-BE49-F238E27FC236}">
                <a16:creationId xmlns:a16="http://schemas.microsoft.com/office/drawing/2014/main" xmlns="" id="{F1087598-8207-4E76-8BA6-149187121421}"/>
              </a:ext>
            </a:extLst>
          </p:cNvPr>
          <p:cNvPicPr>
            <a:picLocks noChangeAspect="1"/>
          </p:cNvPicPr>
          <p:nvPr/>
        </p:nvPicPr>
        <p:blipFill>
          <a:blip r:embed="rId2"/>
          <a:stretch>
            <a:fillRect/>
          </a:stretch>
        </p:blipFill>
        <p:spPr>
          <a:xfrm>
            <a:off x="685800" y="1295400"/>
            <a:ext cx="8010525" cy="4543425"/>
          </a:xfrm>
          <a:prstGeom prst="rect">
            <a:avLst/>
          </a:prstGeom>
        </p:spPr>
      </p:pic>
    </p:spTree>
    <p:extLst>
      <p:ext uri="{BB962C8B-B14F-4D97-AF65-F5344CB8AC3E}">
        <p14:creationId xmlns:p14="http://schemas.microsoft.com/office/powerpoint/2010/main" xmlns="" val="16017405"/>
      </p:ext>
    </p:extLst>
  </p:cSld>
  <p:clrMapOvr>
    <a:masterClrMapping/>
  </p:clrMapOvr>
  <p:transition spd="med">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2BFF046-2359-43E8-81CA-2AEC3ED8845A}"/>
              </a:ext>
            </a:extLst>
          </p:cNvPr>
          <p:cNvSpPr>
            <a:spLocks noGrp="1"/>
          </p:cNvSpPr>
          <p:nvPr>
            <p:ph type="title"/>
          </p:nvPr>
        </p:nvSpPr>
        <p:spPr/>
        <p:txBody>
          <a:bodyPr/>
          <a:lstStyle/>
          <a:p>
            <a:r>
              <a:rPr lang="en-MY" dirty="0"/>
              <a:t>Crisis Management</a:t>
            </a:r>
          </a:p>
        </p:txBody>
      </p:sp>
      <p:sp>
        <p:nvSpPr>
          <p:cNvPr id="3" name="Content Placeholder 2">
            <a:extLst>
              <a:ext uri="{FF2B5EF4-FFF2-40B4-BE49-F238E27FC236}">
                <a16:creationId xmlns:a16="http://schemas.microsoft.com/office/drawing/2014/main" xmlns="" id="{EB0F5230-F25F-4369-98B0-45EE852198DC}"/>
              </a:ext>
            </a:extLst>
          </p:cNvPr>
          <p:cNvSpPr>
            <a:spLocks noGrp="1"/>
          </p:cNvSpPr>
          <p:nvPr>
            <p:ph idx="1"/>
          </p:nvPr>
        </p:nvSpPr>
        <p:spPr/>
        <p:txBody>
          <a:bodyPr/>
          <a:lstStyle/>
          <a:p>
            <a:pPr marL="0" indent="0">
              <a:buNone/>
            </a:pPr>
            <a:r>
              <a:rPr lang="en-MY" dirty="0"/>
              <a:t>Crisis management is the process by which an organization deals with a major event that threatens to harm the organization, its stakeholders, or the general public. Three elements are common to most definitions of crisis:</a:t>
            </a:r>
          </a:p>
          <a:p>
            <a:pPr marL="0" indent="0">
              <a:buNone/>
            </a:pPr>
            <a:r>
              <a:rPr lang="en-MY" dirty="0"/>
              <a:t>1.	A threat to the organization,</a:t>
            </a:r>
          </a:p>
          <a:p>
            <a:pPr marL="0" indent="0">
              <a:buNone/>
            </a:pPr>
            <a:r>
              <a:rPr lang="en-MY" dirty="0"/>
              <a:t>2.	The element of surprise, and</a:t>
            </a:r>
          </a:p>
          <a:p>
            <a:pPr marL="0" indent="0">
              <a:buNone/>
            </a:pPr>
            <a:r>
              <a:rPr lang="en-MY" dirty="0"/>
              <a:t>3.	A short decision time.</a:t>
            </a:r>
          </a:p>
          <a:p>
            <a:pPr marL="0" indent="0">
              <a:buNone/>
            </a:pPr>
            <a:endParaRPr lang="en-MY" dirty="0"/>
          </a:p>
        </p:txBody>
      </p:sp>
    </p:spTree>
    <p:extLst>
      <p:ext uri="{BB962C8B-B14F-4D97-AF65-F5344CB8AC3E}">
        <p14:creationId xmlns:p14="http://schemas.microsoft.com/office/powerpoint/2010/main" xmlns="" val="2609680669"/>
      </p:ext>
    </p:extLst>
  </p:cSld>
  <p:clrMapOvr>
    <a:masterClrMapping/>
  </p:clrMapOvr>
  <p:transition spd="med">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85D1C8B-ABA1-4475-92F0-53551A2DC1EE}"/>
              </a:ext>
            </a:extLst>
          </p:cNvPr>
          <p:cNvSpPr>
            <a:spLocks noGrp="1"/>
          </p:cNvSpPr>
          <p:nvPr>
            <p:ph type="title"/>
          </p:nvPr>
        </p:nvSpPr>
        <p:spPr>
          <a:xfrm>
            <a:off x="914400" y="381000"/>
            <a:ext cx="7353300" cy="1112839"/>
          </a:xfrm>
        </p:spPr>
        <p:txBody>
          <a:bodyPr>
            <a:normAutofit/>
          </a:bodyPr>
          <a:lstStyle/>
          <a:p>
            <a:r>
              <a:rPr lang="en-MY" dirty="0"/>
              <a:t>Difference between Risk and Crisis Management</a:t>
            </a:r>
          </a:p>
        </p:txBody>
      </p:sp>
      <p:sp>
        <p:nvSpPr>
          <p:cNvPr id="3" name="Content Placeholder 2">
            <a:extLst>
              <a:ext uri="{FF2B5EF4-FFF2-40B4-BE49-F238E27FC236}">
                <a16:creationId xmlns:a16="http://schemas.microsoft.com/office/drawing/2014/main" xmlns="" id="{A61241DC-6A57-4E16-AA2D-C63F048ED5B8}"/>
              </a:ext>
            </a:extLst>
          </p:cNvPr>
          <p:cNvSpPr>
            <a:spLocks noGrp="1"/>
          </p:cNvSpPr>
          <p:nvPr>
            <p:ph idx="1"/>
          </p:nvPr>
        </p:nvSpPr>
        <p:spPr>
          <a:xfrm>
            <a:off x="914400" y="1600201"/>
            <a:ext cx="7402016" cy="3124944"/>
          </a:xfrm>
        </p:spPr>
        <p:txBody>
          <a:bodyPr/>
          <a:lstStyle/>
          <a:p>
            <a:pPr marL="0" indent="0">
              <a:buNone/>
            </a:pPr>
            <a:endParaRPr lang="en-MY" dirty="0"/>
          </a:p>
          <a:p>
            <a:pPr marL="0" indent="0">
              <a:buNone/>
            </a:pPr>
            <a:r>
              <a:rPr lang="en-MY" dirty="0"/>
              <a:t>Risk management, which involves assessing potential threats and finding the best ways to avoid those threats, Crisis management involves dealing with threats after they have occurred</a:t>
            </a:r>
          </a:p>
        </p:txBody>
      </p:sp>
    </p:spTree>
    <p:extLst>
      <p:ext uri="{BB962C8B-B14F-4D97-AF65-F5344CB8AC3E}">
        <p14:creationId xmlns:p14="http://schemas.microsoft.com/office/powerpoint/2010/main" xmlns="" val="569655282"/>
      </p:ext>
    </p:extLst>
  </p:cSld>
  <p:clrMapOvr>
    <a:masterClrMapping/>
  </p:clrMapOvr>
  <p:transition spd="med">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5E20229-82A5-4844-98F7-4487DDBD3F86}"/>
              </a:ext>
            </a:extLst>
          </p:cNvPr>
          <p:cNvSpPr>
            <a:spLocks noGrp="1"/>
          </p:cNvSpPr>
          <p:nvPr>
            <p:ph type="title"/>
          </p:nvPr>
        </p:nvSpPr>
        <p:spPr/>
        <p:txBody>
          <a:bodyPr/>
          <a:lstStyle/>
          <a:p>
            <a:r>
              <a:rPr lang="en-MY" dirty="0"/>
              <a:t>Safety and Security Risks</a:t>
            </a:r>
          </a:p>
        </p:txBody>
      </p:sp>
      <p:sp>
        <p:nvSpPr>
          <p:cNvPr id="3" name="Content Placeholder 2">
            <a:extLst>
              <a:ext uri="{FF2B5EF4-FFF2-40B4-BE49-F238E27FC236}">
                <a16:creationId xmlns:a16="http://schemas.microsoft.com/office/drawing/2014/main" xmlns="" id="{3E853F1D-9A2B-4EA3-98FE-676BE0E4FD05}"/>
              </a:ext>
            </a:extLst>
          </p:cNvPr>
          <p:cNvSpPr>
            <a:spLocks noGrp="1"/>
          </p:cNvSpPr>
          <p:nvPr>
            <p:ph idx="1"/>
          </p:nvPr>
        </p:nvSpPr>
        <p:spPr/>
        <p:txBody>
          <a:bodyPr/>
          <a:lstStyle/>
          <a:p>
            <a:r>
              <a:rPr lang="en-MY" dirty="0"/>
              <a:t>Terrorism</a:t>
            </a:r>
          </a:p>
          <a:p>
            <a:r>
              <a:rPr lang="en-MY" dirty="0"/>
              <a:t>Crime</a:t>
            </a:r>
          </a:p>
          <a:p>
            <a:r>
              <a:rPr lang="en-MY" dirty="0"/>
              <a:t>Kidnapping</a:t>
            </a:r>
          </a:p>
          <a:p>
            <a:r>
              <a:rPr lang="en-MY" dirty="0"/>
              <a:t>Health and Medical Risks</a:t>
            </a:r>
          </a:p>
          <a:p>
            <a:r>
              <a:rPr lang="en-MY" dirty="0"/>
              <a:t>Legal Prosecution Risk</a:t>
            </a:r>
          </a:p>
          <a:p>
            <a:endParaRPr lang="en-MY" dirty="0"/>
          </a:p>
        </p:txBody>
      </p:sp>
    </p:spTree>
    <p:extLst>
      <p:ext uri="{BB962C8B-B14F-4D97-AF65-F5344CB8AC3E}">
        <p14:creationId xmlns:p14="http://schemas.microsoft.com/office/powerpoint/2010/main" xmlns="" val="3562891104"/>
      </p:ext>
    </p:extLst>
  </p:cSld>
  <p:clrMapOvr>
    <a:masterClrMapping/>
  </p:clrMapOvr>
  <p:transition spd="med">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FBA9F15-2315-4757-B58D-D160746E82E4}"/>
              </a:ext>
            </a:extLst>
          </p:cNvPr>
          <p:cNvSpPr>
            <a:spLocks noGrp="1"/>
          </p:cNvSpPr>
          <p:nvPr>
            <p:ph type="title"/>
          </p:nvPr>
        </p:nvSpPr>
        <p:spPr/>
        <p:txBody>
          <a:bodyPr/>
          <a:lstStyle/>
          <a:p>
            <a:r>
              <a:rPr lang="en-MY" dirty="0"/>
              <a:t>Crime</a:t>
            </a:r>
          </a:p>
        </p:txBody>
      </p:sp>
      <p:sp>
        <p:nvSpPr>
          <p:cNvPr id="3" name="Content Placeholder 2">
            <a:extLst>
              <a:ext uri="{FF2B5EF4-FFF2-40B4-BE49-F238E27FC236}">
                <a16:creationId xmlns:a16="http://schemas.microsoft.com/office/drawing/2014/main" xmlns="" id="{29691F64-3122-43C7-955D-06315E59BFFF}"/>
              </a:ext>
            </a:extLst>
          </p:cNvPr>
          <p:cNvSpPr>
            <a:spLocks noGrp="1"/>
          </p:cNvSpPr>
          <p:nvPr>
            <p:ph idx="1"/>
          </p:nvPr>
        </p:nvSpPr>
        <p:spPr/>
        <p:txBody>
          <a:bodyPr/>
          <a:lstStyle/>
          <a:p>
            <a:r>
              <a:rPr lang="en-MY" dirty="0"/>
              <a:t>The biggest threat to international travellers is not terrorism but old-fashioned crime, such as theft and pick-pocketing.</a:t>
            </a:r>
          </a:p>
          <a:p>
            <a:endParaRPr lang="en-MY" dirty="0"/>
          </a:p>
          <a:p>
            <a:r>
              <a:rPr lang="en-MY" dirty="0"/>
              <a:t>Travelers have been thrown in jail for exceeding a credit card limit, buying artifacts from an unlicensed dealer, entering an Islamic country with alcohol, or failing to meet a contract deadline.</a:t>
            </a:r>
          </a:p>
        </p:txBody>
      </p:sp>
    </p:spTree>
    <p:extLst>
      <p:ext uri="{BB962C8B-B14F-4D97-AF65-F5344CB8AC3E}">
        <p14:creationId xmlns:p14="http://schemas.microsoft.com/office/powerpoint/2010/main" xmlns="" val="1563786749"/>
      </p:ext>
    </p:extLst>
  </p:cSld>
  <p:clrMapOvr>
    <a:masterClrMapping/>
  </p:clrMapOvr>
  <p:transition spd="med">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47A7FC3-2049-4450-B42E-A2B521147E08}"/>
              </a:ext>
            </a:extLst>
          </p:cNvPr>
          <p:cNvSpPr>
            <a:spLocks noGrp="1"/>
          </p:cNvSpPr>
          <p:nvPr>
            <p:ph type="title"/>
          </p:nvPr>
        </p:nvSpPr>
        <p:spPr/>
        <p:txBody>
          <a:bodyPr/>
          <a:lstStyle/>
          <a:p>
            <a:r>
              <a:rPr lang="en-MY" dirty="0" smtClean="0"/>
              <a:t>Question </a:t>
            </a:r>
            <a:r>
              <a:rPr lang="en-MY" dirty="0"/>
              <a:t># 1 </a:t>
            </a:r>
          </a:p>
        </p:txBody>
      </p:sp>
      <p:sp>
        <p:nvSpPr>
          <p:cNvPr id="3" name="Content Placeholder 2">
            <a:extLst>
              <a:ext uri="{FF2B5EF4-FFF2-40B4-BE49-F238E27FC236}">
                <a16:creationId xmlns:a16="http://schemas.microsoft.com/office/drawing/2014/main" xmlns="" id="{162B252F-F951-4582-87C4-B083E0F37E25}"/>
              </a:ext>
            </a:extLst>
          </p:cNvPr>
          <p:cNvSpPr>
            <a:spLocks noGrp="1"/>
          </p:cNvSpPr>
          <p:nvPr>
            <p:ph idx="1"/>
          </p:nvPr>
        </p:nvSpPr>
        <p:spPr>
          <a:xfrm>
            <a:off x="685800" y="1371600"/>
            <a:ext cx="8003232" cy="4530725"/>
          </a:xfrm>
        </p:spPr>
        <p:txBody>
          <a:bodyPr>
            <a:normAutofit fontScale="92500" lnSpcReduction="20000"/>
          </a:bodyPr>
          <a:lstStyle/>
          <a:p>
            <a:pPr marL="0" indent="0">
              <a:buNone/>
            </a:pPr>
            <a:r>
              <a:rPr lang="en-MY" sz="2400" dirty="0"/>
              <a:t>Which of the following will be MOST effective in mitigating the risk of global litigation?</a:t>
            </a:r>
          </a:p>
          <a:p>
            <a:pPr marL="0" indent="0">
              <a:buNone/>
            </a:pPr>
            <a:endParaRPr lang="en-MY" sz="2400" dirty="0"/>
          </a:p>
          <a:p>
            <a:pPr marL="514350" indent="-514350">
              <a:buFont typeface="+mj-lt"/>
              <a:buAutoNum type="alphaUcPeriod"/>
            </a:pPr>
            <a:r>
              <a:rPr lang="en-MY" sz="2400" dirty="0"/>
              <a:t>Educating international assignees on international, regional, and local laws</a:t>
            </a:r>
          </a:p>
          <a:p>
            <a:pPr marL="514350" indent="-514350">
              <a:buFont typeface="+mj-lt"/>
              <a:buAutoNum type="alphaUcPeriod"/>
            </a:pPr>
            <a:endParaRPr lang="en-MY" sz="2400" dirty="0"/>
          </a:p>
          <a:p>
            <a:pPr marL="514350" indent="-514350">
              <a:buFont typeface="+mj-lt"/>
              <a:buAutoNum type="alphaUcPeriod"/>
            </a:pPr>
            <a:r>
              <a:rPr lang="en-MY" sz="2400" dirty="0"/>
              <a:t>Developing a corporate code of conduct</a:t>
            </a:r>
          </a:p>
          <a:p>
            <a:pPr marL="514350" indent="-514350">
              <a:buFont typeface="+mj-lt"/>
              <a:buAutoNum type="alphaUcPeriod"/>
            </a:pPr>
            <a:endParaRPr lang="en-MY" sz="2400" dirty="0"/>
          </a:p>
          <a:p>
            <a:pPr marL="514350" indent="-514350">
              <a:buFont typeface="+mj-lt"/>
              <a:buAutoNum type="alphaUcPeriod"/>
            </a:pPr>
            <a:r>
              <a:rPr lang="en-MY" sz="2400" dirty="0"/>
              <a:t>Monitoring the conduct of subsidiaries</a:t>
            </a:r>
          </a:p>
          <a:p>
            <a:pPr marL="514350" indent="-514350">
              <a:buFont typeface="+mj-lt"/>
              <a:buAutoNum type="alphaUcPeriod"/>
            </a:pPr>
            <a:endParaRPr lang="en-MY" sz="2400" dirty="0"/>
          </a:p>
          <a:p>
            <a:pPr marL="514350" indent="-514350">
              <a:buFont typeface="+mj-lt"/>
              <a:buAutoNum type="alphaUcPeriod"/>
            </a:pPr>
            <a:r>
              <a:rPr lang="en-MY" sz="2400" dirty="0"/>
              <a:t>Working with local employees to develop HR policies</a:t>
            </a:r>
          </a:p>
        </p:txBody>
      </p:sp>
    </p:spTree>
    <p:extLst>
      <p:ext uri="{BB962C8B-B14F-4D97-AF65-F5344CB8AC3E}">
        <p14:creationId xmlns:p14="http://schemas.microsoft.com/office/powerpoint/2010/main" xmlns="" val="2290364029"/>
      </p:ext>
    </p:extLst>
  </p:cSld>
  <p:clrMapOvr>
    <a:masterClrMapping/>
  </p:clrMapOvr>
  <p:transition spd="med">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7F7FCA1-340E-4687-BC2F-C5287C012B41}"/>
              </a:ext>
            </a:extLst>
          </p:cNvPr>
          <p:cNvSpPr>
            <a:spLocks noGrp="1"/>
          </p:cNvSpPr>
          <p:nvPr>
            <p:ph type="title"/>
          </p:nvPr>
        </p:nvSpPr>
        <p:spPr/>
        <p:txBody>
          <a:bodyPr/>
          <a:lstStyle/>
          <a:p>
            <a:r>
              <a:rPr lang="en-MY" dirty="0" smtClean="0"/>
              <a:t>Answer </a:t>
            </a:r>
            <a:r>
              <a:rPr lang="en-MY" dirty="0"/>
              <a:t># 1 </a:t>
            </a:r>
          </a:p>
        </p:txBody>
      </p:sp>
      <p:sp>
        <p:nvSpPr>
          <p:cNvPr id="3" name="Content Placeholder 2">
            <a:extLst>
              <a:ext uri="{FF2B5EF4-FFF2-40B4-BE49-F238E27FC236}">
                <a16:creationId xmlns:a16="http://schemas.microsoft.com/office/drawing/2014/main" xmlns="" id="{7A7FF098-E0AE-45BD-999E-24D07E41718E}"/>
              </a:ext>
            </a:extLst>
          </p:cNvPr>
          <p:cNvSpPr>
            <a:spLocks noGrp="1"/>
          </p:cNvSpPr>
          <p:nvPr>
            <p:ph idx="1"/>
          </p:nvPr>
        </p:nvSpPr>
        <p:spPr/>
        <p:txBody>
          <a:bodyPr>
            <a:normAutofit/>
          </a:bodyPr>
          <a:lstStyle/>
          <a:p>
            <a:r>
              <a:rPr lang="en-MY" sz="2800" dirty="0"/>
              <a:t>Option A</a:t>
            </a:r>
          </a:p>
        </p:txBody>
      </p:sp>
    </p:spTree>
    <p:extLst>
      <p:ext uri="{BB962C8B-B14F-4D97-AF65-F5344CB8AC3E}">
        <p14:creationId xmlns:p14="http://schemas.microsoft.com/office/powerpoint/2010/main" xmlns="" val="1505032975"/>
      </p:ext>
    </p:extLst>
  </p:cSld>
  <p:clrMapOvr>
    <a:masterClrMapping/>
  </p:clrMapOvr>
  <p:transition spd="med">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xmlns="" id="{6E484E89-3E8A-40D4-BF77-F38EBE167C76}"/>
              </a:ext>
            </a:extLst>
          </p:cNvPr>
          <p:cNvGraphicFramePr>
            <a:graphicFrameLocks noGrp="1"/>
          </p:cNvGraphicFramePr>
          <p:nvPr>
            <p:ph idx="1"/>
            <p:extLst>
              <p:ext uri="{D42A27DB-BD31-4B8C-83A1-F6EECF244321}">
                <p14:modId xmlns:p14="http://schemas.microsoft.com/office/powerpoint/2010/main" xmlns="" val="2322076238"/>
              </p:ext>
            </p:extLst>
          </p:nvPr>
        </p:nvGraphicFramePr>
        <p:xfrm>
          <a:off x="685800" y="1371600"/>
          <a:ext cx="8136904" cy="367240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xmlns="" val="1734792985"/>
      </p:ext>
    </p:extLst>
  </p:cSld>
  <p:clrMapOvr>
    <a:masterClrMapping/>
  </p:clrMapOvr>
  <p:transition spd="med">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793756B-83EA-4322-BF65-92DCABE02F53}"/>
              </a:ext>
            </a:extLst>
          </p:cNvPr>
          <p:cNvSpPr>
            <a:spLocks noGrp="1"/>
          </p:cNvSpPr>
          <p:nvPr>
            <p:ph type="title"/>
          </p:nvPr>
        </p:nvSpPr>
        <p:spPr/>
        <p:txBody>
          <a:bodyPr/>
          <a:lstStyle/>
          <a:p>
            <a:r>
              <a:rPr lang="en-MY" sz="4000" dirty="0"/>
              <a:t>Extraterritorial Laws</a:t>
            </a:r>
          </a:p>
        </p:txBody>
      </p:sp>
      <p:sp>
        <p:nvSpPr>
          <p:cNvPr id="3" name="Content Placeholder 2">
            <a:extLst>
              <a:ext uri="{FF2B5EF4-FFF2-40B4-BE49-F238E27FC236}">
                <a16:creationId xmlns:a16="http://schemas.microsoft.com/office/drawing/2014/main" xmlns="" id="{839C2EFC-F07D-4475-BD84-C42889C5E61A}"/>
              </a:ext>
            </a:extLst>
          </p:cNvPr>
          <p:cNvSpPr>
            <a:spLocks noGrp="1"/>
          </p:cNvSpPr>
          <p:nvPr>
            <p:ph idx="1"/>
          </p:nvPr>
        </p:nvSpPr>
        <p:spPr>
          <a:xfrm>
            <a:off x="914400" y="990600"/>
            <a:ext cx="7772400" cy="1143000"/>
          </a:xfrm>
        </p:spPr>
        <p:txBody>
          <a:bodyPr/>
          <a:lstStyle/>
          <a:p>
            <a:pPr marL="0" indent="0">
              <a:buNone/>
            </a:pPr>
            <a:r>
              <a:rPr lang="en-MY" sz="2400" dirty="0"/>
              <a:t>Extraterritorial laws refer to laws that a country will enact which regard an offence committed abroad as an offence committed within its borders.</a:t>
            </a:r>
          </a:p>
        </p:txBody>
      </p:sp>
      <p:pic>
        <p:nvPicPr>
          <p:cNvPr id="5" name="Picture 4">
            <a:extLst>
              <a:ext uri="{FF2B5EF4-FFF2-40B4-BE49-F238E27FC236}">
                <a16:creationId xmlns:a16="http://schemas.microsoft.com/office/drawing/2014/main" xmlns="" id="{B535ED0D-58CC-491C-B4B1-8A6B92487A7B}"/>
              </a:ext>
            </a:extLst>
          </p:cNvPr>
          <p:cNvPicPr>
            <a:picLocks noChangeAspect="1"/>
          </p:cNvPicPr>
          <p:nvPr/>
        </p:nvPicPr>
        <p:blipFill>
          <a:blip r:embed="rId2"/>
          <a:stretch>
            <a:fillRect/>
          </a:stretch>
        </p:blipFill>
        <p:spPr>
          <a:xfrm>
            <a:off x="1219200" y="2209800"/>
            <a:ext cx="5945023" cy="3607530"/>
          </a:xfrm>
          <a:prstGeom prst="rect">
            <a:avLst/>
          </a:prstGeom>
        </p:spPr>
      </p:pic>
    </p:spTree>
    <p:extLst>
      <p:ext uri="{BB962C8B-B14F-4D97-AF65-F5344CB8AC3E}">
        <p14:creationId xmlns:p14="http://schemas.microsoft.com/office/powerpoint/2010/main" xmlns="" val="1429027514"/>
      </p:ext>
    </p:extLst>
  </p:cSld>
  <p:clrMapOvr>
    <a:masterClrMapping/>
  </p:clrMapOvr>
  <p:transition spd="med">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8A59DFB-F14C-4E6C-8CC8-A09942FF9462}"/>
              </a:ext>
            </a:extLst>
          </p:cNvPr>
          <p:cNvSpPr>
            <a:spLocks noGrp="1"/>
          </p:cNvSpPr>
          <p:nvPr>
            <p:ph type="title"/>
          </p:nvPr>
        </p:nvSpPr>
        <p:spPr/>
        <p:txBody>
          <a:bodyPr/>
          <a:lstStyle/>
          <a:p>
            <a:r>
              <a:rPr lang="en-MY" dirty="0"/>
              <a:t>US Title VII</a:t>
            </a:r>
          </a:p>
        </p:txBody>
      </p:sp>
      <p:sp>
        <p:nvSpPr>
          <p:cNvPr id="3" name="Content Placeholder 2">
            <a:extLst>
              <a:ext uri="{FF2B5EF4-FFF2-40B4-BE49-F238E27FC236}">
                <a16:creationId xmlns:a16="http://schemas.microsoft.com/office/drawing/2014/main" xmlns="" id="{5C6F3FBA-992E-493D-B4C7-1A5EFE0DFADF}"/>
              </a:ext>
            </a:extLst>
          </p:cNvPr>
          <p:cNvSpPr>
            <a:spLocks noGrp="1"/>
          </p:cNvSpPr>
          <p:nvPr>
            <p:ph idx="1"/>
          </p:nvPr>
        </p:nvSpPr>
        <p:spPr/>
        <p:txBody>
          <a:bodyPr/>
          <a:lstStyle/>
          <a:p>
            <a:r>
              <a:rPr lang="en-MY" sz="2800" dirty="0"/>
              <a:t>This 1964 law prohibits employers from discriminating against employees on the basis of sex, race, </a:t>
            </a:r>
            <a:r>
              <a:rPr lang="en-MY" sz="2800" dirty="0" err="1"/>
              <a:t>color</a:t>
            </a:r>
            <a:r>
              <a:rPr lang="en-MY" sz="2800" dirty="0"/>
              <a:t>, national origin, and religion. It applies to employers with 15 or more employees, including federal, state, and local governments. Further, this is one of the few U.S. laws that applies to U.S. workers, working for U.S. companies, outside of the U.S. </a:t>
            </a:r>
          </a:p>
          <a:p>
            <a:endParaRPr lang="en-MY" dirty="0"/>
          </a:p>
        </p:txBody>
      </p:sp>
    </p:spTree>
    <p:extLst>
      <p:ext uri="{BB962C8B-B14F-4D97-AF65-F5344CB8AC3E}">
        <p14:creationId xmlns:p14="http://schemas.microsoft.com/office/powerpoint/2010/main" xmlns="" val="3929861837"/>
      </p:ext>
    </p:extLst>
  </p:cSld>
  <p:clrMapOvr>
    <a:masterClrMapping/>
  </p:clrMapOvr>
  <p:transition spd="med">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86B7801-9760-4DBE-ABE0-E20F180BB657}"/>
              </a:ext>
            </a:extLst>
          </p:cNvPr>
          <p:cNvSpPr>
            <a:spLocks noGrp="1"/>
          </p:cNvSpPr>
          <p:nvPr>
            <p:ph type="title"/>
          </p:nvPr>
        </p:nvSpPr>
        <p:spPr/>
        <p:txBody>
          <a:bodyPr/>
          <a:lstStyle/>
          <a:p>
            <a:r>
              <a:rPr lang="en-MY" dirty="0"/>
              <a:t>US Title VII</a:t>
            </a:r>
          </a:p>
        </p:txBody>
      </p:sp>
      <p:sp>
        <p:nvSpPr>
          <p:cNvPr id="3" name="Content Placeholder 2">
            <a:extLst>
              <a:ext uri="{FF2B5EF4-FFF2-40B4-BE49-F238E27FC236}">
                <a16:creationId xmlns:a16="http://schemas.microsoft.com/office/drawing/2014/main" xmlns="" id="{CD9F5908-3BE2-4689-BF94-AB9E7F891939}"/>
              </a:ext>
            </a:extLst>
          </p:cNvPr>
          <p:cNvSpPr>
            <a:spLocks noGrp="1"/>
          </p:cNvSpPr>
          <p:nvPr>
            <p:ph idx="1"/>
          </p:nvPr>
        </p:nvSpPr>
        <p:spPr/>
        <p:txBody>
          <a:bodyPr/>
          <a:lstStyle/>
          <a:p>
            <a:r>
              <a:rPr lang="en-MY" sz="2800" dirty="0"/>
              <a:t>Title VII can come into play when employers treat women differently than men out of concern for safety and health. An example is the practice of refusing international assignments for women out of fear of terrorism, cultural adaptability concerns or other safety concerns. </a:t>
            </a:r>
          </a:p>
          <a:p>
            <a:endParaRPr lang="en-MY" dirty="0"/>
          </a:p>
        </p:txBody>
      </p:sp>
    </p:spTree>
    <p:extLst>
      <p:ext uri="{BB962C8B-B14F-4D97-AF65-F5344CB8AC3E}">
        <p14:creationId xmlns:p14="http://schemas.microsoft.com/office/powerpoint/2010/main" xmlns="" val="1511374298"/>
      </p:ext>
    </p:extLst>
  </p:cSld>
  <p:clrMapOvr>
    <a:masterClrMapping/>
  </p:clrMapOvr>
  <p:transition spd="med">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AC363EC-F8A1-4163-ACCF-BCA48FE868FF}"/>
              </a:ext>
            </a:extLst>
          </p:cNvPr>
          <p:cNvSpPr>
            <a:spLocks noGrp="1"/>
          </p:cNvSpPr>
          <p:nvPr>
            <p:ph type="title"/>
          </p:nvPr>
        </p:nvSpPr>
        <p:spPr/>
        <p:txBody>
          <a:bodyPr/>
          <a:lstStyle/>
          <a:p>
            <a:r>
              <a:rPr lang="en-MY" dirty="0" smtClean="0"/>
              <a:t>Question </a:t>
            </a:r>
            <a:r>
              <a:rPr lang="en-MY" dirty="0"/>
              <a:t># 2</a:t>
            </a:r>
          </a:p>
        </p:txBody>
      </p:sp>
      <p:sp>
        <p:nvSpPr>
          <p:cNvPr id="3" name="Content Placeholder 2">
            <a:extLst>
              <a:ext uri="{FF2B5EF4-FFF2-40B4-BE49-F238E27FC236}">
                <a16:creationId xmlns:a16="http://schemas.microsoft.com/office/drawing/2014/main" xmlns="" id="{5EAAAFDD-18B9-4463-878C-A31D607AF63B}"/>
              </a:ext>
            </a:extLst>
          </p:cNvPr>
          <p:cNvSpPr>
            <a:spLocks noGrp="1"/>
          </p:cNvSpPr>
          <p:nvPr>
            <p:ph idx="1"/>
          </p:nvPr>
        </p:nvSpPr>
        <p:spPr>
          <a:xfrm>
            <a:off x="914400" y="1600200"/>
            <a:ext cx="7772400" cy="4853136"/>
          </a:xfrm>
        </p:spPr>
        <p:txBody>
          <a:bodyPr/>
          <a:lstStyle/>
          <a:p>
            <a:pPr marL="0" indent="0">
              <a:buNone/>
            </a:pPr>
            <a:r>
              <a:rPr lang="en-MY" dirty="0"/>
              <a:t>Title VII of the Civil Rights Act of 1964 prohibits	</a:t>
            </a:r>
          </a:p>
          <a:p>
            <a:pPr marL="514350" indent="-514350">
              <a:buFont typeface="+mj-lt"/>
              <a:buAutoNum type="alphaUcPeriod"/>
            </a:pPr>
            <a:r>
              <a:rPr lang="en-MY" dirty="0"/>
              <a:t>Discrimination that results in unequal working conditions for employees.	</a:t>
            </a:r>
          </a:p>
          <a:p>
            <a:pPr marL="514350" indent="-514350">
              <a:buFont typeface="+mj-lt"/>
              <a:buAutoNum type="alphaUcPeriod"/>
            </a:pPr>
            <a:r>
              <a:rPr lang="en-MY" dirty="0"/>
              <a:t>Discrimination that limits promotions for protected classes.	</a:t>
            </a:r>
          </a:p>
          <a:p>
            <a:pPr marL="514350" indent="-514350">
              <a:buFont typeface="+mj-lt"/>
              <a:buAutoNum type="alphaUcPeriod"/>
            </a:pPr>
            <a:r>
              <a:rPr lang="en-MY" dirty="0"/>
              <a:t>Discrimination based on race, </a:t>
            </a:r>
            <a:r>
              <a:rPr lang="en-MY" dirty="0" err="1"/>
              <a:t>color</a:t>
            </a:r>
            <a:r>
              <a:rPr lang="en-MY" dirty="0"/>
              <a:t>, national origin, religion, and sexual orientation.	</a:t>
            </a:r>
          </a:p>
          <a:p>
            <a:pPr marL="514350" indent="-514350">
              <a:buFont typeface="+mj-lt"/>
              <a:buAutoNum type="alphaUcPeriod"/>
            </a:pPr>
            <a:r>
              <a:rPr lang="en-MY" dirty="0"/>
              <a:t>Discrimination in compensation based on seniority systems.</a:t>
            </a:r>
          </a:p>
          <a:p>
            <a:pPr marL="0" indent="0">
              <a:buNone/>
            </a:pPr>
            <a:endParaRPr lang="en-MY" dirty="0"/>
          </a:p>
        </p:txBody>
      </p:sp>
    </p:spTree>
    <p:extLst>
      <p:ext uri="{BB962C8B-B14F-4D97-AF65-F5344CB8AC3E}">
        <p14:creationId xmlns:p14="http://schemas.microsoft.com/office/powerpoint/2010/main" xmlns="" val="484679501"/>
      </p:ext>
    </p:extLst>
  </p:cSld>
  <p:clrMapOvr>
    <a:masterClrMapping/>
  </p:clrMapOvr>
  <p:transition spd="med">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F4013C4-C052-4327-B4C5-630108FE9B04}"/>
              </a:ext>
            </a:extLst>
          </p:cNvPr>
          <p:cNvSpPr>
            <a:spLocks noGrp="1"/>
          </p:cNvSpPr>
          <p:nvPr>
            <p:ph type="title"/>
          </p:nvPr>
        </p:nvSpPr>
        <p:spPr/>
        <p:txBody>
          <a:bodyPr/>
          <a:lstStyle/>
          <a:p>
            <a:r>
              <a:rPr lang="en-MY" dirty="0" smtClean="0"/>
              <a:t>Answer </a:t>
            </a:r>
            <a:r>
              <a:rPr lang="en-MY" dirty="0"/>
              <a:t># 2</a:t>
            </a:r>
          </a:p>
        </p:txBody>
      </p:sp>
      <p:sp>
        <p:nvSpPr>
          <p:cNvPr id="3" name="Content Placeholder 2">
            <a:extLst>
              <a:ext uri="{FF2B5EF4-FFF2-40B4-BE49-F238E27FC236}">
                <a16:creationId xmlns:a16="http://schemas.microsoft.com/office/drawing/2014/main" xmlns="" id="{2F663173-D80B-4482-9B5C-E53739822D9A}"/>
              </a:ext>
            </a:extLst>
          </p:cNvPr>
          <p:cNvSpPr>
            <a:spLocks noGrp="1"/>
          </p:cNvSpPr>
          <p:nvPr>
            <p:ph idx="1"/>
          </p:nvPr>
        </p:nvSpPr>
        <p:spPr>
          <a:xfrm>
            <a:off x="914400" y="1600201"/>
            <a:ext cx="6177880" cy="1036712"/>
          </a:xfrm>
        </p:spPr>
        <p:txBody>
          <a:bodyPr>
            <a:normAutofit/>
          </a:bodyPr>
          <a:lstStyle/>
          <a:p>
            <a:r>
              <a:rPr lang="en-MY" sz="2800" dirty="0"/>
              <a:t>Option C</a:t>
            </a:r>
          </a:p>
        </p:txBody>
      </p:sp>
    </p:spTree>
    <p:extLst>
      <p:ext uri="{BB962C8B-B14F-4D97-AF65-F5344CB8AC3E}">
        <p14:creationId xmlns:p14="http://schemas.microsoft.com/office/powerpoint/2010/main" xmlns="" val="1770261792"/>
      </p:ext>
    </p:extLst>
  </p:cSld>
  <p:clrMapOvr>
    <a:masterClrMapping/>
  </p:clrMapOvr>
  <p:transition spd="med">
    <p:fad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F4DD48A-E14B-4E3F-AE0E-39A0D663E976}"/>
              </a:ext>
            </a:extLst>
          </p:cNvPr>
          <p:cNvSpPr>
            <a:spLocks noGrp="1"/>
          </p:cNvSpPr>
          <p:nvPr>
            <p:ph type="title"/>
          </p:nvPr>
        </p:nvSpPr>
        <p:spPr>
          <a:xfrm>
            <a:off x="609600" y="228600"/>
            <a:ext cx="8077200" cy="685800"/>
          </a:xfrm>
        </p:spPr>
        <p:txBody>
          <a:bodyPr>
            <a:normAutofit fontScale="90000"/>
          </a:bodyPr>
          <a:lstStyle/>
          <a:p>
            <a:r>
              <a:rPr lang="en-MY" sz="3200" dirty="0"/>
              <a:t>Age Discrimination in Employment Act (US)</a:t>
            </a:r>
          </a:p>
        </p:txBody>
      </p:sp>
      <p:sp>
        <p:nvSpPr>
          <p:cNvPr id="3" name="Content Placeholder 2">
            <a:extLst>
              <a:ext uri="{FF2B5EF4-FFF2-40B4-BE49-F238E27FC236}">
                <a16:creationId xmlns:a16="http://schemas.microsoft.com/office/drawing/2014/main" xmlns="" id="{53F8B20A-AF72-449F-832C-5649F9FD2917}"/>
              </a:ext>
            </a:extLst>
          </p:cNvPr>
          <p:cNvSpPr>
            <a:spLocks noGrp="1"/>
          </p:cNvSpPr>
          <p:nvPr>
            <p:ph idx="1"/>
          </p:nvPr>
        </p:nvSpPr>
        <p:spPr>
          <a:xfrm>
            <a:off x="609600" y="1295400"/>
            <a:ext cx="8122096" cy="4530725"/>
          </a:xfrm>
        </p:spPr>
        <p:txBody>
          <a:bodyPr/>
          <a:lstStyle/>
          <a:p>
            <a:r>
              <a:rPr lang="en-MY" sz="2600" dirty="0"/>
              <a:t>Age Discrimination in Employment Act of 1967 (ADEA) Prohibits arbitrary age discrimination against employees or applicants age 40 and older.</a:t>
            </a:r>
          </a:p>
          <a:p>
            <a:r>
              <a:rPr lang="en-MY" sz="2600" dirty="0"/>
              <a:t>1986 amendments abolished mandatory retirement of employees of any age, with a few exceptions. Amendments also require employers to continue making full contributions to employees’ retirement plan accounts until they retire. </a:t>
            </a:r>
          </a:p>
          <a:p>
            <a:r>
              <a:rPr lang="en-MY" sz="2600" dirty="0"/>
              <a:t>This law applies to the employees of American-based organizations </a:t>
            </a:r>
            <a:r>
              <a:rPr lang="en-MY" sz="2400" dirty="0"/>
              <a:t>that are located outside of the United States.</a:t>
            </a:r>
          </a:p>
        </p:txBody>
      </p:sp>
    </p:spTree>
    <p:extLst>
      <p:ext uri="{BB962C8B-B14F-4D97-AF65-F5344CB8AC3E}">
        <p14:creationId xmlns:p14="http://schemas.microsoft.com/office/powerpoint/2010/main" xmlns="" val="754000833"/>
      </p:ext>
    </p:extLst>
  </p:cSld>
  <p:clrMapOvr>
    <a:masterClrMapping/>
  </p:clrMapOvr>
  <p:transition spd="med">
    <p:fad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8AD7845-E742-4396-86FE-9CBF5A3822C0}"/>
              </a:ext>
            </a:extLst>
          </p:cNvPr>
          <p:cNvSpPr>
            <a:spLocks noGrp="1"/>
          </p:cNvSpPr>
          <p:nvPr>
            <p:ph type="title"/>
          </p:nvPr>
        </p:nvSpPr>
        <p:spPr>
          <a:xfrm>
            <a:off x="1066800" y="457200"/>
            <a:ext cx="7200900" cy="655639"/>
          </a:xfrm>
        </p:spPr>
        <p:txBody>
          <a:bodyPr>
            <a:normAutofit/>
          </a:bodyPr>
          <a:lstStyle/>
          <a:p>
            <a:r>
              <a:rPr lang="en-MY" dirty="0"/>
              <a:t>Foreign Corrupt Practices Act (U.S.)</a:t>
            </a:r>
          </a:p>
        </p:txBody>
      </p:sp>
      <p:sp>
        <p:nvSpPr>
          <p:cNvPr id="3" name="Content Placeholder 2">
            <a:extLst>
              <a:ext uri="{FF2B5EF4-FFF2-40B4-BE49-F238E27FC236}">
                <a16:creationId xmlns:a16="http://schemas.microsoft.com/office/drawing/2014/main" xmlns="" id="{9C05732C-A19C-470E-B17F-81FD75D65A93}"/>
              </a:ext>
            </a:extLst>
          </p:cNvPr>
          <p:cNvSpPr>
            <a:spLocks noGrp="1"/>
          </p:cNvSpPr>
          <p:nvPr>
            <p:ph idx="1"/>
          </p:nvPr>
        </p:nvSpPr>
        <p:spPr>
          <a:xfrm>
            <a:off x="990600" y="1752600"/>
            <a:ext cx="7200900" cy="3809999"/>
          </a:xfrm>
        </p:spPr>
        <p:txBody>
          <a:bodyPr/>
          <a:lstStyle/>
          <a:p>
            <a:pPr marL="0" indent="0">
              <a:buNone/>
            </a:pPr>
            <a:r>
              <a:rPr lang="en-MY" dirty="0"/>
              <a:t>This act makes it unlawful for certain classes of persons and entities to make payments to foreign government officials to assist in obtaining or retaining business. There are 2 main provisions:</a:t>
            </a:r>
          </a:p>
          <a:p>
            <a:pPr marL="514350" indent="-514350">
              <a:buFont typeface="+mj-lt"/>
              <a:buAutoNum type="arabicPeriod"/>
            </a:pPr>
            <a:r>
              <a:rPr lang="en-MY" dirty="0"/>
              <a:t>  Addresses accounting transparency requirements under the Securities Exchange Act of 1934</a:t>
            </a:r>
          </a:p>
          <a:p>
            <a:pPr marL="514350" indent="-514350">
              <a:buFont typeface="+mj-lt"/>
              <a:buAutoNum type="arabicPeriod"/>
            </a:pPr>
            <a:r>
              <a:rPr lang="en-MY" dirty="0"/>
              <a:t>Concerns bribery of foreign officials. It was passed in 1977.</a:t>
            </a:r>
          </a:p>
        </p:txBody>
      </p:sp>
    </p:spTree>
    <p:extLst>
      <p:ext uri="{BB962C8B-B14F-4D97-AF65-F5344CB8AC3E}">
        <p14:creationId xmlns:p14="http://schemas.microsoft.com/office/powerpoint/2010/main" xmlns="" val="2944590435"/>
      </p:ext>
    </p:extLst>
  </p:cSld>
  <p:clrMapOvr>
    <a:masterClrMapping/>
  </p:clrMapOvr>
  <p:transition spd="med">
    <p:fad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B10EA5C-3E9D-455F-ACDC-D057D96700C7}"/>
              </a:ext>
            </a:extLst>
          </p:cNvPr>
          <p:cNvSpPr>
            <a:spLocks noGrp="1"/>
          </p:cNvSpPr>
          <p:nvPr>
            <p:ph type="title"/>
          </p:nvPr>
        </p:nvSpPr>
        <p:spPr/>
        <p:txBody>
          <a:bodyPr/>
          <a:lstStyle/>
          <a:p>
            <a:r>
              <a:rPr lang="en-MY" dirty="0" smtClean="0"/>
              <a:t>Question </a:t>
            </a:r>
            <a:r>
              <a:rPr lang="en-MY" dirty="0"/>
              <a:t># 3</a:t>
            </a:r>
          </a:p>
        </p:txBody>
      </p:sp>
      <p:sp>
        <p:nvSpPr>
          <p:cNvPr id="3" name="Content Placeholder 2">
            <a:extLst>
              <a:ext uri="{FF2B5EF4-FFF2-40B4-BE49-F238E27FC236}">
                <a16:creationId xmlns:a16="http://schemas.microsoft.com/office/drawing/2014/main" xmlns="" id="{7D2FE316-1D03-4FB8-9D9E-FDAFABBB696C}"/>
              </a:ext>
            </a:extLst>
          </p:cNvPr>
          <p:cNvSpPr>
            <a:spLocks noGrp="1"/>
          </p:cNvSpPr>
          <p:nvPr>
            <p:ph idx="1"/>
          </p:nvPr>
        </p:nvSpPr>
        <p:spPr>
          <a:xfrm>
            <a:off x="914400" y="1600200"/>
            <a:ext cx="7772400" cy="4781128"/>
          </a:xfrm>
        </p:spPr>
        <p:txBody>
          <a:bodyPr/>
          <a:lstStyle/>
          <a:p>
            <a:pPr marL="0" indent="0">
              <a:buNone/>
            </a:pPr>
            <a:r>
              <a:rPr lang="en-MY" dirty="0"/>
              <a:t>Which of the following is true of the Foreign Corrupt Practices Act?</a:t>
            </a:r>
          </a:p>
          <a:p>
            <a:pPr marL="514350" indent="-514350">
              <a:buFont typeface="+mj-lt"/>
              <a:buAutoNum type="alphaUcPeriod"/>
            </a:pPr>
            <a:r>
              <a:rPr lang="en-MY" dirty="0"/>
              <a:t>It does not prohibit grease payments to expedite routine procedures.</a:t>
            </a:r>
          </a:p>
          <a:p>
            <a:pPr marL="514350" indent="-514350">
              <a:buFont typeface="+mj-lt"/>
              <a:buAutoNum type="alphaUcPeriod"/>
            </a:pPr>
            <a:r>
              <a:rPr lang="en-MY" dirty="0"/>
              <a:t>It requires record keeping of grease payments by privately held companies.	</a:t>
            </a:r>
          </a:p>
          <a:p>
            <a:pPr marL="514350" indent="-514350">
              <a:buFont typeface="+mj-lt"/>
              <a:buAutoNum type="alphaUcPeriod"/>
            </a:pPr>
            <a:r>
              <a:rPr lang="en-MY" dirty="0"/>
              <a:t>It applies to U.S. firms but not their third-party agents.	</a:t>
            </a:r>
          </a:p>
          <a:p>
            <a:pPr marL="514350" indent="-514350">
              <a:buFont typeface="+mj-lt"/>
              <a:buAutoNum type="alphaUcPeriod"/>
            </a:pPr>
            <a:r>
              <a:rPr lang="en-MY" dirty="0"/>
              <a:t>It allows minimal payments for obtaining business.</a:t>
            </a:r>
          </a:p>
          <a:p>
            <a:pPr marL="514350" indent="-514350">
              <a:buFont typeface="+mj-lt"/>
              <a:buAutoNum type="alphaUcPeriod"/>
            </a:pPr>
            <a:endParaRPr lang="en-MY" dirty="0"/>
          </a:p>
        </p:txBody>
      </p:sp>
    </p:spTree>
    <p:extLst>
      <p:ext uri="{BB962C8B-B14F-4D97-AF65-F5344CB8AC3E}">
        <p14:creationId xmlns:p14="http://schemas.microsoft.com/office/powerpoint/2010/main" xmlns="" val="3824977844"/>
      </p:ext>
    </p:extLst>
  </p:cSld>
  <p:clrMapOvr>
    <a:masterClrMapping/>
  </p:clrMapOvr>
  <p:transition spd="med">
    <p:fad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69A0AD4-A437-4896-902B-5DF4992659C0}"/>
              </a:ext>
            </a:extLst>
          </p:cNvPr>
          <p:cNvSpPr>
            <a:spLocks noGrp="1"/>
          </p:cNvSpPr>
          <p:nvPr>
            <p:ph type="title"/>
          </p:nvPr>
        </p:nvSpPr>
        <p:spPr/>
        <p:txBody>
          <a:bodyPr/>
          <a:lstStyle/>
          <a:p>
            <a:r>
              <a:rPr lang="en-MY" dirty="0" smtClean="0"/>
              <a:t>Answer </a:t>
            </a:r>
            <a:r>
              <a:rPr lang="en-MY" dirty="0"/>
              <a:t># 3</a:t>
            </a:r>
          </a:p>
        </p:txBody>
      </p:sp>
      <p:sp>
        <p:nvSpPr>
          <p:cNvPr id="3" name="Content Placeholder 2">
            <a:extLst>
              <a:ext uri="{FF2B5EF4-FFF2-40B4-BE49-F238E27FC236}">
                <a16:creationId xmlns:a16="http://schemas.microsoft.com/office/drawing/2014/main" xmlns="" id="{C811695C-8439-4A41-BF56-6DB5ED070EF6}"/>
              </a:ext>
            </a:extLst>
          </p:cNvPr>
          <p:cNvSpPr>
            <a:spLocks noGrp="1"/>
          </p:cNvSpPr>
          <p:nvPr>
            <p:ph idx="1"/>
          </p:nvPr>
        </p:nvSpPr>
        <p:spPr>
          <a:xfrm>
            <a:off x="914400" y="1600200"/>
            <a:ext cx="5889848" cy="1143001"/>
          </a:xfrm>
        </p:spPr>
        <p:txBody>
          <a:bodyPr/>
          <a:lstStyle/>
          <a:p>
            <a:r>
              <a:rPr lang="en-MY" dirty="0"/>
              <a:t>Option A</a:t>
            </a:r>
          </a:p>
        </p:txBody>
      </p:sp>
    </p:spTree>
    <p:extLst>
      <p:ext uri="{BB962C8B-B14F-4D97-AF65-F5344CB8AC3E}">
        <p14:creationId xmlns:p14="http://schemas.microsoft.com/office/powerpoint/2010/main" xmlns="" val="25754809"/>
      </p:ext>
    </p:extLst>
  </p:cSld>
  <p:clrMapOvr>
    <a:masterClrMapping/>
  </p:clrMapOvr>
  <p:transition spd="med">
    <p:fad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AFDBAA3-1E8D-44B6-8A49-D02B13EFABF0}"/>
              </a:ext>
            </a:extLst>
          </p:cNvPr>
          <p:cNvSpPr>
            <a:spLocks noGrp="1"/>
          </p:cNvSpPr>
          <p:nvPr>
            <p:ph type="title"/>
          </p:nvPr>
        </p:nvSpPr>
        <p:spPr>
          <a:xfrm>
            <a:off x="990600" y="457200"/>
            <a:ext cx="7924800" cy="762000"/>
          </a:xfrm>
        </p:spPr>
        <p:txBody>
          <a:bodyPr>
            <a:normAutofit fontScale="90000"/>
          </a:bodyPr>
          <a:lstStyle/>
          <a:p>
            <a:r>
              <a:rPr lang="en-MY" sz="3600" dirty="0"/>
              <a:t>Americans with Disabilities Act (U.S.)</a:t>
            </a:r>
          </a:p>
        </p:txBody>
      </p:sp>
      <p:sp>
        <p:nvSpPr>
          <p:cNvPr id="3" name="Content Placeholder 2">
            <a:extLst>
              <a:ext uri="{FF2B5EF4-FFF2-40B4-BE49-F238E27FC236}">
                <a16:creationId xmlns:a16="http://schemas.microsoft.com/office/drawing/2014/main" xmlns="" id="{91E07021-6147-4483-9A35-AA80899F2D91}"/>
              </a:ext>
            </a:extLst>
          </p:cNvPr>
          <p:cNvSpPr>
            <a:spLocks noGrp="1"/>
          </p:cNvSpPr>
          <p:nvPr>
            <p:ph idx="1"/>
          </p:nvPr>
        </p:nvSpPr>
        <p:spPr>
          <a:xfrm>
            <a:off x="685800" y="1628800"/>
            <a:ext cx="8350696" cy="4530725"/>
          </a:xfrm>
        </p:spPr>
        <p:txBody>
          <a:bodyPr>
            <a:normAutofit lnSpcReduction="10000"/>
          </a:bodyPr>
          <a:lstStyle/>
          <a:p>
            <a:r>
              <a:rPr lang="en-MY" sz="2400" dirty="0"/>
              <a:t>The ADA (1990) prohibits discrimination and guarantees that people with disabilities have the same opportunities as everyone else to participate in the mainstream of American life</a:t>
            </a:r>
          </a:p>
          <a:p>
            <a:r>
              <a:rPr lang="en-MY" sz="2400" dirty="0"/>
              <a:t>Disability is defined as a physical or mental impairment that substantially limits one or more major life activities, a person who has a history or record of such an impairment, or a person who is perceived by others as having such an impairment.</a:t>
            </a:r>
          </a:p>
          <a:p>
            <a:r>
              <a:rPr lang="en-MY" sz="2400" dirty="0"/>
              <a:t>The law requires an employer to provide reasonable accommodation to an employee or job applicant with a disability, unless doing so would cause significant difficulty or expense for the employer ("undue hardship").</a:t>
            </a:r>
          </a:p>
        </p:txBody>
      </p:sp>
    </p:spTree>
    <p:extLst>
      <p:ext uri="{BB962C8B-B14F-4D97-AF65-F5344CB8AC3E}">
        <p14:creationId xmlns:p14="http://schemas.microsoft.com/office/powerpoint/2010/main" xmlns="" val="1805100218"/>
      </p:ext>
    </p:extLst>
  </p:cSld>
  <p:clrMapOvr>
    <a:masterClrMapping/>
  </p:clrMapOvr>
  <p:transition spd="med">
    <p:fade/>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EDB5356-66BF-4F0B-B9EF-E808357CB15F}"/>
              </a:ext>
            </a:extLst>
          </p:cNvPr>
          <p:cNvSpPr>
            <a:spLocks noGrp="1"/>
          </p:cNvSpPr>
          <p:nvPr>
            <p:ph type="title"/>
          </p:nvPr>
        </p:nvSpPr>
        <p:spPr/>
        <p:txBody>
          <a:bodyPr/>
          <a:lstStyle/>
          <a:p>
            <a:r>
              <a:rPr lang="en-MY" dirty="0" smtClean="0"/>
              <a:t>Question </a:t>
            </a:r>
            <a:r>
              <a:rPr lang="en-MY" dirty="0"/>
              <a:t># 4 </a:t>
            </a:r>
          </a:p>
        </p:txBody>
      </p:sp>
      <p:sp>
        <p:nvSpPr>
          <p:cNvPr id="3" name="Content Placeholder 2">
            <a:extLst>
              <a:ext uri="{FF2B5EF4-FFF2-40B4-BE49-F238E27FC236}">
                <a16:creationId xmlns:a16="http://schemas.microsoft.com/office/drawing/2014/main" xmlns="" id="{46FCCCEC-26DA-41AE-AB91-994142433CE7}"/>
              </a:ext>
            </a:extLst>
          </p:cNvPr>
          <p:cNvSpPr>
            <a:spLocks noGrp="1"/>
          </p:cNvSpPr>
          <p:nvPr>
            <p:ph idx="1"/>
          </p:nvPr>
        </p:nvSpPr>
        <p:spPr/>
        <p:txBody>
          <a:bodyPr>
            <a:normAutofit fontScale="92500" lnSpcReduction="10000"/>
          </a:bodyPr>
          <a:lstStyle/>
          <a:p>
            <a:pPr marL="0" indent="0">
              <a:buNone/>
            </a:pPr>
            <a:r>
              <a:rPr lang="en-MY" dirty="0"/>
              <a:t>According to the Americans with Disabilities Act (ADA) which of the following is considered a reasonable accommodation?	</a:t>
            </a:r>
          </a:p>
          <a:p>
            <a:pPr marL="514350" indent="-514350">
              <a:buFont typeface="+mj-lt"/>
              <a:buAutoNum type="alphaUcPeriod"/>
            </a:pPr>
            <a:r>
              <a:rPr lang="en-MY" dirty="0"/>
              <a:t>Creating a special job for the employee</a:t>
            </a:r>
          </a:p>
          <a:p>
            <a:pPr marL="514350" indent="-514350">
              <a:buFont typeface="+mj-lt"/>
              <a:buAutoNum type="alphaUcPeriod"/>
            </a:pPr>
            <a:r>
              <a:rPr lang="en-MY" dirty="0"/>
              <a:t>Eliminating essential job functions the employee cannot perform	</a:t>
            </a:r>
          </a:p>
          <a:p>
            <a:pPr marL="514350" indent="-514350">
              <a:buFont typeface="+mj-lt"/>
              <a:buAutoNum type="alphaUcPeriod"/>
            </a:pPr>
            <a:r>
              <a:rPr lang="en-MY" dirty="0"/>
              <a:t>Providing alternative formats for employee training	</a:t>
            </a:r>
          </a:p>
          <a:p>
            <a:pPr marL="514350" indent="-514350">
              <a:buFont typeface="+mj-lt"/>
              <a:buAutoNum type="alphaUcPeriod"/>
            </a:pPr>
            <a:r>
              <a:rPr lang="en-MY" dirty="0"/>
              <a:t>Purchasing special equipment even if it is a financial burden for the company</a:t>
            </a:r>
          </a:p>
          <a:p>
            <a:pPr marL="0" indent="0">
              <a:buNone/>
            </a:pPr>
            <a:endParaRPr lang="en-MY" dirty="0"/>
          </a:p>
        </p:txBody>
      </p:sp>
    </p:spTree>
    <p:extLst>
      <p:ext uri="{BB962C8B-B14F-4D97-AF65-F5344CB8AC3E}">
        <p14:creationId xmlns:p14="http://schemas.microsoft.com/office/powerpoint/2010/main" xmlns="" val="3559022215"/>
      </p:ext>
    </p:extLst>
  </p:cSld>
  <p:clrMapOvr>
    <a:masterClrMapping/>
  </p:clrMapOvr>
  <p:transition spd="med">
    <p:fade/>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E343E63-2528-45D1-AE30-22F20A2A3AC4}"/>
              </a:ext>
            </a:extLst>
          </p:cNvPr>
          <p:cNvSpPr>
            <a:spLocks noGrp="1"/>
          </p:cNvSpPr>
          <p:nvPr>
            <p:ph type="title"/>
          </p:nvPr>
        </p:nvSpPr>
        <p:spPr/>
        <p:txBody>
          <a:bodyPr/>
          <a:lstStyle/>
          <a:p>
            <a:r>
              <a:rPr lang="en-MY" dirty="0" smtClean="0"/>
              <a:t>Answer </a:t>
            </a:r>
            <a:r>
              <a:rPr lang="en-MY" dirty="0"/>
              <a:t># 4</a:t>
            </a:r>
          </a:p>
        </p:txBody>
      </p:sp>
      <p:sp>
        <p:nvSpPr>
          <p:cNvPr id="3" name="Content Placeholder 2">
            <a:extLst>
              <a:ext uri="{FF2B5EF4-FFF2-40B4-BE49-F238E27FC236}">
                <a16:creationId xmlns:a16="http://schemas.microsoft.com/office/drawing/2014/main" xmlns="" id="{D4EB3CEE-3C1E-4E05-9402-6DF38AB8954E}"/>
              </a:ext>
            </a:extLst>
          </p:cNvPr>
          <p:cNvSpPr>
            <a:spLocks noGrp="1"/>
          </p:cNvSpPr>
          <p:nvPr>
            <p:ph idx="1"/>
          </p:nvPr>
        </p:nvSpPr>
        <p:spPr/>
        <p:txBody>
          <a:bodyPr/>
          <a:lstStyle/>
          <a:p>
            <a:r>
              <a:rPr lang="en-MY" dirty="0"/>
              <a:t>Option C</a:t>
            </a:r>
          </a:p>
        </p:txBody>
      </p:sp>
    </p:spTree>
    <p:extLst>
      <p:ext uri="{BB962C8B-B14F-4D97-AF65-F5344CB8AC3E}">
        <p14:creationId xmlns:p14="http://schemas.microsoft.com/office/powerpoint/2010/main" xmlns="" val="1210815519"/>
      </p:ext>
    </p:extLst>
  </p:cSld>
  <p:clrMapOvr>
    <a:masterClrMapping/>
  </p:clrMapOvr>
  <p:transition spd="med">
    <p:fade/>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6505E76-FC7E-4D21-A31F-4C4408E4A397}"/>
              </a:ext>
            </a:extLst>
          </p:cNvPr>
          <p:cNvSpPr>
            <a:spLocks noGrp="1"/>
          </p:cNvSpPr>
          <p:nvPr>
            <p:ph type="title"/>
          </p:nvPr>
        </p:nvSpPr>
        <p:spPr/>
        <p:txBody>
          <a:bodyPr/>
          <a:lstStyle/>
          <a:p>
            <a:r>
              <a:rPr lang="en-MY" dirty="0"/>
              <a:t>Bribery Act (U.K.)</a:t>
            </a:r>
          </a:p>
        </p:txBody>
      </p:sp>
      <p:sp>
        <p:nvSpPr>
          <p:cNvPr id="3" name="Content Placeholder 2">
            <a:extLst>
              <a:ext uri="{FF2B5EF4-FFF2-40B4-BE49-F238E27FC236}">
                <a16:creationId xmlns:a16="http://schemas.microsoft.com/office/drawing/2014/main" xmlns="" id="{E035A69B-8AE0-401C-8A2E-C52C6F18A3DE}"/>
              </a:ext>
            </a:extLst>
          </p:cNvPr>
          <p:cNvSpPr>
            <a:spLocks noGrp="1"/>
          </p:cNvSpPr>
          <p:nvPr>
            <p:ph idx="1"/>
          </p:nvPr>
        </p:nvSpPr>
        <p:spPr>
          <a:xfrm>
            <a:off x="990600" y="1219200"/>
            <a:ext cx="7162800" cy="4648200"/>
          </a:xfrm>
        </p:spPr>
        <p:txBody>
          <a:bodyPr>
            <a:normAutofit fontScale="92500" lnSpcReduction="10000"/>
          </a:bodyPr>
          <a:lstStyle/>
          <a:p>
            <a:pPr marL="0" indent="0">
              <a:buNone/>
            </a:pPr>
            <a:r>
              <a:rPr lang="en-MY" sz="2600" dirty="0"/>
              <a:t>Passed in 2010, this law made it illegal to bribe foreign officials to obtain a business advantage. It identified 4 prime offences:</a:t>
            </a:r>
          </a:p>
          <a:p>
            <a:r>
              <a:rPr lang="en-MY" sz="2600" dirty="0"/>
              <a:t> 2 general offences covering the offering, promising, or giving of an advantage, and requesting, agreeing to receive, or accepting of an advantage;</a:t>
            </a:r>
          </a:p>
          <a:p>
            <a:r>
              <a:rPr lang="en-MY" sz="2600" dirty="0"/>
              <a:t> 1 discrete offence of bribery of a foreign public official; </a:t>
            </a:r>
          </a:p>
          <a:p>
            <a:r>
              <a:rPr lang="en-MY" sz="2600" dirty="0"/>
              <a:t> 1 new offence of failure by a commercial organization to prevent a bribe being paid to obtain or retain resources/business.</a:t>
            </a:r>
          </a:p>
        </p:txBody>
      </p:sp>
    </p:spTree>
    <p:extLst>
      <p:ext uri="{BB962C8B-B14F-4D97-AF65-F5344CB8AC3E}">
        <p14:creationId xmlns:p14="http://schemas.microsoft.com/office/powerpoint/2010/main" xmlns="" val="189371435"/>
      </p:ext>
    </p:extLst>
  </p:cSld>
  <p:clrMapOvr>
    <a:masterClrMapping/>
  </p:clrMapOvr>
  <p:transition spd="med">
    <p:fade/>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8D7FEC8-C3C6-4672-B9E3-98694FAA25C7}"/>
              </a:ext>
            </a:extLst>
          </p:cNvPr>
          <p:cNvSpPr>
            <a:spLocks noGrp="1"/>
          </p:cNvSpPr>
          <p:nvPr>
            <p:ph type="title"/>
          </p:nvPr>
        </p:nvSpPr>
        <p:spPr/>
        <p:txBody>
          <a:bodyPr/>
          <a:lstStyle/>
          <a:p>
            <a:r>
              <a:rPr lang="en-MY" dirty="0" smtClean="0"/>
              <a:t>Question </a:t>
            </a:r>
            <a:r>
              <a:rPr lang="en-MY" dirty="0"/>
              <a:t># 5 </a:t>
            </a:r>
          </a:p>
        </p:txBody>
      </p:sp>
      <p:sp>
        <p:nvSpPr>
          <p:cNvPr id="3" name="Content Placeholder 2">
            <a:extLst>
              <a:ext uri="{FF2B5EF4-FFF2-40B4-BE49-F238E27FC236}">
                <a16:creationId xmlns:a16="http://schemas.microsoft.com/office/drawing/2014/main" xmlns="" id="{B0D502E9-E232-4ED6-AA17-CDA84D5CC230}"/>
              </a:ext>
            </a:extLst>
          </p:cNvPr>
          <p:cNvSpPr>
            <a:spLocks noGrp="1"/>
          </p:cNvSpPr>
          <p:nvPr>
            <p:ph idx="1"/>
          </p:nvPr>
        </p:nvSpPr>
        <p:spPr/>
        <p:txBody>
          <a:bodyPr/>
          <a:lstStyle/>
          <a:p>
            <a:pPr marL="0" indent="0">
              <a:buNone/>
            </a:pPr>
            <a:r>
              <a:rPr lang="en-MY" dirty="0"/>
              <a:t>Which of the following U.S. employment laws is NOT extraterritorial?</a:t>
            </a:r>
          </a:p>
          <a:p>
            <a:pPr marL="0" indent="0">
              <a:buNone/>
            </a:pPr>
            <a:endParaRPr lang="en-MY" dirty="0"/>
          </a:p>
          <a:p>
            <a:pPr marL="514350" indent="-514350">
              <a:buFont typeface="+mj-lt"/>
              <a:buAutoNum type="alphaUcPeriod"/>
            </a:pPr>
            <a:r>
              <a:rPr lang="en-MY" dirty="0"/>
              <a:t>Americans with Disabilities Act	</a:t>
            </a:r>
          </a:p>
          <a:p>
            <a:pPr marL="514350" indent="-514350">
              <a:buFont typeface="+mj-lt"/>
              <a:buAutoNum type="alphaUcPeriod"/>
            </a:pPr>
            <a:r>
              <a:rPr lang="en-MY" dirty="0"/>
              <a:t>Age Discrimination in Employment Act	</a:t>
            </a:r>
          </a:p>
          <a:p>
            <a:pPr marL="514350" indent="-514350">
              <a:buFont typeface="+mj-lt"/>
              <a:buAutoNum type="alphaUcPeriod"/>
            </a:pPr>
            <a:r>
              <a:rPr lang="en-MY" dirty="0"/>
              <a:t>Fair </a:t>
            </a:r>
            <a:r>
              <a:rPr lang="en-MY" dirty="0" err="1"/>
              <a:t>Labor</a:t>
            </a:r>
            <a:r>
              <a:rPr lang="en-MY" dirty="0"/>
              <a:t> Standards Act	</a:t>
            </a:r>
          </a:p>
          <a:p>
            <a:pPr marL="514350" indent="-514350">
              <a:buFont typeface="+mj-lt"/>
              <a:buAutoNum type="alphaUcPeriod"/>
            </a:pPr>
            <a:r>
              <a:rPr lang="en-MY" dirty="0"/>
              <a:t>Title VII of the Civil Rights Act</a:t>
            </a:r>
          </a:p>
          <a:p>
            <a:pPr marL="514350" indent="-514350">
              <a:buFont typeface="+mj-lt"/>
              <a:buAutoNum type="alphaUcPeriod"/>
            </a:pPr>
            <a:endParaRPr lang="en-MY" dirty="0"/>
          </a:p>
        </p:txBody>
      </p:sp>
    </p:spTree>
    <p:extLst>
      <p:ext uri="{BB962C8B-B14F-4D97-AF65-F5344CB8AC3E}">
        <p14:creationId xmlns:p14="http://schemas.microsoft.com/office/powerpoint/2010/main" xmlns="" val="2080041193"/>
      </p:ext>
    </p:extLst>
  </p:cSld>
  <p:clrMapOvr>
    <a:masterClrMapping/>
  </p:clrMapOvr>
  <p:transition spd="med">
    <p:fade/>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3867895-42F1-445D-9BF0-7A6A7784D3B0}"/>
              </a:ext>
            </a:extLst>
          </p:cNvPr>
          <p:cNvSpPr>
            <a:spLocks noGrp="1"/>
          </p:cNvSpPr>
          <p:nvPr>
            <p:ph type="title"/>
          </p:nvPr>
        </p:nvSpPr>
        <p:spPr/>
        <p:txBody>
          <a:bodyPr/>
          <a:lstStyle/>
          <a:p>
            <a:r>
              <a:rPr lang="en-MY" dirty="0" smtClean="0"/>
              <a:t>Answer </a:t>
            </a:r>
            <a:r>
              <a:rPr lang="en-MY" dirty="0"/>
              <a:t># 5 </a:t>
            </a:r>
          </a:p>
        </p:txBody>
      </p:sp>
      <p:sp>
        <p:nvSpPr>
          <p:cNvPr id="3" name="Content Placeholder 2">
            <a:extLst>
              <a:ext uri="{FF2B5EF4-FFF2-40B4-BE49-F238E27FC236}">
                <a16:creationId xmlns:a16="http://schemas.microsoft.com/office/drawing/2014/main" xmlns="" id="{B78C8EE8-619B-42D0-B0B0-982B890811CB}"/>
              </a:ext>
            </a:extLst>
          </p:cNvPr>
          <p:cNvSpPr>
            <a:spLocks noGrp="1"/>
          </p:cNvSpPr>
          <p:nvPr>
            <p:ph idx="1"/>
          </p:nvPr>
        </p:nvSpPr>
        <p:spPr/>
        <p:txBody>
          <a:bodyPr/>
          <a:lstStyle/>
          <a:p>
            <a:r>
              <a:rPr lang="en-MY" dirty="0"/>
              <a:t>Option C</a:t>
            </a:r>
          </a:p>
        </p:txBody>
      </p:sp>
    </p:spTree>
    <p:extLst>
      <p:ext uri="{BB962C8B-B14F-4D97-AF65-F5344CB8AC3E}">
        <p14:creationId xmlns:p14="http://schemas.microsoft.com/office/powerpoint/2010/main" xmlns="" val="4038672127"/>
      </p:ext>
    </p:extLst>
  </p:cSld>
  <p:clrMapOvr>
    <a:masterClrMapping/>
  </p:clrMapOvr>
  <p:transition spd="med">
    <p:fade/>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xmlns="" id="{6E484E89-3E8A-40D4-BF77-F38EBE167C76}"/>
              </a:ext>
            </a:extLst>
          </p:cNvPr>
          <p:cNvGraphicFramePr>
            <a:graphicFrameLocks noGrp="1"/>
          </p:cNvGraphicFramePr>
          <p:nvPr>
            <p:ph idx="1"/>
            <p:extLst>
              <p:ext uri="{D42A27DB-BD31-4B8C-83A1-F6EECF244321}">
                <p14:modId xmlns:p14="http://schemas.microsoft.com/office/powerpoint/2010/main" xmlns="" val="3649636357"/>
              </p:ext>
            </p:extLst>
          </p:nvPr>
        </p:nvGraphicFramePr>
        <p:xfrm>
          <a:off x="755576" y="1772816"/>
          <a:ext cx="8136904" cy="367240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xmlns="" val="2103027709"/>
      </p:ext>
    </p:extLst>
  </p:cSld>
  <p:clrMapOvr>
    <a:masterClrMapping/>
  </p:clrMapOvr>
  <p:transition spd="med">
    <p:fade/>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47A7FC3-2049-4450-B42E-A2B521147E08}"/>
              </a:ext>
            </a:extLst>
          </p:cNvPr>
          <p:cNvSpPr>
            <a:spLocks noGrp="1"/>
          </p:cNvSpPr>
          <p:nvPr>
            <p:ph type="title"/>
          </p:nvPr>
        </p:nvSpPr>
        <p:spPr/>
        <p:txBody>
          <a:bodyPr/>
          <a:lstStyle/>
          <a:p>
            <a:r>
              <a:rPr lang="en-MY" dirty="0"/>
              <a:t>Employee Records and Data</a:t>
            </a:r>
          </a:p>
        </p:txBody>
      </p:sp>
      <p:pic>
        <p:nvPicPr>
          <p:cNvPr id="5" name="Picture 4">
            <a:extLst>
              <a:ext uri="{FF2B5EF4-FFF2-40B4-BE49-F238E27FC236}">
                <a16:creationId xmlns:a16="http://schemas.microsoft.com/office/drawing/2014/main" xmlns="" id="{E770BCAF-CB32-44EF-83C8-AF62EFFEF2D2}"/>
              </a:ext>
            </a:extLst>
          </p:cNvPr>
          <p:cNvPicPr>
            <a:picLocks noChangeAspect="1"/>
          </p:cNvPicPr>
          <p:nvPr/>
        </p:nvPicPr>
        <p:blipFill>
          <a:blip r:embed="rId2"/>
          <a:stretch>
            <a:fillRect/>
          </a:stretch>
        </p:blipFill>
        <p:spPr>
          <a:xfrm>
            <a:off x="685800" y="990600"/>
            <a:ext cx="7629525" cy="4991100"/>
          </a:xfrm>
          <a:prstGeom prst="rect">
            <a:avLst/>
          </a:prstGeom>
        </p:spPr>
      </p:pic>
    </p:spTree>
    <p:extLst>
      <p:ext uri="{BB962C8B-B14F-4D97-AF65-F5344CB8AC3E}">
        <p14:creationId xmlns:p14="http://schemas.microsoft.com/office/powerpoint/2010/main" xmlns="" val="4170062126"/>
      </p:ext>
    </p:extLst>
  </p:cSld>
  <p:clrMapOvr>
    <a:masterClrMapping/>
  </p:clrMapOvr>
  <p:transition spd="med">
    <p:fade/>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7F7FCA1-340E-4687-BC2F-C5287C012B41}"/>
              </a:ext>
            </a:extLst>
          </p:cNvPr>
          <p:cNvSpPr>
            <a:spLocks noGrp="1"/>
          </p:cNvSpPr>
          <p:nvPr>
            <p:ph type="title"/>
          </p:nvPr>
        </p:nvSpPr>
        <p:spPr/>
        <p:txBody>
          <a:bodyPr/>
          <a:lstStyle/>
          <a:p>
            <a:r>
              <a:rPr lang="en-MY" dirty="0"/>
              <a:t>HIPAA (U.S.)</a:t>
            </a:r>
          </a:p>
        </p:txBody>
      </p:sp>
      <p:sp>
        <p:nvSpPr>
          <p:cNvPr id="3" name="Content Placeholder 2">
            <a:extLst>
              <a:ext uri="{FF2B5EF4-FFF2-40B4-BE49-F238E27FC236}">
                <a16:creationId xmlns:a16="http://schemas.microsoft.com/office/drawing/2014/main" xmlns="" id="{7A7FF098-E0AE-45BD-999E-24D07E41718E}"/>
              </a:ext>
            </a:extLst>
          </p:cNvPr>
          <p:cNvSpPr>
            <a:spLocks noGrp="1"/>
          </p:cNvSpPr>
          <p:nvPr>
            <p:ph idx="1"/>
          </p:nvPr>
        </p:nvSpPr>
        <p:spPr/>
        <p:txBody>
          <a:bodyPr>
            <a:normAutofit/>
          </a:bodyPr>
          <a:lstStyle/>
          <a:p>
            <a:pPr marL="0" indent="0">
              <a:buNone/>
            </a:pPr>
            <a:r>
              <a:rPr lang="en-MY" sz="2800" dirty="0"/>
              <a:t>The Health Insurance Portability and Accountability Act of 1996 provides the ability to transfer and continue health insurance coverage when an American changes or loses their job. It was intended to reduce health care fraud and abuse. It also mandates the protection and confidential handling of protected health information</a:t>
            </a:r>
          </a:p>
        </p:txBody>
      </p:sp>
    </p:spTree>
    <p:extLst>
      <p:ext uri="{BB962C8B-B14F-4D97-AF65-F5344CB8AC3E}">
        <p14:creationId xmlns:p14="http://schemas.microsoft.com/office/powerpoint/2010/main" xmlns="" val="41239229"/>
      </p:ext>
    </p:extLst>
  </p:cSld>
  <p:clrMapOvr>
    <a:masterClrMapping/>
  </p:clrMapOvr>
  <p:transition spd="med">
    <p:fade/>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62DB102-84C2-43EC-9BDC-59FC25470CA0}"/>
              </a:ext>
            </a:extLst>
          </p:cNvPr>
          <p:cNvSpPr>
            <a:spLocks noGrp="1"/>
          </p:cNvSpPr>
          <p:nvPr>
            <p:ph type="title"/>
          </p:nvPr>
        </p:nvSpPr>
        <p:spPr/>
        <p:txBody>
          <a:bodyPr/>
          <a:lstStyle/>
          <a:p>
            <a:r>
              <a:rPr lang="en-MY" dirty="0" smtClean="0"/>
              <a:t>Question </a:t>
            </a:r>
            <a:r>
              <a:rPr lang="en-MY" dirty="0"/>
              <a:t># 6</a:t>
            </a:r>
          </a:p>
        </p:txBody>
      </p:sp>
      <p:sp>
        <p:nvSpPr>
          <p:cNvPr id="3" name="Content Placeholder 2">
            <a:extLst>
              <a:ext uri="{FF2B5EF4-FFF2-40B4-BE49-F238E27FC236}">
                <a16:creationId xmlns:a16="http://schemas.microsoft.com/office/drawing/2014/main" xmlns="" id="{A58D337E-0573-4370-80FB-380BB07A4E0C}"/>
              </a:ext>
            </a:extLst>
          </p:cNvPr>
          <p:cNvSpPr>
            <a:spLocks noGrp="1"/>
          </p:cNvSpPr>
          <p:nvPr>
            <p:ph idx="1"/>
          </p:nvPr>
        </p:nvSpPr>
        <p:spPr>
          <a:xfrm>
            <a:off x="685800" y="1556792"/>
            <a:ext cx="7772400" cy="4530725"/>
          </a:xfrm>
        </p:spPr>
        <p:txBody>
          <a:bodyPr>
            <a:normAutofit lnSpcReduction="10000"/>
          </a:bodyPr>
          <a:lstStyle/>
          <a:p>
            <a:pPr marL="0" indent="0">
              <a:buNone/>
            </a:pPr>
            <a:r>
              <a:rPr lang="en-MY" dirty="0"/>
              <a:t>The United States Health Insurance Portability and Accountability Act (HIPAA) has all of the following provisions except</a:t>
            </a:r>
          </a:p>
          <a:p>
            <a:pPr marL="514350" indent="-514350">
              <a:buFont typeface="+mj-lt"/>
              <a:buAutoNum type="alphaUcPeriod"/>
            </a:pPr>
            <a:r>
              <a:rPr lang="en-MY" dirty="0"/>
              <a:t>Someone who loses a job can obtain health coverage.</a:t>
            </a:r>
          </a:p>
          <a:p>
            <a:pPr marL="514350" indent="-514350">
              <a:buFont typeface="+mj-lt"/>
              <a:buAutoNum type="alphaUcPeriod"/>
            </a:pPr>
            <a:r>
              <a:rPr lang="en-MY" dirty="0"/>
              <a:t>Protected health information can be disclosed for treatment purposes.</a:t>
            </a:r>
          </a:p>
          <a:p>
            <a:pPr marL="514350" indent="-514350">
              <a:buFont typeface="+mj-lt"/>
              <a:buAutoNum type="alphaUcPeriod"/>
            </a:pPr>
            <a:r>
              <a:rPr lang="en-MY" dirty="0"/>
              <a:t>The privacy rule applies to health plans, health-care providers, and employers.</a:t>
            </a:r>
          </a:p>
          <a:p>
            <a:pPr marL="514350" indent="-514350">
              <a:buFont typeface="+mj-lt"/>
              <a:buAutoNum type="alphaUcPeriod"/>
            </a:pPr>
            <a:r>
              <a:rPr lang="en-MY" dirty="0"/>
              <a:t>Protected health information can be disclosed for payment purposes.</a:t>
            </a:r>
          </a:p>
        </p:txBody>
      </p:sp>
    </p:spTree>
    <p:extLst>
      <p:ext uri="{BB962C8B-B14F-4D97-AF65-F5344CB8AC3E}">
        <p14:creationId xmlns:p14="http://schemas.microsoft.com/office/powerpoint/2010/main" xmlns="" val="754853152"/>
      </p:ext>
    </p:extLst>
  </p:cSld>
  <p:clrMapOvr>
    <a:masterClrMapping/>
  </p:clrMapOvr>
  <p:transition spd="med">
    <p:fade/>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9010FB7-EA98-4B21-9FC2-D8378CB0DF4E}"/>
              </a:ext>
            </a:extLst>
          </p:cNvPr>
          <p:cNvSpPr>
            <a:spLocks noGrp="1"/>
          </p:cNvSpPr>
          <p:nvPr>
            <p:ph type="title"/>
          </p:nvPr>
        </p:nvSpPr>
        <p:spPr/>
        <p:txBody>
          <a:bodyPr/>
          <a:lstStyle/>
          <a:p>
            <a:r>
              <a:rPr lang="en-MY" dirty="0" smtClean="0"/>
              <a:t>Answer </a:t>
            </a:r>
            <a:r>
              <a:rPr lang="en-MY" dirty="0"/>
              <a:t># 6</a:t>
            </a:r>
          </a:p>
        </p:txBody>
      </p:sp>
      <p:sp>
        <p:nvSpPr>
          <p:cNvPr id="3" name="Content Placeholder 2">
            <a:extLst>
              <a:ext uri="{FF2B5EF4-FFF2-40B4-BE49-F238E27FC236}">
                <a16:creationId xmlns:a16="http://schemas.microsoft.com/office/drawing/2014/main" xmlns="" id="{BDA53F33-2B6A-4335-BD46-9FC6E89C83D5}"/>
              </a:ext>
            </a:extLst>
          </p:cNvPr>
          <p:cNvSpPr>
            <a:spLocks noGrp="1"/>
          </p:cNvSpPr>
          <p:nvPr>
            <p:ph idx="1"/>
          </p:nvPr>
        </p:nvSpPr>
        <p:spPr/>
        <p:txBody>
          <a:bodyPr/>
          <a:lstStyle/>
          <a:p>
            <a:r>
              <a:rPr lang="en-MY" dirty="0"/>
              <a:t>Option C</a:t>
            </a:r>
          </a:p>
        </p:txBody>
      </p:sp>
    </p:spTree>
    <p:extLst>
      <p:ext uri="{BB962C8B-B14F-4D97-AF65-F5344CB8AC3E}">
        <p14:creationId xmlns:p14="http://schemas.microsoft.com/office/powerpoint/2010/main" xmlns="" val="305461741"/>
      </p:ext>
    </p:extLst>
  </p:cSld>
  <p:clrMapOvr>
    <a:masterClrMapping/>
  </p:clrMapOvr>
  <p:transition spd="med">
    <p:fade/>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5E20229-82A5-4844-98F7-4487DDBD3F86}"/>
              </a:ext>
            </a:extLst>
          </p:cNvPr>
          <p:cNvSpPr>
            <a:spLocks noGrp="1"/>
          </p:cNvSpPr>
          <p:nvPr>
            <p:ph type="title"/>
          </p:nvPr>
        </p:nvSpPr>
        <p:spPr/>
        <p:txBody>
          <a:bodyPr/>
          <a:lstStyle/>
          <a:p>
            <a:r>
              <a:rPr lang="en-MY" dirty="0"/>
              <a:t>Federal Privacy Act (Australia)</a:t>
            </a:r>
          </a:p>
        </p:txBody>
      </p:sp>
      <p:sp>
        <p:nvSpPr>
          <p:cNvPr id="3" name="Content Placeholder 2">
            <a:extLst>
              <a:ext uri="{FF2B5EF4-FFF2-40B4-BE49-F238E27FC236}">
                <a16:creationId xmlns:a16="http://schemas.microsoft.com/office/drawing/2014/main" xmlns="" id="{3E853F1D-9A2B-4EA3-98FE-676BE0E4FD05}"/>
              </a:ext>
            </a:extLst>
          </p:cNvPr>
          <p:cNvSpPr>
            <a:spLocks noGrp="1"/>
          </p:cNvSpPr>
          <p:nvPr>
            <p:ph idx="1"/>
          </p:nvPr>
        </p:nvSpPr>
        <p:spPr/>
        <p:txBody>
          <a:bodyPr>
            <a:normAutofit fontScale="92500"/>
          </a:bodyPr>
          <a:lstStyle/>
          <a:p>
            <a:pPr marL="0" indent="0">
              <a:buNone/>
            </a:pPr>
            <a:r>
              <a:rPr lang="en-MY" sz="2400" dirty="0"/>
              <a:t>Passed in 1988, this act regulates how personal information is handled. The Privacy Act defines personal information as: “information or an opinion, whether true or not, and whether recorded in a material form or not, about an identified individual, or an individual who is reasonably identifiable” . Common examples are an individual’s name, signature, address, telephone number, date of birth, medical records, bank account details, and commentary or opinion about a person. It also regulates the privacy component of the consumer credit reporting system, tax file numbers, and health, and medical research.</a:t>
            </a:r>
          </a:p>
        </p:txBody>
      </p:sp>
    </p:spTree>
    <p:extLst>
      <p:ext uri="{BB962C8B-B14F-4D97-AF65-F5344CB8AC3E}">
        <p14:creationId xmlns:p14="http://schemas.microsoft.com/office/powerpoint/2010/main" xmlns="" val="2227032682"/>
      </p:ext>
    </p:extLst>
  </p:cSld>
  <p:clrMapOvr>
    <a:masterClrMapping/>
  </p:clrMapOvr>
  <p:transition spd="med">
    <p:fade/>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793756B-83EA-4322-BF65-92DCABE02F53}"/>
              </a:ext>
            </a:extLst>
          </p:cNvPr>
          <p:cNvSpPr>
            <a:spLocks noGrp="1"/>
          </p:cNvSpPr>
          <p:nvPr>
            <p:ph type="title"/>
          </p:nvPr>
        </p:nvSpPr>
        <p:spPr/>
        <p:txBody>
          <a:bodyPr/>
          <a:lstStyle/>
          <a:p>
            <a:r>
              <a:rPr lang="en-MY" dirty="0"/>
              <a:t>EU Safe </a:t>
            </a:r>
            <a:r>
              <a:rPr lang="en-MY" dirty="0" err="1"/>
              <a:t>Harbor</a:t>
            </a:r>
            <a:endParaRPr lang="en-MY" dirty="0"/>
          </a:p>
        </p:txBody>
      </p:sp>
      <p:sp>
        <p:nvSpPr>
          <p:cNvPr id="3" name="Content Placeholder 2">
            <a:extLst>
              <a:ext uri="{FF2B5EF4-FFF2-40B4-BE49-F238E27FC236}">
                <a16:creationId xmlns:a16="http://schemas.microsoft.com/office/drawing/2014/main" xmlns="" id="{839C2EFC-F07D-4475-BD84-C42889C5E61A}"/>
              </a:ext>
            </a:extLst>
          </p:cNvPr>
          <p:cNvSpPr>
            <a:spLocks noGrp="1"/>
          </p:cNvSpPr>
          <p:nvPr>
            <p:ph idx="1"/>
          </p:nvPr>
        </p:nvSpPr>
        <p:spPr/>
        <p:txBody>
          <a:bodyPr/>
          <a:lstStyle/>
          <a:p>
            <a:pPr marL="0" indent="0">
              <a:buNone/>
            </a:pPr>
            <a:r>
              <a:rPr lang="en-MY" dirty="0"/>
              <a:t>US-EU Safe </a:t>
            </a:r>
            <a:r>
              <a:rPr lang="en-MY" dirty="0" err="1"/>
              <a:t>Harbor</a:t>
            </a:r>
            <a:r>
              <a:rPr lang="en-MY" dirty="0"/>
              <a:t> is a streamlined process for US companies to comply with the EU Directive on the protection of personal data. It requires that transfers of personal data take place only to non-EU countries that provide an "adequate" level of privacy protection.</a:t>
            </a:r>
          </a:p>
        </p:txBody>
      </p:sp>
    </p:spTree>
    <p:extLst>
      <p:ext uri="{BB962C8B-B14F-4D97-AF65-F5344CB8AC3E}">
        <p14:creationId xmlns:p14="http://schemas.microsoft.com/office/powerpoint/2010/main" xmlns="" val="1136473711"/>
      </p:ext>
    </p:extLst>
  </p:cSld>
  <p:clrMapOvr>
    <a:masterClrMapping/>
  </p:clrMapOvr>
  <p:transition spd="med">
    <p:fade/>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8A59DFB-F14C-4E6C-8CC8-A09942FF9462}"/>
              </a:ext>
            </a:extLst>
          </p:cNvPr>
          <p:cNvSpPr>
            <a:spLocks noGrp="1"/>
          </p:cNvSpPr>
          <p:nvPr>
            <p:ph type="title"/>
          </p:nvPr>
        </p:nvSpPr>
        <p:spPr/>
        <p:txBody>
          <a:bodyPr/>
          <a:lstStyle/>
          <a:p>
            <a:r>
              <a:rPr lang="en-MY" dirty="0"/>
              <a:t>EU Safe </a:t>
            </a:r>
            <a:r>
              <a:rPr lang="en-MY" dirty="0" err="1"/>
              <a:t>Harbor</a:t>
            </a:r>
            <a:r>
              <a:rPr lang="en-MY" dirty="0"/>
              <a:t> Principles</a:t>
            </a:r>
          </a:p>
        </p:txBody>
      </p:sp>
      <p:sp>
        <p:nvSpPr>
          <p:cNvPr id="3" name="Content Placeholder 2">
            <a:extLst>
              <a:ext uri="{FF2B5EF4-FFF2-40B4-BE49-F238E27FC236}">
                <a16:creationId xmlns:a16="http://schemas.microsoft.com/office/drawing/2014/main" xmlns="" id="{5C6F3FBA-992E-493D-B4C7-1A5EFE0DFADF}"/>
              </a:ext>
            </a:extLst>
          </p:cNvPr>
          <p:cNvSpPr>
            <a:spLocks noGrp="1"/>
          </p:cNvSpPr>
          <p:nvPr>
            <p:ph idx="1"/>
          </p:nvPr>
        </p:nvSpPr>
        <p:spPr/>
        <p:txBody>
          <a:bodyPr/>
          <a:lstStyle/>
          <a:p>
            <a:r>
              <a:rPr lang="en-MY" dirty="0"/>
              <a:t>Notice</a:t>
            </a:r>
          </a:p>
          <a:p>
            <a:r>
              <a:rPr lang="en-MY" dirty="0"/>
              <a:t>Choice</a:t>
            </a:r>
          </a:p>
          <a:p>
            <a:r>
              <a:rPr lang="en-MY" dirty="0"/>
              <a:t>Onward Transfer</a:t>
            </a:r>
          </a:p>
          <a:p>
            <a:r>
              <a:rPr lang="en-MY" dirty="0"/>
              <a:t>Access</a:t>
            </a:r>
          </a:p>
          <a:p>
            <a:r>
              <a:rPr lang="en-MY" dirty="0"/>
              <a:t>Security</a:t>
            </a:r>
          </a:p>
          <a:p>
            <a:r>
              <a:rPr lang="en-MY" dirty="0"/>
              <a:t>Data Integrity</a:t>
            </a:r>
          </a:p>
          <a:p>
            <a:r>
              <a:rPr lang="en-MY" dirty="0"/>
              <a:t>Enforcement</a:t>
            </a:r>
          </a:p>
          <a:p>
            <a:endParaRPr lang="en-MY" dirty="0"/>
          </a:p>
        </p:txBody>
      </p:sp>
    </p:spTree>
    <p:extLst>
      <p:ext uri="{BB962C8B-B14F-4D97-AF65-F5344CB8AC3E}">
        <p14:creationId xmlns:p14="http://schemas.microsoft.com/office/powerpoint/2010/main" xmlns="" val="1575772529"/>
      </p:ext>
    </p:extLst>
  </p:cSld>
  <p:clrMapOvr>
    <a:masterClrMapping/>
  </p:clrMapOvr>
  <p:transition spd="med">
    <p:fade/>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C582A35-C9B1-4C97-AE09-3301B85E593F}"/>
              </a:ext>
            </a:extLst>
          </p:cNvPr>
          <p:cNvSpPr>
            <a:spLocks noGrp="1"/>
          </p:cNvSpPr>
          <p:nvPr>
            <p:ph type="title"/>
          </p:nvPr>
        </p:nvSpPr>
        <p:spPr/>
        <p:txBody>
          <a:bodyPr/>
          <a:lstStyle/>
          <a:p>
            <a:r>
              <a:rPr lang="en-MY" dirty="0" smtClean="0"/>
              <a:t>Question </a:t>
            </a:r>
            <a:r>
              <a:rPr lang="en-MY" dirty="0"/>
              <a:t># 7</a:t>
            </a:r>
          </a:p>
        </p:txBody>
      </p:sp>
      <p:sp>
        <p:nvSpPr>
          <p:cNvPr id="3" name="Content Placeholder 2">
            <a:extLst>
              <a:ext uri="{FF2B5EF4-FFF2-40B4-BE49-F238E27FC236}">
                <a16:creationId xmlns:a16="http://schemas.microsoft.com/office/drawing/2014/main" xmlns="" id="{494AB574-3F92-4C1A-B370-8C187A022A20}"/>
              </a:ext>
            </a:extLst>
          </p:cNvPr>
          <p:cNvSpPr>
            <a:spLocks noGrp="1"/>
          </p:cNvSpPr>
          <p:nvPr>
            <p:ph idx="1"/>
          </p:nvPr>
        </p:nvSpPr>
        <p:spPr>
          <a:xfrm>
            <a:off x="685800" y="1219200"/>
            <a:ext cx="8001000" cy="4868317"/>
          </a:xfrm>
        </p:spPr>
        <p:txBody>
          <a:bodyPr>
            <a:normAutofit lnSpcReduction="10000"/>
          </a:bodyPr>
          <a:lstStyle/>
          <a:p>
            <a:pPr marL="0" indent="0">
              <a:buNone/>
            </a:pPr>
            <a:r>
              <a:rPr lang="en-MY" sz="2600" dirty="0"/>
              <a:t>If the France branch of a U.S. company forwards a list of European employees' data to the headquarters, must the U.S. safe </a:t>
            </a:r>
            <a:r>
              <a:rPr lang="en-MY" sz="2600" dirty="0" err="1"/>
              <a:t>Harbor</a:t>
            </a:r>
            <a:r>
              <a:rPr lang="en-MY" sz="2600" dirty="0"/>
              <a:t> principles be observed?	</a:t>
            </a:r>
          </a:p>
          <a:p>
            <a:pPr marL="514350" indent="-514350">
              <a:buFont typeface="+mj-lt"/>
              <a:buAutoNum type="alphaUcPeriod"/>
            </a:pPr>
            <a:r>
              <a:rPr lang="en-MY" sz="2600" dirty="0"/>
              <a:t>No, because the data involved is business related.</a:t>
            </a:r>
          </a:p>
          <a:p>
            <a:pPr marL="514350" indent="-514350">
              <a:buFont typeface="+mj-lt"/>
              <a:buAutoNum type="alphaUcPeriod"/>
            </a:pPr>
            <a:r>
              <a:rPr lang="en-MY" sz="2600" dirty="0"/>
              <a:t>Yes, because the information transferred is personal data.	</a:t>
            </a:r>
          </a:p>
          <a:p>
            <a:pPr marL="514350" indent="-514350">
              <a:buFont typeface="+mj-lt"/>
              <a:buAutoNum type="alphaUcPeriod"/>
            </a:pPr>
            <a:r>
              <a:rPr lang="en-MY" sz="2600" dirty="0"/>
              <a:t>Yes, because a headquarters office is entitled to information.	</a:t>
            </a:r>
          </a:p>
          <a:p>
            <a:pPr marL="514350" indent="-514350">
              <a:buFont typeface="+mj-lt"/>
              <a:buAutoNum type="alphaUcPeriod"/>
            </a:pPr>
            <a:r>
              <a:rPr lang="en-MY" sz="2600" dirty="0"/>
              <a:t>No, because the information transferred is not employment related.</a:t>
            </a:r>
          </a:p>
          <a:p>
            <a:pPr marL="0" indent="0">
              <a:buNone/>
            </a:pPr>
            <a:endParaRPr lang="en-MY" sz="2600" dirty="0"/>
          </a:p>
        </p:txBody>
      </p:sp>
    </p:spTree>
    <p:extLst>
      <p:ext uri="{BB962C8B-B14F-4D97-AF65-F5344CB8AC3E}">
        <p14:creationId xmlns:p14="http://schemas.microsoft.com/office/powerpoint/2010/main" xmlns="" val="2550127473"/>
      </p:ext>
    </p:extLst>
  </p:cSld>
  <p:clrMapOvr>
    <a:masterClrMapping/>
  </p:clrMapOvr>
  <p:transition spd="med">
    <p:fade/>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6894D0E-A858-4FA9-81E0-42151672DA92}"/>
              </a:ext>
            </a:extLst>
          </p:cNvPr>
          <p:cNvSpPr>
            <a:spLocks noGrp="1"/>
          </p:cNvSpPr>
          <p:nvPr>
            <p:ph type="title"/>
          </p:nvPr>
        </p:nvSpPr>
        <p:spPr/>
        <p:txBody>
          <a:bodyPr/>
          <a:lstStyle/>
          <a:p>
            <a:r>
              <a:rPr lang="en-MY" dirty="0" smtClean="0"/>
              <a:t>Answer </a:t>
            </a:r>
            <a:r>
              <a:rPr lang="en-MY" dirty="0"/>
              <a:t># 7</a:t>
            </a:r>
          </a:p>
        </p:txBody>
      </p:sp>
      <p:sp>
        <p:nvSpPr>
          <p:cNvPr id="3" name="Content Placeholder 2">
            <a:extLst>
              <a:ext uri="{FF2B5EF4-FFF2-40B4-BE49-F238E27FC236}">
                <a16:creationId xmlns:a16="http://schemas.microsoft.com/office/drawing/2014/main" xmlns="" id="{F47B6C06-D562-4015-B22D-E2674393ED3A}"/>
              </a:ext>
            </a:extLst>
          </p:cNvPr>
          <p:cNvSpPr>
            <a:spLocks noGrp="1"/>
          </p:cNvSpPr>
          <p:nvPr>
            <p:ph idx="1"/>
          </p:nvPr>
        </p:nvSpPr>
        <p:spPr/>
        <p:txBody>
          <a:bodyPr/>
          <a:lstStyle/>
          <a:p>
            <a:r>
              <a:rPr lang="en-MY" dirty="0"/>
              <a:t>Option B</a:t>
            </a:r>
          </a:p>
        </p:txBody>
      </p:sp>
    </p:spTree>
    <p:extLst>
      <p:ext uri="{BB962C8B-B14F-4D97-AF65-F5344CB8AC3E}">
        <p14:creationId xmlns:p14="http://schemas.microsoft.com/office/powerpoint/2010/main" xmlns="" val="2399560648"/>
      </p:ext>
    </p:extLst>
  </p:cSld>
  <p:clrMapOvr>
    <a:masterClrMapping/>
  </p:clrMapOvr>
  <p:transition spd="med">
    <p:fade/>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86B7801-9760-4DBE-ABE0-E20F180BB657}"/>
              </a:ext>
            </a:extLst>
          </p:cNvPr>
          <p:cNvSpPr>
            <a:spLocks noGrp="1"/>
          </p:cNvSpPr>
          <p:nvPr>
            <p:ph type="title"/>
          </p:nvPr>
        </p:nvSpPr>
        <p:spPr>
          <a:xfrm>
            <a:off x="1066800" y="533400"/>
            <a:ext cx="7848600" cy="762000"/>
          </a:xfrm>
        </p:spPr>
        <p:txBody>
          <a:bodyPr>
            <a:normAutofit fontScale="90000"/>
          </a:bodyPr>
          <a:lstStyle/>
          <a:p>
            <a:r>
              <a:rPr lang="en-MY" dirty="0"/>
              <a:t>General Data Protection Regulation (GDPR)</a:t>
            </a:r>
          </a:p>
        </p:txBody>
      </p:sp>
      <p:pic>
        <p:nvPicPr>
          <p:cNvPr id="5" name="Picture 4">
            <a:extLst>
              <a:ext uri="{FF2B5EF4-FFF2-40B4-BE49-F238E27FC236}">
                <a16:creationId xmlns:a16="http://schemas.microsoft.com/office/drawing/2014/main" xmlns="" id="{AD6D0D72-25C1-411F-9996-69EBC0F62D87}"/>
              </a:ext>
            </a:extLst>
          </p:cNvPr>
          <p:cNvPicPr>
            <a:picLocks noChangeAspect="1"/>
          </p:cNvPicPr>
          <p:nvPr/>
        </p:nvPicPr>
        <p:blipFill>
          <a:blip r:embed="rId2"/>
          <a:stretch>
            <a:fillRect/>
          </a:stretch>
        </p:blipFill>
        <p:spPr>
          <a:xfrm>
            <a:off x="1114425" y="1719262"/>
            <a:ext cx="6915150" cy="3419475"/>
          </a:xfrm>
          <a:prstGeom prst="rect">
            <a:avLst/>
          </a:prstGeom>
        </p:spPr>
      </p:pic>
    </p:spTree>
    <p:extLst>
      <p:ext uri="{BB962C8B-B14F-4D97-AF65-F5344CB8AC3E}">
        <p14:creationId xmlns:p14="http://schemas.microsoft.com/office/powerpoint/2010/main" xmlns="" val="2703358578"/>
      </p:ext>
    </p:extLst>
  </p:cSld>
  <p:clrMapOvr>
    <a:masterClrMapping/>
  </p:clrMapOvr>
  <p:transition spd="med">
    <p:fade/>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6563FEB-5339-4806-934F-5F2E0DC51FC0}"/>
              </a:ext>
            </a:extLst>
          </p:cNvPr>
          <p:cNvSpPr>
            <a:spLocks noGrp="1"/>
          </p:cNvSpPr>
          <p:nvPr>
            <p:ph type="title"/>
          </p:nvPr>
        </p:nvSpPr>
        <p:spPr/>
        <p:txBody>
          <a:bodyPr/>
          <a:lstStyle/>
          <a:p>
            <a:r>
              <a:rPr lang="en-MY" dirty="0"/>
              <a:t>GDPR</a:t>
            </a:r>
          </a:p>
        </p:txBody>
      </p:sp>
      <p:sp>
        <p:nvSpPr>
          <p:cNvPr id="3" name="Content Placeholder 2">
            <a:extLst>
              <a:ext uri="{FF2B5EF4-FFF2-40B4-BE49-F238E27FC236}">
                <a16:creationId xmlns:a16="http://schemas.microsoft.com/office/drawing/2014/main" xmlns="" id="{C1A5FB4E-A736-44A2-9042-0B975BDD20BF}"/>
              </a:ext>
            </a:extLst>
          </p:cNvPr>
          <p:cNvSpPr>
            <a:spLocks noGrp="1"/>
          </p:cNvSpPr>
          <p:nvPr>
            <p:ph idx="1"/>
          </p:nvPr>
        </p:nvSpPr>
        <p:spPr/>
        <p:txBody>
          <a:bodyPr/>
          <a:lstStyle/>
          <a:p>
            <a:pPr marL="0" indent="0">
              <a:buNone/>
            </a:pPr>
            <a:r>
              <a:rPr lang="en-MY" dirty="0"/>
              <a:t>The General Data Protection Regulation (GDPR) is a legal framework that sets guidelines for the collection and processing of personal information of individuals within the European Union (EU). GDPR covers all companies that deal with data of EU citizens, so it is a critical regulation for corporate compliance officers at banks, insurers, and other financial companies.</a:t>
            </a:r>
          </a:p>
        </p:txBody>
      </p:sp>
    </p:spTree>
    <p:extLst>
      <p:ext uri="{BB962C8B-B14F-4D97-AF65-F5344CB8AC3E}">
        <p14:creationId xmlns:p14="http://schemas.microsoft.com/office/powerpoint/2010/main" xmlns="" val="323452872"/>
      </p:ext>
    </p:extLst>
  </p:cSld>
  <p:clrMapOvr>
    <a:masterClrMapping/>
  </p:clrMapOvr>
  <p:transition spd="med">
    <p:fade/>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9E683D8-8988-456E-A32A-04112ABD305F}"/>
              </a:ext>
            </a:extLst>
          </p:cNvPr>
          <p:cNvSpPr>
            <a:spLocks noGrp="1"/>
          </p:cNvSpPr>
          <p:nvPr>
            <p:ph type="title"/>
          </p:nvPr>
        </p:nvSpPr>
        <p:spPr/>
        <p:txBody>
          <a:bodyPr/>
          <a:lstStyle/>
          <a:p>
            <a:r>
              <a:rPr lang="en-MY" dirty="0"/>
              <a:t>GDPR</a:t>
            </a:r>
          </a:p>
        </p:txBody>
      </p:sp>
      <p:sp>
        <p:nvSpPr>
          <p:cNvPr id="3" name="Content Placeholder 2">
            <a:extLst>
              <a:ext uri="{FF2B5EF4-FFF2-40B4-BE49-F238E27FC236}">
                <a16:creationId xmlns:a16="http://schemas.microsoft.com/office/drawing/2014/main" xmlns="" id="{0D0E1599-8CF1-4C6C-B698-462CBF4A7EEF}"/>
              </a:ext>
            </a:extLst>
          </p:cNvPr>
          <p:cNvSpPr>
            <a:spLocks noGrp="1"/>
          </p:cNvSpPr>
          <p:nvPr>
            <p:ph idx="1"/>
          </p:nvPr>
        </p:nvSpPr>
        <p:spPr/>
        <p:txBody>
          <a:bodyPr>
            <a:normAutofit fontScale="92500" lnSpcReduction="20000"/>
          </a:bodyPr>
          <a:lstStyle/>
          <a:p>
            <a:pPr marL="514350" indent="-514350">
              <a:buFont typeface="+mj-lt"/>
              <a:buAutoNum type="arabicPeriod"/>
            </a:pPr>
            <a:r>
              <a:rPr lang="en-MY" dirty="0"/>
              <a:t>The right to access</a:t>
            </a:r>
          </a:p>
          <a:p>
            <a:pPr marL="514350" indent="-514350">
              <a:buFont typeface="+mj-lt"/>
              <a:buAutoNum type="arabicPeriod"/>
            </a:pPr>
            <a:r>
              <a:rPr lang="en-MY" dirty="0"/>
              <a:t>The right to be forgotten</a:t>
            </a:r>
          </a:p>
          <a:p>
            <a:pPr marL="514350" indent="-514350">
              <a:buFont typeface="+mj-lt"/>
              <a:buAutoNum type="arabicPeriod"/>
            </a:pPr>
            <a:r>
              <a:rPr lang="en-MY" dirty="0"/>
              <a:t>The right to data portability</a:t>
            </a:r>
          </a:p>
          <a:p>
            <a:pPr marL="514350" indent="-514350">
              <a:buFont typeface="+mj-lt"/>
              <a:buAutoNum type="arabicPeriod"/>
            </a:pPr>
            <a:r>
              <a:rPr lang="en-MY" dirty="0"/>
              <a:t>The right to be informed</a:t>
            </a:r>
          </a:p>
          <a:p>
            <a:pPr marL="514350" indent="-514350">
              <a:buFont typeface="+mj-lt"/>
              <a:buAutoNum type="arabicPeriod"/>
            </a:pPr>
            <a:r>
              <a:rPr lang="en-MY" dirty="0"/>
              <a:t>The right to have information corrected</a:t>
            </a:r>
          </a:p>
          <a:p>
            <a:pPr marL="514350" indent="-514350">
              <a:buFont typeface="+mj-lt"/>
              <a:buAutoNum type="arabicPeriod"/>
            </a:pPr>
            <a:r>
              <a:rPr lang="en-MY" dirty="0"/>
              <a:t>The right to restrict processing</a:t>
            </a:r>
          </a:p>
          <a:p>
            <a:pPr marL="514350" indent="-514350">
              <a:buFont typeface="+mj-lt"/>
              <a:buAutoNum type="arabicPeriod"/>
            </a:pPr>
            <a:r>
              <a:rPr lang="en-MY" dirty="0"/>
              <a:t>The right to object</a:t>
            </a:r>
          </a:p>
          <a:p>
            <a:pPr marL="514350" indent="-514350">
              <a:buFont typeface="+mj-lt"/>
              <a:buAutoNum type="arabicPeriod"/>
            </a:pPr>
            <a:r>
              <a:rPr lang="en-MY" dirty="0"/>
              <a:t>The right to be notified</a:t>
            </a:r>
          </a:p>
        </p:txBody>
      </p:sp>
    </p:spTree>
    <p:extLst>
      <p:ext uri="{BB962C8B-B14F-4D97-AF65-F5344CB8AC3E}">
        <p14:creationId xmlns:p14="http://schemas.microsoft.com/office/powerpoint/2010/main" xmlns="" val="2382918546"/>
      </p:ext>
    </p:extLst>
  </p:cSld>
  <p:clrMapOvr>
    <a:masterClrMapping/>
  </p:clrMapOvr>
  <p:transition spd="med">
    <p:fade/>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F4DD48A-E14B-4E3F-AE0E-39A0D663E976}"/>
              </a:ext>
            </a:extLst>
          </p:cNvPr>
          <p:cNvSpPr>
            <a:spLocks noGrp="1"/>
          </p:cNvSpPr>
          <p:nvPr>
            <p:ph type="title"/>
          </p:nvPr>
        </p:nvSpPr>
        <p:spPr/>
        <p:txBody>
          <a:bodyPr/>
          <a:lstStyle/>
          <a:p>
            <a:r>
              <a:rPr lang="en-MY" dirty="0"/>
              <a:t>The right to be notified</a:t>
            </a:r>
          </a:p>
        </p:txBody>
      </p:sp>
      <p:sp>
        <p:nvSpPr>
          <p:cNvPr id="3" name="Content Placeholder 2">
            <a:extLst>
              <a:ext uri="{FF2B5EF4-FFF2-40B4-BE49-F238E27FC236}">
                <a16:creationId xmlns:a16="http://schemas.microsoft.com/office/drawing/2014/main" xmlns="" id="{53F8B20A-AF72-449F-832C-5649F9FD2917}"/>
              </a:ext>
            </a:extLst>
          </p:cNvPr>
          <p:cNvSpPr>
            <a:spLocks noGrp="1"/>
          </p:cNvSpPr>
          <p:nvPr>
            <p:ph idx="1"/>
          </p:nvPr>
        </p:nvSpPr>
        <p:spPr/>
        <p:txBody>
          <a:bodyPr/>
          <a:lstStyle/>
          <a:p>
            <a:r>
              <a:rPr lang="en-MY" dirty="0"/>
              <a:t>If there has been a data breach which compromises an individual ’s personal data, the individual has a right to be informed within 72 hours of first having become aware of the breach.</a:t>
            </a:r>
          </a:p>
          <a:p>
            <a:r>
              <a:rPr lang="en-MY" dirty="0"/>
              <a:t>The GDPR is the EU’s way of giving individuals, prospects, customers, contractors and employees more power over their data and less power to the organizations that collect and use such data for monetary gain.</a:t>
            </a:r>
          </a:p>
        </p:txBody>
      </p:sp>
    </p:spTree>
    <p:extLst>
      <p:ext uri="{BB962C8B-B14F-4D97-AF65-F5344CB8AC3E}">
        <p14:creationId xmlns:p14="http://schemas.microsoft.com/office/powerpoint/2010/main" xmlns="" val="2687801056"/>
      </p:ext>
    </p:extLst>
  </p:cSld>
  <p:clrMapOvr>
    <a:masterClrMapping/>
  </p:clrMapOvr>
  <p:transition spd="med">
    <p:fade/>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8AD7845-E742-4396-86FE-9CBF5A3822C0}"/>
              </a:ext>
            </a:extLst>
          </p:cNvPr>
          <p:cNvSpPr>
            <a:spLocks noGrp="1"/>
          </p:cNvSpPr>
          <p:nvPr>
            <p:ph type="title"/>
          </p:nvPr>
        </p:nvSpPr>
        <p:spPr/>
        <p:txBody>
          <a:bodyPr/>
          <a:lstStyle/>
          <a:p>
            <a:r>
              <a:rPr lang="en-MY" dirty="0"/>
              <a:t>Fair and lawful processing</a:t>
            </a:r>
          </a:p>
        </p:txBody>
      </p:sp>
      <p:sp>
        <p:nvSpPr>
          <p:cNvPr id="3" name="Content Placeholder 2">
            <a:extLst>
              <a:ext uri="{FF2B5EF4-FFF2-40B4-BE49-F238E27FC236}">
                <a16:creationId xmlns:a16="http://schemas.microsoft.com/office/drawing/2014/main" xmlns="" id="{9C05732C-A19C-470E-B17F-81FD75D65A93}"/>
              </a:ext>
            </a:extLst>
          </p:cNvPr>
          <p:cNvSpPr>
            <a:spLocks noGrp="1"/>
          </p:cNvSpPr>
          <p:nvPr>
            <p:ph idx="1"/>
          </p:nvPr>
        </p:nvSpPr>
        <p:spPr/>
        <p:txBody>
          <a:bodyPr/>
          <a:lstStyle/>
          <a:p>
            <a:r>
              <a:rPr lang="en-MY" dirty="0"/>
              <a:t>Lawful means all processing should be based on a legitimate purpose.</a:t>
            </a:r>
          </a:p>
          <a:p>
            <a:r>
              <a:rPr lang="en-MY" dirty="0"/>
              <a:t>Fair means companies take responsibility and do not process data for any purpose other than the legitimate purposes.</a:t>
            </a:r>
          </a:p>
          <a:p>
            <a:r>
              <a:rPr lang="en-MY" dirty="0"/>
              <a:t>Transparent means that companies must inform data subjects about the processing activities on their personal data.</a:t>
            </a:r>
          </a:p>
        </p:txBody>
      </p:sp>
    </p:spTree>
    <p:extLst>
      <p:ext uri="{BB962C8B-B14F-4D97-AF65-F5344CB8AC3E}">
        <p14:creationId xmlns:p14="http://schemas.microsoft.com/office/powerpoint/2010/main" xmlns="" val="2095292382"/>
      </p:ext>
    </p:extLst>
  </p:cSld>
  <p:clrMapOvr>
    <a:masterClrMapping/>
  </p:clrMapOvr>
  <p:transition spd="med">
    <p:fade/>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AFDBAA3-1E8D-44B6-8A49-D02B13EFABF0}"/>
              </a:ext>
            </a:extLst>
          </p:cNvPr>
          <p:cNvSpPr>
            <a:spLocks noGrp="1"/>
          </p:cNvSpPr>
          <p:nvPr>
            <p:ph type="title"/>
          </p:nvPr>
        </p:nvSpPr>
        <p:spPr/>
        <p:txBody>
          <a:bodyPr/>
          <a:lstStyle/>
          <a:p>
            <a:r>
              <a:rPr lang="en-MY" dirty="0"/>
              <a:t>Data minimization</a:t>
            </a:r>
          </a:p>
        </p:txBody>
      </p:sp>
      <p:sp>
        <p:nvSpPr>
          <p:cNvPr id="3" name="Content Placeholder 2">
            <a:extLst>
              <a:ext uri="{FF2B5EF4-FFF2-40B4-BE49-F238E27FC236}">
                <a16:creationId xmlns:a16="http://schemas.microsoft.com/office/drawing/2014/main" xmlns="" id="{91E07021-6147-4483-9A35-AA80899F2D91}"/>
              </a:ext>
            </a:extLst>
          </p:cNvPr>
          <p:cNvSpPr>
            <a:spLocks noGrp="1"/>
          </p:cNvSpPr>
          <p:nvPr>
            <p:ph idx="1"/>
          </p:nvPr>
        </p:nvSpPr>
        <p:spPr/>
        <p:txBody>
          <a:bodyPr/>
          <a:lstStyle/>
          <a:p>
            <a:pPr marL="0" indent="0">
              <a:buNone/>
            </a:pPr>
            <a:r>
              <a:rPr lang="en-MY" dirty="0"/>
              <a:t>“Data minimization” refers to measures performed by organizations to limit the personal data they collect and process from individuals to include only information that is relevant or necessary to accomplish specific purposes. The companies are expected to limit the processing, collect only that data which is necessary, and not keep personal data once the processing purpose is completed</a:t>
            </a:r>
          </a:p>
        </p:txBody>
      </p:sp>
    </p:spTree>
    <p:extLst>
      <p:ext uri="{BB962C8B-B14F-4D97-AF65-F5344CB8AC3E}">
        <p14:creationId xmlns:p14="http://schemas.microsoft.com/office/powerpoint/2010/main" xmlns="" val="265262610"/>
      </p:ext>
    </p:extLst>
  </p:cSld>
  <p:clrMapOvr>
    <a:masterClrMapping/>
  </p:clrMapOvr>
  <p:transition spd="med">
    <p:fade/>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6505E76-FC7E-4D21-A31F-4C4408E4A397}"/>
              </a:ext>
            </a:extLst>
          </p:cNvPr>
          <p:cNvSpPr>
            <a:spLocks noGrp="1"/>
          </p:cNvSpPr>
          <p:nvPr>
            <p:ph type="title"/>
          </p:nvPr>
        </p:nvSpPr>
        <p:spPr/>
        <p:txBody>
          <a:bodyPr/>
          <a:lstStyle/>
          <a:p>
            <a:r>
              <a:rPr lang="en-MY" dirty="0"/>
              <a:t>Data transfers</a:t>
            </a:r>
          </a:p>
        </p:txBody>
      </p:sp>
      <p:sp>
        <p:nvSpPr>
          <p:cNvPr id="3" name="Content Placeholder 2">
            <a:extLst>
              <a:ext uri="{FF2B5EF4-FFF2-40B4-BE49-F238E27FC236}">
                <a16:creationId xmlns:a16="http://schemas.microsoft.com/office/drawing/2014/main" xmlns="" id="{E035A69B-8AE0-401C-8A2E-C52C6F18A3DE}"/>
              </a:ext>
            </a:extLst>
          </p:cNvPr>
          <p:cNvSpPr>
            <a:spLocks noGrp="1"/>
          </p:cNvSpPr>
          <p:nvPr>
            <p:ph idx="1"/>
          </p:nvPr>
        </p:nvSpPr>
        <p:spPr/>
        <p:txBody>
          <a:bodyPr/>
          <a:lstStyle/>
          <a:p>
            <a:pPr marL="0" indent="0">
              <a:buNone/>
            </a:pPr>
            <a:r>
              <a:rPr lang="en-MY" dirty="0"/>
              <a:t>The controller of personal data has the accountability to ensure that personal data is protected and GDPR requirements respected, even if processing is being done by a third party. This means controllers have the obligation to ensure the protection and privacy of personal data when that data is being transferred outside the company, to a third party and / or other entity within the same company.</a:t>
            </a:r>
          </a:p>
        </p:txBody>
      </p:sp>
    </p:spTree>
    <p:extLst>
      <p:ext uri="{BB962C8B-B14F-4D97-AF65-F5344CB8AC3E}">
        <p14:creationId xmlns:p14="http://schemas.microsoft.com/office/powerpoint/2010/main" xmlns="" val="2883958654"/>
      </p:ext>
    </p:extLst>
  </p:cSld>
  <p:clrMapOvr>
    <a:masterClrMapping/>
  </p:clrMapOvr>
  <p:transition spd="med">
    <p:fade/>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47A7FC3-2049-4450-B42E-A2B521147E08}"/>
              </a:ext>
            </a:extLst>
          </p:cNvPr>
          <p:cNvSpPr>
            <a:spLocks noGrp="1"/>
          </p:cNvSpPr>
          <p:nvPr>
            <p:ph type="title"/>
          </p:nvPr>
        </p:nvSpPr>
        <p:spPr/>
        <p:txBody>
          <a:bodyPr/>
          <a:lstStyle/>
          <a:p>
            <a:r>
              <a:rPr lang="en-MY" dirty="0" smtClean="0"/>
              <a:t>Question </a:t>
            </a:r>
            <a:r>
              <a:rPr lang="en-MY" dirty="0"/>
              <a:t># 8 </a:t>
            </a:r>
          </a:p>
        </p:txBody>
      </p:sp>
      <p:sp>
        <p:nvSpPr>
          <p:cNvPr id="3" name="Content Placeholder 2">
            <a:extLst>
              <a:ext uri="{FF2B5EF4-FFF2-40B4-BE49-F238E27FC236}">
                <a16:creationId xmlns:a16="http://schemas.microsoft.com/office/drawing/2014/main" xmlns="" id="{162B252F-F951-4582-87C4-B083E0F37E25}"/>
              </a:ext>
            </a:extLst>
          </p:cNvPr>
          <p:cNvSpPr>
            <a:spLocks noGrp="1"/>
          </p:cNvSpPr>
          <p:nvPr>
            <p:ph idx="1"/>
          </p:nvPr>
        </p:nvSpPr>
        <p:spPr>
          <a:xfrm>
            <a:off x="533400" y="1143000"/>
            <a:ext cx="8242905" cy="4680520"/>
          </a:xfrm>
        </p:spPr>
        <p:txBody>
          <a:bodyPr>
            <a:normAutofit lnSpcReduction="10000"/>
          </a:bodyPr>
          <a:lstStyle/>
          <a:p>
            <a:pPr marL="0" indent="0">
              <a:buNone/>
            </a:pPr>
            <a:r>
              <a:rPr lang="en-MY" sz="2400" dirty="0"/>
              <a:t>How can organizations comply with the GDPR’s principle of data minimization?</a:t>
            </a:r>
          </a:p>
          <a:p>
            <a:pPr marL="0" indent="0">
              <a:buNone/>
            </a:pPr>
            <a:endParaRPr lang="en-MY" sz="2400" dirty="0"/>
          </a:p>
          <a:p>
            <a:pPr marL="514350" indent="-514350">
              <a:buFont typeface="+mj-lt"/>
              <a:buAutoNum type="alphaUcPeriod"/>
            </a:pPr>
            <a:r>
              <a:rPr lang="en-MY" sz="2400" dirty="0"/>
              <a:t>By applying the concept of least privilege to the personal data collected, stored or otherwise processed.</a:t>
            </a:r>
          </a:p>
          <a:p>
            <a:pPr marL="514350" indent="-514350">
              <a:buFont typeface="+mj-lt"/>
              <a:buAutoNum type="alphaUcPeriod"/>
            </a:pPr>
            <a:r>
              <a:rPr lang="en-MY" sz="2400" dirty="0"/>
              <a:t>By limiting access rights to staff who need the personal data for the intended processing operations.</a:t>
            </a:r>
          </a:p>
          <a:p>
            <a:pPr marL="514350" indent="-514350">
              <a:buFont typeface="+mj-lt"/>
              <a:buAutoNum type="alphaUcPeriod"/>
            </a:pPr>
            <a:r>
              <a:rPr lang="en-MY" sz="2400" dirty="0"/>
              <a:t>By limiting file sizes, through saving all personal data that is processed in the smallest possible format.</a:t>
            </a:r>
          </a:p>
          <a:p>
            <a:pPr marL="514350" indent="-514350">
              <a:buFont typeface="+mj-lt"/>
              <a:buAutoNum type="alphaUcPeriod"/>
            </a:pPr>
            <a:r>
              <a:rPr lang="en-MY" sz="2400" dirty="0"/>
              <a:t>By limiting the personal data to what is adequate, relevant and necessary for the processing purposes.</a:t>
            </a:r>
          </a:p>
        </p:txBody>
      </p:sp>
    </p:spTree>
    <p:extLst>
      <p:ext uri="{BB962C8B-B14F-4D97-AF65-F5344CB8AC3E}">
        <p14:creationId xmlns:p14="http://schemas.microsoft.com/office/powerpoint/2010/main" xmlns="" val="3308549664"/>
      </p:ext>
    </p:extLst>
  </p:cSld>
  <p:clrMapOvr>
    <a:masterClrMapping/>
  </p:clrMapOvr>
  <p:transition spd="med">
    <p:fade/>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7F7FCA1-340E-4687-BC2F-C5287C012B41}"/>
              </a:ext>
            </a:extLst>
          </p:cNvPr>
          <p:cNvSpPr>
            <a:spLocks noGrp="1"/>
          </p:cNvSpPr>
          <p:nvPr>
            <p:ph type="title"/>
          </p:nvPr>
        </p:nvSpPr>
        <p:spPr/>
        <p:txBody>
          <a:bodyPr/>
          <a:lstStyle/>
          <a:p>
            <a:r>
              <a:rPr lang="en-MY" dirty="0" smtClean="0"/>
              <a:t>Answer </a:t>
            </a:r>
            <a:r>
              <a:rPr lang="en-MY" dirty="0"/>
              <a:t># 8 </a:t>
            </a:r>
          </a:p>
        </p:txBody>
      </p:sp>
      <p:sp>
        <p:nvSpPr>
          <p:cNvPr id="3" name="Content Placeholder 2">
            <a:extLst>
              <a:ext uri="{FF2B5EF4-FFF2-40B4-BE49-F238E27FC236}">
                <a16:creationId xmlns:a16="http://schemas.microsoft.com/office/drawing/2014/main" xmlns="" id="{7A7FF098-E0AE-45BD-999E-24D07E41718E}"/>
              </a:ext>
            </a:extLst>
          </p:cNvPr>
          <p:cNvSpPr>
            <a:spLocks noGrp="1"/>
          </p:cNvSpPr>
          <p:nvPr>
            <p:ph idx="1"/>
          </p:nvPr>
        </p:nvSpPr>
        <p:spPr/>
        <p:txBody>
          <a:bodyPr/>
          <a:lstStyle/>
          <a:p>
            <a:r>
              <a:rPr lang="en-MY" dirty="0"/>
              <a:t>Option D</a:t>
            </a:r>
          </a:p>
        </p:txBody>
      </p:sp>
    </p:spTree>
    <p:extLst>
      <p:ext uri="{BB962C8B-B14F-4D97-AF65-F5344CB8AC3E}">
        <p14:creationId xmlns:p14="http://schemas.microsoft.com/office/powerpoint/2010/main" xmlns="" val="734182448"/>
      </p:ext>
    </p:extLst>
  </p:cSld>
  <p:clrMapOvr>
    <a:masterClrMapping/>
  </p:clrMapOvr>
  <p:transition spd="med">
    <p:fade/>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D3537C1-2963-4CF7-809B-D598A0158800}"/>
              </a:ext>
            </a:extLst>
          </p:cNvPr>
          <p:cNvSpPr>
            <a:spLocks noGrp="1"/>
          </p:cNvSpPr>
          <p:nvPr>
            <p:ph type="title"/>
          </p:nvPr>
        </p:nvSpPr>
        <p:spPr/>
        <p:txBody>
          <a:bodyPr/>
          <a:lstStyle/>
          <a:p>
            <a:endParaRPr lang="en-MY"/>
          </a:p>
        </p:txBody>
      </p:sp>
      <p:sp>
        <p:nvSpPr>
          <p:cNvPr id="3" name="Content Placeholder 2">
            <a:extLst>
              <a:ext uri="{FF2B5EF4-FFF2-40B4-BE49-F238E27FC236}">
                <a16:creationId xmlns:a16="http://schemas.microsoft.com/office/drawing/2014/main" xmlns="" id="{3331A191-0763-4B3B-90FC-806C5F7AF6D2}"/>
              </a:ext>
            </a:extLst>
          </p:cNvPr>
          <p:cNvSpPr>
            <a:spLocks noGrp="1"/>
          </p:cNvSpPr>
          <p:nvPr>
            <p:ph idx="1"/>
          </p:nvPr>
        </p:nvSpPr>
        <p:spPr/>
        <p:txBody>
          <a:bodyPr/>
          <a:lstStyle/>
          <a:p>
            <a:r>
              <a:rPr lang="en-MY" dirty="0"/>
              <a:t>Questions</a:t>
            </a:r>
          </a:p>
        </p:txBody>
      </p:sp>
    </p:spTree>
    <p:extLst>
      <p:ext uri="{BB962C8B-B14F-4D97-AF65-F5344CB8AC3E}">
        <p14:creationId xmlns:p14="http://schemas.microsoft.com/office/powerpoint/2010/main" xmlns="" val="4143778898"/>
      </p:ext>
    </p:extLst>
  </p:cSld>
  <p:clrMapOvr>
    <a:masterClrMapping/>
  </p:clrMapOvr>
  <p:transition spd="med">
    <p:fade/>
  </p:transition>
</p:sld>
</file>

<file path=ppt/theme/theme1.xml><?xml version="1.0" encoding="utf-8"?>
<a:theme xmlns:a="http://schemas.openxmlformats.org/drawingml/2006/main" name="Diamond Grid 16x9">
  <a:themeElements>
    <a:clrScheme name="DiamondGrid">
      <a:dk1>
        <a:srgbClr val="2D2E2D"/>
      </a:dk1>
      <a:lt1>
        <a:sysClr val="window" lastClr="FFFFFF"/>
      </a:lt1>
      <a:dk2>
        <a:srgbClr val="000000"/>
      </a:dk2>
      <a:lt2>
        <a:srgbClr val="EAEAEA"/>
      </a:lt2>
      <a:accent1>
        <a:srgbClr val="D15A3E"/>
      </a:accent1>
      <a:accent2>
        <a:srgbClr val="B2B2B2"/>
      </a:accent2>
      <a:accent3>
        <a:srgbClr val="4F91A1"/>
      </a:accent3>
      <a:accent4>
        <a:srgbClr val="F0BA34"/>
      </a:accent4>
      <a:accent5>
        <a:srgbClr val="AEB733"/>
      </a:accent5>
      <a:accent6>
        <a:srgbClr val="926397"/>
      </a:accent6>
      <a:hlink>
        <a:srgbClr val="4F91A1"/>
      </a:hlink>
      <a:folHlink>
        <a:srgbClr val="808080"/>
      </a:folHlink>
    </a:clrScheme>
    <a:fontScheme name="Arial">
      <a:majorFont>
        <a:latin typeface="Aria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Aria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Business diamond grid presentation (widescreen).potx" id="{B2221865-AD13-4DF0-B68E-BF08E8CC5659}" vid="{BAA0C488-98B6-4F47-8E1C-5C7CD9605F73}"/>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Powerpoint Red Diamond Template</Template>
  <TotalTime>1254</TotalTime>
  <Words>2071</Words>
  <Application>Microsoft Office PowerPoint</Application>
  <PresentationFormat>On-screen Show (4:3)</PresentationFormat>
  <Paragraphs>196</Paragraphs>
  <Slides>52</Slides>
  <Notes>3</Notes>
  <HiddenSlides>0</HiddenSlides>
  <MMClips>0</MMClips>
  <ScaleCrop>false</ScaleCrop>
  <HeadingPairs>
    <vt:vector size="4" baseType="variant">
      <vt:variant>
        <vt:lpstr>Theme</vt:lpstr>
      </vt:variant>
      <vt:variant>
        <vt:i4>1</vt:i4>
      </vt:variant>
      <vt:variant>
        <vt:lpstr>Slide Titles</vt:lpstr>
      </vt:variant>
      <vt:variant>
        <vt:i4>52</vt:i4>
      </vt:variant>
    </vt:vector>
  </HeadingPairs>
  <TitlesOfParts>
    <vt:vector size="53" baseType="lpstr">
      <vt:lpstr>Diamond Grid 16x9</vt:lpstr>
      <vt:lpstr>RISK MANAGEMENT AND COMPLIANCE – I </vt:lpstr>
      <vt:lpstr>Slide 2</vt:lpstr>
      <vt:lpstr>Safety and Security</vt:lpstr>
      <vt:lpstr>Safety and Security</vt:lpstr>
      <vt:lpstr>Cultural Variability</vt:lpstr>
      <vt:lpstr>Areas of Global Security concern</vt:lpstr>
      <vt:lpstr>Risk Management</vt:lpstr>
      <vt:lpstr>Risk Management</vt:lpstr>
      <vt:lpstr>Risk Management</vt:lpstr>
      <vt:lpstr>Risk Management Strategy</vt:lpstr>
      <vt:lpstr>Crisis Management</vt:lpstr>
      <vt:lpstr>Difference between Risk and Crisis Management</vt:lpstr>
      <vt:lpstr>Safety and Security Risks</vt:lpstr>
      <vt:lpstr>Crime</vt:lpstr>
      <vt:lpstr>Question # 1 </vt:lpstr>
      <vt:lpstr>Answer # 1 </vt:lpstr>
      <vt:lpstr>Slide 17</vt:lpstr>
      <vt:lpstr>Extraterritorial Laws</vt:lpstr>
      <vt:lpstr>US Title VII</vt:lpstr>
      <vt:lpstr>US Title VII</vt:lpstr>
      <vt:lpstr>Question # 2</vt:lpstr>
      <vt:lpstr>Answer # 2</vt:lpstr>
      <vt:lpstr>Age Discrimination in Employment Act (US)</vt:lpstr>
      <vt:lpstr>Foreign Corrupt Practices Act (U.S.)</vt:lpstr>
      <vt:lpstr>Question # 3</vt:lpstr>
      <vt:lpstr>Answer # 3</vt:lpstr>
      <vt:lpstr>Americans with Disabilities Act (U.S.)</vt:lpstr>
      <vt:lpstr>Question # 4 </vt:lpstr>
      <vt:lpstr>Answer # 4</vt:lpstr>
      <vt:lpstr>Bribery Act (U.K.)</vt:lpstr>
      <vt:lpstr>Question # 5 </vt:lpstr>
      <vt:lpstr>Answer # 5 </vt:lpstr>
      <vt:lpstr>Slide 33</vt:lpstr>
      <vt:lpstr>Employee Records and Data</vt:lpstr>
      <vt:lpstr>HIPAA (U.S.)</vt:lpstr>
      <vt:lpstr>Question # 6</vt:lpstr>
      <vt:lpstr>Answer # 6</vt:lpstr>
      <vt:lpstr>Federal Privacy Act (Australia)</vt:lpstr>
      <vt:lpstr>EU Safe Harbor</vt:lpstr>
      <vt:lpstr>EU Safe Harbor Principles</vt:lpstr>
      <vt:lpstr>Question # 7</vt:lpstr>
      <vt:lpstr>Answer # 7</vt:lpstr>
      <vt:lpstr>General Data Protection Regulation (GDPR)</vt:lpstr>
      <vt:lpstr>GDPR</vt:lpstr>
      <vt:lpstr>GDPR</vt:lpstr>
      <vt:lpstr>The right to be notified</vt:lpstr>
      <vt:lpstr>Fair and lawful processing</vt:lpstr>
      <vt:lpstr>Data minimization</vt:lpstr>
      <vt:lpstr>Data transfers</vt:lpstr>
      <vt:lpstr>Question # 8 </vt:lpstr>
      <vt:lpstr>Answer # 8 </vt:lpstr>
      <vt:lpstr>Slide 52</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Venkatesan Muraledharan</dc:creator>
  <cp:lastModifiedBy>VENKATESAN</cp:lastModifiedBy>
  <cp:revision>45</cp:revision>
  <cp:lastPrinted>1601-01-01T00:00:00Z</cp:lastPrinted>
  <dcterms:created xsi:type="dcterms:W3CDTF">2020-07-09T15:12:46Z</dcterms:created>
  <dcterms:modified xsi:type="dcterms:W3CDTF">2022-10-09T11:50:55Z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TC102037771033</vt:lpwstr>
  </property>
</Properties>
</file>