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8"/>
  </p:notesMasterIdLst>
  <p:handoutMasterIdLst>
    <p:handoutMasterId r:id="rId59"/>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392"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393"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394" r:id="rId53"/>
    <p:sldId id="287" r:id="rId54"/>
    <p:sldId id="288" r:id="rId55"/>
    <p:sldId id="292" r:id="rId56"/>
    <p:sldId id="293" r:id="rId5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Key HR Indicators</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4"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4">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4">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4">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Key HR Indicators</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4" custLinFactNeighborY="1762">
        <dgm:presLayoutVars>
          <dgm:chMax val="0"/>
          <dgm:bulletEnabled val="1"/>
        </dgm:presLayoutVars>
      </dgm:prSet>
      <dgm:spPr>
        <a:xfrm>
          <a:off x="0" y="578294"/>
          <a:ext cx="7992888" cy="10764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4">
        <dgm:presLayoutVars>
          <dgm:chMax val="0"/>
          <dgm:bulletEnabled val="1"/>
        </dgm:presLayoutVars>
      </dgm:prSet>
      <dgm:spPr>
        <a:xfrm>
          <a:off x="0" y="1784840"/>
          <a:ext cx="7992888" cy="1076400"/>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4">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4" custLinFactNeighborY="-19728">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Key HR Indicators</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4" custLinFactNeighborY="1762">
        <dgm:presLayoutVars>
          <dgm:chMax val="0"/>
          <dgm:bulletEnabled val="1"/>
        </dgm:presLayoutVars>
      </dgm:prSet>
      <dgm:spPr>
        <a:xfrm>
          <a:off x="0" y="578294"/>
          <a:ext cx="7992888" cy="10764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4" custLinFactNeighborY="-22592">
        <dgm:presLayoutVars>
          <dgm:chMax val="0"/>
          <dgm:bulletEnabled val="1"/>
        </dgm:presLayoutVars>
      </dgm:prSet>
      <dgm:spPr>
        <a:xfrm>
          <a:off x="0" y="1511600"/>
          <a:ext cx="7992888" cy="1333799"/>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4">
        <dgm:presLayoutVars>
          <dgm:chMax val="0"/>
          <dgm:bulletEnabled val="1"/>
        </dgm:presLayoutVars>
      </dgm:prSet>
      <dgm:spPr>
        <a:xfrm>
          <a:off x="0" y="2993720"/>
          <a:ext cx="7992888" cy="1076400"/>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4" custLinFactNeighborY="-19728">
        <dgm:presLayoutVars>
          <dgm:chMax val="0"/>
          <dgm:bulletEnabled val="1"/>
        </dgm:presLayoutVars>
      </dgm:prSet>
      <dgm:spPr/>
    </dgm:pt>
  </dgm:ptLst>
  <dgm:cxnLst>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FFFFEE"/>
              </a:solidFill>
              <a:latin typeface="Arial"/>
              <a:ea typeface="+mn-ea"/>
              <a:cs typeface="+mn-cs"/>
            </a:rPr>
            <a:t>Key HR Indicators</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5260" tIns="175260" rIns="175260" bIns="175260" numCol="1" spcCol="1270" anchor="ctr" anchorCtr="0"/>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4" custLinFactNeighborY="1762">
        <dgm:presLayoutVars>
          <dgm:chMax val="0"/>
          <dgm:bulletEnabled val="1"/>
        </dgm:presLayoutVars>
      </dgm:prSet>
      <dgm:spPr>
        <a:xfrm>
          <a:off x="0" y="578294"/>
          <a:ext cx="7992888" cy="1076400"/>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4" custLinFactNeighborY="-22592">
        <dgm:presLayoutVars>
          <dgm:chMax val="0"/>
          <dgm:bulletEnabled val="1"/>
        </dgm:presLayoutVars>
      </dgm:prSet>
      <dgm:spPr>
        <a:xfrm>
          <a:off x="0" y="1511600"/>
          <a:ext cx="7992888" cy="1333799"/>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4">
        <dgm:presLayoutVars>
          <dgm:chMax val="0"/>
          <dgm:bulletEnabled val="1"/>
        </dgm:presLayoutVars>
      </dgm:prSet>
      <dgm:spPr>
        <a:xfrm>
          <a:off x="0" y="3000833"/>
          <a:ext cx="8146892" cy="1216800"/>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4" custLinFactNeighborY="-19728">
        <dgm:presLayoutVars>
          <dgm:chMax val="0"/>
          <dgm:bulletEnabled val="1"/>
        </dgm:presLayoutVars>
      </dgm:prSet>
      <dgm:spPr>
        <a:xfrm>
          <a:off x="0" y="4434901"/>
          <a:ext cx="8146892" cy="1317566"/>
        </a:xfrm>
        <a:prstGeom prst="roundRect">
          <a:avLst/>
        </a:prstGeom>
      </dgm:spPr>
    </dgm:pt>
  </dgm:ptLst>
  <dgm:cxnLst>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78294"/>
          <a:ext cx="7992888" cy="10764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chemeClr val="accent3"/>
              </a:solidFill>
            </a:rPr>
            <a:t>HR Risk Management</a:t>
          </a:r>
        </a:p>
      </dsp:txBody>
      <dsp:txXfrm>
        <a:off x="52546" y="630840"/>
        <a:ext cx="7887796" cy="971308"/>
      </dsp:txXfrm>
    </dsp:sp>
    <dsp:sp modelId="{04765EF5-9D12-4272-82A1-954A0BCA8F51}">
      <dsp:nvSpPr>
        <dsp:cNvPr id="0" name=""/>
        <dsp:cNvSpPr/>
      </dsp:nvSpPr>
      <dsp:spPr>
        <a:xfrm>
          <a:off x="0" y="1784840"/>
          <a:ext cx="7992888" cy="10764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chemeClr val="tx1"/>
              </a:solidFill>
            </a:rPr>
            <a:t>Extraterritorial Laws</a:t>
          </a:r>
        </a:p>
      </dsp:txBody>
      <dsp:txXfrm>
        <a:off x="52546" y="1837386"/>
        <a:ext cx="7887796" cy="971308"/>
      </dsp:txXfrm>
    </dsp:sp>
    <dsp:sp modelId="{7650BE21-D677-430A-AB3A-5F36F806E362}">
      <dsp:nvSpPr>
        <dsp:cNvPr id="0" name=""/>
        <dsp:cNvSpPr/>
      </dsp:nvSpPr>
      <dsp:spPr>
        <a:xfrm>
          <a:off x="0" y="2993720"/>
          <a:ext cx="7992888" cy="10764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chemeClr val="tx1"/>
              </a:solidFill>
            </a:rPr>
            <a:t>Employee Records and Data</a:t>
          </a:r>
        </a:p>
      </dsp:txBody>
      <dsp:txXfrm>
        <a:off x="52546" y="3046266"/>
        <a:ext cx="7887796" cy="971308"/>
      </dsp:txXfrm>
    </dsp:sp>
    <dsp:sp modelId="{A4A6EE28-BF09-45AA-AD37-2734D801E311}">
      <dsp:nvSpPr>
        <dsp:cNvPr id="0" name=""/>
        <dsp:cNvSpPr/>
      </dsp:nvSpPr>
      <dsp:spPr>
        <a:xfrm>
          <a:off x="0" y="4202600"/>
          <a:ext cx="7992888" cy="10764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chemeClr val="tx1"/>
              </a:solidFill>
            </a:rPr>
            <a:t>Key HR Indicators</a:t>
          </a:r>
        </a:p>
      </dsp:txBody>
      <dsp:txXfrm>
        <a:off x="52546" y="4255146"/>
        <a:ext cx="7887796" cy="971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78294"/>
          <a:ext cx="7992888" cy="10764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HR Risk Management</a:t>
          </a:r>
        </a:p>
      </dsp:txBody>
      <dsp:txXfrm>
        <a:off x="52546" y="630840"/>
        <a:ext cx="7887796" cy="971308"/>
      </dsp:txXfrm>
    </dsp:sp>
    <dsp:sp modelId="{04765EF5-9D12-4272-82A1-954A0BCA8F51}">
      <dsp:nvSpPr>
        <dsp:cNvPr id="0" name=""/>
        <dsp:cNvSpPr/>
      </dsp:nvSpPr>
      <dsp:spPr>
        <a:xfrm>
          <a:off x="0" y="1784840"/>
          <a:ext cx="7992888" cy="10764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FFFFEE"/>
              </a:solidFill>
              <a:latin typeface="Arial"/>
              <a:ea typeface="+mn-ea"/>
              <a:cs typeface="+mn-cs"/>
            </a:rPr>
            <a:t>Extraterritorial Laws</a:t>
          </a:r>
        </a:p>
      </dsp:txBody>
      <dsp:txXfrm>
        <a:off x="52546" y="1837386"/>
        <a:ext cx="7887796" cy="971308"/>
      </dsp:txXfrm>
    </dsp:sp>
    <dsp:sp modelId="{7650BE21-D677-430A-AB3A-5F36F806E362}">
      <dsp:nvSpPr>
        <dsp:cNvPr id="0" name=""/>
        <dsp:cNvSpPr/>
      </dsp:nvSpPr>
      <dsp:spPr>
        <a:xfrm>
          <a:off x="0" y="2993720"/>
          <a:ext cx="7992888" cy="10764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chemeClr val="tx1"/>
              </a:solidFill>
            </a:rPr>
            <a:t>Employee Records and Data</a:t>
          </a:r>
        </a:p>
      </dsp:txBody>
      <dsp:txXfrm>
        <a:off x="52546" y="3046266"/>
        <a:ext cx="7887796" cy="971308"/>
      </dsp:txXfrm>
    </dsp:sp>
    <dsp:sp modelId="{A4A6EE28-BF09-45AA-AD37-2734D801E311}">
      <dsp:nvSpPr>
        <dsp:cNvPr id="0" name=""/>
        <dsp:cNvSpPr/>
      </dsp:nvSpPr>
      <dsp:spPr>
        <a:xfrm>
          <a:off x="0" y="4176464"/>
          <a:ext cx="7992888" cy="10764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chemeClr val="tx1"/>
              </a:solidFill>
            </a:rPr>
            <a:t>Key HR Indicators</a:t>
          </a:r>
        </a:p>
      </dsp:txBody>
      <dsp:txXfrm>
        <a:off x="52546" y="4229010"/>
        <a:ext cx="7887796" cy="9713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33022"/>
          <a:ext cx="8146892" cy="131756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HR Risk Management</a:t>
          </a:r>
        </a:p>
      </dsp:txBody>
      <dsp:txXfrm>
        <a:off x="64318" y="97340"/>
        <a:ext cx="8018256" cy="1188930"/>
      </dsp:txXfrm>
    </dsp:sp>
    <dsp:sp modelId="{04765EF5-9D12-4272-82A1-954A0BCA8F51}">
      <dsp:nvSpPr>
        <dsp:cNvPr id="0" name=""/>
        <dsp:cNvSpPr/>
      </dsp:nvSpPr>
      <dsp:spPr>
        <a:xfrm>
          <a:off x="0" y="1472590"/>
          <a:ext cx="8146892" cy="131756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Extraterritorial Laws</a:t>
          </a:r>
        </a:p>
      </dsp:txBody>
      <dsp:txXfrm>
        <a:off x="64318" y="1536908"/>
        <a:ext cx="8018256" cy="1188930"/>
      </dsp:txXfrm>
    </dsp:sp>
    <dsp:sp modelId="{7650BE21-D677-430A-AB3A-5F36F806E362}">
      <dsp:nvSpPr>
        <dsp:cNvPr id="0" name=""/>
        <dsp:cNvSpPr/>
      </dsp:nvSpPr>
      <dsp:spPr>
        <a:xfrm>
          <a:off x="0" y="2987873"/>
          <a:ext cx="8146892" cy="131756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FFFFEE"/>
              </a:solidFill>
              <a:latin typeface="Arial"/>
              <a:ea typeface="+mn-ea"/>
              <a:cs typeface="+mn-cs"/>
            </a:rPr>
            <a:t>Employee Records and Data</a:t>
          </a:r>
        </a:p>
      </dsp:txBody>
      <dsp:txXfrm>
        <a:off x="64318" y="3052191"/>
        <a:ext cx="8018256" cy="1188930"/>
      </dsp:txXfrm>
    </dsp:sp>
    <dsp:sp modelId="{A4A6EE28-BF09-45AA-AD37-2734D801E311}">
      <dsp:nvSpPr>
        <dsp:cNvPr id="0" name=""/>
        <dsp:cNvSpPr/>
      </dsp:nvSpPr>
      <dsp:spPr>
        <a:xfrm>
          <a:off x="0" y="4434901"/>
          <a:ext cx="8146892" cy="1317566"/>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MY" sz="5600" kern="1200" dirty="0">
              <a:solidFill>
                <a:schemeClr val="tx1"/>
              </a:solidFill>
            </a:rPr>
            <a:t>Key HR Indicators</a:t>
          </a:r>
        </a:p>
      </dsp:txBody>
      <dsp:txXfrm>
        <a:off x="64318" y="4499219"/>
        <a:ext cx="8018256" cy="1188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96131"/>
          <a:ext cx="8146892"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HR Risk Management</a:t>
          </a:r>
        </a:p>
      </dsp:txBody>
      <dsp:txXfrm>
        <a:off x="59399" y="255530"/>
        <a:ext cx="8028094" cy="1098002"/>
      </dsp:txXfrm>
    </dsp:sp>
    <dsp:sp modelId="{04765EF5-9D12-4272-82A1-954A0BCA8F51}">
      <dsp:nvSpPr>
        <dsp:cNvPr id="0" name=""/>
        <dsp:cNvSpPr/>
      </dsp:nvSpPr>
      <dsp:spPr>
        <a:xfrm>
          <a:off x="0" y="1554540"/>
          <a:ext cx="8146892"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Extraterritorial Laws</a:t>
          </a:r>
        </a:p>
      </dsp:txBody>
      <dsp:txXfrm>
        <a:off x="59399" y="1613939"/>
        <a:ext cx="8028094" cy="1098002"/>
      </dsp:txXfrm>
    </dsp:sp>
    <dsp:sp modelId="{7650BE21-D677-430A-AB3A-5F36F806E362}">
      <dsp:nvSpPr>
        <dsp:cNvPr id="0" name=""/>
        <dsp:cNvSpPr/>
      </dsp:nvSpPr>
      <dsp:spPr>
        <a:xfrm>
          <a:off x="0" y="3000833"/>
          <a:ext cx="8146892"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000000"/>
              </a:solidFill>
              <a:latin typeface="Arial"/>
              <a:ea typeface="+mn-ea"/>
              <a:cs typeface="+mn-cs"/>
            </a:rPr>
            <a:t>Employee Records and Data</a:t>
          </a:r>
        </a:p>
      </dsp:txBody>
      <dsp:txXfrm>
        <a:off x="59399" y="3060232"/>
        <a:ext cx="8028094" cy="1098002"/>
      </dsp:txXfrm>
    </dsp:sp>
    <dsp:sp modelId="{A4A6EE28-BF09-45AA-AD37-2734D801E311}">
      <dsp:nvSpPr>
        <dsp:cNvPr id="0" name=""/>
        <dsp:cNvSpPr/>
      </dsp:nvSpPr>
      <dsp:spPr>
        <a:xfrm>
          <a:off x="0" y="4367902"/>
          <a:ext cx="8146892" cy="1216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MY" sz="4600" kern="1200" dirty="0">
              <a:solidFill>
                <a:srgbClr val="FFFFEE"/>
              </a:solidFill>
              <a:latin typeface="Arial"/>
              <a:ea typeface="+mn-ea"/>
              <a:cs typeface="+mn-cs"/>
            </a:rPr>
            <a:t>Key HR Indicators</a:t>
          </a:r>
        </a:p>
      </dsp:txBody>
      <dsp:txXfrm>
        <a:off x="59399" y="4427301"/>
        <a:ext cx="8028094"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3344316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val="2357858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4050189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RISK MANAGEMENT AND COMPLIANCE – I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34400774"/>
              </p:ext>
            </p:extLst>
          </p:nvPr>
        </p:nvGraphicFramePr>
        <p:xfrm>
          <a:off x="683568" y="620688"/>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val="290198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val="487156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val="23196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val="264879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val="314313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val="1857650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val="4230731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id="{F1087598-8207-4E76-8BA6-149187121421}"/>
              </a:ext>
            </a:extLst>
          </p:cNvPr>
          <p:cNvPicPr>
            <a:picLocks noChangeAspect="1"/>
          </p:cNvPicPr>
          <p:nvPr/>
        </p:nvPicPr>
        <p:blipFill>
          <a:blip r:embed="rId2"/>
          <a:stretch>
            <a:fillRect/>
          </a:stretch>
        </p:blipFill>
        <p:spPr>
          <a:xfrm>
            <a:off x="707038" y="1772816"/>
            <a:ext cx="8010525" cy="4543425"/>
          </a:xfrm>
          <a:prstGeom prst="rect">
            <a:avLst/>
          </a:prstGeom>
        </p:spPr>
      </p:pic>
    </p:spTree>
    <p:extLst>
      <p:ext uri="{BB962C8B-B14F-4D97-AF65-F5344CB8AC3E}">
        <p14:creationId xmlns:p14="http://schemas.microsoft.com/office/powerpoint/2010/main" val="1601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val="260968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1C8B-ABA1-4475-92F0-53551A2DC1EE}"/>
              </a:ext>
            </a:extLst>
          </p:cNvPr>
          <p:cNvSpPr>
            <a:spLocks noGrp="1"/>
          </p:cNvSpPr>
          <p:nvPr>
            <p:ph type="title"/>
          </p:nvPr>
        </p:nvSpPr>
        <p:spPr/>
        <p:txBody>
          <a:bodyPr/>
          <a:lstStyle/>
          <a:p>
            <a:r>
              <a:rPr lang="en-MY" dirty="0"/>
              <a:t>Difference between Risk and Crisis Management</a:t>
            </a:r>
          </a:p>
        </p:txBody>
      </p:sp>
      <p:sp>
        <p:nvSpPr>
          <p:cNvPr id="3" name="Content Placeholder 2">
            <a:extLst>
              <a:ext uri="{FF2B5EF4-FFF2-40B4-BE49-F238E27FC236}">
                <a16:creationId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val="569655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val="356289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val="1563786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1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83568" y="1600200"/>
            <a:ext cx="8003232" cy="4530725"/>
          </a:xfrm>
        </p:spPr>
        <p:txBody>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val="229036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1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505032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39410784"/>
              </p:ext>
            </p:extLst>
          </p:nvPr>
        </p:nvGraphicFramePr>
        <p:xfrm>
          <a:off x="683568" y="620688"/>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5538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id="{B535ED0D-58CC-491C-B4B1-8A6B92487A7B}"/>
              </a:ext>
            </a:extLst>
          </p:cNvPr>
          <p:cNvPicPr>
            <a:picLocks noChangeAspect="1"/>
          </p:cNvPicPr>
          <p:nvPr/>
        </p:nvPicPr>
        <p:blipFill>
          <a:blip r:embed="rId2"/>
          <a:stretch>
            <a:fillRect/>
          </a:stretch>
        </p:blipFill>
        <p:spPr>
          <a:xfrm>
            <a:off x="937774" y="2922589"/>
            <a:ext cx="5945023" cy="3607530"/>
          </a:xfrm>
          <a:prstGeom prst="rect">
            <a:avLst/>
          </a:prstGeom>
        </p:spPr>
      </p:pic>
    </p:spTree>
    <p:extLst>
      <p:ext uri="{BB962C8B-B14F-4D97-AF65-F5344CB8AC3E}">
        <p14:creationId xmlns:p14="http://schemas.microsoft.com/office/powerpoint/2010/main" val="142902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This 1964 law prohibits employers from discriminating against employees on the basis of sex, race, </a:t>
            </a:r>
            <a:r>
              <a:rPr lang="en-MY" dirty="0" err="1"/>
              <a:t>color</a:t>
            </a:r>
            <a:r>
              <a:rPr lang="en-MY"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val="392986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r>
              <a:rPr lang="en-MY"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When such requirements have a disparate impact on women, employers leave themselves open to charges of sex bias under Title VII.</a:t>
            </a:r>
          </a:p>
          <a:p>
            <a:endParaRPr lang="en-MY" dirty="0"/>
          </a:p>
        </p:txBody>
      </p:sp>
    </p:spTree>
    <p:extLst>
      <p:ext uri="{BB962C8B-B14F-4D97-AF65-F5344CB8AC3E}">
        <p14:creationId xmlns:p14="http://schemas.microsoft.com/office/powerpoint/2010/main" val="1511374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63EC-F8A1-4163-ACCF-BCA48FE868FF}"/>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val="48467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13C4-C052-4327-B4C5-630108FE9B04}"/>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2F663173-D80B-4482-9B5C-E53739822D9A}"/>
              </a:ext>
            </a:extLst>
          </p:cNvPr>
          <p:cNvSpPr>
            <a:spLocks noGrp="1"/>
          </p:cNvSpPr>
          <p:nvPr>
            <p:ph idx="1"/>
          </p:nvPr>
        </p:nvSpPr>
        <p:spPr>
          <a:xfrm>
            <a:off x="914400" y="1600201"/>
            <a:ext cx="6177880" cy="1036712"/>
          </a:xfrm>
        </p:spPr>
        <p:txBody>
          <a:bodyPr/>
          <a:lstStyle/>
          <a:p>
            <a:r>
              <a:rPr lang="en-MY" dirty="0"/>
              <a:t>Option C</a:t>
            </a:r>
          </a:p>
        </p:txBody>
      </p:sp>
    </p:spTree>
    <p:extLst>
      <p:ext uri="{BB962C8B-B14F-4D97-AF65-F5344CB8AC3E}">
        <p14:creationId xmlns:p14="http://schemas.microsoft.com/office/powerpoint/2010/main" val="1770261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a:xfrm>
            <a:off x="914400" y="16002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val="75400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sz="4000" dirty="0"/>
              <a:t>Foreign Corrupt Practices Act (U.S.)</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val="2944590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EA5C-3E9D-455F-ACDC-D057D96700C7}"/>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val="3824977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0AD4-A437-4896-902B-5DF4992659C0}"/>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val="25754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600" dirty="0"/>
              <a:t>Americans with Disabilities Act (U.S.)</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a:xfrm>
            <a:off x="685800" y="1628800"/>
            <a:ext cx="8350696" cy="4530725"/>
          </a:xfrm>
        </p:spPr>
        <p:txBody>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val="180510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B5356-66BF-4F0B-B9EF-E808357CB15F}"/>
              </a:ext>
            </a:extLst>
          </p:cNvPr>
          <p:cNvSpPr>
            <a:spLocks noGrp="1"/>
          </p:cNvSpPr>
          <p:nvPr>
            <p:ph type="title"/>
          </p:nvPr>
        </p:nvSpPr>
        <p:spPr/>
        <p:txBody>
          <a:bodyPr/>
          <a:lstStyle/>
          <a:p>
            <a:r>
              <a:rPr lang="en-MY" dirty="0"/>
              <a:t>Poll Question # 4 </a:t>
            </a:r>
          </a:p>
        </p:txBody>
      </p:sp>
      <p:sp>
        <p:nvSpPr>
          <p:cNvPr id="3" name="Content Placeholder 2">
            <a:extLst>
              <a:ext uri="{FF2B5EF4-FFF2-40B4-BE49-F238E27FC236}">
                <a16:creationId xmlns:a16="http://schemas.microsoft.com/office/drawing/2014/main" id="{46FCCCEC-26DA-41AE-AB91-994142433CE7}"/>
              </a:ext>
            </a:extLst>
          </p:cNvPr>
          <p:cNvSpPr>
            <a:spLocks noGrp="1"/>
          </p:cNvSpPr>
          <p:nvPr>
            <p:ph idx="1"/>
          </p:nvPr>
        </p:nvSpPr>
        <p:spPr/>
        <p:txBody>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val="3559022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3E63-2528-45D1-AE30-22F20A2A3AC4}"/>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1081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val="18937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FEC8-C3C6-4672-B9E3-98694FAA25C7}"/>
              </a:ext>
            </a:extLst>
          </p:cNvPr>
          <p:cNvSpPr>
            <a:spLocks noGrp="1"/>
          </p:cNvSpPr>
          <p:nvPr>
            <p:ph type="title"/>
          </p:nvPr>
        </p:nvSpPr>
        <p:spPr/>
        <p:txBody>
          <a:bodyPr/>
          <a:lstStyle/>
          <a:p>
            <a:r>
              <a:rPr lang="en-MY" dirty="0"/>
              <a:t>Poll Question # 5 </a:t>
            </a:r>
          </a:p>
        </p:txBody>
      </p:sp>
      <p:sp>
        <p:nvSpPr>
          <p:cNvPr id="3" name="Content Placeholder 2">
            <a:extLst>
              <a:ext uri="{FF2B5EF4-FFF2-40B4-BE49-F238E27FC236}">
                <a16:creationId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val="20800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895-42F1-445D-9BF0-7A6A7784D3B0}"/>
              </a:ext>
            </a:extLst>
          </p:cNvPr>
          <p:cNvSpPr>
            <a:spLocks noGrp="1"/>
          </p:cNvSpPr>
          <p:nvPr>
            <p:ph type="title"/>
          </p:nvPr>
        </p:nvSpPr>
        <p:spPr/>
        <p:txBody>
          <a:bodyPr/>
          <a:lstStyle/>
          <a:p>
            <a:r>
              <a:rPr lang="en-MY" dirty="0"/>
              <a:t>Poll Answer # 5 </a:t>
            </a:r>
          </a:p>
        </p:txBody>
      </p:sp>
      <p:sp>
        <p:nvSpPr>
          <p:cNvPr id="3" name="Content Placeholder 2">
            <a:extLst>
              <a:ext uri="{FF2B5EF4-FFF2-40B4-BE49-F238E27FC236}">
                <a16:creationId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38672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47204368"/>
              </p:ext>
            </p:extLst>
          </p:nvPr>
        </p:nvGraphicFramePr>
        <p:xfrm>
          <a:off x="745588" y="661182"/>
          <a:ext cx="8146892" cy="58144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2246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id="{E770BCAF-CB32-44EF-83C8-AF62EFFEF2D2}"/>
              </a:ext>
            </a:extLst>
          </p:cNvPr>
          <p:cNvPicPr>
            <a:picLocks noChangeAspect="1"/>
          </p:cNvPicPr>
          <p:nvPr/>
        </p:nvPicPr>
        <p:blipFill>
          <a:blip r:embed="rId2"/>
          <a:stretch>
            <a:fillRect/>
          </a:stretch>
        </p:blipFill>
        <p:spPr>
          <a:xfrm>
            <a:off x="909856" y="1621806"/>
            <a:ext cx="7629525" cy="4991100"/>
          </a:xfrm>
          <a:prstGeom prst="rect">
            <a:avLst/>
          </a:prstGeom>
        </p:spPr>
      </p:pic>
    </p:spTree>
    <p:extLst>
      <p:ext uri="{BB962C8B-B14F-4D97-AF65-F5344CB8AC3E}">
        <p14:creationId xmlns:p14="http://schemas.microsoft.com/office/powerpoint/2010/main" val="4170062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pPr marL="0" indent="0">
              <a:buNone/>
            </a:pPr>
            <a:r>
              <a:rPr lang="en-MY"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val="41239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B102-84C2-43EC-9BDC-59FC25470CA0}"/>
              </a:ext>
            </a:extLst>
          </p:cNvPr>
          <p:cNvSpPr>
            <a:spLocks noGrp="1"/>
          </p:cNvSpPr>
          <p:nvPr>
            <p:ph type="title"/>
          </p:nvPr>
        </p:nvSpPr>
        <p:spPr/>
        <p:txBody>
          <a:bodyPr/>
          <a:lstStyle/>
          <a:p>
            <a:r>
              <a:rPr lang="en-MY" dirty="0"/>
              <a:t>Poll Question # 6</a:t>
            </a:r>
          </a:p>
        </p:txBody>
      </p:sp>
      <p:sp>
        <p:nvSpPr>
          <p:cNvPr id="3" name="Content Placeholder 2">
            <a:extLst>
              <a:ext uri="{FF2B5EF4-FFF2-40B4-BE49-F238E27FC236}">
                <a16:creationId xmlns:a16="http://schemas.microsoft.com/office/drawing/2014/main" id="{A58D337E-0573-4370-80FB-380BB07A4E0C}"/>
              </a:ext>
            </a:extLst>
          </p:cNvPr>
          <p:cNvSpPr>
            <a:spLocks noGrp="1"/>
          </p:cNvSpPr>
          <p:nvPr>
            <p:ph idx="1"/>
          </p:nvPr>
        </p:nvSpPr>
        <p:spPr>
          <a:xfrm>
            <a:off x="685800" y="1556792"/>
            <a:ext cx="7772400" cy="4530725"/>
          </a:xfrm>
        </p:spPr>
        <p:txBody>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val="754853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0FB7-EA98-4B21-9FC2-D8378CB0DF4E}"/>
              </a:ext>
            </a:extLst>
          </p:cNvPr>
          <p:cNvSpPr>
            <a:spLocks noGrp="1"/>
          </p:cNvSpPr>
          <p:nvPr>
            <p:ph type="title"/>
          </p:nvPr>
        </p:nvSpPr>
        <p:spPr/>
        <p:txBody>
          <a:bodyPr/>
          <a:lstStyle/>
          <a:p>
            <a:r>
              <a:rPr lang="en-MY" dirty="0"/>
              <a:t>Poll Answer # 6</a:t>
            </a:r>
          </a:p>
        </p:txBody>
      </p:sp>
      <p:sp>
        <p:nvSpPr>
          <p:cNvPr id="3" name="Content Placeholder 2">
            <a:extLst>
              <a:ext uri="{FF2B5EF4-FFF2-40B4-BE49-F238E27FC236}">
                <a16:creationId xmlns:a16="http://schemas.microsoft.com/office/drawing/2014/main"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05461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val="2227032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val="1136473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val="1575772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2A35-C9B1-4C97-AE09-3301B85E593F}"/>
              </a:ext>
            </a:extLst>
          </p:cNvPr>
          <p:cNvSpPr>
            <a:spLocks noGrp="1"/>
          </p:cNvSpPr>
          <p:nvPr>
            <p:ph type="title"/>
          </p:nvPr>
        </p:nvSpPr>
        <p:spPr/>
        <p:txBody>
          <a:bodyPr/>
          <a:lstStyle/>
          <a:p>
            <a:r>
              <a:rPr lang="en-MY" dirty="0"/>
              <a:t>Poll Question # 7</a:t>
            </a:r>
          </a:p>
        </p:txBody>
      </p:sp>
      <p:sp>
        <p:nvSpPr>
          <p:cNvPr id="3" name="Content Placeholder 2">
            <a:extLst>
              <a:ext uri="{FF2B5EF4-FFF2-40B4-BE49-F238E27FC236}">
                <a16:creationId xmlns:a16="http://schemas.microsoft.com/office/drawing/2014/main" id="{494AB574-3F92-4C1A-B370-8C187A022A20}"/>
              </a:ext>
            </a:extLst>
          </p:cNvPr>
          <p:cNvSpPr>
            <a:spLocks noGrp="1"/>
          </p:cNvSpPr>
          <p:nvPr>
            <p:ph idx="1"/>
          </p:nvPr>
        </p:nvSpPr>
        <p:spPr>
          <a:xfrm>
            <a:off x="685800" y="1556792"/>
            <a:ext cx="8001000" cy="4530725"/>
          </a:xfrm>
        </p:spPr>
        <p:txBody>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val="2550127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4D0E-A858-4FA9-81E0-42151672DA92}"/>
              </a:ext>
            </a:extLst>
          </p:cNvPr>
          <p:cNvSpPr>
            <a:spLocks noGrp="1"/>
          </p:cNvSpPr>
          <p:nvPr>
            <p:ph type="title"/>
          </p:nvPr>
        </p:nvSpPr>
        <p:spPr/>
        <p:txBody>
          <a:bodyPr/>
          <a:lstStyle/>
          <a:p>
            <a:r>
              <a:rPr lang="en-MY" dirty="0"/>
              <a:t>Poll Answer # 7</a:t>
            </a:r>
          </a:p>
        </p:txBody>
      </p:sp>
      <p:sp>
        <p:nvSpPr>
          <p:cNvPr id="3" name="Content Placeholder 2">
            <a:extLst>
              <a:ext uri="{FF2B5EF4-FFF2-40B4-BE49-F238E27FC236}">
                <a16:creationId xmlns:a16="http://schemas.microsoft.com/office/drawing/2014/main"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399560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General Data Protection Regulation (GDPR)</a:t>
            </a:r>
          </a:p>
        </p:txBody>
      </p:sp>
      <p:pic>
        <p:nvPicPr>
          <p:cNvPr id="5" name="Picture 4">
            <a:extLst>
              <a:ext uri="{FF2B5EF4-FFF2-40B4-BE49-F238E27FC236}">
                <a16:creationId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val="2703358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val="323452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0D0E1599-8CF1-4C6C-B698-462CBF4A7EEF}"/>
              </a:ext>
            </a:extLst>
          </p:cNvPr>
          <p:cNvSpPr>
            <a:spLocks noGrp="1"/>
          </p:cNvSpPr>
          <p:nvPr>
            <p:ph idx="1"/>
          </p:nvPr>
        </p:nvSpPr>
        <p:spPr/>
        <p:txBody>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val="2382918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val="268780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val="2095292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val="265262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a:t>
            </a:r>
            <a:r>
              <a:rPr lang="en-MY" dirty="0" err="1"/>
              <a:t>enti</a:t>
            </a:r>
            <a:r>
              <a:rPr lang="en-MY" dirty="0"/>
              <a:t> ty within the same company.</a:t>
            </a:r>
          </a:p>
        </p:txBody>
      </p:sp>
    </p:spTree>
    <p:extLst>
      <p:ext uri="{BB962C8B-B14F-4D97-AF65-F5344CB8AC3E}">
        <p14:creationId xmlns:p14="http://schemas.microsoft.com/office/powerpoint/2010/main" val="2883958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8 </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49574" y="1628800"/>
            <a:ext cx="8242905" cy="4680520"/>
          </a:xfrm>
        </p:spPr>
        <p:txBody>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val="33085496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8 </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34182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55855590"/>
              </p:ext>
            </p:extLst>
          </p:nvPr>
        </p:nvGraphicFramePr>
        <p:xfrm>
          <a:off x="745588" y="661182"/>
          <a:ext cx="8146892" cy="58144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0871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HR Indicators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Cost per hire = [(External Recruiting Costs) + (Internal Recruiting Costs)] / Total Number of Hires in a Time Period</a:t>
            </a:r>
          </a:p>
          <a:p>
            <a:endParaRPr lang="en-MY" dirty="0"/>
          </a:p>
          <a:p>
            <a:r>
              <a:rPr lang="en-MY" dirty="0"/>
              <a:t>Salary Competitiveness Ratio (</a:t>
            </a:r>
            <a:r>
              <a:rPr lang="en-MY" dirty="0" err="1"/>
              <a:t>Compa</a:t>
            </a:r>
            <a:r>
              <a:rPr lang="en-MY" dirty="0"/>
              <a:t>-Ratio)</a:t>
            </a:r>
          </a:p>
          <a:p>
            <a:pPr marL="0" indent="0">
              <a:buNone/>
            </a:pPr>
            <a:r>
              <a:rPr lang="en-MY" dirty="0"/>
              <a:t>Salary offered by your company ÷ Salary Median offered by competitors</a:t>
            </a:r>
          </a:p>
        </p:txBody>
      </p:sp>
    </p:spTree>
    <p:extLst>
      <p:ext uri="{BB962C8B-B14F-4D97-AF65-F5344CB8AC3E}">
        <p14:creationId xmlns:p14="http://schemas.microsoft.com/office/powerpoint/2010/main" val="41852317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Key HR Indicators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Employee Turnover</a:t>
            </a:r>
          </a:p>
          <a:p>
            <a:pPr marL="0" indent="0">
              <a:buNone/>
            </a:pPr>
            <a:r>
              <a:rPr lang="en-MY" dirty="0"/>
              <a:t>Number of employees who have left the company in the previous year ÷ Number of</a:t>
            </a:r>
          </a:p>
          <a:p>
            <a:pPr marL="0" indent="0">
              <a:buNone/>
            </a:pPr>
            <a:r>
              <a:rPr lang="en-MY" dirty="0"/>
              <a:t>employees at that time x100</a:t>
            </a:r>
          </a:p>
        </p:txBody>
      </p:sp>
    </p:spTree>
    <p:extLst>
      <p:ext uri="{BB962C8B-B14F-4D97-AF65-F5344CB8AC3E}">
        <p14:creationId xmlns:p14="http://schemas.microsoft.com/office/powerpoint/2010/main" val="213531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200" dirty="0"/>
              <a:t>Kirkpatrick Model of Learning Evaluation</a:t>
            </a:r>
          </a:p>
        </p:txBody>
      </p:sp>
      <p:pic>
        <p:nvPicPr>
          <p:cNvPr id="5" name="Picture 4">
            <a:extLst>
              <a:ext uri="{FF2B5EF4-FFF2-40B4-BE49-F238E27FC236}">
                <a16:creationId xmlns:a16="http://schemas.microsoft.com/office/drawing/2014/main" id="{9413A32F-CA22-45FF-A763-994C9B4065BE}"/>
              </a:ext>
            </a:extLst>
          </p:cNvPr>
          <p:cNvPicPr>
            <a:picLocks noChangeAspect="1"/>
          </p:cNvPicPr>
          <p:nvPr/>
        </p:nvPicPr>
        <p:blipFill>
          <a:blip r:embed="rId2"/>
          <a:stretch>
            <a:fillRect/>
          </a:stretch>
        </p:blipFill>
        <p:spPr>
          <a:xfrm>
            <a:off x="2157412" y="2060848"/>
            <a:ext cx="4829175" cy="4143375"/>
          </a:xfrm>
          <a:prstGeom prst="rect">
            <a:avLst/>
          </a:prstGeom>
        </p:spPr>
      </p:pic>
    </p:spTree>
    <p:extLst>
      <p:ext uri="{BB962C8B-B14F-4D97-AF65-F5344CB8AC3E}">
        <p14:creationId xmlns:p14="http://schemas.microsoft.com/office/powerpoint/2010/main" val="40755356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endParaRPr lang="en-MY"/>
          </a:p>
        </p:txBody>
      </p:sp>
    </p:spTree>
    <p:extLst>
      <p:ext uri="{BB962C8B-B14F-4D97-AF65-F5344CB8AC3E}">
        <p14:creationId xmlns:p14="http://schemas.microsoft.com/office/powerpoint/2010/main" val="375200353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814</TotalTime>
  <Words>2442</Words>
  <Application>Microsoft Office PowerPoint</Application>
  <PresentationFormat>On-screen Show (4:3)</PresentationFormat>
  <Paragraphs>215</Paragraphs>
  <Slides>56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Times New Roman</vt:lpstr>
      <vt:lpstr>Wingdings</vt:lpstr>
      <vt:lpstr>Office Theme</vt:lpstr>
      <vt:lpstr>RISK MANAGEMENT AND COMPLIANCE – I </vt:lpstr>
      <vt:lpstr>PowerPoint Presentation</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Poll Question # 1 </vt:lpstr>
      <vt:lpstr>Poll Answer # 1 </vt:lpstr>
      <vt:lpstr>PowerPoint Presentation</vt:lpstr>
      <vt:lpstr>Extraterritorial Laws</vt:lpstr>
      <vt:lpstr>US Title VII</vt:lpstr>
      <vt:lpstr>US Title VII</vt:lpstr>
      <vt:lpstr>Poll Question # 2</vt:lpstr>
      <vt:lpstr>Poll Answer # 2</vt:lpstr>
      <vt:lpstr>Age Discrimination in Employment Act (US)</vt:lpstr>
      <vt:lpstr>Foreign Corrupt Practices Act (U.S.)</vt:lpstr>
      <vt:lpstr>Poll Question # 3</vt:lpstr>
      <vt:lpstr>Poll Answer # 3</vt:lpstr>
      <vt:lpstr>Americans with Disabilities Act (U.S.)</vt:lpstr>
      <vt:lpstr>Poll Question # 4 </vt:lpstr>
      <vt:lpstr>Poll Answer # 4</vt:lpstr>
      <vt:lpstr>Bribery Act (U.K.)</vt:lpstr>
      <vt:lpstr>Poll Question # 5 </vt:lpstr>
      <vt:lpstr>Poll Answer # 5 </vt:lpstr>
      <vt:lpstr>PowerPoint Presentation</vt:lpstr>
      <vt:lpstr>Employee Records and Data</vt:lpstr>
      <vt:lpstr>HIPAA (U.S.)</vt:lpstr>
      <vt:lpstr>Poll Question # 6</vt:lpstr>
      <vt:lpstr>Poll Answer # 6</vt:lpstr>
      <vt:lpstr>Federal Privacy Act (Australia)</vt:lpstr>
      <vt:lpstr>EU Safe Harbor</vt:lpstr>
      <vt:lpstr>EU Safe Harbor Principles</vt:lpstr>
      <vt:lpstr>Poll Question # 7</vt:lpstr>
      <vt:lpstr>Poll Answer # 7</vt:lpstr>
      <vt:lpstr>General Data Protection Regulation (GDPR)</vt:lpstr>
      <vt:lpstr>GDPR</vt:lpstr>
      <vt:lpstr>GDPR</vt:lpstr>
      <vt:lpstr>The right to be notified</vt:lpstr>
      <vt:lpstr>Fair and lawful processing</vt:lpstr>
      <vt:lpstr>Data minimization</vt:lpstr>
      <vt:lpstr>Data transfers</vt:lpstr>
      <vt:lpstr>Poll Question # 8 </vt:lpstr>
      <vt:lpstr>Poll Answer # 8 </vt:lpstr>
      <vt:lpstr>PowerPoint Presentation</vt:lpstr>
      <vt:lpstr>Key HR Indicators</vt:lpstr>
      <vt:lpstr>Key HR Indicators</vt:lpstr>
      <vt:lpstr>Kirkpatrick Model of Learning Evaluation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36</cp:revision>
  <cp:lastPrinted>1601-01-01T00:00:00Z</cp:lastPrinted>
  <dcterms:created xsi:type="dcterms:W3CDTF">2020-07-09T15:12:46Z</dcterms:created>
  <dcterms:modified xsi:type="dcterms:W3CDTF">2021-05-08T13:27:14Z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