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408"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 xmlns:p14="http://schemas.microsoft.com/office/powerpoint/2010/main"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 xmlns:p14="http://schemas.microsoft.com/office/powerpoint/2010/main"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066800" y="228600"/>
            <a:ext cx="7200900" cy="6556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90600" y="1219200"/>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772400" y="6248400"/>
            <a:ext cx="1089681"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640216" cy="1939826"/>
          </a:xfrm>
        </p:spPr>
        <p:txBody>
          <a:bodyPr>
            <a:noAutofit/>
          </a:bodyPr>
          <a:lstStyle/>
          <a:p>
            <a:r>
              <a:rPr lang="en-MY" sz="5400" dirty="0"/>
              <a:t>RISK MANAGEMENT AND COMPLIANCE – I	</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 xmlns:p14="http://schemas.microsoft.com/office/powerpoint/2010/main" val="290198119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 xmlns:p14="http://schemas.microsoft.com/office/powerpoint/2010/main" val="48715636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 xmlns:p14="http://schemas.microsoft.com/office/powerpoint/2010/main" val="231965193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 xmlns:p14="http://schemas.microsoft.com/office/powerpoint/2010/main" val="264879808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 xmlns:p14="http://schemas.microsoft.com/office/powerpoint/2010/main" val="314313885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 xmlns:a16="http://schemas.microsoft.com/office/drawing/2014/main"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 xmlns:p14="http://schemas.microsoft.com/office/powerpoint/2010/main" val="185765046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 xmlns:p14="http://schemas.microsoft.com/office/powerpoint/2010/main" val="423073187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 xmlns:a16="http://schemas.microsoft.com/office/drawing/2014/main" id="{F1087598-8207-4E76-8BA6-149187121421}"/>
              </a:ext>
            </a:extLst>
          </p:cNvPr>
          <p:cNvPicPr>
            <a:picLocks noChangeAspect="1"/>
          </p:cNvPicPr>
          <p:nvPr/>
        </p:nvPicPr>
        <p:blipFill>
          <a:blip r:embed="rId2"/>
          <a:stretch>
            <a:fillRect/>
          </a:stretch>
        </p:blipFill>
        <p:spPr>
          <a:xfrm>
            <a:off x="685800" y="1295400"/>
            <a:ext cx="8010525" cy="4543425"/>
          </a:xfrm>
          <a:prstGeom prst="rect">
            <a:avLst/>
          </a:prstGeom>
        </p:spPr>
      </p:pic>
    </p:spTree>
    <p:extLst>
      <p:ext uri="{BB962C8B-B14F-4D97-AF65-F5344CB8AC3E}">
        <p14:creationId xmlns="" xmlns:p14="http://schemas.microsoft.com/office/powerpoint/2010/main" val="160174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 xmlns:a16="http://schemas.microsoft.com/office/drawing/2014/main"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 xmlns:p14="http://schemas.microsoft.com/office/powerpoint/2010/main" val="260968066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5D1C8B-ABA1-4475-92F0-53551A2DC1EE}"/>
              </a:ext>
            </a:extLst>
          </p:cNvPr>
          <p:cNvSpPr>
            <a:spLocks noGrp="1"/>
          </p:cNvSpPr>
          <p:nvPr>
            <p:ph type="title"/>
          </p:nvPr>
        </p:nvSpPr>
        <p:spPr>
          <a:xfrm>
            <a:off x="914400" y="381000"/>
            <a:ext cx="7353300" cy="1112839"/>
          </a:xfrm>
        </p:spPr>
        <p:txBody>
          <a:bodyPr>
            <a:normAutofit/>
          </a:bodyPr>
          <a:lstStyle/>
          <a:p>
            <a:r>
              <a:rPr lang="en-MY" dirty="0"/>
              <a:t>Difference between Risk and Crisis Management</a:t>
            </a:r>
          </a:p>
        </p:txBody>
      </p:sp>
      <p:sp>
        <p:nvSpPr>
          <p:cNvPr id="3" name="Content Placeholder 2">
            <a:extLst>
              <a:ext uri="{FF2B5EF4-FFF2-40B4-BE49-F238E27FC236}">
                <a16:creationId xmlns=""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 xmlns:p14="http://schemas.microsoft.com/office/powerpoint/2010/main" val="56965528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 xmlns:p14="http://schemas.microsoft.com/office/powerpoint/2010/main" val="356289110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 xmlns:p14="http://schemas.microsoft.com/office/powerpoint/2010/main" val="15637867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7A7FC3-2049-4450-B42E-A2B521147E08}"/>
              </a:ext>
            </a:extLst>
          </p:cNvPr>
          <p:cNvSpPr>
            <a:spLocks noGrp="1"/>
          </p:cNvSpPr>
          <p:nvPr>
            <p:ph type="title"/>
          </p:nvPr>
        </p:nvSpPr>
        <p:spPr/>
        <p:txBody>
          <a:bodyPr/>
          <a:lstStyle/>
          <a:p>
            <a:r>
              <a:rPr lang="en-MY" dirty="0" smtClean="0"/>
              <a:t>Question </a:t>
            </a:r>
            <a:r>
              <a:rPr lang="en-MY" dirty="0"/>
              <a:t># 1 </a:t>
            </a:r>
          </a:p>
        </p:txBody>
      </p:sp>
      <p:sp>
        <p:nvSpPr>
          <p:cNvPr id="3" name="Content Placeholder 2">
            <a:extLst>
              <a:ext uri="{FF2B5EF4-FFF2-40B4-BE49-F238E27FC236}">
                <a16:creationId xmlns="" xmlns:a16="http://schemas.microsoft.com/office/drawing/2014/main" id="{162B252F-F951-4582-87C4-B083E0F37E25}"/>
              </a:ext>
            </a:extLst>
          </p:cNvPr>
          <p:cNvSpPr>
            <a:spLocks noGrp="1"/>
          </p:cNvSpPr>
          <p:nvPr>
            <p:ph idx="1"/>
          </p:nvPr>
        </p:nvSpPr>
        <p:spPr>
          <a:xfrm>
            <a:off x="685800" y="1371600"/>
            <a:ext cx="8003232" cy="4530725"/>
          </a:xfrm>
        </p:spPr>
        <p:txBody>
          <a:bodyPr>
            <a:normAutofit fontScale="92500" lnSpcReduction="20000"/>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 xmlns:p14="http://schemas.microsoft.com/office/powerpoint/2010/main" val="229036402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F7FCA1-340E-4687-BC2F-C5287C012B41}"/>
              </a:ext>
            </a:extLst>
          </p:cNvPr>
          <p:cNvSpPr>
            <a:spLocks noGrp="1"/>
          </p:cNvSpPr>
          <p:nvPr>
            <p:ph type="title"/>
          </p:nvPr>
        </p:nvSpPr>
        <p:spPr/>
        <p:txBody>
          <a:bodyPr/>
          <a:lstStyle/>
          <a:p>
            <a:r>
              <a:rPr lang="en-MY" dirty="0" smtClean="0"/>
              <a:t>Answer </a:t>
            </a:r>
            <a:r>
              <a:rPr lang="en-MY" dirty="0"/>
              <a:t># 1 </a:t>
            </a:r>
          </a:p>
        </p:txBody>
      </p:sp>
      <p:sp>
        <p:nvSpPr>
          <p:cNvPr id="3" name="Content Placeholder 2">
            <a:extLst>
              <a:ext uri="{FF2B5EF4-FFF2-40B4-BE49-F238E27FC236}">
                <a16:creationId xmlns="" xmlns:a16="http://schemas.microsoft.com/office/drawing/2014/main" id="{7A7FF098-E0AE-45BD-999E-24D07E41718E}"/>
              </a:ext>
            </a:extLst>
          </p:cNvPr>
          <p:cNvSpPr>
            <a:spLocks noGrp="1"/>
          </p:cNvSpPr>
          <p:nvPr>
            <p:ph idx="1"/>
          </p:nvPr>
        </p:nvSpPr>
        <p:spPr/>
        <p:txBody>
          <a:bodyPr>
            <a:normAutofit/>
          </a:bodyPr>
          <a:lstStyle/>
          <a:p>
            <a:r>
              <a:rPr lang="en-MY" sz="2800" dirty="0"/>
              <a:t>Option A</a:t>
            </a:r>
          </a:p>
        </p:txBody>
      </p:sp>
    </p:spTree>
    <p:extLst>
      <p:ext uri="{BB962C8B-B14F-4D97-AF65-F5344CB8AC3E}">
        <p14:creationId xmlns="" xmlns:p14="http://schemas.microsoft.com/office/powerpoint/2010/main" val="150503297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322076238"/>
              </p:ext>
            </p:extLst>
          </p:nvPr>
        </p:nvGraphicFramePr>
        <p:xfrm>
          <a:off x="685800" y="1371600"/>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73479298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990600"/>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 xmlns:a16="http://schemas.microsoft.com/office/drawing/2014/main" id="{B535ED0D-58CC-491C-B4B1-8A6B92487A7B}"/>
              </a:ext>
            </a:extLst>
          </p:cNvPr>
          <p:cNvPicPr>
            <a:picLocks noChangeAspect="1"/>
          </p:cNvPicPr>
          <p:nvPr/>
        </p:nvPicPr>
        <p:blipFill>
          <a:blip r:embed="rId2"/>
          <a:stretch>
            <a:fillRect/>
          </a:stretch>
        </p:blipFill>
        <p:spPr>
          <a:xfrm>
            <a:off x="1219200" y="2209800"/>
            <a:ext cx="5945023" cy="3607530"/>
          </a:xfrm>
          <a:prstGeom prst="rect">
            <a:avLst/>
          </a:prstGeom>
        </p:spPr>
      </p:pic>
    </p:spTree>
    <p:extLst>
      <p:ext uri="{BB962C8B-B14F-4D97-AF65-F5344CB8AC3E}">
        <p14:creationId xmlns="" xmlns:p14="http://schemas.microsoft.com/office/powerpoint/2010/main" val="142902751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 xmlns:a16="http://schemas.microsoft.com/office/drawing/2014/main" id="{5C6F3FBA-992E-493D-B4C7-1A5EFE0DFADF}"/>
              </a:ext>
            </a:extLst>
          </p:cNvPr>
          <p:cNvSpPr>
            <a:spLocks noGrp="1"/>
          </p:cNvSpPr>
          <p:nvPr>
            <p:ph idx="1"/>
          </p:nvPr>
        </p:nvSpPr>
        <p:spPr/>
        <p:txBody>
          <a:bodyPr/>
          <a:lstStyle/>
          <a:p>
            <a:r>
              <a:rPr lang="en-MY" sz="2800" dirty="0"/>
              <a:t>This 1964 law prohibits employers from discriminating against employees on the basis of sex, race, </a:t>
            </a:r>
            <a:r>
              <a:rPr lang="en-MY" sz="2800" dirty="0" err="1"/>
              <a:t>color</a:t>
            </a:r>
            <a:r>
              <a:rPr lang="en-MY" sz="2800"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 xmlns:p14="http://schemas.microsoft.com/office/powerpoint/2010/main" val="3929861837"/>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 xmlns:a16="http://schemas.microsoft.com/office/drawing/2014/main" id="{CD9F5908-3BE2-4689-BF94-AB9E7F891939}"/>
              </a:ext>
            </a:extLst>
          </p:cNvPr>
          <p:cNvSpPr>
            <a:spLocks noGrp="1"/>
          </p:cNvSpPr>
          <p:nvPr>
            <p:ph idx="1"/>
          </p:nvPr>
        </p:nvSpPr>
        <p:spPr/>
        <p:txBody>
          <a:bodyPr/>
          <a:lstStyle/>
          <a:p>
            <a:r>
              <a:rPr lang="en-MY" sz="2800"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 xmlns:p14="http://schemas.microsoft.com/office/powerpoint/2010/main" val="151137429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C363EC-F8A1-4163-ACCF-BCA48FE868FF}"/>
              </a:ext>
            </a:extLst>
          </p:cNvPr>
          <p:cNvSpPr>
            <a:spLocks noGrp="1"/>
          </p:cNvSpPr>
          <p:nvPr>
            <p:ph type="title"/>
          </p:nvPr>
        </p:nvSpPr>
        <p:spPr/>
        <p:txBody>
          <a:bodyPr/>
          <a:lstStyle/>
          <a:p>
            <a:r>
              <a:rPr lang="en-MY" dirty="0" smtClean="0"/>
              <a:t>Question </a:t>
            </a:r>
            <a:r>
              <a:rPr lang="en-MY" dirty="0"/>
              <a:t># 2</a:t>
            </a:r>
          </a:p>
        </p:txBody>
      </p:sp>
      <p:sp>
        <p:nvSpPr>
          <p:cNvPr id="3" name="Content Placeholder 2">
            <a:extLst>
              <a:ext uri="{FF2B5EF4-FFF2-40B4-BE49-F238E27FC236}">
                <a16:creationId xmlns="" xmlns:a16="http://schemas.microsoft.com/office/drawing/2014/main"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 xmlns:p14="http://schemas.microsoft.com/office/powerpoint/2010/main" val="4846795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4013C4-C052-4327-B4C5-630108FE9B04}"/>
              </a:ext>
            </a:extLst>
          </p:cNvPr>
          <p:cNvSpPr>
            <a:spLocks noGrp="1"/>
          </p:cNvSpPr>
          <p:nvPr>
            <p:ph type="title"/>
          </p:nvPr>
        </p:nvSpPr>
        <p:spPr/>
        <p:txBody>
          <a:bodyPr/>
          <a:lstStyle/>
          <a:p>
            <a:r>
              <a:rPr lang="en-MY" dirty="0" smtClean="0"/>
              <a:t>Answer </a:t>
            </a:r>
            <a:r>
              <a:rPr lang="en-MY" dirty="0"/>
              <a:t># 2</a:t>
            </a:r>
          </a:p>
        </p:txBody>
      </p:sp>
      <p:sp>
        <p:nvSpPr>
          <p:cNvPr id="3" name="Content Placeholder 2">
            <a:extLst>
              <a:ext uri="{FF2B5EF4-FFF2-40B4-BE49-F238E27FC236}">
                <a16:creationId xmlns="" xmlns:a16="http://schemas.microsoft.com/office/drawing/2014/main" id="{2F663173-D80B-4482-9B5C-E53739822D9A}"/>
              </a:ext>
            </a:extLst>
          </p:cNvPr>
          <p:cNvSpPr>
            <a:spLocks noGrp="1"/>
          </p:cNvSpPr>
          <p:nvPr>
            <p:ph idx="1"/>
          </p:nvPr>
        </p:nvSpPr>
        <p:spPr>
          <a:xfrm>
            <a:off x="914400" y="1600201"/>
            <a:ext cx="6177880" cy="1036712"/>
          </a:xfrm>
        </p:spPr>
        <p:txBody>
          <a:bodyPr>
            <a:normAutofit/>
          </a:bodyPr>
          <a:lstStyle/>
          <a:p>
            <a:r>
              <a:rPr lang="en-MY" sz="2800" dirty="0"/>
              <a:t>Option C</a:t>
            </a:r>
          </a:p>
        </p:txBody>
      </p:sp>
    </p:spTree>
    <p:extLst>
      <p:ext uri="{BB962C8B-B14F-4D97-AF65-F5344CB8AC3E}">
        <p14:creationId xmlns="" xmlns:p14="http://schemas.microsoft.com/office/powerpoint/2010/main" val="177026179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4DD48A-E14B-4E3F-AE0E-39A0D663E976}"/>
              </a:ext>
            </a:extLst>
          </p:cNvPr>
          <p:cNvSpPr>
            <a:spLocks noGrp="1"/>
          </p:cNvSpPr>
          <p:nvPr>
            <p:ph type="title"/>
          </p:nvPr>
        </p:nvSpPr>
        <p:spPr>
          <a:xfrm>
            <a:off x="609600" y="228600"/>
            <a:ext cx="8077200" cy="685800"/>
          </a:xfrm>
        </p:spPr>
        <p:txBody>
          <a:bodyPr>
            <a:normAutofit fontScale="90000"/>
          </a:bodyPr>
          <a:lstStyle/>
          <a:p>
            <a:r>
              <a:rPr lang="en-MY" sz="3200" dirty="0"/>
              <a:t>Age Discrimination in Employment Act (US)</a:t>
            </a:r>
          </a:p>
        </p:txBody>
      </p:sp>
      <p:sp>
        <p:nvSpPr>
          <p:cNvPr id="3" name="Content Placeholder 2">
            <a:extLst>
              <a:ext uri="{FF2B5EF4-FFF2-40B4-BE49-F238E27FC236}">
                <a16:creationId xmlns="" xmlns:a16="http://schemas.microsoft.com/office/drawing/2014/main" id="{53F8B20A-AF72-449F-832C-5649F9FD2917}"/>
              </a:ext>
            </a:extLst>
          </p:cNvPr>
          <p:cNvSpPr>
            <a:spLocks noGrp="1"/>
          </p:cNvSpPr>
          <p:nvPr>
            <p:ph idx="1"/>
          </p:nvPr>
        </p:nvSpPr>
        <p:spPr>
          <a:xfrm>
            <a:off x="609600" y="12954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 xmlns:p14="http://schemas.microsoft.com/office/powerpoint/2010/main" val="75400083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AD7845-E742-4396-86FE-9CBF5A3822C0}"/>
              </a:ext>
            </a:extLst>
          </p:cNvPr>
          <p:cNvSpPr>
            <a:spLocks noGrp="1"/>
          </p:cNvSpPr>
          <p:nvPr>
            <p:ph type="title"/>
          </p:nvPr>
        </p:nvSpPr>
        <p:spPr>
          <a:xfrm>
            <a:off x="1066800" y="457200"/>
            <a:ext cx="7200900" cy="655639"/>
          </a:xfrm>
        </p:spPr>
        <p:txBody>
          <a:bodyPr>
            <a:normAutofit/>
          </a:bodyPr>
          <a:lstStyle/>
          <a:p>
            <a:r>
              <a:rPr lang="en-MY" dirty="0"/>
              <a:t>Foreign Corrupt Practices Act (U.S.)</a:t>
            </a:r>
          </a:p>
        </p:txBody>
      </p:sp>
      <p:sp>
        <p:nvSpPr>
          <p:cNvPr id="3" name="Content Placeholder 2">
            <a:extLst>
              <a:ext uri="{FF2B5EF4-FFF2-40B4-BE49-F238E27FC236}">
                <a16:creationId xmlns="" xmlns:a16="http://schemas.microsoft.com/office/drawing/2014/main" id="{9C05732C-A19C-470E-B17F-81FD75D65A93}"/>
              </a:ext>
            </a:extLst>
          </p:cNvPr>
          <p:cNvSpPr>
            <a:spLocks noGrp="1"/>
          </p:cNvSpPr>
          <p:nvPr>
            <p:ph idx="1"/>
          </p:nvPr>
        </p:nvSpPr>
        <p:spPr>
          <a:xfrm>
            <a:off x="990600" y="1752600"/>
            <a:ext cx="7200900" cy="3809999"/>
          </a:xfrm>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 xmlns:p14="http://schemas.microsoft.com/office/powerpoint/2010/main" val="294459043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10EA5C-3E9D-455F-ACDC-D057D96700C7}"/>
              </a:ext>
            </a:extLst>
          </p:cNvPr>
          <p:cNvSpPr>
            <a:spLocks noGrp="1"/>
          </p:cNvSpPr>
          <p:nvPr>
            <p:ph type="title"/>
          </p:nvPr>
        </p:nvSpPr>
        <p:spPr/>
        <p:txBody>
          <a:bodyPr/>
          <a:lstStyle/>
          <a:p>
            <a:r>
              <a:rPr lang="en-MY" dirty="0" smtClean="0"/>
              <a:t>Question </a:t>
            </a:r>
            <a:r>
              <a:rPr lang="en-MY" dirty="0"/>
              <a:t># 3</a:t>
            </a:r>
          </a:p>
        </p:txBody>
      </p:sp>
      <p:sp>
        <p:nvSpPr>
          <p:cNvPr id="3" name="Content Placeholder 2">
            <a:extLst>
              <a:ext uri="{FF2B5EF4-FFF2-40B4-BE49-F238E27FC236}">
                <a16:creationId xmlns="" xmlns:a16="http://schemas.microsoft.com/office/drawing/2014/main"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 xmlns:p14="http://schemas.microsoft.com/office/powerpoint/2010/main" val="382497784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9A0AD4-A437-4896-902B-5DF4992659C0}"/>
              </a:ext>
            </a:extLst>
          </p:cNvPr>
          <p:cNvSpPr>
            <a:spLocks noGrp="1"/>
          </p:cNvSpPr>
          <p:nvPr>
            <p:ph type="title"/>
          </p:nvPr>
        </p:nvSpPr>
        <p:spPr/>
        <p:txBody>
          <a:bodyPr/>
          <a:lstStyle/>
          <a:p>
            <a:r>
              <a:rPr lang="en-MY" dirty="0" smtClean="0"/>
              <a:t>Answer </a:t>
            </a:r>
            <a:r>
              <a:rPr lang="en-MY" dirty="0"/>
              <a:t># 3</a:t>
            </a:r>
          </a:p>
        </p:txBody>
      </p:sp>
      <p:sp>
        <p:nvSpPr>
          <p:cNvPr id="3" name="Content Placeholder 2">
            <a:extLst>
              <a:ext uri="{FF2B5EF4-FFF2-40B4-BE49-F238E27FC236}">
                <a16:creationId xmlns="" xmlns:a16="http://schemas.microsoft.com/office/drawing/2014/main"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 xmlns:p14="http://schemas.microsoft.com/office/powerpoint/2010/main" val="2575480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FDBAA3-1E8D-44B6-8A49-D02B13EFABF0}"/>
              </a:ext>
            </a:extLst>
          </p:cNvPr>
          <p:cNvSpPr>
            <a:spLocks noGrp="1"/>
          </p:cNvSpPr>
          <p:nvPr>
            <p:ph type="title"/>
          </p:nvPr>
        </p:nvSpPr>
        <p:spPr>
          <a:xfrm>
            <a:off x="990600" y="457200"/>
            <a:ext cx="7924800" cy="762000"/>
          </a:xfrm>
        </p:spPr>
        <p:txBody>
          <a:bodyPr>
            <a:normAutofit fontScale="90000"/>
          </a:bodyPr>
          <a:lstStyle/>
          <a:p>
            <a:r>
              <a:rPr lang="en-MY" sz="3600" dirty="0"/>
              <a:t>Americans with Disabilities Act (U.S.)</a:t>
            </a:r>
          </a:p>
        </p:txBody>
      </p:sp>
      <p:sp>
        <p:nvSpPr>
          <p:cNvPr id="3" name="Content Placeholder 2">
            <a:extLst>
              <a:ext uri="{FF2B5EF4-FFF2-40B4-BE49-F238E27FC236}">
                <a16:creationId xmlns="" xmlns:a16="http://schemas.microsoft.com/office/drawing/2014/main" id="{91E07021-6147-4483-9A35-AA80899F2D91}"/>
              </a:ext>
            </a:extLst>
          </p:cNvPr>
          <p:cNvSpPr>
            <a:spLocks noGrp="1"/>
          </p:cNvSpPr>
          <p:nvPr>
            <p:ph idx="1"/>
          </p:nvPr>
        </p:nvSpPr>
        <p:spPr>
          <a:xfrm>
            <a:off x="685800" y="1628800"/>
            <a:ext cx="8350696" cy="4530725"/>
          </a:xfrm>
        </p:spPr>
        <p:txBody>
          <a:bodyPr>
            <a:normAutofit lnSpcReduction="10000"/>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 xmlns:p14="http://schemas.microsoft.com/office/powerpoint/2010/main" val="180510021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DB5356-66BF-4F0B-B9EF-E808357CB15F}"/>
              </a:ext>
            </a:extLst>
          </p:cNvPr>
          <p:cNvSpPr>
            <a:spLocks noGrp="1"/>
          </p:cNvSpPr>
          <p:nvPr>
            <p:ph type="title"/>
          </p:nvPr>
        </p:nvSpPr>
        <p:spPr/>
        <p:txBody>
          <a:bodyPr/>
          <a:lstStyle/>
          <a:p>
            <a:r>
              <a:rPr lang="en-MY" dirty="0" smtClean="0"/>
              <a:t>Question </a:t>
            </a:r>
            <a:r>
              <a:rPr lang="en-MY" dirty="0"/>
              <a:t># 4 </a:t>
            </a:r>
          </a:p>
        </p:txBody>
      </p:sp>
      <p:sp>
        <p:nvSpPr>
          <p:cNvPr id="3" name="Content Placeholder 2">
            <a:extLst>
              <a:ext uri="{FF2B5EF4-FFF2-40B4-BE49-F238E27FC236}">
                <a16:creationId xmlns="" xmlns:a16="http://schemas.microsoft.com/office/drawing/2014/main" id="{46FCCCEC-26DA-41AE-AB91-994142433CE7}"/>
              </a:ext>
            </a:extLst>
          </p:cNvPr>
          <p:cNvSpPr>
            <a:spLocks noGrp="1"/>
          </p:cNvSpPr>
          <p:nvPr>
            <p:ph idx="1"/>
          </p:nvPr>
        </p:nvSpPr>
        <p:spPr/>
        <p:txBody>
          <a:bodyPr>
            <a:normAutofit fontScale="92500" lnSpcReduction="10000"/>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 xmlns:p14="http://schemas.microsoft.com/office/powerpoint/2010/main" val="355902221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343E63-2528-45D1-AE30-22F20A2A3AC4}"/>
              </a:ext>
            </a:extLst>
          </p:cNvPr>
          <p:cNvSpPr>
            <a:spLocks noGrp="1"/>
          </p:cNvSpPr>
          <p:nvPr>
            <p:ph type="title"/>
          </p:nvPr>
        </p:nvSpPr>
        <p:spPr/>
        <p:txBody>
          <a:bodyPr/>
          <a:lstStyle/>
          <a:p>
            <a:r>
              <a:rPr lang="en-MY" dirty="0" smtClean="0"/>
              <a:t>Answer </a:t>
            </a:r>
            <a:r>
              <a:rPr lang="en-MY" dirty="0"/>
              <a:t># 4</a:t>
            </a:r>
          </a:p>
        </p:txBody>
      </p:sp>
      <p:sp>
        <p:nvSpPr>
          <p:cNvPr id="3" name="Content Placeholder 2">
            <a:extLst>
              <a:ext uri="{FF2B5EF4-FFF2-40B4-BE49-F238E27FC236}">
                <a16:creationId xmlns="" xmlns:a16="http://schemas.microsoft.com/office/drawing/2014/main"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121081551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 xmlns:a16="http://schemas.microsoft.com/office/drawing/2014/main" id="{E035A69B-8AE0-401C-8A2E-C52C6F18A3DE}"/>
              </a:ext>
            </a:extLst>
          </p:cNvPr>
          <p:cNvSpPr>
            <a:spLocks noGrp="1"/>
          </p:cNvSpPr>
          <p:nvPr>
            <p:ph idx="1"/>
          </p:nvPr>
        </p:nvSpPr>
        <p:spPr>
          <a:xfrm>
            <a:off x="990600" y="1219200"/>
            <a:ext cx="7162800" cy="4648200"/>
          </a:xfrm>
        </p:spPr>
        <p:txBody>
          <a:bodyPr>
            <a:normAutofit fontScale="92500" lnSpcReduction="10000"/>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 xmlns:p14="http://schemas.microsoft.com/office/powerpoint/2010/main" val="18937143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D7FEC8-C3C6-4672-B9E3-98694FAA25C7}"/>
              </a:ext>
            </a:extLst>
          </p:cNvPr>
          <p:cNvSpPr>
            <a:spLocks noGrp="1"/>
          </p:cNvSpPr>
          <p:nvPr>
            <p:ph type="title"/>
          </p:nvPr>
        </p:nvSpPr>
        <p:spPr/>
        <p:txBody>
          <a:bodyPr/>
          <a:lstStyle/>
          <a:p>
            <a:r>
              <a:rPr lang="en-MY" dirty="0" smtClean="0"/>
              <a:t>Question </a:t>
            </a:r>
            <a:r>
              <a:rPr lang="en-MY" dirty="0"/>
              <a:t># 5 </a:t>
            </a:r>
          </a:p>
        </p:txBody>
      </p:sp>
      <p:sp>
        <p:nvSpPr>
          <p:cNvPr id="3" name="Content Placeholder 2">
            <a:extLst>
              <a:ext uri="{FF2B5EF4-FFF2-40B4-BE49-F238E27FC236}">
                <a16:creationId xmlns=""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 xmlns:p14="http://schemas.microsoft.com/office/powerpoint/2010/main" val="208004119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867895-42F1-445D-9BF0-7A6A7784D3B0}"/>
              </a:ext>
            </a:extLst>
          </p:cNvPr>
          <p:cNvSpPr>
            <a:spLocks noGrp="1"/>
          </p:cNvSpPr>
          <p:nvPr>
            <p:ph type="title"/>
          </p:nvPr>
        </p:nvSpPr>
        <p:spPr/>
        <p:txBody>
          <a:bodyPr/>
          <a:lstStyle/>
          <a:p>
            <a:r>
              <a:rPr lang="en-MY" dirty="0" smtClean="0"/>
              <a:t>Answer </a:t>
            </a:r>
            <a:r>
              <a:rPr lang="en-MY" dirty="0"/>
              <a:t># 5 </a:t>
            </a:r>
          </a:p>
        </p:txBody>
      </p:sp>
      <p:sp>
        <p:nvSpPr>
          <p:cNvPr id="3" name="Content Placeholder 2">
            <a:extLst>
              <a:ext uri="{FF2B5EF4-FFF2-40B4-BE49-F238E27FC236}">
                <a16:creationId xmlns=""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403867212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0302770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 xmlns:a16="http://schemas.microsoft.com/office/drawing/2014/main" id="{E770BCAF-CB32-44EF-83C8-AF62EFFEF2D2}"/>
              </a:ext>
            </a:extLst>
          </p:cNvPr>
          <p:cNvPicPr>
            <a:picLocks noChangeAspect="1"/>
          </p:cNvPicPr>
          <p:nvPr/>
        </p:nvPicPr>
        <p:blipFill>
          <a:blip r:embed="rId2"/>
          <a:stretch>
            <a:fillRect/>
          </a:stretch>
        </p:blipFill>
        <p:spPr>
          <a:xfrm>
            <a:off x="685800" y="990600"/>
            <a:ext cx="7629525" cy="4991100"/>
          </a:xfrm>
          <a:prstGeom prst="rect">
            <a:avLst/>
          </a:prstGeom>
        </p:spPr>
      </p:pic>
    </p:spTree>
    <p:extLst>
      <p:ext uri="{BB962C8B-B14F-4D97-AF65-F5344CB8AC3E}">
        <p14:creationId xmlns="" xmlns:p14="http://schemas.microsoft.com/office/powerpoint/2010/main" val="417006212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 xmlns:a16="http://schemas.microsoft.com/office/drawing/2014/main" id="{7A7FF098-E0AE-45BD-999E-24D07E41718E}"/>
              </a:ext>
            </a:extLst>
          </p:cNvPr>
          <p:cNvSpPr>
            <a:spLocks noGrp="1"/>
          </p:cNvSpPr>
          <p:nvPr>
            <p:ph idx="1"/>
          </p:nvPr>
        </p:nvSpPr>
        <p:spPr/>
        <p:txBody>
          <a:bodyPr>
            <a:normAutofit/>
          </a:bodyPr>
          <a:lstStyle/>
          <a:p>
            <a:pPr marL="0" indent="0">
              <a:buNone/>
            </a:pPr>
            <a:r>
              <a:rPr lang="en-MY" sz="2800"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 xmlns:p14="http://schemas.microsoft.com/office/powerpoint/2010/main" val="412392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2DB102-84C2-43EC-9BDC-59FC25470CA0}"/>
              </a:ext>
            </a:extLst>
          </p:cNvPr>
          <p:cNvSpPr>
            <a:spLocks noGrp="1"/>
          </p:cNvSpPr>
          <p:nvPr>
            <p:ph type="title"/>
          </p:nvPr>
        </p:nvSpPr>
        <p:spPr/>
        <p:txBody>
          <a:bodyPr/>
          <a:lstStyle/>
          <a:p>
            <a:r>
              <a:rPr lang="en-MY" dirty="0" smtClean="0"/>
              <a:t>Question </a:t>
            </a:r>
            <a:r>
              <a:rPr lang="en-MY" dirty="0"/>
              <a:t># 6</a:t>
            </a:r>
          </a:p>
        </p:txBody>
      </p:sp>
      <p:sp>
        <p:nvSpPr>
          <p:cNvPr id="3" name="Content Placeholder 2">
            <a:extLst>
              <a:ext uri="{FF2B5EF4-FFF2-40B4-BE49-F238E27FC236}">
                <a16:creationId xmlns="" xmlns:a16="http://schemas.microsoft.com/office/drawing/2014/main" id="{A58D337E-0573-4370-80FB-380BB07A4E0C}"/>
              </a:ext>
            </a:extLst>
          </p:cNvPr>
          <p:cNvSpPr>
            <a:spLocks noGrp="1"/>
          </p:cNvSpPr>
          <p:nvPr>
            <p:ph idx="1"/>
          </p:nvPr>
        </p:nvSpPr>
        <p:spPr>
          <a:xfrm>
            <a:off x="685800" y="1556792"/>
            <a:ext cx="7772400" cy="4530725"/>
          </a:xfrm>
        </p:spPr>
        <p:txBody>
          <a:bodyPr>
            <a:normAutofit lnSpcReduction="10000"/>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 xmlns:p14="http://schemas.microsoft.com/office/powerpoint/2010/main" val="7548531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010FB7-EA98-4B21-9FC2-D8378CB0DF4E}"/>
              </a:ext>
            </a:extLst>
          </p:cNvPr>
          <p:cNvSpPr>
            <a:spLocks noGrp="1"/>
          </p:cNvSpPr>
          <p:nvPr>
            <p:ph type="title"/>
          </p:nvPr>
        </p:nvSpPr>
        <p:spPr/>
        <p:txBody>
          <a:bodyPr/>
          <a:lstStyle/>
          <a:p>
            <a:r>
              <a:rPr lang="en-MY" dirty="0" smtClean="0"/>
              <a:t>Answer </a:t>
            </a:r>
            <a:r>
              <a:rPr lang="en-MY" dirty="0"/>
              <a:t># 6</a:t>
            </a:r>
          </a:p>
        </p:txBody>
      </p:sp>
      <p:sp>
        <p:nvSpPr>
          <p:cNvPr id="3" name="Content Placeholder 2">
            <a:extLst>
              <a:ext uri="{FF2B5EF4-FFF2-40B4-BE49-F238E27FC236}">
                <a16:creationId xmlns="" xmlns:a16="http://schemas.microsoft.com/office/drawing/2014/main"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30546174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 xmlns:a16="http://schemas.microsoft.com/office/drawing/2014/main" id="{3E853F1D-9A2B-4EA3-98FE-676BE0E4FD05}"/>
              </a:ext>
            </a:extLst>
          </p:cNvPr>
          <p:cNvSpPr>
            <a:spLocks noGrp="1"/>
          </p:cNvSpPr>
          <p:nvPr>
            <p:ph idx="1"/>
          </p:nvPr>
        </p:nvSpPr>
        <p:spPr/>
        <p:txBody>
          <a:bodyPr>
            <a:normAutofit fontScale="92500"/>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 xmlns:p14="http://schemas.microsoft.com/office/powerpoint/2010/main" val="222703268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 xmlns:p14="http://schemas.microsoft.com/office/powerpoint/2010/main" val="113647371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 xmlns:p14="http://schemas.microsoft.com/office/powerpoint/2010/main" val="157577252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582A35-C9B1-4C97-AE09-3301B85E593F}"/>
              </a:ext>
            </a:extLst>
          </p:cNvPr>
          <p:cNvSpPr>
            <a:spLocks noGrp="1"/>
          </p:cNvSpPr>
          <p:nvPr>
            <p:ph type="title"/>
          </p:nvPr>
        </p:nvSpPr>
        <p:spPr/>
        <p:txBody>
          <a:bodyPr/>
          <a:lstStyle/>
          <a:p>
            <a:r>
              <a:rPr lang="en-MY" dirty="0" smtClean="0"/>
              <a:t>Question </a:t>
            </a:r>
            <a:r>
              <a:rPr lang="en-MY" dirty="0"/>
              <a:t># 7</a:t>
            </a:r>
          </a:p>
        </p:txBody>
      </p:sp>
      <p:sp>
        <p:nvSpPr>
          <p:cNvPr id="3" name="Content Placeholder 2">
            <a:extLst>
              <a:ext uri="{FF2B5EF4-FFF2-40B4-BE49-F238E27FC236}">
                <a16:creationId xmlns="" xmlns:a16="http://schemas.microsoft.com/office/drawing/2014/main" id="{494AB574-3F92-4C1A-B370-8C187A022A20}"/>
              </a:ext>
            </a:extLst>
          </p:cNvPr>
          <p:cNvSpPr>
            <a:spLocks noGrp="1"/>
          </p:cNvSpPr>
          <p:nvPr>
            <p:ph idx="1"/>
          </p:nvPr>
        </p:nvSpPr>
        <p:spPr>
          <a:xfrm>
            <a:off x="685800" y="1219200"/>
            <a:ext cx="8001000" cy="4868317"/>
          </a:xfrm>
        </p:spPr>
        <p:txBody>
          <a:bodyPr>
            <a:normAutofit lnSpcReduction="10000"/>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 xmlns:p14="http://schemas.microsoft.com/office/powerpoint/2010/main" val="255012747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894D0E-A858-4FA9-81E0-42151672DA92}"/>
              </a:ext>
            </a:extLst>
          </p:cNvPr>
          <p:cNvSpPr>
            <a:spLocks noGrp="1"/>
          </p:cNvSpPr>
          <p:nvPr>
            <p:ph type="title"/>
          </p:nvPr>
        </p:nvSpPr>
        <p:spPr/>
        <p:txBody>
          <a:bodyPr/>
          <a:lstStyle/>
          <a:p>
            <a:r>
              <a:rPr lang="en-MY" dirty="0" smtClean="0"/>
              <a:t>Answer </a:t>
            </a:r>
            <a:r>
              <a:rPr lang="en-MY" dirty="0"/>
              <a:t># 7</a:t>
            </a:r>
          </a:p>
        </p:txBody>
      </p:sp>
      <p:sp>
        <p:nvSpPr>
          <p:cNvPr id="3" name="Content Placeholder 2">
            <a:extLst>
              <a:ext uri="{FF2B5EF4-FFF2-40B4-BE49-F238E27FC236}">
                <a16:creationId xmlns="" xmlns:a16="http://schemas.microsoft.com/office/drawing/2014/main"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 xmlns:p14="http://schemas.microsoft.com/office/powerpoint/2010/main" val="239956064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6B7801-9760-4DBE-ABE0-E20F180BB657}"/>
              </a:ext>
            </a:extLst>
          </p:cNvPr>
          <p:cNvSpPr>
            <a:spLocks noGrp="1"/>
          </p:cNvSpPr>
          <p:nvPr>
            <p:ph type="title"/>
          </p:nvPr>
        </p:nvSpPr>
        <p:spPr>
          <a:xfrm>
            <a:off x="1066800" y="533400"/>
            <a:ext cx="7848600" cy="762000"/>
          </a:xfrm>
        </p:spPr>
        <p:txBody>
          <a:bodyPr>
            <a:normAutofit fontScale="90000"/>
          </a:bodyPr>
          <a:lstStyle/>
          <a:p>
            <a:r>
              <a:rPr lang="en-MY" dirty="0"/>
              <a:t>General Data Protection Regulation (GDPR)</a:t>
            </a:r>
          </a:p>
        </p:txBody>
      </p:sp>
      <p:pic>
        <p:nvPicPr>
          <p:cNvPr id="5" name="Picture 4">
            <a:extLst>
              <a:ext uri="{FF2B5EF4-FFF2-40B4-BE49-F238E27FC236}">
                <a16:creationId xmlns=""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 xmlns:p14="http://schemas.microsoft.com/office/powerpoint/2010/main" val="270335857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 xmlns:p14="http://schemas.microsoft.com/office/powerpoint/2010/main" val="32345287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 xmlns:a16="http://schemas.microsoft.com/office/drawing/2014/main" id="{0D0E1599-8CF1-4C6C-B698-462CBF4A7EEF}"/>
              </a:ext>
            </a:extLst>
          </p:cNvPr>
          <p:cNvSpPr>
            <a:spLocks noGrp="1"/>
          </p:cNvSpPr>
          <p:nvPr>
            <p:ph idx="1"/>
          </p:nvPr>
        </p:nvSpPr>
        <p:spPr/>
        <p:txBody>
          <a:bodyPr>
            <a:normAutofit fontScale="92500" lnSpcReduction="20000"/>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 xmlns:p14="http://schemas.microsoft.com/office/powerpoint/2010/main" val="238291854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 xmlns:p14="http://schemas.microsoft.com/office/powerpoint/2010/main" val="2687801056"/>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 xmlns:p14="http://schemas.microsoft.com/office/powerpoint/2010/main" val="209529238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 xmlns:p14="http://schemas.microsoft.com/office/powerpoint/2010/main" val="26526261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entity within the same company.</a:t>
            </a:r>
          </a:p>
        </p:txBody>
      </p:sp>
    </p:spTree>
    <p:extLst>
      <p:ext uri="{BB962C8B-B14F-4D97-AF65-F5344CB8AC3E}">
        <p14:creationId xmlns="" xmlns:p14="http://schemas.microsoft.com/office/powerpoint/2010/main" val="288395865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7A7FC3-2049-4450-B42E-A2B521147E08}"/>
              </a:ext>
            </a:extLst>
          </p:cNvPr>
          <p:cNvSpPr>
            <a:spLocks noGrp="1"/>
          </p:cNvSpPr>
          <p:nvPr>
            <p:ph type="title"/>
          </p:nvPr>
        </p:nvSpPr>
        <p:spPr/>
        <p:txBody>
          <a:bodyPr/>
          <a:lstStyle/>
          <a:p>
            <a:r>
              <a:rPr lang="en-MY" dirty="0" smtClean="0"/>
              <a:t>Question </a:t>
            </a:r>
            <a:r>
              <a:rPr lang="en-MY" dirty="0"/>
              <a:t># 8 </a:t>
            </a:r>
          </a:p>
        </p:txBody>
      </p:sp>
      <p:sp>
        <p:nvSpPr>
          <p:cNvPr id="3" name="Content Placeholder 2">
            <a:extLst>
              <a:ext uri="{FF2B5EF4-FFF2-40B4-BE49-F238E27FC236}">
                <a16:creationId xmlns="" xmlns:a16="http://schemas.microsoft.com/office/drawing/2014/main" id="{162B252F-F951-4582-87C4-B083E0F37E25}"/>
              </a:ext>
            </a:extLst>
          </p:cNvPr>
          <p:cNvSpPr>
            <a:spLocks noGrp="1"/>
          </p:cNvSpPr>
          <p:nvPr>
            <p:ph idx="1"/>
          </p:nvPr>
        </p:nvSpPr>
        <p:spPr>
          <a:xfrm>
            <a:off x="533400" y="1143000"/>
            <a:ext cx="8242905" cy="4680520"/>
          </a:xfrm>
        </p:spPr>
        <p:txBody>
          <a:bodyPr>
            <a:normAutofit lnSpcReduction="10000"/>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 xmlns:p14="http://schemas.microsoft.com/office/powerpoint/2010/main" val="330854966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F7FCA1-340E-4687-BC2F-C5287C012B41}"/>
              </a:ext>
            </a:extLst>
          </p:cNvPr>
          <p:cNvSpPr>
            <a:spLocks noGrp="1"/>
          </p:cNvSpPr>
          <p:nvPr>
            <p:ph type="title"/>
          </p:nvPr>
        </p:nvSpPr>
        <p:spPr/>
        <p:txBody>
          <a:bodyPr/>
          <a:lstStyle/>
          <a:p>
            <a:r>
              <a:rPr lang="en-MY" dirty="0" smtClean="0"/>
              <a:t>Answer </a:t>
            </a:r>
            <a:r>
              <a:rPr lang="en-MY" dirty="0"/>
              <a:t># 8 </a:t>
            </a:r>
          </a:p>
        </p:txBody>
      </p:sp>
      <p:sp>
        <p:nvSpPr>
          <p:cNvPr id="3" name="Content Placeholder 2">
            <a:extLst>
              <a:ext uri="{FF2B5EF4-FFF2-40B4-BE49-F238E27FC236}">
                <a16:creationId xmlns=""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734182448"/>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3537C1-2963-4CF7-809B-D598A0158800}"/>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3331A191-0763-4B3B-90FC-806C5F7AF6D2}"/>
              </a:ext>
            </a:extLst>
          </p:cNvPr>
          <p:cNvSpPr>
            <a:spLocks noGrp="1"/>
          </p:cNvSpPr>
          <p:nvPr>
            <p:ph idx="1"/>
          </p:nvPr>
        </p:nvSpPr>
        <p:spPr/>
        <p:txBody>
          <a:bodyPr/>
          <a:lstStyle/>
          <a:p>
            <a:r>
              <a:rPr lang="en-MY" dirty="0"/>
              <a:t>Questions</a:t>
            </a:r>
          </a:p>
        </p:txBody>
      </p:sp>
    </p:spTree>
    <p:extLst>
      <p:ext uri="{BB962C8B-B14F-4D97-AF65-F5344CB8AC3E}">
        <p14:creationId xmlns="" xmlns:p14="http://schemas.microsoft.com/office/powerpoint/2010/main" val="414377889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1254</TotalTime>
  <Words>2071</Words>
  <Application>Microsoft Office PowerPoint</Application>
  <PresentationFormat>On-screen Show (4:3)</PresentationFormat>
  <Paragraphs>196</Paragraphs>
  <Slides>52</Slides>
  <Notes>3</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Diamond Grid 16x9</vt:lpstr>
      <vt:lpstr>RISK MANAGEMENT AND COMPLIANCE – I </vt:lpstr>
      <vt:lpstr>Slide 2</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Question # 1 </vt:lpstr>
      <vt:lpstr>Answer # 1 </vt:lpstr>
      <vt:lpstr>Slide 17</vt:lpstr>
      <vt:lpstr>Extraterritorial Laws</vt:lpstr>
      <vt:lpstr>US Title VII</vt:lpstr>
      <vt:lpstr>US Title VII</vt:lpstr>
      <vt:lpstr>Question # 2</vt:lpstr>
      <vt:lpstr>Answer # 2</vt:lpstr>
      <vt:lpstr>Age Discrimination in Employment Act (US)</vt:lpstr>
      <vt:lpstr>Foreign Corrupt Practices Act (U.S.)</vt:lpstr>
      <vt:lpstr>Question # 3</vt:lpstr>
      <vt:lpstr>Answer # 3</vt:lpstr>
      <vt:lpstr>Americans with Disabilities Act (U.S.)</vt:lpstr>
      <vt:lpstr>Question # 4 </vt:lpstr>
      <vt:lpstr>Answer # 4</vt:lpstr>
      <vt:lpstr>Bribery Act (U.K.)</vt:lpstr>
      <vt:lpstr>Question # 5 </vt:lpstr>
      <vt:lpstr>Answer # 5 </vt:lpstr>
      <vt:lpstr>Slide 33</vt:lpstr>
      <vt:lpstr>Employee Records and Data</vt:lpstr>
      <vt:lpstr>HIPAA (U.S.)</vt:lpstr>
      <vt:lpstr>Question # 6</vt:lpstr>
      <vt:lpstr>Answer # 6</vt:lpstr>
      <vt:lpstr>Federal Privacy Act (Australia)</vt:lpstr>
      <vt:lpstr>EU Safe Harbor</vt:lpstr>
      <vt:lpstr>EU Safe Harbor Principles</vt:lpstr>
      <vt:lpstr>Question # 7</vt:lpstr>
      <vt:lpstr>Answer # 7</vt:lpstr>
      <vt:lpstr>General Data Protection Regulation (GDPR)</vt:lpstr>
      <vt:lpstr>GDPR</vt:lpstr>
      <vt:lpstr>GDPR</vt:lpstr>
      <vt:lpstr>The right to be notified</vt:lpstr>
      <vt:lpstr>Fair and lawful processing</vt:lpstr>
      <vt:lpstr>Data minimization</vt:lpstr>
      <vt:lpstr>Data transfers</vt:lpstr>
      <vt:lpstr>Question # 8 </vt:lpstr>
      <vt:lpstr>Answer # 8 </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45</cp:revision>
  <cp:lastPrinted>1601-01-01T00:00:00Z</cp:lastPrinted>
  <dcterms:created xsi:type="dcterms:W3CDTF">2020-07-09T15:12:46Z</dcterms:created>
  <dcterms:modified xsi:type="dcterms:W3CDTF">2023-04-30T10:32:40Z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