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408"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val="185765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val="260968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1C8B-ABA1-4475-92F0-53551A2DC1EE}"/>
              </a:ext>
            </a:extLst>
          </p:cNvPr>
          <p:cNvSpPr>
            <a:spLocks noGrp="1"/>
          </p:cNvSpPr>
          <p:nvPr>
            <p:ph type="title"/>
          </p:nvPr>
        </p:nvSpPr>
        <p:spPr/>
        <p:txBody>
          <a:bodyPr/>
          <a:lstStyle/>
          <a:p>
            <a:r>
              <a:rPr lang="en-MY" dirty="0"/>
              <a:t>Difference between Risk and Crisis Management</a:t>
            </a:r>
          </a:p>
        </p:txBody>
      </p:sp>
      <p:sp>
        <p:nvSpPr>
          <p:cNvPr id="3" name="Content Placeholder 2">
            <a:extLst>
              <a:ext uri="{FF2B5EF4-FFF2-40B4-BE49-F238E27FC236}">
                <a16:creationId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val="56965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22076238"/>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79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63EC-F8A1-4163-ACCF-BCA48FE868F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val="4846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13C4-C052-4327-B4C5-630108FE9B04}"/>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2F663173-D80B-4482-9B5C-E53739822D9A}"/>
              </a:ext>
            </a:extLst>
          </p:cNvPr>
          <p:cNvSpPr>
            <a:spLocks noGrp="1"/>
          </p:cNvSpPr>
          <p:nvPr>
            <p:ph idx="1"/>
          </p:nvPr>
        </p:nvSpPr>
        <p:spPr>
          <a:xfrm>
            <a:off x="914400" y="1600201"/>
            <a:ext cx="6177880" cy="1036712"/>
          </a:xfrm>
        </p:spPr>
        <p:txBody>
          <a:bodyPr/>
          <a:lstStyle/>
          <a:p>
            <a:r>
              <a:rPr lang="en-MY" dirty="0"/>
              <a:t>Option C</a:t>
            </a:r>
          </a:p>
        </p:txBody>
      </p:sp>
    </p:spTree>
    <p:extLst>
      <p:ext uri="{BB962C8B-B14F-4D97-AF65-F5344CB8AC3E}">
        <p14:creationId xmlns:p14="http://schemas.microsoft.com/office/powerpoint/2010/main" val="177026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A5C-3E9D-455F-ACDC-D057D96700C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val="382497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0AD4-A437-4896-902B-5DF4992659C0}"/>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val="2575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a:xfrm>
            <a:off x="685800" y="1628800"/>
            <a:ext cx="8350696" cy="4530725"/>
          </a:xfrm>
        </p:spPr>
        <p:txBody>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val="180510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5356-66BF-4F0B-B9EF-E808357CB15F}"/>
              </a:ext>
            </a:extLst>
          </p:cNvPr>
          <p:cNvSpPr>
            <a:spLocks noGrp="1"/>
          </p:cNvSpPr>
          <p:nvPr>
            <p:ph type="title"/>
          </p:nvPr>
        </p:nvSpPr>
        <p:spPr/>
        <p:txBody>
          <a:bodyPr/>
          <a:lstStyle/>
          <a:p>
            <a:r>
              <a:rPr lang="en-MY" dirty="0"/>
              <a:t>Poll Question # 4 </a:t>
            </a:r>
          </a:p>
        </p:txBody>
      </p:sp>
      <p:sp>
        <p:nvSpPr>
          <p:cNvPr id="3" name="Content Placeholder 2">
            <a:extLst>
              <a:ext uri="{FF2B5EF4-FFF2-40B4-BE49-F238E27FC236}">
                <a16:creationId xmlns:a16="http://schemas.microsoft.com/office/drawing/2014/main" id="{46FCCCEC-26DA-41AE-AB91-994142433CE7}"/>
              </a:ext>
            </a:extLst>
          </p:cNvPr>
          <p:cNvSpPr>
            <a:spLocks noGrp="1"/>
          </p:cNvSpPr>
          <p:nvPr>
            <p:ph idx="1"/>
          </p:nvPr>
        </p:nvSpPr>
        <p:spPr/>
        <p:txBody>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val="355902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3E63-2528-45D1-AE30-22F20A2A3AC4}"/>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1081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5 </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5 </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027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B102-84C2-43EC-9BDC-59FC25470CA0}"/>
              </a:ext>
            </a:extLst>
          </p:cNvPr>
          <p:cNvSpPr>
            <a:spLocks noGrp="1"/>
          </p:cNvSpPr>
          <p:nvPr>
            <p:ph type="title"/>
          </p:nvPr>
        </p:nvSpPr>
        <p:spPr/>
        <p:txBody>
          <a:bodyPr/>
          <a:lstStyle/>
          <a:p>
            <a:r>
              <a:rPr lang="en-MY" dirty="0"/>
              <a:t>Poll Question # 6</a:t>
            </a:r>
          </a:p>
        </p:txBody>
      </p:sp>
      <p:sp>
        <p:nvSpPr>
          <p:cNvPr id="3" name="Content Placeholder 2">
            <a:extLst>
              <a:ext uri="{FF2B5EF4-FFF2-40B4-BE49-F238E27FC236}">
                <a16:creationId xmlns:a16="http://schemas.microsoft.com/office/drawing/2014/main" id="{A58D337E-0573-4370-80FB-380BB07A4E0C}"/>
              </a:ext>
            </a:extLst>
          </p:cNvPr>
          <p:cNvSpPr>
            <a:spLocks noGrp="1"/>
          </p:cNvSpPr>
          <p:nvPr>
            <p:ph idx="1"/>
          </p:nvPr>
        </p:nvSpPr>
        <p:spPr>
          <a:xfrm>
            <a:off x="685800" y="1556792"/>
            <a:ext cx="7772400" cy="4530725"/>
          </a:xfrm>
        </p:spPr>
        <p:txBody>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val="754853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0FB7-EA98-4B21-9FC2-D8378CB0DF4E}"/>
              </a:ext>
            </a:extLst>
          </p:cNvPr>
          <p:cNvSpPr>
            <a:spLocks noGrp="1"/>
          </p:cNvSpPr>
          <p:nvPr>
            <p:ph type="title"/>
          </p:nvPr>
        </p:nvSpPr>
        <p:spPr/>
        <p:txBody>
          <a:bodyPr/>
          <a:lstStyle/>
          <a:p>
            <a:r>
              <a:rPr lang="en-MY" dirty="0"/>
              <a:t>Poll Answer # 6</a:t>
            </a:r>
          </a:p>
        </p:txBody>
      </p:sp>
      <p:sp>
        <p:nvSpPr>
          <p:cNvPr id="3" name="Content Placeholder 2">
            <a:extLst>
              <a:ext uri="{FF2B5EF4-FFF2-40B4-BE49-F238E27FC236}">
                <a16:creationId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461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2A35-C9B1-4C97-AE09-3301B85E593F}"/>
              </a:ext>
            </a:extLst>
          </p:cNvPr>
          <p:cNvSpPr>
            <a:spLocks noGrp="1"/>
          </p:cNvSpPr>
          <p:nvPr>
            <p:ph type="title"/>
          </p:nvPr>
        </p:nvSpPr>
        <p:spPr/>
        <p:txBody>
          <a:bodyPr/>
          <a:lstStyle/>
          <a:p>
            <a:r>
              <a:rPr lang="en-MY" dirty="0"/>
              <a:t>Poll Question # 7</a:t>
            </a:r>
          </a:p>
        </p:txBody>
      </p:sp>
      <p:sp>
        <p:nvSpPr>
          <p:cNvPr id="3" name="Content Placeholder 2">
            <a:extLst>
              <a:ext uri="{FF2B5EF4-FFF2-40B4-BE49-F238E27FC236}">
                <a16:creationId xmlns:a16="http://schemas.microsoft.com/office/drawing/2014/main" id="{494AB574-3F92-4C1A-B370-8C187A022A20}"/>
              </a:ext>
            </a:extLst>
          </p:cNvPr>
          <p:cNvSpPr>
            <a:spLocks noGrp="1"/>
          </p:cNvSpPr>
          <p:nvPr>
            <p:ph idx="1"/>
          </p:nvPr>
        </p:nvSpPr>
        <p:spPr>
          <a:xfrm>
            <a:off x="685800" y="1556792"/>
            <a:ext cx="8001000" cy="4530725"/>
          </a:xfrm>
        </p:spPr>
        <p:txBody>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val="255012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4D0E-A858-4FA9-81E0-42151672DA92}"/>
              </a:ext>
            </a:extLst>
          </p:cNvPr>
          <p:cNvSpPr>
            <a:spLocks noGrp="1"/>
          </p:cNvSpPr>
          <p:nvPr>
            <p:ph type="title"/>
          </p:nvPr>
        </p:nvSpPr>
        <p:spPr/>
        <p:txBody>
          <a:bodyPr/>
          <a:lstStyle/>
          <a:p>
            <a:r>
              <a:rPr lang="en-MY" dirty="0"/>
              <a:t>Poll Answer # 7</a:t>
            </a:r>
          </a:p>
        </p:txBody>
      </p:sp>
      <p:sp>
        <p:nvSpPr>
          <p:cNvPr id="3" name="Content Placeholder 2">
            <a:extLst>
              <a:ext uri="{FF2B5EF4-FFF2-40B4-BE49-F238E27FC236}">
                <a16:creationId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399560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0D0E1599-8CF1-4C6C-B698-462CBF4A7EEF}"/>
              </a:ext>
            </a:extLst>
          </p:cNvPr>
          <p:cNvSpPr>
            <a:spLocks noGrp="1"/>
          </p:cNvSpPr>
          <p:nvPr>
            <p:ph idx="1"/>
          </p:nvPr>
        </p:nvSpPr>
        <p:spPr/>
        <p:txBody>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val="238291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a:t>
            </a:r>
            <a:r>
              <a:rPr lang="en-MY"/>
              <a:t>other entity </a:t>
            </a:r>
            <a:r>
              <a:rPr lang="en-MY" dirty="0"/>
              <a:t>within the same company.</a:t>
            </a:r>
          </a:p>
        </p:txBody>
      </p:sp>
    </p:spTree>
    <p:extLst>
      <p:ext uri="{BB962C8B-B14F-4D97-AF65-F5344CB8AC3E}">
        <p14:creationId xmlns:p14="http://schemas.microsoft.com/office/powerpoint/2010/main" val="2883958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8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8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37C1-2963-4CF7-809B-D598A0158800}"/>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3331A191-0763-4B3B-90FC-806C5F7AF6D2}"/>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414377889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1144</TotalTime>
  <Words>2307</Words>
  <Application>Microsoft Office PowerPoint</Application>
  <PresentationFormat>On-screen Show (4:3)</PresentationFormat>
  <Paragraphs>196</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Times New Roman</vt:lpstr>
      <vt:lpstr>Wingdings</vt:lpstr>
      <vt:lpstr>Office Theme</vt:lpstr>
      <vt:lpstr>RISK MANAGEMENT AND COMPLIANCE – I </vt:lpstr>
      <vt:lpstr>PowerPoint Presentation</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Poll Question # 1 </vt:lpstr>
      <vt:lpstr>Poll Answer # 1 </vt:lpstr>
      <vt:lpstr>PowerPoint Presentation</vt:lpstr>
      <vt:lpstr>Extraterritorial Laws</vt:lpstr>
      <vt:lpstr>US Title VII</vt:lpstr>
      <vt:lpstr>US Title VII</vt:lpstr>
      <vt:lpstr>Poll Question # 2</vt:lpstr>
      <vt:lpstr>Poll Answer # 2</vt:lpstr>
      <vt:lpstr>Age Discrimination in Employment Act (US)</vt:lpstr>
      <vt:lpstr>Foreign Corrupt Practices Act (U.S.)</vt:lpstr>
      <vt:lpstr>Poll Question # 3</vt:lpstr>
      <vt:lpstr>Poll Answer # 3</vt:lpstr>
      <vt:lpstr>Americans with Disabilities Act (U.S.)</vt:lpstr>
      <vt:lpstr>Poll Question # 4 </vt:lpstr>
      <vt:lpstr>Poll Answer # 4</vt:lpstr>
      <vt:lpstr>Bribery Act (U.K.)</vt:lpstr>
      <vt:lpstr>Poll Question # 5 </vt:lpstr>
      <vt:lpstr>Poll Answer # 5 </vt:lpstr>
      <vt:lpstr>PowerPoint Presentation</vt:lpstr>
      <vt:lpstr>Employee Records and Data</vt:lpstr>
      <vt:lpstr>HIPAA (U.S.)</vt:lpstr>
      <vt:lpstr>Poll Question # 6</vt:lpstr>
      <vt:lpstr>Poll Answer # 6</vt:lpstr>
      <vt:lpstr>Federal Privacy Act (Australia)</vt:lpstr>
      <vt:lpstr>EU Safe Harbor</vt:lpstr>
      <vt:lpstr>EU Safe Harbor Principles</vt:lpstr>
      <vt:lpstr>Poll Question # 7</vt:lpstr>
      <vt:lpstr>Poll Answer # 7</vt:lpstr>
      <vt:lpstr>General Data Protection Regulation (GDPR)</vt:lpstr>
      <vt:lpstr>GDPR</vt:lpstr>
      <vt:lpstr>GDPR</vt:lpstr>
      <vt:lpstr>The right to be notified</vt:lpstr>
      <vt:lpstr>Fair and lawful processing</vt:lpstr>
      <vt:lpstr>Data minimization</vt:lpstr>
      <vt:lpstr>Data transfers</vt:lpstr>
      <vt:lpstr>Poll Question # 8 </vt:lpstr>
      <vt:lpstr>Poll Answer # 8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42</cp:revision>
  <cp:lastPrinted>1601-01-01T00:00:00Z</cp:lastPrinted>
  <dcterms:created xsi:type="dcterms:W3CDTF">2020-07-09T15:12:46Z</dcterms:created>
  <dcterms:modified xsi:type="dcterms:W3CDTF">2022-04-30T08:53:53Z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