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6"/>
  </p:notesMasterIdLst>
  <p:handoutMasterIdLst>
    <p:handoutMasterId r:id="rId47"/>
  </p:handoutMasterIdLst>
  <p:sldIdLst>
    <p:sldId id="256" r:id="rId2"/>
    <p:sldId id="258" r:id="rId3"/>
    <p:sldId id="259" r:id="rId4"/>
    <p:sldId id="260" r:id="rId5"/>
    <p:sldId id="298" r:id="rId6"/>
    <p:sldId id="261" r:id="rId7"/>
    <p:sldId id="262" r:id="rId8"/>
    <p:sldId id="263" r:id="rId9"/>
    <p:sldId id="266" r:id="rId10"/>
    <p:sldId id="297" r:id="rId11"/>
    <p:sldId id="264" r:id="rId12"/>
    <p:sldId id="265" r:id="rId13"/>
    <p:sldId id="267" r:id="rId14"/>
    <p:sldId id="268" r:id="rId15"/>
    <p:sldId id="269" r:id="rId16"/>
    <p:sldId id="270" r:id="rId17"/>
    <p:sldId id="271" r:id="rId18"/>
    <p:sldId id="272" r:id="rId19"/>
    <p:sldId id="273" r:id="rId20"/>
    <p:sldId id="299" r:id="rId21"/>
    <p:sldId id="300" r:id="rId22"/>
    <p:sldId id="301" r:id="rId23"/>
    <p:sldId id="302" r:id="rId24"/>
    <p:sldId id="274" r:id="rId25"/>
    <p:sldId id="275" r:id="rId26"/>
    <p:sldId id="276" r:id="rId27"/>
    <p:sldId id="277" r:id="rId28"/>
    <p:sldId id="278" r:id="rId29"/>
    <p:sldId id="279" r:id="rId30"/>
    <p:sldId id="303"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RISK MANAGEMENT AND COMPLIANCE – I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a:xfrm>
            <a:off x="683568" y="1600200"/>
            <a:ext cx="8280920" cy="4979987"/>
          </a:xfrm>
        </p:spPr>
        <p:txBody>
          <a:bodyPr/>
          <a:lstStyle/>
          <a:p>
            <a:r>
              <a:rPr lang="en-MY" dirty="0"/>
              <a:t>Safety and security are fundamental drivers for human beings in order to survive.</a:t>
            </a:r>
          </a:p>
          <a:p>
            <a:endParaRPr lang="en-MY" dirty="0"/>
          </a:p>
          <a:p>
            <a:r>
              <a:rPr lang="en-MY" dirty="0"/>
              <a:t>We all need to secure our basic needs in terms of food and shelter, and we wish to be protected from violence and natural disasters.</a:t>
            </a:r>
          </a:p>
          <a:p>
            <a:endParaRPr lang="en-MY" dirty="0"/>
          </a:p>
          <a:p>
            <a:r>
              <a:rPr lang="en-MY" dirty="0"/>
              <a:t>During assignments there are unexpected, safety and security challenges. These range from industrial incidents, to cyber crime, to terrorist attacks.  </a:t>
            </a:r>
          </a:p>
        </p:txBody>
      </p:sp>
    </p:spTree>
    <p:extLst>
      <p:ext uri="{BB962C8B-B14F-4D97-AF65-F5344CB8AC3E}">
        <p14:creationId xmlns:p14="http://schemas.microsoft.com/office/powerpoint/2010/main" val="290198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Safety and Security</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a:xfrm>
            <a:off x="611560" y="1628800"/>
            <a:ext cx="8424936" cy="4530725"/>
          </a:xfrm>
        </p:spPr>
        <p:txBody>
          <a:bodyPr/>
          <a:lstStyle/>
          <a:p>
            <a:r>
              <a:rPr lang="en-MY" dirty="0"/>
              <a:t>Safety is protection from accidental flaws and mistakes. Example – Disease, natural disaster</a:t>
            </a:r>
          </a:p>
          <a:p>
            <a:r>
              <a:rPr lang="en-MY" dirty="0"/>
              <a:t>Security is about protection from intentional harm.  Example – Terrorism, Robbery</a:t>
            </a:r>
          </a:p>
          <a:p>
            <a:r>
              <a:rPr lang="en-MY" dirty="0"/>
              <a:t>In essence, both concepts are about potential or actual harm to acquired values. These values can be just about anything such as health, possessions, or cultural traditions. The main difference between safety and security lies in the nature of the threat, intentional versus non-intentional</a:t>
            </a:r>
          </a:p>
          <a:p>
            <a:endParaRPr lang="en-MY" dirty="0"/>
          </a:p>
          <a:p>
            <a:endParaRPr lang="en-MY" dirty="0"/>
          </a:p>
        </p:txBody>
      </p:sp>
    </p:spTree>
    <p:extLst>
      <p:ext uri="{BB962C8B-B14F-4D97-AF65-F5344CB8AC3E}">
        <p14:creationId xmlns:p14="http://schemas.microsoft.com/office/powerpoint/2010/main" val="487156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Cultural Variability</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In relation to security cultural variability simply means that different people from different cultures value and seek to protect different things. In some countries, protecting the environment may be very high on the agenda, whereas in others, less so. In some countries, privacy is considered a fundamental right and hence, worthy of the utmost protection.</a:t>
            </a:r>
          </a:p>
        </p:txBody>
      </p:sp>
    </p:spTree>
    <p:extLst>
      <p:ext uri="{BB962C8B-B14F-4D97-AF65-F5344CB8AC3E}">
        <p14:creationId xmlns:p14="http://schemas.microsoft.com/office/powerpoint/2010/main" val="2319651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67F5-5536-47E6-84AB-D6197018DB6A}"/>
              </a:ext>
            </a:extLst>
          </p:cNvPr>
          <p:cNvSpPr>
            <a:spLocks noGrp="1"/>
          </p:cNvSpPr>
          <p:nvPr>
            <p:ph type="title"/>
          </p:nvPr>
        </p:nvSpPr>
        <p:spPr/>
        <p:txBody>
          <a:bodyPr/>
          <a:lstStyle/>
          <a:p>
            <a:r>
              <a:rPr lang="en-MY" dirty="0"/>
              <a:t>Areas of Global Security concern</a:t>
            </a:r>
          </a:p>
        </p:txBody>
      </p:sp>
      <p:sp>
        <p:nvSpPr>
          <p:cNvPr id="3" name="Content Placeholder 2">
            <a:extLst>
              <a:ext uri="{FF2B5EF4-FFF2-40B4-BE49-F238E27FC236}">
                <a16:creationId xmlns:a16="http://schemas.microsoft.com/office/drawing/2014/main" id="{F1B754BE-9800-4740-8468-778631383A27}"/>
              </a:ext>
            </a:extLst>
          </p:cNvPr>
          <p:cNvSpPr>
            <a:spLocks noGrp="1"/>
          </p:cNvSpPr>
          <p:nvPr>
            <p:ph idx="1"/>
          </p:nvPr>
        </p:nvSpPr>
        <p:spPr/>
        <p:txBody>
          <a:bodyPr/>
          <a:lstStyle/>
          <a:p>
            <a:endParaRPr lang="en-MY" dirty="0"/>
          </a:p>
          <a:p>
            <a:r>
              <a:rPr lang="en-MY" dirty="0"/>
              <a:t>Physical assets</a:t>
            </a:r>
          </a:p>
          <a:p>
            <a:endParaRPr lang="en-MY" dirty="0"/>
          </a:p>
          <a:p>
            <a:r>
              <a:rPr lang="en-MY" dirty="0"/>
              <a:t>Intellectual assets</a:t>
            </a:r>
          </a:p>
          <a:p>
            <a:endParaRPr lang="en-MY" dirty="0"/>
          </a:p>
          <a:p>
            <a:r>
              <a:rPr lang="en-MY" dirty="0"/>
              <a:t> Financial impropriety.</a:t>
            </a:r>
          </a:p>
        </p:txBody>
      </p:sp>
    </p:spTree>
    <p:extLst>
      <p:ext uri="{BB962C8B-B14F-4D97-AF65-F5344CB8AC3E}">
        <p14:creationId xmlns:p14="http://schemas.microsoft.com/office/powerpoint/2010/main" val="2648798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Risk management is an approach to risk that has emerged since the Second World War. It was embraced by engineers developing ever more complex technological systems, but also by businesses, seeking to minimize financial risks</a:t>
            </a:r>
          </a:p>
          <a:p>
            <a:endParaRPr lang="en-MY" dirty="0"/>
          </a:p>
          <a:p>
            <a:r>
              <a:rPr lang="en-MY" dirty="0"/>
              <a:t>Risk management views risk as something that can be managed and not entirely eliminated</a:t>
            </a:r>
          </a:p>
        </p:txBody>
      </p:sp>
    </p:spTree>
    <p:extLst>
      <p:ext uri="{BB962C8B-B14F-4D97-AF65-F5344CB8AC3E}">
        <p14:creationId xmlns:p14="http://schemas.microsoft.com/office/powerpoint/2010/main" val="3143138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Risk Management</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r>
              <a:rPr lang="en-MY" dirty="0"/>
              <a:t>Risk = Probability X Impact</a:t>
            </a:r>
          </a:p>
          <a:p>
            <a:endParaRPr lang="en-MY" dirty="0"/>
          </a:p>
          <a:p>
            <a:pPr marL="0" indent="0">
              <a:buNone/>
            </a:pPr>
            <a:r>
              <a:rPr lang="en-MY" dirty="0"/>
              <a:t>The size of a risk is defined by the likelihood that it will materialize times the damage it will do. If a risk has a very low probability, let's say the occurrence of a flood, but the impact can be very high</a:t>
            </a:r>
          </a:p>
        </p:txBody>
      </p:sp>
    </p:spTree>
    <p:extLst>
      <p:ext uri="{BB962C8B-B14F-4D97-AF65-F5344CB8AC3E}">
        <p14:creationId xmlns:p14="http://schemas.microsoft.com/office/powerpoint/2010/main" val="4230731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Risk Management Strategy</a:t>
            </a:r>
          </a:p>
        </p:txBody>
      </p:sp>
      <p:pic>
        <p:nvPicPr>
          <p:cNvPr id="5" name="Picture 4">
            <a:extLst>
              <a:ext uri="{FF2B5EF4-FFF2-40B4-BE49-F238E27FC236}">
                <a16:creationId xmlns:a16="http://schemas.microsoft.com/office/drawing/2014/main" id="{F1087598-8207-4E76-8BA6-149187121421}"/>
              </a:ext>
            </a:extLst>
          </p:cNvPr>
          <p:cNvPicPr>
            <a:picLocks noChangeAspect="1"/>
          </p:cNvPicPr>
          <p:nvPr/>
        </p:nvPicPr>
        <p:blipFill>
          <a:blip r:embed="rId2"/>
          <a:stretch>
            <a:fillRect/>
          </a:stretch>
        </p:blipFill>
        <p:spPr>
          <a:xfrm>
            <a:off x="707038" y="1772816"/>
            <a:ext cx="8010525" cy="4543425"/>
          </a:xfrm>
          <a:prstGeom prst="rect">
            <a:avLst/>
          </a:prstGeom>
        </p:spPr>
      </p:pic>
    </p:spTree>
    <p:extLst>
      <p:ext uri="{BB962C8B-B14F-4D97-AF65-F5344CB8AC3E}">
        <p14:creationId xmlns:p14="http://schemas.microsoft.com/office/powerpoint/2010/main" val="16017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Safety and Security Risks</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r>
              <a:rPr lang="en-MY" dirty="0"/>
              <a:t>Terrorism</a:t>
            </a:r>
          </a:p>
          <a:p>
            <a:r>
              <a:rPr lang="en-MY" dirty="0"/>
              <a:t>Crime</a:t>
            </a:r>
          </a:p>
          <a:p>
            <a:r>
              <a:rPr lang="en-MY" dirty="0"/>
              <a:t>Kidnapping</a:t>
            </a:r>
          </a:p>
          <a:p>
            <a:r>
              <a:rPr lang="en-MY" dirty="0"/>
              <a:t>Health and Medical Risks</a:t>
            </a:r>
          </a:p>
          <a:p>
            <a:r>
              <a:rPr lang="en-MY" dirty="0"/>
              <a:t>Legal Prosecution Risk</a:t>
            </a:r>
          </a:p>
          <a:p>
            <a:endParaRPr lang="en-MY" dirty="0"/>
          </a:p>
        </p:txBody>
      </p:sp>
    </p:spTree>
    <p:extLst>
      <p:ext uri="{BB962C8B-B14F-4D97-AF65-F5344CB8AC3E}">
        <p14:creationId xmlns:p14="http://schemas.microsoft.com/office/powerpoint/2010/main" val="3562891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F15-2315-4757-B58D-D160746E82E4}"/>
              </a:ext>
            </a:extLst>
          </p:cNvPr>
          <p:cNvSpPr>
            <a:spLocks noGrp="1"/>
          </p:cNvSpPr>
          <p:nvPr>
            <p:ph type="title"/>
          </p:nvPr>
        </p:nvSpPr>
        <p:spPr/>
        <p:txBody>
          <a:bodyPr/>
          <a:lstStyle/>
          <a:p>
            <a:r>
              <a:rPr lang="en-MY" dirty="0"/>
              <a:t>Crime</a:t>
            </a:r>
          </a:p>
        </p:txBody>
      </p:sp>
      <p:sp>
        <p:nvSpPr>
          <p:cNvPr id="3" name="Content Placeholder 2">
            <a:extLst>
              <a:ext uri="{FF2B5EF4-FFF2-40B4-BE49-F238E27FC236}">
                <a16:creationId xmlns:a16="http://schemas.microsoft.com/office/drawing/2014/main" id="{29691F64-3122-43C7-955D-06315E59BFFF}"/>
              </a:ext>
            </a:extLst>
          </p:cNvPr>
          <p:cNvSpPr>
            <a:spLocks noGrp="1"/>
          </p:cNvSpPr>
          <p:nvPr>
            <p:ph idx="1"/>
          </p:nvPr>
        </p:nvSpPr>
        <p:spPr/>
        <p:txBody>
          <a:bodyPr/>
          <a:lstStyle/>
          <a:p>
            <a:r>
              <a:rPr lang="en-MY" dirty="0"/>
              <a:t>The biggest threat to international travellers is not terrorism but old-fashioned crime, such as theft and pick-pocketing.</a:t>
            </a:r>
          </a:p>
          <a:p>
            <a:endParaRPr lang="en-MY" dirty="0"/>
          </a:p>
          <a:p>
            <a:r>
              <a:rPr lang="en-MY" dirty="0"/>
              <a:t>Travelers have been thrown in jail for exceeding a credit card limit, buying artifacts from an unlicensed dealer, entering an Islamic country with alcohol, or failing to meet a contract deadline.</a:t>
            </a:r>
          </a:p>
        </p:txBody>
      </p:sp>
    </p:spTree>
    <p:extLst>
      <p:ext uri="{BB962C8B-B14F-4D97-AF65-F5344CB8AC3E}">
        <p14:creationId xmlns:p14="http://schemas.microsoft.com/office/powerpoint/2010/main" val="156378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83568" y="1600200"/>
            <a:ext cx="8003232" cy="4530725"/>
          </a:xfrm>
        </p:spPr>
        <p:txBody>
          <a:bodyPr/>
          <a:lstStyle/>
          <a:p>
            <a:pPr marL="0" indent="0">
              <a:buNone/>
            </a:pPr>
            <a:r>
              <a:rPr lang="en-MY" sz="2400" dirty="0"/>
              <a:t>Which of the following will be MOST effective in mitigating the risk of global litigation?</a:t>
            </a:r>
          </a:p>
          <a:p>
            <a:pPr marL="0" indent="0">
              <a:buNone/>
            </a:pPr>
            <a:endParaRPr lang="en-MY" sz="2400" dirty="0"/>
          </a:p>
          <a:p>
            <a:pPr marL="514350" indent="-514350">
              <a:buFont typeface="+mj-lt"/>
              <a:buAutoNum type="alphaUcPeriod"/>
            </a:pPr>
            <a:r>
              <a:rPr lang="en-MY" sz="2400" dirty="0"/>
              <a:t>Educating international assignees on international, regional, and local laws</a:t>
            </a:r>
          </a:p>
          <a:p>
            <a:pPr marL="514350" indent="-514350">
              <a:buFont typeface="+mj-lt"/>
              <a:buAutoNum type="alphaUcPeriod"/>
            </a:pPr>
            <a:endParaRPr lang="en-MY" sz="2400" dirty="0"/>
          </a:p>
          <a:p>
            <a:pPr marL="514350" indent="-514350">
              <a:buFont typeface="+mj-lt"/>
              <a:buAutoNum type="alphaUcPeriod"/>
            </a:pPr>
            <a:r>
              <a:rPr lang="en-MY" sz="2400" dirty="0"/>
              <a:t>Developing a corporate code of conduct</a:t>
            </a:r>
          </a:p>
          <a:p>
            <a:pPr marL="514350" indent="-514350">
              <a:buFont typeface="+mj-lt"/>
              <a:buAutoNum type="alphaUcPeriod"/>
            </a:pPr>
            <a:endParaRPr lang="en-MY" sz="2400" dirty="0"/>
          </a:p>
          <a:p>
            <a:pPr marL="514350" indent="-514350">
              <a:buFont typeface="+mj-lt"/>
              <a:buAutoNum type="alphaUcPeriod"/>
            </a:pPr>
            <a:r>
              <a:rPr lang="en-MY" sz="2400" dirty="0"/>
              <a:t>Monitoring the conduct of subsidiaries</a:t>
            </a:r>
          </a:p>
          <a:p>
            <a:pPr marL="514350" indent="-514350">
              <a:buFont typeface="+mj-lt"/>
              <a:buAutoNum type="alphaUcPeriod"/>
            </a:pPr>
            <a:endParaRPr lang="en-MY" sz="2400" dirty="0"/>
          </a:p>
          <a:p>
            <a:pPr marL="514350" indent="-514350">
              <a:buFont typeface="+mj-lt"/>
              <a:buAutoNum type="alphaUcPeriod"/>
            </a:pPr>
            <a:r>
              <a:rPr lang="en-MY" sz="2400" dirty="0"/>
              <a:t>Working with local employees to develop HR policies</a:t>
            </a:r>
          </a:p>
        </p:txBody>
      </p:sp>
    </p:spTree>
    <p:extLst>
      <p:ext uri="{BB962C8B-B14F-4D97-AF65-F5344CB8AC3E}">
        <p14:creationId xmlns:p14="http://schemas.microsoft.com/office/powerpoint/2010/main" val="2290364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505032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sz="4000" dirty="0"/>
              <a:t>Extraterritorial Laws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1"/>
            <a:ext cx="7772400" cy="1143000"/>
          </a:xfrm>
        </p:spPr>
        <p:txBody>
          <a:bodyPr/>
          <a:lstStyle/>
          <a:p>
            <a:pPr marL="0" indent="0">
              <a:buNone/>
            </a:pPr>
            <a:r>
              <a:rPr lang="en-MY" sz="2400" dirty="0"/>
              <a:t>Extraterritorial laws refer to laws that a country will enact which regard an offence committed abroad as an offence committed within its borders.</a:t>
            </a:r>
          </a:p>
        </p:txBody>
      </p:sp>
      <p:pic>
        <p:nvPicPr>
          <p:cNvPr id="5" name="Picture 4">
            <a:extLst>
              <a:ext uri="{FF2B5EF4-FFF2-40B4-BE49-F238E27FC236}">
                <a16:creationId xmlns:a16="http://schemas.microsoft.com/office/drawing/2014/main" id="{B535ED0D-58CC-491C-B4B1-8A6B92487A7B}"/>
              </a:ext>
            </a:extLst>
          </p:cNvPr>
          <p:cNvPicPr>
            <a:picLocks noChangeAspect="1"/>
          </p:cNvPicPr>
          <p:nvPr/>
        </p:nvPicPr>
        <p:blipFill>
          <a:blip r:embed="rId2"/>
          <a:stretch>
            <a:fillRect/>
          </a:stretch>
        </p:blipFill>
        <p:spPr>
          <a:xfrm>
            <a:off x="937774" y="2922589"/>
            <a:ext cx="5945023" cy="3607530"/>
          </a:xfrm>
          <a:prstGeom prst="rect">
            <a:avLst/>
          </a:prstGeom>
        </p:spPr>
      </p:pic>
    </p:spTree>
    <p:extLst>
      <p:ext uri="{BB962C8B-B14F-4D97-AF65-F5344CB8AC3E}">
        <p14:creationId xmlns:p14="http://schemas.microsoft.com/office/powerpoint/2010/main" val="142902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This 1964 law prohibits employers from discriminating against employees on the basis of sex, race, </a:t>
            </a:r>
            <a:r>
              <a:rPr lang="en-MY" dirty="0" err="1"/>
              <a:t>color</a:t>
            </a:r>
            <a:r>
              <a:rPr lang="en-MY" dirty="0"/>
              <a:t>, national origin, and religion. It applies to employers with 15 or more employees, including federal, state, and local governments. Further, this is one of the few U.S. laws that applies to U.S. workers, working for U.S. companies, outside of the U.S. </a:t>
            </a:r>
          </a:p>
          <a:p>
            <a:endParaRPr lang="en-MY" dirty="0"/>
          </a:p>
        </p:txBody>
      </p:sp>
    </p:spTree>
    <p:extLst>
      <p:ext uri="{BB962C8B-B14F-4D97-AF65-F5344CB8AC3E}">
        <p14:creationId xmlns:p14="http://schemas.microsoft.com/office/powerpoint/2010/main" val="3929861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US Title VII</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r>
              <a:rPr lang="en-MY" dirty="0"/>
              <a:t>Title VII can come into play when employers treat women differently than men out of concern for safety and health. An example is the practice of refusing international assignments for women out of fear of terrorism, cultural adaptability concerns or other safety concerns. When such requirements have a disparate impact on women, employers leave themselves open to charges of sex bias under Title VII.</a:t>
            </a:r>
          </a:p>
          <a:p>
            <a:endParaRPr lang="en-MY" dirty="0"/>
          </a:p>
        </p:txBody>
      </p:sp>
    </p:spTree>
    <p:extLst>
      <p:ext uri="{BB962C8B-B14F-4D97-AF65-F5344CB8AC3E}">
        <p14:creationId xmlns:p14="http://schemas.microsoft.com/office/powerpoint/2010/main" val="1511374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sz="3200" dirty="0"/>
              <a:t>Age Discrimination in Employment Act (US)</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a:xfrm>
            <a:off x="914400" y="1600200"/>
            <a:ext cx="8122096" cy="4530725"/>
          </a:xfrm>
        </p:spPr>
        <p:txBody>
          <a:bodyPr/>
          <a:lstStyle/>
          <a:p>
            <a:pPr marL="0" indent="0">
              <a:buNone/>
            </a:pPr>
            <a:r>
              <a:rPr lang="en-MY" dirty="0"/>
              <a:t>Age Discrimination in Employment Act of 1967 (ADEA) Prohibits arbitrary age discrimination against employees or applicants age 40 and older. 1986 amendments abolished mandatory retirement of employees of any age, with a few exceptions. Amendments also require employers to continue making full contributions to employees’ retirement plan accounts until they retire. This is another law that applies to the employees of American-based organizations that are located outside of the United States.</a:t>
            </a:r>
          </a:p>
        </p:txBody>
      </p:sp>
    </p:spTree>
    <p:extLst>
      <p:ext uri="{BB962C8B-B14F-4D97-AF65-F5344CB8AC3E}">
        <p14:creationId xmlns:p14="http://schemas.microsoft.com/office/powerpoint/2010/main" val="754000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sz="4000" dirty="0"/>
              <a:t>Foreign Corrupt Practices Act (U.S.)</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pPr marL="0" indent="0">
              <a:buNone/>
            </a:pPr>
            <a:r>
              <a:rPr lang="en-MY" dirty="0"/>
              <a:t>This act makes it unlawful for certain classes of persons and entities to make payments to foreign government officials to assist in obtaining or retaining business. There are 2 main provisions:</a:t>
            </a:r>
          </a:p>
          <a:p>
            <a:pPr marL="514350" indent="-514350">
              <a:buFont typeface="+mj-lt"/>
              <a:buAutoNum type="arabicPeriod"/>
            </a:pPr>
            <a:r>
              <a:rPr lang="en-MY" dirty="0"/>
              <a:t>  Addresses accounting transparency requirements under the Securities Exchange Act of 1934</a:t>
            </a:r>
          </a:p>
          <a:p>
            <a:pPr marL="514350" indent="-514350">
              <a:buFont typeface="+mj-lt"/>
              <a:buAutoNum type="arabicPeriod"/>
            </a:pPr>
            <a:r>
              <a:rPr lang="en-MY" dirty="0"/>
              <a:t>Concerns bribery of foreign officials. It was passed in 1977.</a:t>
            </a:r>
          </a:p>
        </p:txBody>
      </p:sp>
    </p:spTree>
    <p:extLst>
      <p:ext uri="{BB962C8B-B14F-4D97-AF65-F5344CB8AC3E}">
        <p14:creationId xmlns:p14="http://schemas.microsoft.com/office/powerpoint/2010/main" val="294459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600" dirty="0"/>
              <a:t>Americans with Disabilities Act (U.S.)</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sz="2400" dirty="0"/>
              <a:t>The ADA (1990) prohibits discrimination and guarantees that people with disabilities have the same opportunities as everyone else to participate in the mainstream of American life — to enjoy employment opportunities, to purchase goods and services, and to participate in State and local government programs and services. Disability is defined as a physical or mental impairment that substantially limits one or more major life activities, a person who has a history or record of such an impairment, or a person who is perceived by others as having such an impairment.</a:t>
            </a:r>
          </a:p>
        </p:txBody>
      </p:sp>
    </p:spTree>
    <p:extLst>
      <p:ext uri="{BB962C8B-B14F-4D97-AF65-F5344CB8AC3E}">
        <p14:creationId xmlns:p14="http://schemas.microsoft.com/office/powerpoint/2010/main" val="1805100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Bribery Act (U.K.)</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Passed in 2010, this law made it illegal to bribe foreign officials to obtain a business advantage. It identified 4 prime offences: 2 general offences covering the offering, promising, or giving of an advantage, and requesting, agreeing to receive, or accepting of an advantage; 1 discrete offence of bribery of a foreign public official; and 1 new offence of failure by a commercial organization to prevent a bribe being paid to obtain or retain resources/business.</a:t>
            </a:r>
          </a:p>
        </p:txBody>
      </p:sp>
    </p:spTree>
    <p:extLst>
      <p:ext uri="{BB962C8B-B14F-4D97-AF65-F5344CB8AC3E}">
        <p14:creationId xmlns:p14="http://schemas.microsoft.com/office/powerpoint/2010/main" val="18937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FEC8-C3C6-4672-B9E3-98694FAA25C7}"/>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B0D502E9-E232-4ED6-AA17-CDA84D5CC230}"/>
              </a:ext>
            </a:extLst>
          </p:cNvPr>
          <p:cNvSpPr>
            <a:spLocks noGrp="1"/>
          </p:cNvSpPr>
          <p:nvPr>
            <p:ph idx="1"/>
          </p:nvPr>
        </p:nvSpPr>
        <p:spPr/>
        <p:txBody>
          <a:bodyPr/>
          <a:lstStyle/>
          <a:p>
            <a:pPr marL="0" indent="0">
              <a:buNone/>
            </a:pPr>
            <a:r>
              <a:rPr lang="en-MY" dirty="0"/>
              <a:t>Which of the following U.S. employment laws is NOT extraterritorial?</a:t>
            </a:r>
          </a:p>
          <a:p>
            <a:pPr marL="0" indent="0">
              <a:buNone/>
            </a:pPr>
            <a:endParaRPr lang="en-MY" dirty="0"/>
          </a:p>
          <a:p>
            <a:pPr marL="514350" indent="-514350">
              <a:buFont typeface="+mj-lt"/>
              <a:buAutoNum type="alphaUcPeriod"/>
            </a:pPr>
            <a:r>
              <a:rPr lang="en-MY" dirty="0"/>
              <a:t>Americans with Disabilities Act	</a:t>
            </a:r>
          </a:p>
          <a:p>
            <a:pPr marL="514350" indent="-514350">
              <a:buFont typeface="+mj-lt"/>
              <a:buAutoNum type="alphaUcPeriod"/>
            </a:pPr>
            <a:r>
              <a:rPr lang="en-MY" dirty="0"/>
              <a:t>Age Discrimination in Employment Act	</a:t>
            </a:r>
          </a:p>
          <a:p>
            <a:pPr marL="514350" indent="-514350">
              <a:buFont typeface="+mj-lt"/>
              <a:buAutoNum type="alphaUcPeriod"/>
            </a:pPr>
            <a:r>
              <a:rPr lang="en-MY" dirty="0"/>
              <a:t>Fair </a:t>
            </a:r>
            <a:r>
              <a:rPr lang="en-MY" dirty="0" err="1"/>
              <a:t>Labor</a:t>
            </a:r>
            <a:r>
              <a:rPr lang="en-MY" dirty="0"/>
              <a:t> Standards Act	</a:t>
            </a:r>
          </a:p>
          <a:p>
            <a:pPr marL="514350" indent="-514350">
              <a:buFont typeface="+mj-lt"/>
              <a:buAutoNum type="alphaUcPeriod"/>
            </a:pPr>
            <a:r>
              <a:rPr lang="en-MY" dirty="0"/>
              <a:t>Title VII of the Civil Rights Act</a:t>
            </a:r>
          </a:p>
          <a:p>
            <a:pPr marL="514350" indent="-514350">
              <a:buFont typeface="+mj-lt"/>
              <a:buAutoNum type="alphaUcPeriod"/>
            </a:pPr>
            <a:endParaRPr lang="en-MY" dirty="0"/>
          </a:p>
        </p:txBody>
      </p:sp>
    </p:spTree>
    <p:extLst>
      <p:ext uri="{BB962C8B-B14F-4D97-AF65-F5344CB8AC3E}">
        <p14:creationId xmlns:p14="http://schemas.microsoft.com/office/powerpoint/2010/main" val="2080041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895-42F1-445D-9BF0-7A6A7784D3B0}"/>
              </a:ext>
            </a:extLst>
          </p:cNvPr>
          <p:cNvSpPr>
            <a:spLocks noGrp="1"/>
          </p:cNvSpPr>
          <p:nvPr>
            <p:ph type="title"/>
          </p:nvPr>
        </p:nvSpPr>
        <p:spPr/>
        <p:txBody>
          <a:bodyPr/>
          <a:lstStyle/>
          <a:p>
            <a:r>
              <a:rPr lang="en-MY" dirty="0"/>
              <a:t>Poll Answer # 2</a:t>
            </a:r>
          </a:p>
        </p:txBody>
      </p:sp>
      <p:sp>
        <p:nvSpPr>
          <p:cNvPr id="3" name="Content Placeholder 2">
            <a:extLst>
              <a:ext uri="{FF2B5EF4-FFF2-40B4-BE49-F238E27FC236}">
                <a16:creationId xmlns:a16="http://schemas.microsoft.com/office/drawing/2014/main" id="{B78C8EE8-619B-42D0-B0B0-982B890811CB}"/>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38672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BFE57-D502-4907-A6C6-CF1D715FD587}"/>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55DE9AC0-61A3-4562-8D5B-E510812FF874}"/>
              </a:ext>
            </a:extLst>
          </p:cNvPr>
          <p:cNvSpPr>
            <a:spLocks noGrp="1"/>
          </p:cNvSpPr>
          <p:nvPr>
            <p:ph idx="1"/>
          </p:nvPr>
        </p:nvSpPr>
        <p:spPr>
          <a:xfrm>
            <a:off x="611560" y="1600200"/>
            <a:ext cx="8075240" cy="4530725"/>
          </a:xfrm>
        </p:spPr>
        <p:txBody>
          <a:bodyPr/>
          <a:lstStyle/>
          <a:p>
            <a:pPr marL="0" indent="0">
              <a:buNone/>
            </a:pPr>
            <a:r>
              <a:rPr lang="en-MY" sz="2400" dirty="0"/>
              <a:t>Extraterritorial U.S. laws apply to the non-U.S. operations of U.S. firms with respect to U.S. citizens or legal residents ?</a:t>
            </a:r>
          </a:p>
          <a:p>
            <a:pPr marL="514350" indent="-514350">
              <a:buFont typeface="+mj-lt"/>
              <a:buAutoNum type="alphaUcPeriod"/>
            </a:pPr>
            <a:r>
              <a:rPr lang="en-MY" sz="2400" dirty="0"/>
              <a:t>unless the employer is, or is controlled by, a U.S. government entity.</a:t>
            </a:r>
          </a:p>
          <a:p>
            <a:pPr marL="514350" indent="-514350">
              <a:buFont typeface="+mj-lt"/>
              <a:buAutoNum type="alphaUcPeriod"/>
            </a:pPr>
            <a:r>
              <a:rPr lang="en-MY" sz="2400" dirty="0"/>
              <a:t>under all circumstances.	</a:t>
            </a:r>
          </a:p>
          <a:p>
            <a:pPr marL="514350" indent="-514350">
              <a:buFont typeface="+mj-lt"/>
              <a:buAutoNum type="alphaUcPeriod"/>
            </a:pPr>
            <a:r>
              <a:rPr lang="en-MY" sz="2400" dirty="0"/>
              <a:t>unless compliance with the U.S. law would cause the employer to violate the law of the host country.	</a:t>
            </a:r>
          </a:p>
          <a:p>
            <a:pPr marL="514350" indent="-514350">
              <a:buFont typeface="+mj-lt"/>
              <a:buAutoNum type="alphaUcPeriod"/>
            </a:pPr>
            <a:r>
              <a:rPr lang="en-MY" sz="2400" dirty="0"/>
              <a:t>unless a Friendship, Commerce, and Navigation (FCN) treaty exists between the United States and the host country.</a:t>
            </a:r>
          </a:p>
          <a:p>
            <a:pPr marL="514350" indent="-514350">
              <a:buFont typeface="+mj-lt"/>
              <a:buAutoNum type="alphaUcPeriod"/>
            </a:pPr>
            <a:endParaRPr lang="en-MY" sz="2400" dirty="0"/>
          </a:p>
        </p:txBody>
      </p:sp>
    </p:spTree>
    <p:extLst>
      <p:ext uri="{BB962C8B-B14F-4D97-AF65-F5344CB8AC3E}">
        <p14:creationId xmlns:p14="http://schemas.microsoft.com/office/powerpoint/2010/main" val="1038394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ABFE7-461C-4900-9249-0F834742B65C}"/>
              </a:ext>
            </a:extLst>
          </p:cNvPr>
          <p:cNvSpPr>
            <a:spLocks noGrp="1"/>
          </p:cNvSpPr>
          <p:nvPr>
            <p:ph type="title"/>
          </p:nvPr>
        </p:nvSpPr>
        <p:spPr/>
        <p:txBody>
          <a:bodyPr/>
          <a:lstStyle/>
          <a:p>
            <a:r>
              <a:rPr lang="en-MY" dirty="0"/>
              <a:t>Poll Answer # 3</a:t>
            </a:r>
          </a:p>
        </p:txBody>
      </p:sp>
      <p:sp>
        <p:nvSpPr>
          <p:cNvPr id="3" name="Content Placeholder 2">
            <a:extLst>
              <a:ext uri="{FF2B5EF4-FFF2-40B4-BE49-F238E27FC236}">
                <a16:creationId xmlns:a16="http://schemas.microsoft.com/office/drawing/2014/main" id="{8F1CCF86-C7CF-4962-AF7D-E9AB3FEE71DD}"/>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17616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Employee Records and Data</a:t>
            </a:r>
          </a:p>
        </p:txBody>
      </p:sp>
      <p:pic>
        <p:nvPicPr>
          <p:cNvPr id="5" name="Picture 4">
            <a:extLst>
              <a:ext uri="{FF2B5EF4-FFF2-40B4-BE49-F238E27FC236}">
                <a16:creationId xmlns:a16="http://schemas.microsoft.com/office/drawing/2014/main" id="{E770BCAF-CB32-44EF-83C8-AF62EFFEF2D2}"/>
              </a:ext>
            </a:extLst>
          </p:cNvPr>
          <p:cNvPicPr>
            <a:picLocks noChangeAspect="1"/>
          </p:cNvPicPr>
          <p:nvPr/>
        </p:nvPicPr>
        <p:blipFill>
          <a:blip r:embed="rId2"/>
          <a:stretch>
            <a:fillRect/>
          </a:stretch>
        </p:blipFill>
        <p:spPr>
          <a:xfrm>
            <a:off x="909856" y="1621806"/>
            <a:ext cx="7629525" cy="4991100"/>
          </a:xfrm>
          <a:prstGeom prst="rect">
            <a:avLst/>
          </a:prstGeom>
        </p:spPr>
      </p:pic>
    </p:spTree>
    <p:extLst>
      <p:ext uri="{BB962C8B-B14F-4D97-AF65-F5344CB8AC3E}">
        <p14:creationId xmlns:p14="http://schemas.microsoft.com/office/powerpoint/2010/main" val="4170062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HIPAA (U.S.)</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pPr marL="0" indent="0">
              <a:buNone/>
            </a:pPr>
            <a:r>
              <a:rPr lang="en-MY" dirty="0"/>
              <a:t>The Health Insurance Portability and Accountability Act of 1996 provides the ability to transfer and continue health insurance coverage when an American changes or loses their job. It was intended to reduce health care fraud and abuse. It also mandates the protection and confidential handling of protected health information</a:t>
            </a:r>
          </a:p>
        </p:txBody>
      </p:sp>
    </p:spTree>
    <p:extLst>
      <p:ext uri="{BB962C8B-B14F-4D97-AF65-F5344CB8AC3E}">
        <p14:creationId xmlns:p14="http://schemas.microsoft.com/office/powerpoint/2010/main" val="41239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r>
              <a:rPr lang="en-MY" dirty="0"/>
              <a:t>Federal Privacy Act (Australia)</a:t>
            </a:r>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r>
              <a:rPr lang="en-MY" sz="2400" dirty="0"/>
              <a:t>Passed in 1988, this act regulates how personal information is handled. The Privacy Act defines personal information as: “information or an opinion, whether true or not, and whether recorded in a material form or not, about an identified individual, or an individual who is reasonably identifiable” . Common examples are an individual’s name, signature, address, telephone number, date of birth, medical records, bank account details, and commentary or opinion about a person. It also regulates the privacy component of the consumer credit reporting system, tax file numbers, and health, and medical research.</a:t>
            </a:r>
          </a:p>
        </p:txBody>
      </p:sp>
    </p:spTree>
    <p:extLst>
      <p:ext uri="{BB962C8B-B14F-4D97-AF65-F5344CB8AC3E}">
        <p14:creationId xmlns:p14="http://schemas.microsoft.com/office/powerpoint/2010/main" val="2227032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EU Safe </a:t>
            </a:r>
            <a:r>
              <a:rPr lang="en-MY" dirty="0" err="1"/>
              <a:t>Harbor</a:t>
            </a:r>
            <a:endParaRPr lang="en-MY" dirty="0"/>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US-EU Safe </a:t>
            </a:r>
            <a:r>
              <a:rPr lang="en-MY" dirty="0" err="1"/>
              <a:t>Harbor</a:t>
            </a:r>
            <a:r>
              <a:rPr lang="en-MY" dirty="0"/>
              <a:t> is a streamlined process for US companies to comply with the EU Directive on the protection of personal data. It requires that transfers of personal data take place only to non-EU countries that provide an "adequate" level of privacy protection.</a:t>
            </a:r>
          </a:p>
        </p:txBody>
      </p:sp>
    </p:spTree>
    <p:extLst>
      <p:ext uri="{BB962C8B-B14F-4D97-AF65-F5344CB8AC3E}">
        <p14:creationId xmlns:p14="http://schemas.microsoft.com/office/powerpoint/2010/main" val="1136473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EU Safe </a:t>
            </a:r>
            <a:r>
              <a:rPr lang="en-MY" dirty="0" err="1"/>
              <a:t>Harbor</a:t>
            </a:r>
            <a:r>
              <a:rPr lang="en-MY" dirty="0"/>
              <a:t> Principles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Notice</a:t>
            </a:r>
          </a:p>
          <a:p>
            <a:r>
              <a:rPr lang="en-MY" dirty="0"/>
              <a:t>Choice</a:t>
            </a:r>
          </a:p>
          <a:p>
            <a:r>
              <a:rPr lang="en-MY" dirty="0"/>
              <a:t>Onward Transfer</a:t>
            </a:r>
          </a:p>
          <a:p>
            <a:r>
              <a:rPr lang="en-MY" dirty="0"/>
              <a:t>Access</a:t>
            </a:r>
          </a:p>
          <a:p>
            <a:r>
              <a:rPr lang="en-MY" dirty="0"/>
              <a:t>Security</a:t>
            </a:r>
          </a:p>
          <a:p>
            <a:r>
              <a:rPr lang="en-MY" dirty="0"/>
              <a:t>Data Integrity</a:t>
            </a:r>
          </a:p>
          <a:p>
            <a:r>
              <a:rPr lang="en-MY" dirty="0"/>
              <a:t>Enforcement</a:t>
            </a:r>
          </a:p>
          <a:p>
            <a:endParaRPr lang="en-MY" dirty="0"/>
          </a:p>
        </p:txBody>
      </p:sp>
    </p:spTree>
    <p:extLst>
      <p:ext uri="{BB962C8B-B14F-4D97-AF65-F5344CB8AC3E}">
        <p14:creationId xmlns:p14="http://schemas.microsoft.com/office/powerpoint/2010/main" val="1575772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General Data Protection Regulation (GDPR)</a:t>
            </a:r>
          </a:p>
        </p:txBody>
      </p:sp>
      <p:pic>
        <p:nvPicPr>
          <p:cNvPr id="5" name="Picture 4">
            <a:extLst>
              <a:ext uri="{FF2B5EF4-FFF2-40B4-BE49-F238E27FC236}">
                <a16:creationId xmlns:a16="http://schemas.microsoft.com/office/drawing/2014/main" id="{AD6D0D72-25C1-411F-9996-69EBC0F62D87}"/>
              </a:ext>
            </a:extLst>
          </p:cNvPr>
          <p:cNvPicPr>
            <a:picLocks noChangeAspect="1"/>
          </p:cNvPicPr>
          <p:nvPr/>
        </p:nvPicPr>
        <p:blipFill>
          <a:blip r:embed="rId2"/>
          <a:stretch>
            <a:fillRect/>
          </a:stretch>
        </p:blipFill>
        <p:spPr>
          <a:xfrm>
            <a:off x="1114425" y="1719262"/>
            <a:ext cx="6915150" cy="3419475"/>
          </a:xfrm>
          <a:prstGeom prst="rect">
            <a:avLst/>
          </a:prstGeom>
        </p:spPr>
      </p:pic>
    </p:spTree>
    <p:extLst>
      <p:ext uri="{BB962C8B-B14F-4D97-AF65-F5344CB8AC3E}">
        <p14:creationId xmlns:p14="http://schemas.microsoft.com/office/powerpoint/2010/main" val="2703358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3FEB-5339-4806-934F-5F2E0DC51FC0}"/>
              </a:ext>
            </a:extLst>
          </p:cNvPr>
          <p:cNvSpPr>
            <a:spLocks noGrp="1"/>
          </p:cNvSpPr>
          <p:nvPr>
            <p:ph type="title"/>
          </p:nvPr>
        </p:nvSpPr>
        <p:spPr/>
        <p:txBody>
          <a:bodyPr/>
          <a:lstStyle/>
          <a:p>
            <a:r>
              <a:rPr lang="en-MY" dirty="0"/>
              <a:t>GDPR</a:t>
            </a:r>
          </a:p>
        </p:txBody>
      </p:sp>
      <p:sp>
        <p:nvSpPr>
          <p:cNvPr id="3" name="Content Placeholder 2">
            <a:extLst>
              <a:ext uri="{FF2B5EF4-FFF2-40B4-BE49-F238E27FC236}">
                <a16:creationId xmlns:a16="http://schemas.microsoft.com/office/drawing/2014/main" id="{C1A5FB4E-A736-44A2-9042-0B975BDD20BF}"/>
              </a:ext>
            </a:extLst>
          </p:cNvPr>
          <p:cNvSpPr>
            <a:spLocks noGrp="1"/>
          </p:cNvSpPr>
          <p:nvPr>
            <p:ph idx="1"/>
          </p:nvPr>
        </p:nvSpPr>
        <p:spPr/>
        <p:txBody>
          <a:bodyPr/>
          <a:lstStyle/>
          <a:p>
            <a:pPr marL="0" indent="0">
              <a:buNone/>
            </a:pPr>
            <a:r>
              <a:rPr lang="en-MY" dirty="0"/>
              <a:t>The General Data Protection Regulation (GDPR) is a legal framework that sets guidelines for the collection and processing of personal information of individuals within the European Union (EU). GDPR covers all companies that deal with data of EU citizens, so it is a critical regulation for corporate compliance officers at banks, insurers, and other financial companies.</a:t>
            </a:r>
          </a:p>
        </p:txBody>
      </p:sp>
    </p:spTree>
    <p:extLst>
      <p:ext uri="{BB962C8B-B14F-4D97-AF65-F5344CB8AC3E}">
        <p14:creationId xmlns:p14="http://schemas.microsoft.com/office/powerpoint/2010/main" val="323452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The right to be notified</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If there has been a data breach which compromises an individual ’s personal data, the individual has a right to be informed within 72 hours of first having become aware of the breach.</a:t>
            </a:r>
          </a:p>
          <a:p>
            <a:r>
              <a:rPr lang="en-MY" dirty="0"/>
              <a:t>The GDPR is the EU’s way of giving individuals, prospects, customers, contractors and employees more power over their data and less power to the organizations that collect and use such data for monetary gain.</a:t>
            </a:r>
          </a:p>
        </p:txBody>
      </p:sp>
    </p:spTree>
    <p:extLst>
      <p:ext uri="{BB962C8B-B14F-4D97-AF65-F5344CB8AC3E}">
        <p14:creationId xmlns:p14="http://schemas.microsoft.com/office/powerpoint/2010/main" val="2687801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Fair and lawful processing</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Lawful means all processing should be based on a legitimate purpose.</a:t>
            </a:r>
          </a:p>
          <a:p>
            <a:r>
              <a:rPr lang="en-MY" dirty="0"/>
              <a:t>Fair means companies take responsibility and do not process data for any purpose other than the legitimate purposes.</a:t>
            </a:r>
          </a:p>
          <a:p>
            <a:r>
              <a:rPr lang="en-MY" dirty="0"/>
              <a:t>Transparent means that companies must inform data subjects about the processing activities on their personal data.</a:t>
            </a:r>
          </a:p>
        </p:txBody>
      </p:sp>
    </p:spTree>
    <p:extLst>
      <p:ext uri="{BB962C8B-B14F-4D97-AF65-F5344CB8AC3E}">
        <p14:creationId xmlns:p14="http://schemas.microsoft.com/office/powerpoint/2010/main" val="2095292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dirty="0"/>
              <a:t>Data minimization</a:t>
            </a:r>
          </a:p>
        </p:txBody>
      </p:sp>
      <p:sp>
        <p:nvSpPr>
          <p:cNvPr id="3" name="Content Placeholder 2">
            <a:extLst>
              <a:ext uri="{FF2B5EF4-FFF2-40B4-BE49-F238E27FC236}">
                <a16:creationId xmlns:a16="http://schemas.microsoft.com/office/drawing/2014/main" id="{91E07021-6147-4483-9A35-AA80899F2D91}"/>
              </a:ext>
            </a:extLst>
          </p:cNvPr>
          <p:cNvSpPr>
            <a:spLocks noGrp="1"/>
          </p:cNvSpPr>
          <p:nvPr>
            <p:ph idx="1"/>
          </p:nvPr>
        </p:nvSpPr>
        <p:spPr/>
        <p:txBody>
          <a:bodyPr/>
          <a:lstStyle/>
          <a:p>
            <a:pPr marL="0" indent="0">
              <a:buNone/>
            </a:pPr>
            <a:r>
              <a:rPr lang="en-MY" dirty="0"/>
              <a:t>“Data minimization” refers to measures performed by organizations to limit the personal data they collect and process from individuals to include only information that is relevant or necessary to accomplish specific purposes. The companies are expected to limit the processing, collect only that data which is necessary, and not keep personal data once the processing purpose is completed</a:t>
            </a:r>
          </a:p>
        </p:txBody>
      </p:sp>
    </p:spTree>
    <p:extLst>
      <p:ext uri="{BB962C8B-B14F-4D97-AF65-F5344CB8AC3E}">
        <p14:creationId xmlns:p14="http://schemas.microsoft.com/office/powerpoint/2010/main" val="265262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r>
              <a:rPr lang="en-MY" dirty="0"/>
              <a:t>Data transfers</a:t>
            </a:r>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pPr marL="0" indent="0">
              <a:buNone/>
            </a:pPr>
            <a:r>
              <a:rPr lang="en-MY" dirty="0"/>
              <a:t>The controller of personal data has the accountability to ensure that personal data is protected and GDPR requirements respected, even if processing is being done by a third party. This means controllers have the obligation to ensure the protection and privacy of personal data when that data is being transferred outside the company, to a third party and / or other </a:t>
            </a:r>
            <a:r>
              <a:rPr lang="en-MY" dirty="0" err="1"/>
              <a:t>enti</a:t>
            </a:r>
            <a:r>
              <a:rPr lang="en-MY" dirty="0"/>
              <a:t> ty within the same company.</a:t>
            </a:r>
          </a:p>
        </p:txBody>
      </p:sp>
    </p:spTree>
    <p:extLst>
      <p:ext uri="{BB962C8B-B14F-4D97-AF65-F5344CB8AC3E}">
        <p14:creationId xmlns:p14="http://schemas.microsoft.com/office/powerpoint/2010/main" val="2883958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7FC3-2049-4450-B42E-A2B521147E08}"/>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162B252F-F951-4582-87C4-B083E0F37E25}"/>
              </a:ext>
            </a:extLst>
          </p:cNvPr>
          <p:cNvSpPr>
            <a:spLocks noGrp="1"/>
          </p:cNvSpPr>
          <p:nvPr>
            <p:ph idx="1"/>
          </p:nvPr>
        </p:nvSpPr>
        <p:spPr>
          <a:xfrm>
            <a:off x="649574" y="1628800"/>
            <a:ext cx="8242905" cy="4680520"/>
          </a:xfrm>
        </p:spPr>
        <p:txBody>
          <a:bodyPr/>
          <a:lstStyle/>
          <a:p>
            <a:pPr marL="0" indent="0">
              <a:buNone/>
            </a:pPr>
            <a:r>
              <a:rPr lang="en-MY" sz="2400" dirty="0"/>
              <a:t>How can organizations comply with the GDPR’s principle of data minimization?</a:t>
            </a:r>
          </a:p>
          <a:p>
            <a:pPr marL="0" indent="0">
              <a:buNone/>
            </a:pPr>
            <a:endParaRPr lang="en-MY" sz="2400" dirty="0"/>
          </a:p>
          <a:p>
            <a:pPr marL="514350" indent="-514350">
              <a:buFont typeface="+mj-lt"/>
              <a:buAutoNum type="alphaUcPeriod"/>
            </a:pPr>
            <a:r>
              <a:rPr lang="en-MY" sz="2400" dirty="0"/>
              <a:t>By applying the concept of least privilege to the personal data collected, stored or otherwise processed.</a:t>
            </a:r>
          </a:p>
          <a:p>
            <a:pPr marL="514350" indent="-514350">
              <a:buFont typeface="+mj-lt"/>
              <a:buAutoNum type="alphaUcPeriod"/>
            </a:pPr>
            <a:r>
              <a:rPr lang="en-MY" sz="2400" dirty="0"/>
              <a:t>By limiting access rights to staff who need the personal data for the intended processing operations.</a:t>
            </a:r>
          </a:p>
          <a:p>
            <a:pPr marL="514350" indent="-514350">
              <a:buFont typeface="+mj-lt"/>
              <a:buAutoNum type="alphaUcPeriod"/>
            </a:pPr>
            <a:r>
              <a:rPr lang="en-MY" sz="2400" dirty="0"/>
              <a:t>By limiting file sizes, through saving all personal data that is processed in the smallest possible format.</a:t>
            </a:r>
          </a:p>
          <a:p>
            <a:pPr marL="514350" indent="-514350">
              <a:buFont typeface="+mj-lt"/>
              <a:buAutoNum type="alphaUcPeriod"/>
            </a:pPr>
            <a:r>
              <a:rPr lang="en-MY" sz="2400" dirty="0"/>
              <a:t>By limiting the personal data to what is adequate, relevant and necessary for the processing purposes.</a:t>
            </a:r>
          </a:p>
        </p:txBody>
      </p:sp>
    </p:spTree>
    <p:extLst>
      <p:ext uri="{BB962C8B-B14F-4D97-AF65-F5344CB8AC3E}">
        <p14:creationId xmlns:p14="http://schemas.microsoft.com/office/powerpoint/2010/main" val="3308549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FCA1-340E-4687-BC2F-C5287C012B41}"/>
              </a:ext>
            </a:extLst>
          </p:cNvPr>
          <p:cNvSpPr>
            <a:spLocks noGrp="1"/>
          </p:cNvSpPr>
          <p:nvPr>
            <p:ph type="title"/>
          </p:nvPr>
        </p:nvSpPr>
        <p:spPr/>
        <p:txBody>
          <a:bodyPr/>
          <a:lstStyle/>
          <a:p>
            <a:r>
              <a:rPr lang="en-MY" dirty="0"/>
              <a:t>Poll Answer # 4</a:t>
            </a:r>
          </a:p>
        </p:txBody>
      </p:sp>
      <p:sp>
        <p:nvSpPr>
          <p:cNvPr id="3" name="Content Placeholder 2">
            <a:extLst>
              <a:ext uri="{FF2B5EF4-FFF2-40B4-BE49-F238E27FC236}">
                <a16:creationId xmlns:a16="http://schemas.microsoft.com/office/drawing/2014/main" id="{7A7FF098-E0AE-45BD-999E-24D07E41718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734182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0229-82A5-4844-98F7-4487DDBD3F86}"/>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3E853F1D-9A2B-4EA3-98FE-676BE0E4FD05}"/>
              </a:ext>
            </a:extLst>
          </p:cNvPr>
          <p:cNvSpPr>
            <a:spLocks noGrp="1"/>
          </p:cNvSpPr>
          <p:nvPr>
            <p:ph idx="1"/>
          </p:nvPr>
        </p:nvSpPr>
        <p:spPr/>
        <p:txBody>
          <a:bodyPr/>
          <a:lstStyle/>
          <a:p>
            <a:pPr marL="0" indent="0">
              <a:buNone/>
            </a:pPr>
            <a:endParaRPr lang="en-MY" dirty="0"/>
          </a:p>
          <a:p>
            <a:pPr marL="0" indent="0">
              <a:buNone/>
            </a:pPr>
            <a:endParaRPr lang="en-MY" dirty="0"/>
          </a:p>
          <a:p>
            <a:pPr marL="0" indent="0">
              <a:buNone/>
            </a:pPr>
            <a:endParaRPr lang="en-MY" dirty="0"/>
          </a:p>
          <a:p>
            <a:pPr marL="0" indent="0" algn="ctr">
              <a:buNone/>
            </a:pPr>
            <a:r>
              <a:rPr lang="en-MY" sz="3200" dirty="0"/>
              <a:t>KEY HR MEASURES AND METRICS</a:t>
            </a:r>
          </a:p>
        </p:txBody>
      </p:sp>
    </p:spTree>
    <p:extLst>
      <p:ext uri="{BB962C8B-B14F-4D97-AF65-F5344CB8AC3E}">
        <p14:creationId xmlns:p14="http://schemas.microsoft.com/office/powerpoint/2010/main" val="3411281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Key HR Indicators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906072" cy="4853136"/>
          </a:xfrm>
        </p:spPr>
        <p:txBody>
          <a:bodyPr/>
          <a:lstStyle/>
          <a:p>
            <a:r>
              <a:rPr lang="en-MY" dirty="0"/>
              <a:t>Return on investment (ROI) = (total benefit / total costs) x 100</a:t>
            </a:r>
          </a:p>
          <a:p>
            <a:endParaRPr lang="en-MY" dirty="0"/>
          </a:p>
          <a:p>
            <a:r>
              <a:rPr lang="en-MY" dirty="0"/>
              <a:t>Cost per hire = [(External Recruiting Costs) + (Internal Recruiting Costs)] / Total Number of Hires in a Time Period</a:t>
            </a:r>
          </a:p>
          <a:p>
            <a:endParaRPr lang="en-MY" dirty="0"/>
          </a:p>
          <a:p>
            <a:r>
              <a:rPr lang="en-MY" dirty="0"/>
              <a:t>Salary Competitiveness Ratio (</a:t>
            </a:r>
            <a:r>
              <a:rPr lang="en-MY" dirty="0" err="1"/>
              <a:t>Compa</a:t>
            </a:r>
            <a:r>
              <a:rPr lang="en-MY" dirty="0"/>
              <a:t>-Ratio)</a:t>
            </a:r>
          </a:p>
          <a:p>
            <a:pPr marL="0" indent="0">
              <a:buNone/>
            </a:pPr>
            <a:r>
              <a:rPr lang="en-MY" dirty="0"/>
              <a:t>Salary offered by your company ÷ Salary Median offered by competitors</a:t>
            </a:r>
          </a:p>
        </p:txBody>
      </p:sp>
    </p:spTree>
    <p:extLst>
      <p:ext uri="{BB962C8B-B14F-4D97-AF65-F5344CB8AC3E}">
        <p14:creationId xmlns:p14="http://schemas.microsoft.com/office/powerpoint/2010/main" val="4185231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9DFB-F14C-4E6C-8CC8-A09942FF9462}"/>
              </a:ext>
            </a:extLst>
          </p:cNvPr>
          <p:cNvSpPr>
            <a:spLocks noGrp="1"/>
          </p:cNvSpPr>
          <p:nvPr>
            <p:ph type="title"/>
          </p:nvPr>
        </p:nvSpPr>
        <p:spPr/>
        <p:txBody>
          <a:bodyPr/>
          <a:lstStyle/>
          <a:p>
            <a:r>
              <a:rPr lang="en-MY" dirty="0"/>
              <a:t>Key HR Indicators</a:t>
            </a:r>
          </a:p>
        </p:txBody>
      </p:sp>
      <p:sp>
        <p:nvSpPr>
          <p:cNvPr id="3" name="Content Placeholder 2">
            <a:extLst>
              <a:ext uri="{FF2B5EF4-FFF2-40B4-BE49-F238E27FC236}">
                <a16:creationId xmlns:a16="http://schemas.microsoft.com/office/drawing/2014/main" id="{5C6F3FBA-992E-493D-B4C7-1A5EFE0DFADF}"/>
              </a:ext>
            </a:extLst>
          </p:cNvPr>
          <p:cNvSpPr>
            <a:spLocks noGrp="1"/>
          </p:cNvSpPr>
          <p:nvPr>
            <p:ph idx="1"/>
          </p:nvPr>
        </p:nvSpPr>
        <p:spPr/>
        <p:txBody>
          <a:bodyPr/>
          <a:lstStyle/>
          <a:p>
            <a:r>
              <a:rPr lang="en-MY" dirty="0"/>
              <a:t>Employee Turnover</a:t>
            </a:r>
          </a:p>
          <a:p>
            <a:pPr marL="0" indent="0">
              <a:buNone/>
            </a:pPr>
            <a:r>
              <a:rPr lang="en-MY" dirty="0"/>
              <a:t>Number of employees who have left the company in the previous year ÷ Number of</a:t>
            </a:r>
          </a:p>
          <a:p>
            <a:pPr marL="0" indent="0">
              <a:buNone/>
            </a:pPr>
            <a:r>
              <a:rPr lang="en-MY" dirty="0"/>
              <a:t>employees at that time x100</a:t>
            </a:r>
          </a:p>
        </p:txBody>
      </p:sp>
    </p:spTree>
    <p:extLst>
      <p:ext uri="{BB962C8B-B14F-4D97-AF65-F5344CB8AC3E}">
        <p14:creationId xmlns:p14="http://schemas.microsoft.com/office/powerpoint/2010/main" val="213531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801-9760-4DBE-ABE0-E20F180BB657}"/>
              </a:ext>
            </a:extLst>
          </p:cNvPr>
          <p:cNvSpPr>
            <a:spLocks noGrp="1"/>
          </p:cNvSpPr>
          <p:nvPr>
            <p:ph type="title"/>
          </p:nvPr>
        </p:nvSpPr>
        <p:spPr/>
        <p:txBody>
          <a:bodyPr/>
          <a:lstStyle/>
          <a:p>
            <a:r>
              <a:rPr lang="en-MY" dirty="0"/>
              <a:t>Net Present Value (NPV)</a:t>
            </a:r>
          </a:p>
        </p:txBody>
      </p:sp>
      <p:sp>
        <p:nvSpPr>
          <p:cNvPr id="3" name="Content Placeholder 2">
            <a:extLst>
              <a:ext uri="{FF2B5EF4-FFF2-40B4-BE49-F238E27FC236}">
                <a16:creationId xmlns:a16="http://schemas.microsoft.com/office/drawing/2014/main" id="{CD9F5908-3BE2-4689-BF94-AB9E7F891939}"/>
              </a:ext>
            </a:extLst>
          </p:cNvPr>
          <p:cNvSpPr>
            <a:spLocks noGrp="1"/>
          </p:cNvSpPr>
          <p:nvPr>
            <p:ph idx="1"/>
          </p:nvPr>
        </p:nvSpPr>
        <p:spPr/>
        <p:txBody>
          <a:bodyPr/>
          <a:lstStyle/>
          <a:p>
            <a:pPr marL="0" indent="0">
              <a:buNone/>
            </a:pPr>
            <a:r>
              <a:rPr lang="en-MY" dirty="0"/>
              <a:t>Offered the choice of $100 now or $100 in one year's time, most rationale people would opt to receive the $100 now. Why? Because you could invest the $100 in a savings account and get interest on the investment. In one year your $100 might have turned into $105, so why choose to wait for $100 next year?</a:t>
            </a:r>
          </a:p>
          <a:p>
            <a:pPr marL="0" indent="0">
              <a:buNone/>
            </a:pPr>
            <a:endParaRPr lang="en-MY" dirty="0"/>
          </a:p>
          <a:p>
            <a:pPr marL="0" indent="0">
              <a:buNone/>
            </a:pPr>
            <a:r>
              <a:rPr lang="en-MY" dirty="0"/>
              <a:t>What we are describing above is the opportunity cost of money (sometimes also referred to as the "time value of money").</a:t>
            </a:r>
          </a:p>
          <a:p>
            <a:pPr marL="0" indent="0">
              <a:buNone/>
            </a:pPr>
            <a:endParaRPr lang="en-MY" dirty="0"/>
          </a:p>
          <a:p>
            <a:pPr marL="0" indent="0">
              <a:buNone/>
            </a:pPr>
            <a:endParaRPr lang="en-MY" dirty="0"/>
          </a:p>
        </p:txBody>
      </p:sp>
    </p:spTree>
    <p:extLst>
      <p:ext uri="{BB962C8B-B14F-4D97-AF65-F5344CB8AC3E}">
        <p14:creationId xmlns:p14="http://schemas.microsoft.com/office/powerpoint/2010/main" val="3751381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D48A-E14B-4E3F-AE0E-39A0D663E976}"/>
              </a:ext>
            </a:extLst>
          </p:cNvPr>
          <p:cNvSpPr>
            <a:spLocks noGrp="1"/>
          </p:cNvSpPr>
          <p:nvPr>
            <p:ph type="title"/>
          </p:nvPr>
        </p:nvSpPr>
        <p:spPr/>
        <p:txBody>
          <a:bodyPr/>
          <a:lstStyle/>
          <a:p>
            <a:r>
              <a:rPr lang="en-MY" dirty="0"/>
              <a:t>Net Present Value (NPV)</a:t>
            </a:r>
          </a:p>
        </p:txBody>
      </p:sp>
      <p:sp>
        <p:nvSpPr>
          <p:cNvPr id="3" name="Content Placeholder 2">
            <a:extLst>
              <a:ext uri="{FF2B5EF4-FFF2-40B4-BE49-F238E27FC236}">
                <a16:creationId xmlns:a16="http://schemas.microsoft.com/office/drawing/2014/main" id="{53F8B20A-AF72-449F-832C-5649F9FD2917}"/>
              </a:ext>
            </a:extLst>
          </p:cNvPr>
          <p:cNvSpPr>
            <a:spLocks noGrp="1"/>
          </p:cNvSpPr>
          <p:nvPr>
            <p:ph idx="1"/>
          </p:nvPr>
        </p:nvSpPr>
        <p:spPr/>
        <p:txBody>
          <a:bodyPr/>
          <a:lstStyle/>
          <a:p>
            <a:r>
              <a:rPr lang="en-MY" dirty="0"/>
              <a:t>NPV calculations reflect the time value of money by "discounting" (i.e. reducing) the value of future cash flows. In effect, cash flows received earlier in an investment project are considered to be worth more than those who are expected several years ahead.</a:t>
            </a:r>
          </a:p>
          <a:p>
            <a:endParaRPr lang="en-MY" dirty="0"/>
          </a:p>
        </p:txBody>
      </p:sp>
      <p:pic>
        <p:nvPicPr>
          <p:cNvPr id="5" name="Picture 4">
            <a:extLst>
              <a:ext uri="{FF2B5EF4-FFF2-40B4-BE49-F238E27FC236}">
                <a16:creationId xmlns:a16="http://schemas.microsoft.com/office/drawing/2014/main" id="{E32B2759-D2B7-4D4B-9FFA-FAD725C4FEA9}"/>
              </a:ext>
            </a:extLst>
          </p:cNvPr>
          <p:cNvPicPr>
            <a:picLocks noChangeAspect="1"/>
          </p:cNvPicPr>
          <p:nvPr/>
        </p:nvPicPr>
        <p:blipFill>
          <a:blip r:embed="rId2"/>
          <a:stretch>
            <a:fillRect/>
          </a:stretch>
        </p:blipFill>
        <p:spPr>
          <a:xfrm>
            <a:off x="1003359" y="4602086"/>
            <a:ext cx="7693705" cy="1311427"/>
          </a:xfrm>
          <a:prstGeom prst="rect">
            <a:avLst/>
          </a:prstGeom>
        </p:spPr>
      </p:pic>
    </p:spTree>
    <p:extLst>
      <p:ext uri="{BB962C8B-B14F-4D97-AF65-F5344CB8AC3E}">
        <p14:creationId xmlns:p14="http://schemas.microsoft.com/office/powerpoint/2010/main" val="4116015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7845-E742-4396-86FE-9CBF5A3822C0}"/>
              </a:ext>
            </a:extLst>
          </p:cNvPr>
          <p:cNvSpPr>
            <a:spLocks noGrp="1"/>
          </p:cNvSpPr>
          <p:nvPr>
            <p:ph type="title"/>
          </p:nvPr>
        </p:nvSpPr>
        <p:spPr/>
        <p:txBody>
          <a:bodyPr/>
          <a:lstStyle/>
          <a:p>
            <a:r>
              <a:rPr lang="en-MY" dirty="0"/>
              <a:t>Advantages of NPV</a:t>
            </a:r>
          </a:p>
        </p:txBody>
      </p:sp>
      <p:sp>
        <p:nvSpPr>
          <p:cNvPr id="3" name="Content Placeholder 2">
            <a:extLst>
              <a:ext uri="{FF2B5EF4-FFF2-40B4-BE49-F238E27FC236}">
                <a16:creationId xmlns:a16="http://schemas.microsoft.com/office/drawing/2014/main" id="{9C05732C-A19C-470E-B17F-81FD75D65A93}"/>
              </a:ext>
            </a:extLst>
          </p:cNvPr>
          <p:cNvSpPr>
            <a:spLocks noGrp="1"/>
          </p:cNvSpPr>
          <p:nvPr>
            <p:ph idx="1"/>
          </p:nvPr>
        </p:nvSpPr>
        <p:spPr/>
        <p:txBody>
          <a:bodyPr/>
          <a:lstStyle/>
          <a:p>
            <a:r>
              <a:rPr lang="en-MY" dirty="0"/>
              <a:t>Takes account of time value of money, placing emphasis on earlier cash flows</a:t>
            </a:r>
          </a:p>
          <a:p>
            <a:r>
              <a:rPr lang="en-MY" dirty="0"/>
              <a:t>Looks at all the cash flows involved through the life of the project</a:t>
            </a:r>
          </a:p>
          <a:p>
            <a:r>
              <a:rPr lang="en-MY" dirty="0"/>
              <a:t>Use of discounting reduces the impact of long-term, less likely cash flows</a:t>
            </a:r>
          </a:p>
          <a:p>
            <a:r>
              <a:rPr lang="en-MY" dirty="0"/>
              <a:t>Has a decision-making mechanism – reject projects with negative NPV</a:t>
            </a:r>
          </a:p>
        </p:txBody>
      </p:sp>
    </p:spTree>
    <p:extLst>
      <p:ext uri="{BB962C8B-B14F-4D97-AF65-F5344CB8AC3E}">
        <p14:creationId xmlns:p14="http://schemas.microsoft.com/office/powerpoint/2010/main" val="3241183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BAA3-1E8D-44B6-8A49-D02B13EFABF0}"/>
              </a:ext>
            </a:extLst>
          </p:cNvPr>
          <p:cNvSpPr>
            <a:spLocks noGrp="1"/>
          </p:cNvSpPr>
          <p:nvPr>
            <p:ph type="title"/>
          </p:nvPr>
        </p:nvSpPr>
        <p:spPr/>
        <p:txBody>
          <a:bodyPr/>
          <a:lstStyle/>
          <a:p>
            <a:r>
              <a:rPr lang="en-MY" sz="3200" dirty="0"/>
              <a:t>Kirkpatrick Model of Learning Evaluation</a:t>
            </a:r>
          </a:p>
        </p:txBody>
      </p:sp>
      <p:pic>
        <p:nvPicPr>
          <p:cNvPr id="5" name="Picture 4">
            <a:extLst>
              <a:ext uri="{FF2B5EF4-FFF2-40B4-BE49-F238E27FC236}">
                <a16:creationId xmlns:a16="http://schemas.microsoft.com/office/drawing/2014/main" id="{9413A32F-CA22-45FF-A763-994C9B4065BE}"/>
              </a:ext>
            </a:extLst>
          </p:cNvPr>
          <p:cNvPicPr>
            <a:picLocks noChangeAspect="1"/>
          </p:cNvPicPr>
          <p:nvPr/>
        </p:nvPicPr>
        <p:blipFill>
          <a:blip r:embed="rId2"/>
          <a:stretch>
            <a:fillRect/>
          </a:stretch>
        </p:blipFill>
        <p:spPr>
          <a:xfrm>
            <a:off x="2157412" y="2060848"/>
            <a:ext cx="4829175" cy="4143375"/>
          </a:xfrm>
          <a:prstGeom prst="rect">
            <a:avLst/>
          </a:prstGeom>
        </p:spPr>
      </p:pic>
    </p:spTree>
    <p:extLst>
      <p:ext uri="{BB962C8B-B14F-4D97-AF65-F5344CB8AC3E}">
        <p14:creationId xmlns:p14="http://schemas.microsoft.com/office/powerpoint/2010/main" val="4075535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5E76-FC7E-4D21-A31F-4C4408E4A397}"/>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035A69B-8AE0-401C-8A2E-C52C6F18A3DE}"/>
              </a:ext>
            </a:extLst>
          </p:cNvPr>
          <p:cNvSpPr>
            <a:spLocks noGrp="1"/>
          </p:cNvSpPr>
          <p:nvPr>
            <p:ph idx="1"/>
          </p:nvPr>
        </p:nvSpPr>
        <p:spPr/>
        <p:txBody>
          <a:bodyPr/>
          <a:lstStyle/>
          <a:p>
            <a:endParaRPr lang="en-MY"/>
          </a:p>
        </p:txBody>
      </p:sp>
    </p:spTree>
    <p:extLst>
      <p:ext uri="{BB962C8B-B14F-4D97-AF65-F5344CB8AC3E}">
        <p14:creationId xmlns:p14="http://schemas.microsoft.com/office/powerpoint/2010/main" val="3752003534"/>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473</TotalTime>
  <Words>2148</Words>
  <Application>Microsoft Office PowerPoint</Application>
  <PresentationFormat>On-screen Show (4:3)</PresentationFormat>
  <Paragraphs>150</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Times New Roman</vt:lpstr>
      <vt:lpstr>Wingdings</vt:lpstr>
      <vt:lpstr>Office Theme</vt:lpstr>
      <vt:lpstr>RISK MANAGEMENT AND COMPLIANCE – I </vt:lpstr>
      <vt:lpstr>Safety and Security</vt:lpstr>
      <vt:lpstr>Safety and Security</vt:lpstr>
      <vt:lpstr>Cultural Variability</vt:lpstr>
      <vt:lpstr>Areas of Global Security concern</vt:lpstr>
      <vt:lpstr>Risk Management</vt:lpstr>
      <vt:lpstr>Risk Management</vt:lpstr>
      <vt:lpstr>Risk Management Strategy</vt:lpstr>
      <vt:lpstr>Safety and Security Risks</vt:lpstr>
      <vt:lpstr>Crime</vt:lpstr>
      <vt:lpstr>Poll Question # 1</vt:lpstr>
      <vt:lpstr>Poll Answer # 1</vt:lpstr>
      <vt:lpstr>Extraterritorial Laws</vt:lpstr>
      <vt:lpstr>US Title VII</vt:lpstr>
      <vt:lpstr>US Title VII</vt:lpstr>
      <vt:lpstr>Age Discrimination in Employment Act (US)</vt:lpstr>
      <vt:lpstr>Foreign Corrupt Practices Act (U.S.)</vt:lpstr>
      <vt:lpstr>Americans with Disabilities Act (U.S.)</vt:lpstr>
      <vt:lpstr>Bribery Act (U.K.)</vt:lpstr>
      <vt:lpstr>Poll Question # 2</vt:lpstr>
      <vt:lpstr>Poll Answer # 2</vt:lpstr>
      <vt:lpstr>Poll Question # 3</vt:lpstr>
      <vt:lpstr>Poll Answer # 3</vt:lpstr>
      <vt:lpstr>Employee Records and Data</vt:lpstr>
      <vt:lpstr>HIPAA (U.S.)</vt:lpstr>
      <vt:lpstr>Federal Privacy Act (Australia)</vt:lpstr>
      <vt:lpstr>EU Safe Harbor</vt:lpstr>
      <vt:lpstr>EU Safe Harbor Principles</vt:lpstr>
      <vt:lpstr>General Data Protection Regulation (GDPR)</vt:lpstr>
      <vt:lpstr>GDPR</vt:lpstr>
      <vt:lpstr>The right to be notified</vt:lpstr>
      <vt:lpstr>Fair and lawful processing</vt:lpstr>
      <vt:lpstr>Data minimization</vt:lpstr>
      <vt:lpstr>Data transfers</vt:lpstr>
      <vt:lpstr>Poll Question # 4</vt:lpstr>
      <vt:lpstr>Poll Answer # 4</vt:lpstr>
      <vt:lpstr>PowerPoint Presentation</vt:lpstr>
      <vt:lpstr>Key HR Indicators</vt:lpstr>
      <vt:lpstr>Key HR Indicators</vt:lpstr>
      <vt:lpstr>Net Present Value (NPV)</vt:lpstr>
      <vt:lpstr>Net Present Value (NPV)</vt:lpstr>
      <vt:lpstr>Advantages of NPV</vt:lpstr>
      <vt:lpstr>Kirkpatrick Model of Learning Evaluation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23</cp:revision>
  <cp:lastPrinted>1601-01-01T00:00:00Z</cp:lastPrinted>
  <dcterms:created xsi:type="dcterms:W3CDTF">2020-07-09T15:12:46Z</dcterms:created>
  <dcterms:modified xsi:type="dcterms:W3CDTF">2021-01-29T14:20:48Z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