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60" r:id="rId3"/>
    <p:sldId id="276" r:id="rId4"/>
    <p:sldId id="277" r:id="rId5"/>
    <p:sldId id="263" r:id="rId6"/>
    <p:sldId id="269" r:id="rId7"/>
    <p:sldId id="270" r:id="rId8"/>
    <p:sldId id="274" r:id="rId9"/>
    <p:sldId id="275" r:id="rId10"/>
    <p:sldId id="264" r:id="rId11"/>
    <p:sldId id="278" r:id="rId12"/>
    <p:sldId id="266" r:id="rId13"/>
    <p:sldId id="279" r:id="rId14"/>
    <p:sldId id="280" r:id="rId15"/>
    <p:sldId id="457" r:id="rId16"/>
    <p:sldId id="458" r:id="rId17"/>
    <p:sldId id="459" r:id="rId18"/>
    <p:sldId id="460" r:id="rId19"/>
    <p:sldId id="461" r:id="rId20"/>
    <p:sldId id="315" r:id="rId21"/>
    <p:sldId id="498" r:id="rId22"/>
    <p:sldId id="316" r:id="rId23"/>
    <p:sldId id="500" r:id="rId24"/>
    <p:sldId id="317" r:id="rId25"/>
    <p:sldId id="318" r:id="rId26"/>
    <p:sldId id="322" r:id="rId27"/>
    <p:sldId id="501" r:id="rId28"/>
    <p:sldId id="489" r:id="rId29"/>
    <p:sldId id="490" r:id="rId30"/>
    <p:sldId id="491" r:id="rId31"/>
    <p:sldId id="492" r:id="rId32"/>
    <p:sldId id="495" r:id="rId33"/>
    <p:sldId id="494" r:id="rId34"/>
    <p:sldId id="493" r:id="rId35"/>
    <p:sldId id="497" r:id="rId36"/>
    <p:sldId id="496" r:id="rId37"/>
    <p:sldId id="499" r:id="rId38"/>
    <p:sldId id="462" r:id="rId39"/>
    <p:sldId id="463" r:id="rId40"/>
    <p:sldId id="464" r:id="rId41"/>
    <p:sldId id="465" r:id="rId42"/>
    <p:sldId id="466" r:id="rId43"/>
    <p:sldId id="467" r:id="rId44"/>
    <p:sldId id="468" r:id="rId45"/>
    <p:sldId id="469" r:id="rId46"/>
    <p:sldId id="470" r:id="rId47"/>
    <p:sldId id="471" r:id="rId48"/>
    <p:sldId id="472" r:id="rId49"/>
    <p:sldId id="473" r:id="rId50"/>
    <p:sldId id="47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10C411-D09A-4685-BC6B-FD7CDAFC5A71}" v="2" dt="2024-08-11T04:04:17.9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3" d="100"/>
          <a:sy n="63" d="100"/>
        </p:scale>
        <p:origin x="1380"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shant Premkumar Nair" userId="ed43c5ff-5d6c-446e-8502-43f9b52524f4" providerId="ADAL" clId="{A910C411-D09A-4685-BC6B-FD7CDAFC5A71}"/>
    <pc:docChg chg="addSld modSld">
      <pc:chgData name="Prashant Premkumar Nair" userId="ed43c5ff-5d6c-446e-8502-43f9b52524f4" providerId="ADAL" clId="{A910C411-D09A-4685-BC6B-FD7CDAFC5A71}" dt="2024-08-11T04:04:17.938" v="78"/>
      <pc:docMkLst>
        <pc:docMk/>
      </pc:docMkLst>
      <pc:sldChg chg="modSp mod">
        <pc:chgData name="Prashant Premkumar Nair" userId="ed43c5ff-5d6c-446e-8502-43f9b52524f4" providerId="ADAL" clId="{A910C411-D09A-4685-BC6B-FD7CDAFC5A71}" dt="2024-08-11T04:01:44.576" v="76" actId="20577"/>
        <pc:sldMkLst>
          <pc:docMk/>
          <pc:sldMk cId="0" sldId="256"/>
        </pc:sldMkLst>
        <pc:spChg chg="mod">
          <ac:chgData name="Prashant Premkumar Nair" userId="ed43c5ff-5d6c-446e-8502-43f9b52524f4" providerId="ADAL" clId="{A910C411-D09A-4685-BC6B-FD7CDAFC5A71}" dt="2024-08-11T04:01:31.231" v="65" actId="20577"/>
          <ac:spMkLst>
            <pc:docMk/>
            <pc:sldMk cId="0" sldId="256"/>
            <ac:spMk id="2" creationId="{00000000-0000-0000-0000-000000000000}"/>
          </ac:spMkLst>
        </pc:spChg>
        <pc:spChg chg="mod">
          <ac:chgData name="Prashant Premkumar Nair" userId="ed43c5ff-5d6c-446e-8502-43f9b52524f4" providerId="ADAL" clId="{A910C411-D09A-4685-BC6B-FD7CDAFC5A71}" dt="2024-08-11T04:01:44.576" v="76" actId="20577"/>
          <ac:spMkLst>
            <pc:docMk/>
            <pc:sldMk cId="0" sldId="256"/>
            <ac:spMk id="3" creationId="{00000000-0000-0000-0000-000000000000}"/>
          </ac:spMkLst>
        </pc:spChg>
      </pc:sldChg>
      <pc:sldChg chg="add">
        <pc:chgData name="Prashant Premkumar Nair" userId="ed43c5ff-5d6c-446e-8502-43f9b52524f4" providerId="ADAL" clId="{A910C411-D09A-4685-BC6B-FD7CDAFC5A71}" dt="2024-08-11T04:03:30.123" v="77"/>
        <pc:sldMkLst>
          <pc:docMk/>
          <pc:sldMk cId="0" sldId="260"/>
        </pc:sldMkLst>
      </pc:sldChg>
      <pc:sldChg chg="add">
        <pc:chgData name="Prashant Premkumar Nair" userId="ed43c5ff-5d6c-446e-8502-43f9b52524f4" providerId="ADAL" clId="{A910C411-D09A-4685-BC6B-FD7CDAFC5A71}" dt="2024-08-11T04:03:30.123" v="77"/>
        <pc:sldMkLst>
          <pc:docMk/>
          <pc:sldMk cId="0" sldId="263"/>
        </pc:sldMkLst>
      </pc:sldChg>
      <pc:sldChg chg="add">
        <pc:chgData name="Prashant Premkumar Nair" userId="ed43c5ff-5d6c-446e-8502-43f9b52524f4" providerId="ADAL" clId="{A910C411-D09A-4685-BC6B-FD7CDAFC5A71}" dt="2024-08-11T04:03:30.123" v="77"/>
        <pc:sldMkLst>
          <pc:docMk/>
          <pc:sldMk cId="0" sldId="264"/>
        </pc:sldMkLst>
      </pc:sldChg>
      <pc:sldChg chg="add">
        <pc:chgData name="Prashant Premkumar Nair" userId="ed43c5ff-5d6c-446e-8502-43f9b52524f4" providerId="ADAL" clId="{A910C411-D09A-4685-BC6B-FD7CDAFC5A71}" dt="2024-08-11T04:03:30.123" v="77"/>
        <pc:sldMkLst>
          <pc:docMk/>
          <pc:sldMk cId="0" sldId="266"/>
        </pc:sldMkLst>
      </pc:sldChg>
      <pc:sldChg chg="add">
        <pc:chgData name="Prashant Premkumar Nair" userId="ed43c5ff-5d6c-446e-8502-43f9b52524f4" providerId="ADAL" clId="{A910C411-D09A-4685-BC6B-FD7CDAFC5A71}" dt="2024-08-11T04:03:30.123" v="77"/>
        <pc:sldMkLst>
          <pc:docMk/>
          <pc:sldMk cId="1004361750" sldId="269"/>
        </pc:sldMkLst>
      </pc:sldChg>
      <pc:sldChg chg="add">
        <pc:chgData name="Prashant Premkumar Nair" userId="ed43c5ff-5d6c-446e-8502-43f9b52524f4" providerId="ADAL" clId="{A910C411-D09A-4685-BC6B-FD7CDAFC5A71}" dt="2024-08-11T04:03:30.123" v="77"/>
        <pc:sldMkLst>
          <pc:docMk/>
          <pc:sldMk cId="2109231831" sldId="270"/>
        </pc:sldMkLst>
      </pc:sldChg>
      <pc:sldChg chg="add">
        <pc:chgData name="Prashant Premkumar Nair" userId="ed43c5ff-5d6c-446e-8502-43f9b52524f4" providerId="ADAL" clId="{A910C411-D09A-4685-BC6B-FD7CDAFC5A71}" dt="2024-08-11T04:04:17.938" v="78"/>
        <pc:sldMkLst>
          <pc:docMk/>
          <pc:sldMk cId="0" sldId="274"/>
        </pc:sldMkLst>
      </pc:sldChg>
      <pc:sldChg chg="add">
        <pc:chgData name="Prashant Premkumar Nair" userId="ed43c5ff-5d6c-446e-8502-43f9b52524f4" providerId="ADAL" clId="{A910C411-D09A-4685-BC6B-FD7CDAFC5A71}" dt="2024-08-11T04:04:17.938" v="78"/>
        <pc:sldMkLst>
          <pc:docMk/>
          <pc:sldMk cId="0" sldId="275"/>
        </pc:sldMkLst>
      </pc:sldChg>
      <pc:sldChg chg="add">
        <pc:chgData name="Prashant Premkumar Nair" userId="ed43c5ff-5d6c-446e-8502-43f9b52524f4" providerId="ADAL" clId="{A910C411-D09A-4685-BC6B-FD7CDAFC5A71}" dt="2024-08-11T04:03:30.123" v="77"/>
        <pc:sldMkLst>
          <pc:docMk/>
          <pc:sldMk cId="0" sldId="276"/>
        </pc:sldMkLst>
      </pc:sldChg>
      <pc:sldChg chg="add">
        <pc:chgData name="Prashant Premkumar Nair" userId="ed43c5ff-5d6c-446e-8502-43f9b52524f4" providerId="ADAL" clId="{A910C411-D09A-4685-BC6B-FD7CDAFC5A71}" dt="2024-08-11T04:03:30.123" v="77"/>
        <pc:sldMkLst>
          <pc:docMk/>
          <pc:sldMk cId="0" sldId="277"/>
        </pc:sldMkLst>
      </pc:sldChg>
      <pc:sldChg chg="add">
        <pc:chgData name="Prashant Premkumar Nair" userId="ed43c5ff-5d6c-446e-8502-43f9b52524f4" providerId="ADAL" clId="{A910C411-D09A-4685-BC6B-FD7CDAFC5A71}" dt="2024-08-11T04:03:30.123" v="77"/>
        <pc:sldMkLst>
          <pc:docMk/>
          <pc:sldMk cId="0" sldId="278"/>
        </pc:sldMkLst>
      </pc:sldChg>
      <pc:sldChg chg="add">
        <pc:chgData name="Prashant Premkumar Nair" userId="ed43c5ff-5d6c-446e-8502-43f9b52524f4" providerId="ADAL" clId="{A910C411-D09A-4685-BC6B-FD7CDAFC5A71}" dt="2024-08-11T04:03:30.123" v="77"/>
        <pc:sldMkLst>
          <pc:docMk/>
          <pc:sldMk cId="0" sldId="279"/>
        </pc:sldMkLst>
      </pc:sldChg>
      <pc:sldChg chg="add">
        <pc:chgData name="Prashant Premkumar Nair" userId="ed43c5ff-5d6c-446e-8502-43f9b52524f4" providerId="ADAL" clId="{A910C411-D09A-4685-BC6B-FD7CDAFC5A71}" dt="2024-08-11T04:03:30.123" v="77"/>
        <pc:sldMkLst>
          <pc:docMk/>
          <pc:sldMk cId="0" sldId="2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2F2CF-B365-4A93-B45A-5999045A76D2}" type="datetimeFigureOut">
              <a:rPr lang="en-IN" smtClean="0"/>
              <a:t>11-08-2024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FD4992-6162-4E94-B3B3-F02057849317}" type="slidenum">
              <a:rPr lang="en-IN" smtClean="0"/>
              <a:t>‹#›</a:t>
            </a:fld>
            <a:endParaRPr lang="en-IN"/>
          </a:p>
        </p:txBody>
      </p:sp>
    </p:spTree>
    <p:extLst>
      <p:ext uri="{BB962C8B-B14F-4D97-AF65-F5344CB8AC3E}">
        <p14:creationId xmlns:p14="http://schemas.microsoft.com/office/powerpoint/2010/main" val="1514793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9C768-F4D4-4551-8286-04089A446B1A}"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1D8BD707-D9CF-40AE-B4C6-C98DA3205C09}" type="datetimeFigureOut">
              <a:rPr lang="en-US" smtClean="0"/>
              <a:pPr/>
              <a:t>8/11/2024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8/11/2024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8/11/2024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8/11/2024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7.wmf"/><Relationship Id="rId18" Type="http://schemas.openxmlformats.org/officeDocument/2006/relationships/oleObject" Target="../embeddings/oleObject9.bin"/><Relationship Id="rId3" Type="http://schemas.openxmlformats.org/officeDocument/2006/relationships/image" Target="../media/image2.wmf"/><Relationship Id="rId7" Type="http://schemas.openxmlformats.org/officeDocument/2006/relationships/image" Target="../media/image4.wmf"/><Relationship Id="rId12" Type="http://schemas.openxmlformats.org/officeDocument/2006/relationships/oleObject" Target="../embeddings/oleObject6.bin"/><Relationship Id="rId17" Type="http://schemas.openxmlformats.org/officeDocument/2006/relationships/image" Target="../media/image9.wmf"/><Relationship Id="rId2" Type="http://schemas.openxmlformats.org/officeDocument/2006/relationships/oleObject" Target="../embeddings/oleObject1.bin"/><Relationship Id="rId16"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6.wmf"/><Relationship Id="rId5" Type="http://schemas.openxmlformats.org/officeDocument/2006/relationships/image" Target="../media/image3.wmf"/><Relationship Id="rId15" Type="http://schemas.openxmlformats.org/officeDocument/2006/relationships/image" Target="../media/image8.wmf"/><Relationship Id="rId10" Type="http://schemas.openxmlformats.org/officeDocument/2006/relationships/oleObject" Target="../embeddings/oleObject5.bin"/><Relationship Id="rId19" Type="http://schemas.openxmlformats.org/officeDocument/2006/relationships/image" Target="../media/image10.wmf"/><Relationship Id="rId4" Type="http://schemas.openxmlformats.org/officeDocument/2006/relationships/oleObject" Target="../embeddings/oleObject2.bin"/><Relationship Id="rId9" Type="http://schemas.openxmlformats.org/officeDocument/2006/relationships/image" Target="../media/image5.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16.wmf"/><Relationship Id="rId18" Type="http://schemas.openxmlformats.org/officeDocument/2006/relationships/oleObject" Target="../embeddings/oleObject18.bin"/><Relationship Id="rId3" Type="http://schemas.openxmlformats.org/officeDocument/2006/relationships/image" Target="../media/image11.wmf"/><Relationship Id="rId21" Type="http://schemas.openxmlformats.org/officeDocument/2006/relationships/image" Target="../media/image20.wmf"/><Relationship Id="rId7" Type="http://schemas.openxmlformats.org/officeDocument/2006/relationships/image" Target="../media/image13.wmf"/><Relationship Id="rId12" Type="http://schemas.openxmlformats.org/officeDocument/2006/relationships/oleObject" Target="../embeddings/oleObject15.bin"/><Relationship Id="rId17" Type="http://schemas.openxmlformats.org/officeDocument/2006/relationships/image" Target="../media/image18.wmf"/><Relationship Id="rId2" Type="http://schemas.openxmlformats.org/officeDocument/2006/relationships/oleObject" Target="../embeddings/oleObject10.bin"/><Relationship Id="rId16" Type="http://schemas.openxmlformats.org/officeDocument/2006/relationships/oleObject" Target="../embeddings/oleObject17.bin"/><Relationship Id="rId20" Type="http://schemas.openxmlformats.org/officeDocument/2006/relationships/oleObject" Target="../embeddings/oleObject19.bin"/><Relationship Id="rId1" Type="http://schemas.openxmlformats.org/officeDocument/2006/relationships/slideLayout" Target="../slideLayouts/slideLayout2.xml"/><Relationship Id="rId6" Type="http://schemas.openxmlformats.org/officeDocument/2006/relationships/oleObject" Target="../embeddings/oleObject12.bin"/><Relationship Id="rId11" Type="http://schemas.openxmlformats.org/officeDocument/2006/relationships/image" Target="../media/image15.wmf"/><Relationship Id="rId5" Type="http://schemas.openxmlformats.org/officeDocument/2006/relationships/image" Target="../media/image12.wmf"/><Relationship Id="rId15" Type="http://schemas.openxmlformats.org/officeDocument/2006/relationships/image" Target="../media/image17.wmf"/><Relationship Id="rId23" Type="http://schemas.openxmlformats.org/officeDocument/2006/relationships/image" Target="../media/image21.wmf"/><Relationship Id="rId10" Type="http://schemas.openxmlformats.org/officeDocument/2006/relationships/oleObject" Target="../embeddings/oleObject14.bin"/><Relationship Id="rId19" Type="http://schemas.openxmlformats.org/officeDocument/2006/relationships/image" Target="../media/image19.wmf"/><Relationship Id="rId4" Type="http://schemas.openxmlformats.org/officeDocument/2006/relationships/oleObject" Target="../embeddings/oleObject11.bin"/><Relationship Id="rId9" Type="http://schemas.openxmlformats.org/officeDocument/2006/relationships/image" Target="../media/image14.wmf"/><Relationship Id="rId14" Type="http://schemas.openxmlformats.org/officeDocument/2006/relationships/oleObject" Target="../embeddings/oleObject16.bin"/><Relationship Id="rId22" Type="http://schemas.openxmlformats.org/officeDocument/2006/relationships/oleObject" Target="../embeddings/oleObject20.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27.wmf"/><Relationship Id="rId18" Type="http://schemas.openxmlformats.org/officeDocument/2006/relationships/oleObject" Target="../embeddings/oleObject29.bin"/><Relationship Id="rId3" Type="http://schemas.openxmlformats.org/officeDocument/2006/relationships/image" Target="../media/image22.wmf"/><Relationship Id="rId21" Type="http://schemas.openxmlformats.org/officeDocument/2006/relationships/image" Target="../media/image31.wmf"/><Relationship Id="rId7" Type="http://schemas.openxmlformats.org/officeDocument/2006/relationships/image" Target="../media/image24.wmf"/><Relationship Id="rId12" Type="http://schemas.openxmlformats.org/officeDocument/2006/relationships/oleObject" Target="../embeddings/oleObject26.bin"/><Relationship Id="rId17" Type="http://schemas.openxmlformats.org/officeDocument/2006/relationships/image" Target="../media/image29.wmf"/><Relationship Id="rId2" Type="http://schemas.openxmlformats.org/officeDocument/2006/relationships/oleObject" Target="../embeddings/oleObject21.bin"/><Relationship Id="rId16" Type="http://schemas.openxmlformats.org/officeDocument/2006/relationships/oleObject" Target="../embeddings/oleObject28.bin"/><Relationship Id="rId20" Type="http://schemas.openxmlformats.org/officeDocument/2006/relationships/oleObject" Target="../embeddings/oleObject30.bin"/><Relationship Id="rId1" Type="http://schemas.openxmlformats.org/officeDocument/2006/relationships/slideLayout" Target="../slideLayouts/slideLayout2.xml"/><Relationship Id="rId6" Type="http://schemas.openxmlformats.org/officeDocument/2006/relationships/oleObject" Target="../embeddings/oleObject23.bin"/><Relationship Id="rId11" Type="http://schemas.openxmlformats.org/officeDocument/2006/relationships/image" Target="../media/image26.wmf"/><Relationship Id="rId5" Type="http://schemas.openxmlformats.org/officeDocument/2006/relationships/image" Target="../media/image23.wmf"/><Relationship Id="rId15" Type="http://schemas.openxmlformats.org/officeDocument/2006/relationships/image" Target="../media/image28.wmf"/><Relationship Id="rId10" Type="http://schemas.openxmlformats.org/officeDocument/2006/relationships/oleObject" Target="../embeddings/oleObject25.bin"/><Relationship Id="rId19" Type="http://schemas.openxmlformats.org/officeDocument/2006/relationships/image" Target="../media/image30.wmf"/><Relationship Id="rId4" Type="http://schemas.openxmlformats.org/officeDocument/2006/relationships/oleObject" Target="../embeddings/oleObject22.bin"/><Relationship Id="rId9" Type="http://schemas.openxmlformats.org/officeDocument/2006/relationships/image" Target="../media/image25.wmf"/><Relationship Id="rId14" Type="http://schemas.openxmlformats.org/officeDocument/2006/relationships/oleObject" Target="../embeddings/oleObject27.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32.wmf"/><Relationship Id="rId18" Type="http://schemas.openxmlformats.org/officeDocument/2006/relationships/oleObject" Target="../embeddings/oleObject39.bin"/><Relationship Id="rId26" Type="http://schemas.openxmlformats.org/officeDocument/2006/relationships/oleObject" Target="../embeddings/oleObject43.bin"/><Relationship Id="rId3" Type="http://schemas.openxmlformats.org/officeDocument/2006/relationships/image" Target="../media/image22.wmf"/><Relationship Id="rId21" Type="http://schemas.openxmlformats.org/officeDocument/2006/relationships/image" Target="../media/image35.wmf"/><Relationship Id="rId7" Type="http://schemas.openxmlformats.org/officeDocument/2006/relationships/image" Target="../media/image24.wmf"/><Relationship Id="rId12" Type="http://schemas.openxmlformats.org/officeDocument/2006/relationships/oleObject" Target="../embeddings/oleObject36.bin"/><Relationship Id="rId17" Type="http://schemas.openxmlformats.org/officeDocument/2006/relationships/image" Target="../media/image30.wmf"/><Relationship Id="rId25" Type="http://schemas.openxmlformats.org/officeDocument/2006/relationships/image" Target="../media/image36.wmf"/><Relationship Id="rId2" Type="http://schemas.openxmlformats.org/officeDocument/2006/relationships/oleObject" Target="../embeddings/oleObject31.bin"/><Relationship Id="rId16" Type="http://schemas.openxmlformats.org/officeDocument/2006/relationships/oleObject" Target="../embeddings/oleObject38.bin"/><Relationship Id="rId20" Type="http://schemas.openxmlformats.org/officeDocument/2006/relationships/oleObject" Target="../embeddings/oleObject40.bin"/><Relationship Id="rId1" Type="http://schemas.openxmlformats.org/officeDocument/2006/relationships/slideLayout" Target="../slideLayouts/slideLayout2.xml"/><Relationship Id="rId6" Type="http://schemas.openxmlformats.org/officeDocument/2006/relationships/oleObject" Target="../embeddings/oleObject33.bin"/><Relationship Id="rId11" Type="http://schemas.openxmlformats.org/officeDocument/2006/relationships/image" Target="../media/image26.wmf"/><Relationship Id="rId24" Type="http://schemas.openxmlformats.org/officeDocument/2006/relationships/oleObject" Target="../embeddings/oleObject42.bin"/><Relationship Id="rId5" Type="http://schemas.openxmlformats.org/officeDocument/2006/relationships/image" Target="../media/image23.wmf"/><Relationship Id="rId15" Type="http://schemas.openxmlformats.org/officeDocument/2006/relationships/image" Target="../media/image33.wmf"/><Relationship Id="rId23" Type="http://schemas.openxmlformats.org/officeDocument/2006/relationships/image" Target="../media/image29.wmf"/><Relationship Id="rId10" Type="http://schemas.openxmlformats.org/officeDocument/2006/relationships/oleObject" Target="../embeddings/oleObject35.bin"/><Relationship Id="rId19" Type="http://schemas.openxmlformats.org/officeDocument/2006/relationships/image" Target="../media/image34.wmf"/><Relationship Id="rId4" Type="http://schemas.openxmlformats.org/officeDocument/2006/relationships/oleObject" Target="../embeddings/oleObject32.bin"/><Relationship Id="rId9" Type="http://schemas.openxmlformats.org/officeDocument/2006/relationships/image" Target="../media/image25.wmf"/><Relationship Id="rId14" Type="http://schemas.openxmlformats.org/officeDocument/2006/relationships/oleObject" Target="../embeddings/oleObject37.bin"/><Relationship Id="rId22" Type="http://schemas.openxmlformats.org/officeDocument/2006/relationships/oleObject" Target="../embeddings/oleObject41.bin"/><Relationship Id="rId27" Type="http://schemas.openxmlformats.org/officeDocument/2006/relationships/image" Target="../media/image37.wmf"/></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oleObject" Target="../embeddings/oleObject44.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oleObject" Target="../embeddings/oleObject45.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oleObject" Target="../embeddings/oleObject46.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oleObject" Target="../embeddings/oleObject47.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oleObject" Target="../embeddings/oleObject48.bin"/><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IN" dirty="0"/>
          </a:p>
          <a:p>
            <a:r>
              <a:rPr lang="en-IN" dirty="0"/>
              <a:t>By Prof. Prashant </a:t>
            </a:r>
            <a:r>
              <a:rPr lang="en-IN" dirty="0" err="1"/>
              <a:t>Premkumar</a:t>
            </a:r>
            <a:endParaRPr lang="en-IN" dirty="0"/>
          </a:p>
        </p:txBody>
      </p:sp>
      <p:sp>
        <p:nvSpPr>
          <p:cNvPr id="2" name="Title 1"/>
          <p:cNvSpPr>
            <a:spLocks noGrp="1"/>
          </p:cNvSpPr>
          <p:nvPr>
            <p:ph type="ctrTitle"/>
          </p:nvPr>
        </p:nvSpPr>
        <p:spPr>
          <a:xfrm>
            <a:off x="685800" y="1066800"/>
            <a:ext cx="7924800" cy="2533651"/>
          </a:xfrm>
        </p:spPr>
        <p:txBody>
          <a:bodyPr>
            <a:normAutofit/>
          </a:bodyPr>
          <a:lstStyle/>
          <a:p>
            <a:r>
              <a:rPr lang="en-IN" b="1" dirty="0"/>
              <a:t>Resource Optimization Strategies in a Dynamic Business Environment</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To begin with LP: Example-1</a:t>
            </a:r>
          </a:p>
        </p:txBody>
      </p:sp>
      <p:sp>
        <p:nvSpPr>
          <p:cNvPr id="3" name="Content Placeholder 2"/>
          <p:cNvSpPr>
            <a:spLocks noGrp="1"/>
          </p:cNvSpPr>
          <p:nvPr>
            <p:ph sz="quarter" idx="1"/>
          </p:nvPr>
        </p:nvSpPr>
        <p:spPr/>
        <p:txBody>
          <a:bodyPr/>
          <a:lstStyle/>
          <a:p>
            <a:r>
              <a:rPr lang="en-IN" dirty="0"/>
              <a:t>Formulation-1 Product mix Problem:</a:t>
            </a:r>
          </a:p>
          <a:p>
            <a:r>
              <a:rPr lang="en-IN" dirty="0"/>
              <a:t>A shop can make two types of sweets (A and B). They use two resources flour and sugar. To make one packet of A, they need 3Kg. of flour and 3Kg of sugar. To make one packet of B, they need 3Kg of flour and 4Kg of sugar. They have 21Kg of flour and 28Kg of sugar. These sweets are sold at Rs. 1000 and 900 per packet respectively. Find the best product mix to maximize the revenue.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slide(fromBottom)">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What is the objective?</a:t>
            </a:r>
          </a:p>
          <a:p>
            <a:pPr lvl="1"/>
            <a:r>
              <a:rPr lang="en-US" dirty="0"/>
              <a:t>To maximize the revenue</a:t>
            </a:r>
          </a:p>
          <a:p>
            <a:r>
              <a:rPr lang="en-US" dirty="0"/>
              <a:t>What decisions will influence the objective?</a:t>
            </a:r>
          </a:p>
          <a:p>
            <a:pPr lvl="1"/>
            <a:r>
              <a:rPr lang="en-US" dirty="0"/>
              <a:t>Quantity of Sweet A to be produced</a:t>
            </a:r>
          </a:p>
          <a:p>
            <a:pPr lvl="1"/>
            <a:r>
              <a:rPr lang="en-US" dirty="0"/>
              <a:t>Quantity of Sweet B to be produced</a:t>
            </a:r>
          </a:p>
          <a:p>
            <a:r>
              <a:rPr lang="en-US" dirty="0"/>
              <a:t>What resources do we have to implement the above decisions?</a:t>
            </a:r>
          </a:p>
          <a:p>
            <a:pPr lvl="1"/>
            <a:r>
              <a:rPr lang="en-US" dirty="0"/>
              <a:t>Flour</a:t>
            </a:r>
          </a:p>
          <a:p>
            <a:pPr lvl="1"/>
            <a:r>
              <a:rPr lang="en-US" dirty="0"/>
              <a:t>Sugar</a:t>
            </a:r>
          </a:p>
          <a:p>
            <a:r>
              <a:rPr lang="en-US" dirty="0"/>
              <a:t>Are the resources unlimited?</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381000" y="2057400"/>
          <a:ext cx="1243012" cy="339725"/>
        </p:xfrm>
        <a:graphic>
          <a:graphicData uri="http://schemas.openxmlformats.org/presentationml/2006/ole">
            <mc:AlternateContent xmlns:mc="http://schemas.openxmlformats.org/markup-compatibility/2006">
              <mc:Choice xmlns:v="urn:schemas-microsoft-com:vml" Requires="v">
                <p:oleObj name="Equation" r:id="rId2" imgW="660240" imgH="228600" progId="Equation.DSMT4">
                  <p:embed/>
                </p:oleObj>
              </mc:Choice>
              <mc:Fallback>
                <p:oleObj name="Equation" r:id="rId2" imgW="660240" imgH="228600" progId="Equation.DSMT4">
                  <p:embed/>
                  <p:pic>
                    <p:nvPicPr>
                      <p:cNvPr id="317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57400"/>
                        <a:ext cx="124301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228600" y="304801"/>
            <a:ext cx="5029200" cy="646331"/>
          </a:xfrm>
          <a:prstGeom prst="rect">
            <a:avLst/>
          </a:prstGeom>
        </p:spPr>
        <p:txBody>
          <a:bodyPr wrap="square">
            <a:spAutoFit/>
          </a:bodyPr>
          <a:lstStyle/>
          <a:p>
            <a:pPr marL="0" lvl="1"/>
            <a:r>
              <a:rPr lang="en-IN" b="1" dirty="0">
                <a:solidFill>
                  <a:schemeClr val="tx2"/>
                </a:solidFill>
              </a:rPr>
              <a:t>Let X1 be the number of packets of sweet A made</a:t>
            </a:r>
          </a:p>
          <a:p>
            <a:pPr marL="6350" lvl="1"/>
            <a:r>
              <a:rPr lang="en-IN" b="1" dirty="0">
                <a:solidFill>
                  <a:schemeClr val="tx2"/>
                </a:solidFill>
              </a:rPr>
              <a:t>Let X2 be the number of packets of sweet B made</a:t>
            </a:r>
          </a:p>
        </p:txBody>
      </p:sp>
      <p:cxnSp>
        <p:nvCxnSpPr>
          <p:cNvPr id="6" name="Straight Arrow Connector 5"/>
          <p:cNvCxnSpPr/>
          <p:nvPr/>
        </p:nvCxnSpPr>
        <p:spPr>
          <a:xfrm flipV="1">
            <a:off x="5181600" y="685800"/>
            <a:ext cx="1143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105400" y="457200"/>
            <a:ext cx="12954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477000" y="457200"/>
            <a:ext cx="1752600" cy="369332"/>
          </a:xfrm>
          <a:prstGeom prst="rect">
            <a:avLst/>
          </a:prstGeom>
          <a:noFill/>
        </p:spPr>
        <p:txBody>
          <a:bodyPr wrap="square" rtlCol="0">
            <a:spAutoFit/>
          </a:bodyPr>
          <a:lstStyle/>
          <a:p>
            <a:r>
              <a:rPr lang="en-IN" dirty="0"/>
              <a:t>Decision Variables</a:t>
            </a:r>
          </a:p>
        </p:txBody>
      </p:sp>
      <p:sp>
        <p:nvSpPr>
          <p:cNvPr id="11" name="Rectangle 10"/>
          <p:cNvSpPr/>
          <p:nvPr/>
        </p:nvSpPr>
        <p:spPr>
          <a:xfrm>
            <a:off x="228600" y="1066800"/>
            <a:ext cx="1295400" cy="381000"/>
          </a:xfrm>
          <a:prstGeom prst="rect">
            <a:avLst/>
          </a:prstGeom>
        </p:spPr>
        <p:txBody>
          <a:bodyPr wrap="square">
            <a:spAutoFit/>
          </a:bodyPr>
          <a:lstStyle/>
          <a:p>
            <a:pPr marL="0" lvl="1"/>
            <a:r>
              <a:rPr lang="en-IN" b="1" dirty="0">
                <a:solidFill>
                  <a:schemeClr val="tx2"/>
                </a:solidFill>
              </a:rPr>
              <a:t>Resources</a:t>
            </a:r>
          </a:p>
        </p:txBody>
      </p:sp>
      <p:sp>
        <p:nvSpPr>
          <p:cNvPr id="12" name="Rectangle 11"/>
          <p:cNvSpPr/>
          <p:nvPr/>
        </p:nvSpPr>
        <p:spPr>
          <a:xfrm>
            <a:off x="304800" y="1600200"/>
            <a:ext cx="762000" cy="381000"/>
          </a:xfrm>
          <a:prstGeom prst="rect">
            <a:avLst/>
          </a:prstGeom>
        </p:spPr>
        <p:txBody>
          <a:bodyPr wrap="square">
            <a:spAutoFit/>
          </a:bodyPr>
          <a:lstStyle/>
          <a:p>
            <a:pPr marL="0" lvl="1"/>
            <a:r>
              <a:rPr lang="en-IN" b="1" dirty="0">
                <a:solidFill>
                  <a:schemeClr val="tx2"/>
                </a:solidFill>
              </a:rPr>
              <a:t>Flour</a:t>
            </a:r>
          </a:p>
        </p:txBody>
      </p:sp>
      <p:graphicFrame>
        <p:nvGraphicFramePr>
          <p:cNvPr id="31747" name="Object 3"/>
          <p:cNvGraphicFramePr>
            <a:graphicFrameLocks noChangeAspect="1"/>
          </p:cNvGraphicFramePr>
          <p:nvPr/>
        </p:nvGraphicFramePr>
        <p:xfrm>
          <a:off x="1828800" y="2133600"/>
          <a:ext cx="239713" cy="227012"/>
        </p:xfrm>
        <a:graphic>
          <a:graphicData uri="http://schemas.openxmlformats.org/presentationml/2006/ole">
            <mc:AlternateContent xmlns:mc="http://schemas.openxmlformats.org/markup-compatibility/2006">
              <mc:Choice xmlns:v="urn:schemas-microsoft-com:vml" Requires="v">
                <p:oleObj name="Equation" r:id="rId4" imgW="126720" imgH="152280" progId="Equation.DSMT4">
                  <p:embed/>
                </p:oleObj>
              </mc:Choice>
              <mc:Fallback>
                <p:oleObj name="Equation" r:id="rId4" imgW="126720" imgH="152280" progId="Equation.DSMT4">
                  <p:embed/>
                  <p:pic>
                    <p:nvPicPr>
                      <p:cNvPr id="317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133600"/>
                        <a:ext cx="239713" cy="227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748" name="Object 4"/>
          <p:cNvGraphicFramePr>
            <a:graphicFrameLocks noChangeAspect="1"/>
          </p:cNvGraphicFramePr>
          <p:nvPr/>
        </p:nvGraphicFramePr>
        <p:xfrm>
          <a:off x="2301875" y="2124075"/>
          <a:ext cx="360363" cy="246063"/>
        </p:xfrm>
        <a:graphic>
          <a:graphicData uri="http://schemas.openxmlformats.org/presentationml/2006/ole">
            <mc:AlternateContent xmlns:mc="http://schemas.openxmlformats.org/markup-compatibility/2006">
              <mc:Choice xmlns:v="urn:schemas-microsoft-com:vml" Requires="v">
                <p:oleObj name="Equation" r:id="rId6" imgW="190440" imgH="164880" progId="Equation.DSMT4">
                  <p:embed/>
                </p:oleObj>
              </mc:Choice>
              <mc:Fallback>
                <p:oleObj name="Equation" r:id="rId6" imgW="190440" imgH="164880" progId="Equation.DSMT4">
                  <p:embed/>
                  <p:pic>
                    <p:nvPicPr>
                      <p:cNvPr id="317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1875" y="2124075"/>
                        <a:ext cx="360363" cy="246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2"/>
          <p:cNvGraphicFramePr>
            <a:graphicFrameLocks noChangeAspect="1"/>
          </p:cNvGraphicFramePr>
          <p:nvPr/>
        </p:nvGraphicFramePr>
        <p:xfrm>
          <a:off x="365125" y="2905125"/>
          <a:ext cx="1243012" cy="339725"/>
        </p:xfrm>
        <a:graphic>
          <a:graphicData uri="http://schemas.openxmlformats.org/presentationml/2006/ole">
            <mc:AlternateContent xmlns:mc="http://schemas.openxmlformats.org/markup-compatibility/2006">
              <mc:Choice xmlns:v="urn:schemas-microsoft-com:vml" Requires="v">
                <p:oleObj name="Equation" r:id="rId8" imgW="660240" imgH="228600" progId="Equation.DSMT4">
                  <p:embed/>
                </p:oleObj>
              </mc:Choice>
              <mc:Fallback>
                <p:oleObj name="Equation" r:id="rId8" imgW="660240" imgH="228600" progId="Equation.DSMT4">
                  <p:embed/>
                  <p:pic>
                    <p:nvPicPr>
                      <p:cNvPr id="15"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125" y="2905125"/>
                        <a:ext cx="124301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5"/>
          <p:cNvSpPr/>
          <p:nvPr/>
        </p:nvSpPr>
        <p:spPr>
          <a:xfrm>
            <a:off x="288925" y="2447925"/>
            <a:ext cx="762000" cy="381000"/>
          </a:xfrm>
          <a:prstGeom prst="rect">
            <a:avLst/>
          </a:prstGeom>
        </p:spPr>
        <p:txBody>
          <a:bodyPr wrap="square">
            <a:spAutoFit/>
          </a:bodyPr>
          <a:lstStyle/>
          <a:p>
            <a:pPr marL="0" lvl="1"/>
            <a:r>
              <a:rPr lang="en-IN" b="1" dirty="0">
                <a:solidFill>
                  <a:schemeClr val="tx2"/>
                </a:solidFill>
              </a:rPr>
              <a:t>Sugar</a:t>
            </a:r>
          </a:p>
        </p:txBody>
      </p:sp>
      <p:graphicFrame>
        <p:nvGraphicFramePr>
          <p:cNvPr id="17" name="Object 3"/>
          <p:cNvGraphicFramePr>
            <a:graphicFrameLocks noChangeAspect="1"/>
          </p:cNvGraphicFramePr>
          <p:nvPr/>
        </p:nvGraphicFramePr>
        <p:xfrm>
          <a:off x="1812925" y="2981325"/>
          <a:ext cx="239713" cy="227012"/>
        </p:xfrm>
        <a:graphic>
          <a:graphicData uri="http://schemas.openxmlformats.org/presentationml/2006/ole">
            <mc:AlternateContent xmlns:mc="http://schemas.openxmlformats.org/markup-compatibility/2006">
              <mc:Choice xmlns:v="urn:schemas-microsoft-com:vml" Requires="v">
                <p:oleObj name="Equation" r:id="rId10" imgW="126720" imgH="152280" progId="Equation.DSMT4">
                  <p:embed/>
                </p:oleObj>
              </mc:Choice>
              <mc:Fallback>
                <p:oleObj name="Equation" r:id="rId10" imgW="126720" imgH="152280" progId="Equation.DSMT4">
                  <p:embed/>
                  <p:pic>
                    <p:nvPicPr>
                      <p:cNvPr id="17"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12925" y="2981325"/>
                        <a:ext cx="239713" cy="227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4"/>
          <p:cNvGraphicFramePr>
            <a:graphicFrameLocks noChangeAspect="1"/>
          </p:cNvGraphicFramePr>
          <p:nvPr/>
        </p:nvGraphicFramePr>
        <p:xfrm>
          <a:off x="2274888" y="2962275"/>
          <a:ext cx="384175" cy="265113"/>
        </p:xfrm>
        <a:graphic>
          <a:graphicData uri="http://schemas.openxmlformats.org/presentationml/2006/ole">
            <mc:AlternateContent xmlns:mc="http://schemas.openxmlformats.org/markup-compatibility/2006">
              <mc:Choice xmlns:v="urn:schemas-microsoft-com:vml" Requires="v">
                <p:oleObj name="Equation" r:id="rId12" imgW="203040" imgH="177480" progId="Equation.DSMT4">
                  <p:embed/>
                </p:oleObj>
              </mc:Choice>
              <mc:Fallback>
                <p:oleObj name="Equation" r:id="rId12" imgW="203040" imgH="177480" progId="Equation.DSMT4">
                  <p:embed/>
                  <p:pic>
                    <p:nvPicPr>
                      <p:cNvPr id="18" name="Object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4888" y="2962275"/>
                        <a:ext cx="384175" cy="265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9" name="Straight Arrow Connector 18"/>
          <p:cNvCxnSpPr/>
          <p:nvPr/>
        </p:nvCxnSpPr>
        <p:spPr>
          <a:xfrm>
            <a:off x="2819400" y="2286000"/>
            <a:ext cx="1143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667000" y="2743200"/>
            <a:ext cx="1295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343400" y="2438400"/>
            <a:ext cx="1295400" cy="369332"/>
          </a:xfrm>
          <a:prstGeom prst="rect">
            <a:avLst/>
          </a:prstGeom>
          <a:noFill/>
        </p:spPr>
        <p:txBody>
          <a:bodyPr wrap="square" rtlCol="0">
            <a:spAutoFit/>
          </a:bodyPr>
          <a:lstStyle/>
          <a:p>
            <a:r>
              <a:rPr lang="en-IN" dirty="0"/>
              <a:t>Constraints</a:t>
            </a:r>
          </a:p>
        </p:txBody>
      </p:sp>
      <p:graphicFrame>
        <p:nvGraphicFramePr>
          <p:cNvPr id="23" name="Object 2"/>
          <p:cNvGraphicFramePr>
            <a:graphicFrameLocks noChangeAspect="1"/>
          </p:cNvGraphicFramePr>
          <p:nvPr/>
        </p:nvGraphicFramePr>
        <p:xfrm>
          <a:off x="1600200" y="4876800"/>
          <a:ext cx="1936750" cy="339725"/>
        </p:xfrm>
        <a:graphic>
          <a:graphicData uri="http://schemas.openxmlformats.org/presentationml/2006/ole">
            <mc:AlternateContent xmlns:mc="http://schemas.openxmlformats.org/markup-compatibility/2006">
              <mc:Choice xmlns:v="urn:schemas-microsoft-com:vml" Requires="v">
                <p:oleObj name="Equation" r:id="rId14" imgW="1028520" imgH="228600" progId="Equation.DSMT4">
                  <p:embed/>
                </p:oleObj>
              </mc:Choice>
              <mc:Fallback>
                <p:oleObj name="Equation" r:id="rId14" imgW="1028520" imgH="228600" progId="Equation.DSMT4">
                  <p:embed/>
                  <p:pic>
                    <p:nvPicPr>
                      <p:cNvPr id="23" name="Object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0200" y="4876800"/>
                        <a:ext cx="193675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3"/>
          <p:cNvSpPr/>
          <p:nvPr/>
        </p:nvSpPr>
        <p:spPr>
          <a:xfrm>
            <a:off x="304800" y="4267201"/>
            <a:ext cx="2438400" cy="369332"/>
          </a:xfrm>
          <a:prstGeom prst="rect">
            <a:avLst/>
          </a:prstGeom>
        </p:spPr>
        <p:txBody>
          <a:bodyPr wrap="square">
            <a:spAutoFit/>
          </a:bodyPr>
          <a:lstStyle/>
          <a:p>
            <a:pPr marL="0" lvl="1"/>
            <a:r>
              <a:rPr lang="en-IN" b="1" dirty="0">
                <a:solidFill>
                  <a:schemeClr val="tx2"/>
                </a:solidFill>
              </a:rPr>
              <a:t>Revenue</a:t>
            </a:r>
          </a:p>
        </p:txBody>
      </p:sp>
      <p:graphicFrame>
        <p:nvGraphicFramePr>
          <p:cNvPr id="31753" name="Object 9"/>
          <p:cNvGraphicFramePr>
            <a:graphicFrameLocks noChangeAspect="1"/>
          </p:cNvGraphicFramePr>
          <p:nvPr/>
        </p:nvGraphicFramePr>
        <p:xfrm>
          <a:off x="304800" y="4876800"/>
          <a:ext cx="1219200" cy="265112"/>
        </p:xfrm>
        <a:graphic>
          <a:graphicData uri="http://schemas.openxmlformats.org/presentationml/2006/ole">
            <mc:AlternateContent xmlns:mc="http://schemas.openxmlformats.org/markup-compatibility/2006">
              <mc:Choice xmlns:v="urn:schemas-microsoft-com:vml" Requires="v">
                <p:oleObj name="Equation" r:id="rId16" imgW="647640" imgH="177480" progId="Equation.DSMT4">
                  <p:embed/>
                </p:oleObj>
              </mc:Choice>
              <mc:Fallback>
                <p:oleObj name="Equation" r:id="rId16" imgW="647640" imgH="177480" progId="Equation.DSMT4">
                  <p:embed/>
                  <p:pic>
                    <p:nvPicPr>
                      <p:cNvPr id="3175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4800" y="4876800"/>
                        <a:ext cx="1219200" cy="265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6" name="Straight Arrow Connector 25"/>
          <p:cNvCxnSpPr/>
          <p:nvPr/>
        </p:nvCxnSpPr>
        <p:spPr>
          <a:xfrm>
            <a:off x="3581400" y="5029200"/>
            <a:ext cx="838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572000" y="5410200"/>
            <a:ext cx="1905000" cy="369332"/>
          </a:xfrm>
          <a:prstGeom prst="rect">
            <a:avLst/>
          </a:prstGeom>
          <a:noFill/>
        </p:spPr>
        <p:txBody>
          <a:bodyPr wrap="square" rtlCol="0">
            <a:spAutoFit/>
          </a:bodyPr>
          <a:lstStyle/>
          <a:p>
            <a:r>
              <a:rPr lang="en-IN" dirty="0"/>
              <a:t>Objective Function</a:t>
            </a:r>
          </a:p>
        </p:txBody>
      </p:sp>
      <p:graphicFrame>
        <p:nvGraphicFramePr>
          <p:cNvPr id="31754" name="Object 10"/>
          <p:cNvGraphicFramePr>
            <a:graphicFrameLocks noChangeAspect="1"/>
          </p:cNvGraphicFramePr>
          <p:nvPr/>
        </p:nvGraphicFramePr>
        <p:xfrm>
          <a:off x="533400" y="3581400"/>
          <a:ext cx="1266825" cy="339725"/>
        </p:xfrm>
        <a:graphic>
          <a:graphicData uri="http://schemas.openxmlformats.org/presentationml/2006/ole">
            <mc:AlternateContent xmlns:mc="http://schemas.openxmlformats.org/markup-compatibility/2006">
              <mc:Choice xmlns:v="urn:schemas-microsoft-com:vml" Requires="v">
                <p:oleObj name="Equation" r:id="rId18" imgW="672840" imgH="228600" progId="Equation.DSMT4">
                  <p:embed/>
                </p:oleObj>
              </mc:Choice>
              <mc:Fallback>
                <p:oleObj name="Equation" r:id="rId18" imgW="672840" imgH="228600" progId="Equation.DSMT4">
                  <p:embed/>
                  <p:pic>
                    <p:nvPicPr>
                      <p:cNvPr id="3175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3400" y="3581400"/>
                        <a:ext cx="126682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9" name="Straight Arrow Connector 28"/>
          <p:cNvCxnSpPr/>
          <p:nvPr/>
        </p:nvCxnSpPr>
        <p:spPr>
          <a:xfrm>
            <a:off x="1905000" y="3810000"/>
            <a:ext cx="26670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029200" y="4114800"/>
            <a:ext cx="1600200" cy="646331"/>
          </a:xfrm>
          <a:prstGeom prst="rect">
            <a:avLst/>
          </a:prstGeom>
          <a:noFill/>
        </p:spPr>
        <p:txBody>
          <a:bodyPr wrap="square" rtlCol="0">
            <a:spAutoFit/>
          </a:bodyPr>
          <a:lstStyle/>
          <a:p>
            <a:r>
              <a:rPr lang="en-IN" dirty="0"/>
              <a:t>Non-negative restriction</a:t>
            </a:r>
          </a:p>
        </p:txBody>
      </p:sp>
      <p:graphicFrame>
        <p:nvGraphicFramePr>
          <p:cNvPr id="31" name="Table 30"/>
          <p:cNvGraphicFramePr>
            <a:graphicFrameLocks noGrp="1"/>
          </p:cNvGraphicFramePr>
          <p:nvPr/>
        </p:nvGraphicFramePr>
        <p:xfrm>
          <a:off x="4648200" y="1219200"/>
          <a:ext cx="4259390" cy="1097280"/>
        </p:xfrm>
        <a:graphic>
          <a:graphicData uri="http://schemas.openxmlformats.org/drawingml/2006/table">
            <a:tbl>
              <a:tblPr firstRow="1" bandRow="1">
                <a:tableStyleId>{5C22544A-7EE6-4342-B048-85BDC9FD1C3A}</a:tableStyleId>
              </a:tblPr>
              <a:tblGrid>
                <a:gridCol w="1320800">
                  <a:extLst>
                    <a:ext uri="{9D8B030D-6E8A-4147-A177-3AD203B41FA5}">
                      <a16:colId xmlns:a16="http://schemas.microsoft.com/office/drawing/2014/main" val="20000"/>
                    </a:ext>
                  </a:extLst>
                </a:gridCol>
                <a:gridCol w="1470279">
                  <a:extLst>
                    <a:ext uri="{9D8B030D-6E8A-4147-A177-3AD203B41FA5}">
                      <a16:colId xmlns:a16="http://schemas.microsoft.com/office/drawing/2014/main" val="20001"/>
                    </a:ext>
                  </a:extLst>
                </a:gridCol>
                <a:gridCol w="1468311">
                  <a:extLst>
                    <a:ext uri="{9D8B030D-6E8A-4147-A177-3AD203B41FA5}">
                      <a16:colId xmlns:a16="http://schemas.microsoft.com/office/drawing/2014/main" val="20002"/>
                    </a:ext>
                  </a:extLst>
                </a:gridCol>
              </a:tblGrid>
              <a:tr h="330200">
                <a:tc>
                  <a:txBody>
                    <a:bodyPr/>
                    <a:lstStyle/>
                    <a:p>
                      <a:r>
                        <a:rPr lang="en-US" dirty="0"/>
                        <a:t>Ingredients</a:t>
                      </a:r>
                    </a:p>
                  </a:txBody>
                  <a:tcPr/>
                </a:tc>
                <a:tc>
                  <a:txBody>
                    <a:bodyPr/>
                    <a:lstStyle/>
                    <a:p>
                      <a:pPr algn="ctr"/>
                      <a:r>
                        <a:rPr lang="en-US" dirty="0"/>
                        <a:t>Sweet A</a:t>
                      </a:r>
                    </a:p>
                  </a:txBody>
                  <a:tcPr/>
                </a:tc>
                <a:tc>
                  <a:txBody>
                    <a:bodyPr/>
                    <a:lstStyle/>
                    <a:p>
                      <a:pPr algn="ctr"/>
                      <a:r>
                        <a:rPr lang="en-US" dirty="0"/>
                        <a:t>Sweet B </a:t>
                      </a:r>
                    </a:p>
                  </a:txBody>
                  <a:tcPr/>
                </a:tc>
                <a:extLst>
                  <a:ext uri="{0D108BD9-81ED-4DB2-BD59-A6C34878D82A}">
                    <a16:rowId xmlns:a16="http://schemas.microsoft.com/office/drawing/2014/main" val="10000"/>
                  </a:ext>
                </a:extLst>
              </a:tr>
              <a:tr h="330200">
                <a:tc>
                  <a:txBody>
                    <a:bodyPr/>
                    <a:lstStyle/>
                    <a:p>
                      <a:r>
                        <a:rPr lang="en-US" dirty="0"/>
                        <a:t>Flour</a:t>
                      </a:r>
                    </a:p>
                  </a:txBody>
                  <a:tcPr/>
                </a:tc>
                <a:tc>
                  <a:txBody>
                    <a:bodyPr/>
                    <a:lstStyle/>
                    <a:p>
                      <a:pPr algn="ctr"/>
                      <a:r>
                        <a:rPr lang="en-US" dirty="0"/>
                        <a:t>3 Kg</a:t>
                      </a:r>
                    </a:p>
                  </a:txBody>
                  <a:tcPr/>
                </a:tc>
                <a:tc>
                  <a:txBody>
                    <a:bodyPr/>
                    <a:lstStyle/>
                    <a:p>
                      <a:pPr algn="ctr"/>
                      <a:r>
                        <a:rPr lang="en-US" dirty="0"/>
                        <a:t>3 Kg</a:t>
                      </a:r>
                    </a:p>
                  </a:txBody>
                  <a:tcPr/>
                </a:tc>
                <a:extLst>
                  <a:ext uri="{0D108BD9-81ED-4DB2-BD59-A6C34878D82A}">
                    <a16:rowId xmlns:a16="http://schemas.microsoft.com/office/drawing/2014/main" val="10001"/>
                  </a:ext>
                </a:extLst>
              </a:tr>
              <a:tr h="330200">
                <a:tc>
                  <a:txBody>
                    <a:bodyPr/>
                    <a:lstStyle/>
                    <a:p>
                      <a:r>
                        <a:rPr lang="en-US" dirty="0"/>
                        <a:t>Sugar</a:t>
                      </a:r>
                    </a:p>
                  </a:txBody>
                  <a:tcPr/>
                </a:tc>
                <a:tc>
                  <a:txBody>
                    <a:bodyPr/>
                    <a:lstStyle/>
                    <a:p>
                      <a:pPr algn="ctr"/>
                      <a:r>
                        <a:rPr lang="en-US" dirty="0"/>
                        <a:t>3 Kg</a:t>
                      </a:r>
                    </a:p>
                  </a:txBody>
                  <a:tcPr/>
                </a:tc>
                <a:tc>
                  <a:txBody>
                    <a:bodyPr/>
                    <a:lstStyle/>
                    <a:p>
                      <a:pPr algn="ctr"/>
                      <a:r>
                        <a:rPr lang="en-US" dirty="0"/>
                        <a:t>4 Kg</a:t>
                      </a: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par>
                                <p:cTn id="18" presetID="1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lide(fromBottom)">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1746"/>
                                        </p:tgtEl>
                                        <p:attrNameLst>
                                          <p:attrName>style.visibility</p:attrName>
                                        </p:attrNameLst>
                                      </p:cBhvr>
                                      <p:to>
                                        <p:strVal val="visible"/>
                                      </p:to>
                                    </p:set>
                                    <p:animEffect transition="in" filter="blinds(horizontal)">
                                      <p:cBhvr>
                                        <p:cTn id="41" dur="500"/>
                                        <p:tgtEl>
                                          <p:spTgt spid="31746"/>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1748"/>
                                        </p:tgtEl>
                                        <p:attrNameLst>
                                          <p:attrName>style.visibility</p:attrName>
                                        </p:attrNameLst>
                                      </p:cBhvr>
                                      <p:to>
                                        <p:strVal val="visible"/>
                                      </p:to>
                                    </p:set>
                                    <p:animEffect transition="in" filter="blinds(horizontal)">
                                      <p:cBhvr>
                                        <p:cTn id="46" dur="500"/>
                                        <p:tgtEl>
                                          <p:spTgt spid="31748"/>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1747"/>
                                        </p:tgtEl>
                                        <p:attrNameLst>
                                          <p:attrName>style.visibility</p:attrName>
                                        </p:attrNameLst>
                                      </p:cBhvr>
                                      <p:to>
                                        <p:strVal val="visible"/>
                                      </p:to>
                                    </p:set>
                                    <p:animEffect transition="in" filter="blinds(horizontal)">
                                      <p:cBhvr>
                                        <p:cTn id="51" dur="500"/>
                                        <p:tgtEl>
                                          <p:spTgt spid="31747"/>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linds(horizontal)">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linds(horizontal)">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linds(horizontal)">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blinds(horizontal)">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down)">
                                      <p:cBhvr>
                                        <p:cTn id="76" dur="500"/>
                                        <p:tgtEl>
                                          <p:spTgt spid="19"/>
                                        </p:tgtEl>
                                      </p:cBhvr>
                                    </p:animEffect>
                                  </p:childTnLst>
                                </p:cTn>
                              </p:par>
                              <p:par>
                                <p:cTn id="77" presetID="22" presetClass="entr" presetSubtype="4"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slide(fromBottom)">
                                      <p:cBhvr>
                                        <p:cTn id="84" dur="500"/>
                                        <p:tgtEl>
                                          <p:spTgt spid="21"/>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blinds(horizontal)">
                                      <p:cBhvr>
                                        <p:cTn id="89" dur="500"/>
                                        <p:tgtEl>
                                          <p:spTgt spid="2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nodeType="click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blinds(horizontal)">
                                      <p:cBhvr>
                                        <p:cTn id="94" dur="500"/>
                                        <p:tgtEl>
                                          <p:spTgt spid="2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nodeType="clickEffect">
                                  <p:stCondLst>
                                    <p:cond delay="0"/>
                                  </p:stCondLst>
                                  <p:childTnLst>
                                    <p:set>
                                      <p:cBhvr>
                                        <p:cTn id="98" dur="1" fill="hold">
                                          <p:stCondLst>
                                            <p:cond delay="0"/>
                                          </p:stCondLst>
                                        </p:cTn>
                                        <p:tgtEl>
                                          <p:spTgt spid="31753"/>
                                        </p:tgtEl>
                                        <p:attrNameLst>
                                          <p:attrName>style.visibility</p:attrName>
                                        </p:attrNameLst>
                                      </p:cBhvr>
                                      <p:to>
                                        <p:strVal val="visible"/>
                                      </p:to>
                                    </p:set>
                                    <p:animEffect transition="in" filter="blinds(horizontal)">
                                      <p:cBhvr>
                                        <p:cTn id="99" dur="500"/>
                                        <p:tgtEl>
                                          <p:spTgt spid="31753"/>
                                        </p:tgtEl>
                                      </p:cBhvr>
                                    </p:animEffect>
                                  </p:childTnLst>
                                </p:cTn>
                              </p:par>
                            </p:childTnLst>
                          </p:cTn>
                        </p:par>
                      </p:childTnLst>
                    </p:cTn>
                  </p:par>
                  <p:par>
                    <p:cTn id="100" fill="hold">
                      <p:stCondLst>
                        <p:cond delay="indefinite"/>
                      </p:stCondLst>
                      <p:childTnLst>
                        <p:par>
                          <p:cTn id="101" fill="hold">
                            <p:stCondLst>
                              <p:cond delay="0"/>
                            </p:stCondLst>
                            <p:childTnLst>
                              <p:par>
                                <p:cTn id="102" presetID="13" presetClass="entr" presetSubtype="16"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plus(in)">
                                      <p:cBhvr>
                                        <p:cTn id="104" dur="20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13" presetClass="entr" presetSubtype="16" fill="hold" grpId="0" nodeType="click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plus(in)">
                                      <p:cBhvr>
                                        <p:cTn id="109" dur="2000"/>
                                        <p:tgtEl>
                                          <p:spTgt spid="27"/>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nodeType="clickEffect">
                                  <p:stCondLst>
                                    <p:cond delay="0"/>
                                  </p:stCondLst>
                                  <p:childTnLst>
                                    <p:set>
                                      <p:cBhvr>
                                        <p:cTn id="113" dur="1" fill="hold">
                                          <p:stCondLst>
                                            <p:cond delay="0"/>
                                          </p:stCondLst>
                                        </p:cTn>
                                        <p:tgtEl>
                                          <p:spTgt spid="31754"/>
                                        </p:tgtEl>
                                        <p:attrNameLst>
                                          <p:attrName>style.visibility</p:attrName>
                                        </p:attrNameLst>
                                      </p:cBhvr>
                                      <p:to>
                                        <p:strVal val="visible"/>
                                      </p:to>
                                    </p:set>
                                    <p:animEffect transition="in" filter="blinds(horizontal)">
                                      <p:cBhvr>
                                        <p:cTn id="114" dur="500"/>
                                        <p:tgtEl>
                                          <p:spTgt spid="31754"/>
                                        </p:tgtEl>
                                      </p:cBhvr>
                                    </p:animEffect>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nodeType="clickEffect">
                                  <p:stCondLst>
                                    <p:cond delay="0"/>
                                  </p:stCondLst>
                                  <p:childTnLst>
                                    <p:set>
                                      <p:cBhvr>
                                        <p:cTn id="118" dur="1" fill="hold">
                                          <p:stCondLst>
                                            <p:cond delay="0"/>
                                          </p:stCondLst>
                                        </p:cTn>
                                        <p:tgtEl>
                                          <p:spTgt spid="29"/>
                                        </p:tgtEl>
                                        <p:attrNameLst>
                                          <p:attrName>style.visibility</p:attrName>
                                        </p:attrNameLst>
                                      </p:cBhvr>
                                      <p:to>
                                        <p:strVal val="visible"/>
                                      </p:to>
                                    </p:set>
                                    <p:anim calcmode="lin" valueType="num">
                                      <p:cBhvr additive="base">
                                        <p:cTn id="119" dur="500" fill="hold"/>
                                        <p:tgtEl>
                                          <p:spTgt spid="29"/>
                                        </p:tgtEl>
                                        <p:attrNameLst>
                                          <p:attrName>ppt_x</p:attrName>
                                        </p:attrNameLst>
                                      </p:cBhvr>
                                      <p:tavLst>
                                        <p:tav tm="0">
                                          <p:val>
                                            <p:strVal val="#ppt_x"/>
                                          </p:val>
                                        </p:tav>
                                        <p:tav tm="100000">
                                          <p:val>
                                            <p:strVal val="#ppt_x"/>
                                          </p:val>
                                        </p:tav>
                                      </p:tavLst>
                                    </p:anim>
                                    <p:anim calcmode="lin" valueType="num">
                                      <p:cBhvr additive="base">
                                        <p:cTn id="1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2" presetClass="entr" presetSubtype="4" fill="hold" grpId="0" nodeType="click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slide(fromBottom)">
                                      <p:cBhvr>
                                        <p:cTn id="1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2" grpId="0"/>
      <p:bldP spid="16" grpId="0"/>
      <p:bldP spid="21" grpId="0"/>
      <p:bldP spid="24" grpId="0"/>
      <p:bldP spid="27"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Characteristics of LP</a:t>
            </a:r>
          </a:p>
        </p:txBody>
      </p:sp>
      <p:sp>
        <p:nvSpPr>
          <p:cNvPr id="3" name="Content Placeholder 2"/>
          <p:cNvSpPr>
            <a:spLocks noGrp="1"/>
          </p:cNvSpPr>
          <p:nvPr>
            <p:ph sz="quarter" idx="1"/>
          </p:nvPr>
        </p:nvSpPr>
        <p:spPr/>
        <p:txBody>
          <a:bodyPr>
            <a:normAutofit fontScale="92500" lnSpcReduction="10000"/>
          </a:bodyPr>
          <a:lstStyle/>
          <a:p>
            <a:r>
              <a:rPr lang="en-IN" b="1" u="sng" dirty="0"/>
              <a:t>Proportionality: </a:t>
            </a:r>
          </a:p>
          <a:p>
            <a:pPr lvl="1"/>
            <a:r>
              <a:rPr lang="en-IN" dirty="0"/>
              <a:t>If I make 1 packet of sweet A then I get 1000 rupees. If I make X1 packet of A then I will get 1000X1 rupees. </a:t>
            </a:r>
          </a:p>
          <a:p>
            <a:r>
              <a:rPr lang="en-IN" b="1" u="sng" dirty="0" err="1"/>
              <a:t>Additivity</a:t>
            </a:r>
            <a:r>
              <a:rPr lang="en-IN" b="1" u="sng" dirty="0"/>
              <a:t>:</a:t>
            </a:r>
            <a:r>
              <a:rPr lang="en-IN" dirty="0"/>
              <a:t> </a:t>
            </a:r>
          </a:p>
          <a:p>
            <a:pPr lvl="1"/>
            <a:r>
              <a:rPr lang="en-IN" dirty="0" err="1"/>
              <a:t>Additivity</a:t>
            </a:r>
            <a:r>
              <a:rPr lang="en-IN" dirty="0"/>
              <a:t> property says that profit obtained by selling X1 packet and X2 packet can be added.  </a:t>
            </a:r>
          </a:p>
          <a:p>
            <a:r>
              <a:rPr lang="en-IN" b="1" u="sng" dirty="0"/>
              <a:t>Certainty: </a:t>
            </a:r>
          </a:p>
          <a:p>
            <a:pPr lvl="1"/>
            <a:r>
              <a:rPr lang="en-IN" dirty="0"/>
              <a:t>We need deterministic values to formulate LP. E.g., 21Kg flour, 28 Kg sugar and so on. </a:t>
            </a:r>
          </a:p>
          <a:p>
            <a:r>
              <a:rPr lang="en-IN" b="1" dirty="0"/>
              <a:t>Divisibility: </a:t>
            </a:r>
          </a:p>
          <a:p>
            <a:pPr lvl="1"/>
            <a:r>
              <a:rPr lang="en-US" dirty="0"/>
              <a:t>Since we are using continuous variables, the LP model assumes that the decision variables can take on fractional values. </a:t>
            </a:r>
            <a:endParaRPr lang="en-I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LP Problem formulation: Example-2</a:t>
            </a:r>
          </a:p>
        </p:txBody>
      </p:sp>
      <p:sp>
        <p:nvSpPr>
          <p:cNvPr id="3" name="Content Placeholder 2"/>
          <p:cNvSpPr>
            <a:spLocks noGrp="1"/>
          </p:cNvSpPr>
          <p:nvPr>
            <p:ph sz="quarter" idx="1"/>
          </p:nvPr>
        </p:nvSpPr>
        <p:spPr>
          <a:xfrm>
            <a:off x="381000" y="1447800"/>
            <a:ext cx="8534400" cy="5181600"/>
          </a:xfrm>
        </p:spPr>
        <p:txBody>
          <a:bodyPr>
            <a:normAutofit lnSpcReduction="10000"/>
          </a:bodyPr>
          <a:lstStyle/>
          <a:p>
            <a:r>
              <a:rPr lang="en-IN" dirty="0"/>
              <a:t>A company wants to advertise their product in four different media- TV, newspaper, website and radio. The reach per advertisement on these four platforms are 8000, 5000, 3000, 2000. The cost per advertisement is 4 </a:t>
            </a:r>
            <a:r>
              <a:rPr lang="en-IN" dirty="0" err="1"/>
              <a:t>lakhs</a:t>
            </a:r>
            <a:r>
              <a:rPr lang="en-IN" dirty="0"/>
              <a:t>, 3lakhs, 2 </a:t>
            </a:r>
            <a:r>
              <a:rPr lang="en-IN" dirty="0" err="1"/>
              <a:t>lakhs</a:t>
            </a:r>
            <a:r>
              <a:rPr lang="en-IN" dirty="0"/>
              <a:t> and 1.5 </a:t>
            </a:r>
            <a:r>
              <a:rPr lang="en-IN" dirty="0" err="1"/>
              <a:t>Lakhs</a:t>
            </a:r>
            <a:r>
              <a:rPr lang="en-IN" dirty="0"/>
              <a:t>. The maximum number of advertisements the company wishes to have in each media is 3, 4, 5, 4. The budget of the company for the advertisement is 32 </a:t>
            </a:r>
            <a:r>
              <a:rPr lang="en-IN" dirty="0" err="1"/>
              <a:t>lakhs</a:t>
            </a:r>
            <a:r>
              <a:rPr lang="en-IN" dirty="0"/>
              <a:t>. How many advertisements does the company decide in each media to maximize the reach?</a:t>
            </a:r>
          </a:p>
          <a:p>
            <a:pPr lvl="1"/>
            <a:r>
              <a:rPr lang="en-IN" dirty="0"/>
              <a:t>X1 be the number of advertisement on TV</a:t>
            </a:r>
          </a:p>
          <a:p>
            <a:pPr lvl="1"/>
            <a:r>
              <a:rPr lang="en-IN" dirty="0"/>
              <a:t>X2 be the number of advertisement on newspaper</a:t>
            </a:r>
          </a:p>
          <a:p>
            <a:pPr lvl="1"/>
            <a:r>
              <a:rPr lang="en-IN" dirty="0"/>
              <a:t>X3 be the number of advertisement on web</a:t>
            </a:r>
          </a:p>
          <a:p>
            <a:pPr lvl="1"/>
            <a:r>
              <a:rPr lang="en-IN" dirty="0"/>
              <a:t>X4 be the number of advertisement on radio</a:t>
            </a:r>
            <a:br>
              <a:rPr lang="en-IN" dirty="0"/>
            </a:br>
            <a:endParaRPr lang="en-IN" dirty="0"/>
          </a:p>
        </p:txBody>
      </p:sp>
    </p:spTree>
    <p:extLst>
      <p:ext uri="{BB962C8B-B14F-4D97-AF65-F5344CB8AC3E}">
        <p14:creationId xmlns:p14="http://schemas.microsoft.com/office/powerpoint/2010/main" val="100436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LP Problem formulation: Example-2 (Cont.)</a:t>
            </a:r>
          </a:p>
        </p:txBody>
      </p:sp>
      <p:sp>
        <p:nvSpPr>
          <p:cNvPr id="3" name="Content Placeholder 2"/>
          <p:cNvSpPr>
            <a:spLocks noGrp="1"/>
          </p:cNvSpPr>
          <p:nvPr>
            <p:ph sz="quarter" idx="1"/>
          </p:nvPr>
        </p:nvSpPr>
        <p:spPr/>
        <p:txBody>
          <a:bodyPr/>
          <a:lstStyle/>
          <a:p>
            <a:r>
              <a:rPr lang="en-IN" dirty="0"/>
              <a:t>Maximize 8000X1+5000X2+3000X3+2000X4</a:t>
            </a:r>
          </a:p>
          <a:p>
            <a:r>
              <a:rPr lang="en-IN" dirty="0"/>
              <a:t>4X1+3X2+2X3+1.5X4 ≤32</a:t>
            </a:r>
          </a:p>
          <a:p>
            <a:r>
              <a:rPr lang="en-IN" dirty="0"/>
              <a:t>X1 ≤3</a:t>
            </a:r>
          </a:p>
          <a:p>
            <a:r>
              <a:rPr lang="en-IN" dirty="0"/>
              <a:t>X2 ≤4</a:t>
            </a:r>
          </a:p>
          <a:p>
            <a:r>
              <a:rPr lang="en-IN" dirty="0"/>
              <a:t>X3 ≤5</a:t>
            </a:r>
          </a:p>
          <a:p>
            <a:r>
              <a:rPr lang="en-IN" dirty="0"/>
              <a:t>X4 ≤4</a:t>
            </a:r>
          </a:p>
          <a:p>
            <a:r>
              <a:rPr lang="en-IN" dirty="0"/>
              <a:t>X1, X2, X3, X4≥0 </a:t>
            </a:r>
          </a:p>
        </p:txBody>
      </p:sp>
    </p:spTree>
    <p:extLst>
      <p:ext uri="{BB962C8B-B14F-4D97-AF65-F5344CB8AC3E}">
        <p14:creationId xmlns:p14="http://schemas.microsoft.com/office/powerpoint/2010/main" val="210923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8"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9"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 it on your own</a:t>
            </a:r>
          </a:p>
        </p:txBody>
      </p:sp>
      <p:sp>
        <p:nvSpPr>
          <p:cNvPr id="3" name="Content Placeholder 2"/>
          <p:cNvSpPr>
            <a:spLocks noGrp="1"/>
          </p:cNvSpPr>
          <p:nvPr>
            <p:ph sz="quarter" idx="1"/>
          </p:nvPr>
        </p:nvSpPr>
        <p:spPr>
          <a:xfrm>
            <a:off x="228600" y="1447800"/>
            <a:ext cx="8686800" cy="5181600"/>
          </a:xfrm>
        </p:spPr>
        <p:txBody>
          <a:bodyPr>
            <a:normAutofit fontScale="92500"/>
          </a:bodyPr>
          <a:lstStyle/>
          <a:p>
            <a:r>
              <a:rPr lang="en-US" sz="2800" dirty="0"/>
              <a:t>The Mighty Silver Ball Company manufactures three kinds of pinball machines, each requiring a different manufacturing technique. The Super Deluxe Machine requires 17 hours of labor, 8 hours of testing, and yields a profit of $300. The Silver Ball Special requires 10 hours of labor, 4 hours of testing, and yields a profit of $200. The Bumper King requires 2 hours of labor, 2 hours of testing, and yields a profit of $100. There are 1000 hours of labor and 500 hours of testing available. In addition, a marketing forecast has shown that the demand for the Super Deluxe is no more than 50 machines, demand for the Silver Ball Special no more than 80, and demand for Bumper King no more than 150. The manufacturer wants to determine the optimal production quantities that will maximize his total profit.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Autofit/>
          </a:bodyPr>
          <a:lstStyle/>
          <a:p>
            <a:r>
              <a:rPr lang="en-US" sz="2400" dirty="0"/>
              <a:t>Maximize </a:t>
            </a:r>
          </a:p>
          <a:p>
            <a:pPr lvl="1">
              <a:buFont typeface="Wingdings" pitchFamily="2" charset="2"/>
              <a:buNone/>
            </a:pPr>
            <a:r>
              <a:rPr lang="en-US" dirty="0"/>
              <a:t>Z = 300</a:t>
            </a:r>
            <a:r>
              <a:rPr lang="en-US" i="1" dirty="0"/>
              <a:t>X</a:t>
            </a:r>
            <a:r>
              <a:rPr lang="en-US" i="1" baseline="-25000" dirty="0"/>
              <a:t>1</a:t>
            </a:r>
            <a:r>
              <a:rPr lang="en-US" dirty="0"/>
              <a:t> +200</a:t>
            </a:r>
            <a:r>
              <a:rPr lang="en-US" i="1" dirty="0"/>
              <a:t>X</a:t>
            </a:r>
            <a:r>
              <a:rPr lang="en-US" i="1" baseline="-25000" dirty="0"/>
              <a:t>2</a:t>
            </a:r>
            <a:r>
              <a:rPr lang="en-US" dirty="0"/>
              <a:t> + 100</a:t>
            </a:r>
            <a:r>
              <a:rPr lang="en-US" i="1" dirty="0"/>
              <a:t>X</a:t>
            </a:r>
            <a:r>
              <a:rPr lang="en-US" i="1" baseline="-25000" dirty="0"/>
              <a:t>3</a:t>
            </a:r>
          </a:p>
          <a:p>
            <a:r>
              <a:rPr lang="en-US" sz="2400" dirty="0"/>
              <a:t>Subject to</a:t>
            </a:r>
          </a:p>
          <a:p>
            <a:r>
              <a:rPr lang="en-US" sz="2400" dirty="0"/>
              <a:t>17X</a:t>
            </a:r>
            <a:r>
              <a:rPr lang="en-US" sz="2400" baseline="-25000" dirty="0"/>
              <a:t>1</a:t>
            </a:r>
            <a:r>
              <a:rPr lang="en-US" sz="2400" dirty="0"/>
              <a:t> + 10X</a:t>
            </a:r>
            <a:r>
              <a:rPr lang="en-US" sz="2400" baseline="-25000" dirty="0"/>
              <a:t>2</a:t>
            </a:r>
            <a:r>
              <a:rPr lang="en-US" sz="2400" dirty="0"/>
              <a:t> + 2X</a:t>
            </a:r>
            <a:r>
              <a:rPr lang="en-US" sz="2400" baseline="-25000" dirty="0"/>
              <a:t>3</a:t>
            </a:r>
            <a:r>
              <a:rPr lang="en-US" sz="2400" dirty="0"/>
              <a:t> </a:t>
            </a:r>
            <a:r>
              <a:rPr lang="en-US" sz="2400" u="sng" dirty="0"/>
              <a:t>&lt;</a:t>
            </a:r>
            <a:r>
              <a:rPr lang="en-US" sz="2400" dirty="0"/>
              <a:t> 1000</a:t>
            </a:r>
          </a:p>
          <a:p>
            <a:r>
              <a:rPr lang="en-US" sz="2400" dirty="0"/>
              <a:t>8X</a:t>
            </a:r>
            <a:r>
              <a:rPr lang="en-US" sz="2400" baseline="-25000" dirty="0"/>
              <a:t>1</a:t>
            </a:r>
            <a:r>
              <a:rPr lang="en-US" sz="2400" dirty="0"/>
              <a:t> + 4X</a:t>
            </a:r>
            <a:r>
              <a:rPr lang="en-US" sz="2400" baseline="-25000" dirty="0"/>
              <a:t>2</a:t>
            </a:r>
            <a:r>
              <a:rPr lang="en-US" sz="2400" dirty="0"/>
              <a:t> + 2X</a:t>
            </a:r>
            <a:r>
              <a:rPr lang="en-US" sz="2400" baseline="-25000" dirty="0"/>
              <a:t>3</a:t>
            </a:r>
            <a:r>
              <a:rPr lang="en-US" sz="2400" dirty="0"/>
              <a:t> </a:t>
            </a:r>
            <a:r>
              <a:rPr lang="en-US" sz="2400" u="sng" dirty="0"/>
              <a:t>&lt;</a:t>
            </a:r>
            <a:r>
              <a:rPr lang="en-US" sz="2400" dirty="0"/>
              <a:t> 500</a:t>
            </a:r>
          </a:p>
          <a:p>
            <a:r>
              <a:rPr lang="en-US" sz="2400" dirty="0"/>
              <a:t> X</a:t>
            </a:r>
            <a:r>
              <a:rPr lang="en-US" sz="2400" baseline="-25000" dirty="0"/>
              <a:t>1</a:t>
            </a:r>
            <a:r>
              <a:rPr lang="en-US" sz="2400" dirty="0"/>
              <a:t> ≤ 50</a:t>
            </a:r>
            <a:r>
              <a:rPr lang="en-US" sz="2400" i="1" dirty="0"/>
              <a:t>, </a:t>
            </a:r>
            <a:r>
              <a:rPr lang="en-US" sz="2400" dirty="0"/>
              <a:t>X</a:t>
            </a:r>
            <a:r>
              <a:rPr lang="en-US" sz="2400" baseline="-25000" dirty="0"/>
              <a:t>2</a:t>
            </a:r>
            <a:r>
              <a:rPr lang="en-US" sz="2400" dirty="0"/>
              <a:t> ≤ 80, X</a:t>
            </a:r>
            <a:r>
              <a:rPr lang="en-US" sz="2400" baseline="-25000" dirty="0"/>
              <a:t>3</a:t>
            </a:r>
            <a:r>
              <a:rPr lang="en-US" sz="2400" dirty="0"/>
              <a:t> ≤ 150</a:t>
            </a:r>
          </a:p>
          <a:p>
            <a:pPr>
              <a:buNone/>
            </a:pPr>
            <a:endParaRPr lang="en-US" sz="2400" dirty="0"/>
          </a:p>
          <a:p>
            <a:r>
              <a:rPr lang="en-US" sz="2400" dirty="0"/>
              <a:t>X</a:t>
            </a:r>
            <a:r>
              <a:rPr lang="en-US" sz="2400" baseline="-25000" dirty="0"/>
              <a:t>1</a:t>
            </a:r>
            <a:r>
              <a:rPr lang="en-US" sz="2400" dirty="0"/>
              <a:t> </a:t>
            </a:r>
            <a:r>
              <a:rPr lang="en-US" sz="2400" i="1" u="sng" dirty="0"/>
              <a:t>&gt;</a:t>
            </a:r>
            <a:r>
              <a:rPr lang="en-US" sz="2400" i="1" dirty="0"/>
              <a:t> </a:t>
            </a:r>
            <a:r>
              <a:rPr lang="en-US" sz="2400" dirty="0"/>
              <a:t>0</a:t>
            </a:r>
            <a:r>
              <a:rPr lang="en-US" sz="2400" i="1" dirty="0"/>
              <a:t>, </a:t>
            </a:r>
            <a:r>
              <a:rPr lang="en-US" sz="2400" dirty="0"/>
              <a:t>X</a:t>
            </a:r>
            <a:r>
              <a:rPr lang="en-US" sz="2400" baseline="-25000" dirty="0"/>
              <a:t>2</a:t>
            </a:r>
            <a:r>
              <a:rPr lang="en-US" sz="2400" dirty="0"/>
              <a:t> </a:t>
            </a:r>
            <a:r>
              <a:rPr lang="en-US" sz="2400" i="1" u="sng" dirty="0"/>
              <a:t>&gt;</a:t>
            </a:r>
            <a:r>
              <a:rPr lang="en-US" sz="2400" i="1" dirty="0"/>
              <a:t> </a:t>
            </a:r>
            <a:r>
              <a:rPr lang="en-US" sz="2400" dirty="0"/>
              <a:t>0, X</a:t>
            </a:r>
            <a:r>
              <a:rPr lang="en-US" sz="2400" baseline="-25000" dirty="0"/>
              <a:t>3</a:t>
            </a:r>
            <a:r>
              <a:rPr lang="en-US" sz="2400" dirty="0"/>
              <a:t> </a:t>
            </a:r>
            <a:r>
              <a:rPr lang="en-US" sz="2400" i="1" u="sng" dirty="0"/>
              <a:t>&gt;</a:t>
            </a:r>
            <a:r>
              <a:rPr lang="en-US" sz="2400" i="1" dirty="0"/>
              <a:t> </a:t>
            </a:r>
            <a:r>
              <a:rPr lang="en-US" sz="2400" dirty="0"/>
              <a:t>0</a:t>
            </a:r>
          </a:p>
          <a:p>
            <a:endParaRPr lang="en-US" sz="2400" dirty="0"/>
          </a:p>
          <a:p>
            <a:pPr>
              <a:buNone/>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2" end="2"/>
                                            </p:txEl>
                                          </p:spTgt>
                                        </p:tgtEl>
                                      </p:cBhvr>
                                    </p:animEffect>
                                  </p:childTnLst>
                                </p:cTn>
                              </p:par>
                              <p:par>
                                <p:cTn id="18" presetID="55"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3" end="3"/>
                                            </p:txEl>
                                          </p:spTgt>
                                        </p:tgtEl>
                                      </p:cBhvr>
                                    </p:animEffect>
                                  </p:childTnLst>
                                </p:cTn>
                              </p:par>
                              <p:par>
                                <p:cTn id="23" presetID="55"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4" end="4"/>
                                            </p:txEl>
                                          </p:spTgt>
                                        </p:tgtEl>
                                      </p:cBhvr>
                                    </p:animEffect>
                                  </p:childTnLst>
                                </p:cTn>
                              </p:par>
                              <p:par>
                                <p:cTn id="28" presetID="55"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p:cTn id="30"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1"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ox(i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LP Problem formulation: Example-3</a:t>
            </a:r>
          </a:p>
        </p:txBody>
      </p:sp>
      <p:sp>
        <p:nvSpPr>
          <p:cNvPr id="3" name="Content Placeholder 2"/>
          <p:cNvSpPr>
            <a:spLocks noGrp="1"/>
          </p:cNvSpPr>
          <p:nvPr>
            <p:ph sz="quarter" idx="1"/>
          </p:nvPr>
        </p:nvSpPr>
        <p:spPr/>
        <p:txBody>
          <a:bodyPr/>
          <a:lstStyle/>
          <a:p>
            <a:r>
              <a:rPr lang="en-IN" dirty="0"/>
              <a:t>The daily requirements of nurses in a private nursing home is given by the following table:</a:t>
            </a:r>
          </a:p>
          <a:p>
            <a:endParaRPr lang="en-IN" dirty="0"/>
          </a:p>
        </p:txBody>
      </p:sp>
      <p:graphicFrame>
        <p:nvGraphicFramePr>
          <p:cNvPr id="4" name="Table 3"/>
          <p:cNvGraphicFramePr>
            <a:graphicFrameLocks noGrp="1"/>
          </p:cNvGraphicFramePr>
          <p:nvPr/>
        </p:nvGraphicFramePr>
        <p:xfrm>
          <a:off x="1295400" y="2438400"/>
          <a:ext cx="6096000" cy="25958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IN" dirty="0"/>
                        <a:t>Time of the day</a:t>
                      </a:r>
                    </a:p>
                  </a:txBody>
                  <a:tcPr/>
                </a:tc>
                <a:tc>
                  <a:txBody>
                    <a:bodyPr/>
                    <a:lstStyle/>
                    <a:p>
                      <a:r>
                        <a:rPr lang="en-IN" dirty="0"/>
                        <a:t>Requirements</a:t>
                      </a:r>
                    </a:p>
                  </a:txBody>
                  <a:tcPr/>
                </a:tc>
                <a:extLst>
                  <a:ext uri="{0D108BD9-81ED-4DB2-BD59-A6C34878D82A}">
                    <a16:rowId xmlns:a16="http://schemas.microsoft.com/office/drawing/2014/main" val="10000"/>
                  </a:ext>
                </a:extLst>
              </a:tr>
              <a:tr h="370840">
                <a:tc>
                  <a:txBody>
                    <a:bodyPr/>
                    <a:lstStyle/>
                    <a:p>
                      <a:r>
                        <a:rPr lang="en-IN" dirty="0"/>
                        <a:t>8 AM to 12 noon</a:t>
                      </a:r>
                    </a:p>
                  </a:txBody>
                  <a:tcPr/>
                </a:tc>
                <a:tc>
                  <a:txBody>
                    <a:bodyPr/>
                    <a:lstStyle/>
                    <a:p>
                      <a:r>
                        <a:rPr lang="en-IN" dirty="0"/>
                        <a:t>12</a:t>
                      </a:r>
                    </a:p>
                  </a:txBody>
                  <a:tcPr/>
                </a:tc>
                <a:extLst>
                  <a:ext uri="{0D108BD9-81ED-4DB2-BD59-A6C34878D82A}">
                    <a16:rowId xmlns:a16="http://schemas.microsoft.com/office/drawing/2014/main" val="10001"/>
                  </a:ext>
                </a:extLst>
              </a:tr>
              <a:tr h="370840">
                <a:tc>
                  <a:txBody>
                    <a:bodyPr/>
                    <a:lstStyle/>
                    <a:p>
                      <a:r>
                        <a:rPr lang="en-IN" dirty="0"/>
                        <a:t>12 noon to 4PM</a:t>
                      </a:r>
                      <a:r>
                        <a:rPr lang="en-IN" baseline="0" dirty="0"/>
                        <a:t> </a:t>
                      </a:r>
                      <a:endParaRPr lang="en-IN" dirty="0"/>
                    </a:p>
                  </a:txBody>
                  <a:tcPr/>
                </a:tc>
                <a:tc>
                  <a:txBody>
                    <a:bodyPr/>
                    <a:lstStyle/>
                    <a:p>
                      <a:r>
                        <a:rPr lang="en-IN" dirty="0"/>
                        <a:t>15</a:t>
                      </a:r>
                    </a:p>
                  </a:txBody>
                  <a:tcPr/>
                </a:tc>
                <a:extLst>
                  <a:ext uri="{0D108BD9-81ED-4DB2-BD59-A6C34878D82A}">
                    <a16:rowId xmlns:a16="http://schemas.microsoft.com/office/drawing/2014/main" val="10002"/>
                  </a:ext>
                </a:extLst>
              </a:tr>
              <a:tr h="370840">
                <a:tc>
                  <a:txBody>
                    <a:bodyPr/>
                    <a:lstStyle/>
                    <a:p>
                      <a:r>
                        <a:rPr lang="en-IN" dirty="0"/>
                        <a:t>4PM to 8PM</a:t>
                      </a:r>
                    </a:p>
                  </a:txBody>
                  <a:tcPr/>
                </a:tc>
                <a:tc>
                  <a:txBody>
                    <a:bodyPr/>
                    <a:lstStyle/>
                    <a:p>
                      <a:r>
                        <a:rPr lang="en-IN" dirty="0"/>
                        <a:t>10</a:t>
                      </a:r>
                    </a:p>
                  </a:txBody>
                  <a:tcPr/>
                </a:tc>
                <a:extLst>
                  <a:ext uri="{0D108BD9-81ED-4DB2-BD59-A6C34878D82A}">
                    <a16:rowId xmlns:a16="http://schemas.microsoft.com/office/drawing/2014/main" val="10003"/>
                  </a:ext>
                </a:extLst>
              </a:tr>
              <a:tr h="370840">
                <a:tc>
                  <a:txBody>
                    <a:bodyPr/>
                    <a:lstStyle/>
                    <a:p>
                      <a:r>
                        <a:rPr lang="en-IN" dirty="0"/>
                        <a:t>8PM</a:t>
                      </a:r>
                      <a:r>
                        <a:rPr lang="en-IN" baseline="0" dirty="0"/>
                        <a:t> to 12 midnight</a:t>
                      </a:r>
                      <a:endParaRPr lang="en-IN" dirty="0"/>
                    </a:p>
                  </a:txBody>
                  <a:tcPr/>
                </a:tc>
                <a:tc>
                  <a:txBody>
                    <a:bodyPr/>
                    <a:lstStyle/>
                    <a:p>
                      <a:r>
                        <a:rPr lang="en-IN" dirty="0"/>
                        <a:t>8</a:t>
                      </a:r>
                    </a:p>
                  </a:txBody>
                  <a:tcPr/>
                </a:tc>
                <a:extLst>
                  <a:ext uri="{0D108BD9-81ED-4DB2-BD59-A6C34878D82A}">
                    <a16:rowId xmlns:a16="http://schemas.microsoft.com/office/drawing/2014/main" val="10004"/>
                  </a:ext>
                </a:extLst>
              </a:tr>
              <a:tr h="370840">
                <a:tc>
                  <a:txBody>
                    <a:bodyPr/>
                    <a:lstStyle/>
                    <a:p>
                      <a:r>
                        <a:rPr lang="en-IN" dirty="0"/>
                        <a:t>12 midnight to 4 AM</a:t>
                      </a:r>
                    </a:p>
                  </a:txBody>
                  <a:tcPr/>
                </a:tc>
                <a:tc>
                  <a:txBody>
                    <a:bodyPr/>
                    <a:lstStyle/>
                    <a:p>
                      <a:r>
                        <a:rPr lang="en-IN" dirty="0"/>
                        <a:t>6</a:t>
                      </a:r>
                    </a:p>
                  </a:txBody>
                  <a:tcPr/>
                </a:tc>
                <a:extLst>
                  <a:ext uri="{0D108BD9-81ED-4DB2-BD59-A6C34878D82A}">
                    <a16:rowId xmlns:a16="http://schemas.microsoft.com/office/drawing/2014/main" val="10005"/>
                  </a:ext>
                </a:extLst>
              </a:tr>
              <a:tr h="370840">
                <a:tc>
                  <a:txBody>
                    <a:bodyPr/>
                    <a:lstStyle/>
                    <a:p>
                      <a:r>
                        <a:rPr lang="en-IN" dirty="0"/>
                        <a:t>4 AM to 8 AM</a:t>
                      </a:r>
                    </a:p>
                  </a:txBody>
                  <a:tcPr/>
                </a:tc>
                <a:tc>
                  <a:txBody>
                    <a:bodyPr/>
                    <a:lstStyle/>
                    <a:p>
                      <a:r>
                        <a:rPr lang="en-IN" dirty="0"/>
                        <a:t>10</a:t>
                      </a:r>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838200" y="5257800"/>
            <a:ext cx="8077200" cy="1292662"/>
          </a:xfrm>
          <a:prstGeom prst="rect">
            <a:avLst/>
          </a:prstGeom>
          <a:noFill/>
        </p:spPr>
        <p:txBody>
          <a:bodyPr wrap="square" rtlCol="0">
            <a:spAutoFit/>
          </a:bodyPr>
          <a:lstStyle/>
          <a:p>
            <a:pPr marL="274320" indent="-274320">
              <a:spcBef>
                <a:spcPts val="580"/>
              </a:spcBef>
              <a:buClr>
                <a:schemeClr val="accent1"/>
              </a:buClr>
              <a:buSzPct val="85000"/>
              <a:buFont typeface="Wingdings 2"/>
              <a:buChar char=""/>
            </a:pPr>
            <a:r>
              <a:rPr lang="en-IN" sz="2600" dirty="0"/>
              <a:t>The nurses start work at the beginning of the shift (e.g. 8AM, 12 noon etc.) and work for 8 continuous hours. What is the minimum number of nurses required to meet the daily demand?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410200" y="228600"/>
          <a:ext cx="3558477" cy="2595880"/>
        </p:xfrm>
        <a:graphic>
          <a:graphicData uri="http://schemas.openxmlformats.org/drawingml/2006/table">
            <a:tbl>
              <a:tblPr firstRow="1" bandRow="1">
                <a:tableStyleId>{5C22544A-7EE6-4342-B048-85BDC9FD1C3A}</a:tableStyleId>
              </a:tblPr>
              <a:tblGrid>
                <a:gridCol w="1959547">
                  <a:extLst>
                    <a:ext uri="{9D8B030D-6E8A-4147-A177-3AD203B41FA5}">
                      <a16:colId xmlns:a16="http://schemas.microsoft.com/office/drawing/2014/main" val="20000"/>
                    </a:ext>
                  </a:extLst>
                </a:gridCol>
                <a:gridCol w="1598930">
                  <a:extLst>
                    <a:ext uri="{9D8B030D-6E8A-4147-A177-3AD203B41FA5}">
                      <a16:colId xmlns:a16="http://schemas.microsoft.com/office/drawing/2014/main" val="20001"/>
                    </a:ext>
                  </a:extLst>
                </a:gridCol>
              </a:tblGrid>
              <a:tr h="370840">
                <a:tc>
                  <a:txBody>
                    <a:bodyPr/>
                    <a:lstStyle/>
                    <a:p>
                      <a:r>
                        <a:rPr lang="en-IN" dirty="0"/>
                        <a:t>Time of the day</a:t>
                      </a:r>
                    </a:p>
                  </a:txBody>
                  <a:tcPr/>
                </a:tc>
                <a:tc>
                  <a:txBody>
                    <a:bodyPr/>
                    <a:lstStyle/>
                    <a:p>
                      <a:r>
                        <a:rPr lang="en-IN" dirty="0"/>
                        <a:t>Requirements</a:t>
                      </a:r>
                    </a:p>
                  </a:txBody>
                  <a:tcPr/>
                </a:tc>
                <a:extLst>
                  <a:ext uri="{0D108BD9-81ED-4DB2-BD59-A6C34878D82A}">
                    <a16:rowId xmlns:a16="http://schemas.microsoft.com/office/drawing/2014/main" val="10000"/>
                  </a:ext>
                </a:extLst>
              </a:tr>
              <a:tr h="370840">
                <a:tc>
                  <a:txBody>
                    <a:bodyPr/>
                    <a:lstStyle/>
                    <a:p>
                      <a:r>
                        <a:rPr lang="en-IN" dirty="0"/>
                        <a:t>8 AM to 12 noon</a:t>
                      </a:r>
                    </a:p>
                  </a:txBody>
                  <a:tcPr/>
                </a:tc>
                <a:tc>
                  <a:txBody>
                    <a:bodyPr/>
                    <a:lstStyle/>
                    <a:p>
                      <a:r>
                        <a:rPr lang="en-IN" dirty="0"/>
                        <a:t>12</a:t>
                      </a:r>
                    </a:p>
                  </a:txBody>
                  <a:tcPr/>
                </a:tc>
                <a:extLst>
                  <a:ext uri="{0D108BD9-81ED-4DB2-BD59-A6C34878D82A}">
                    <a16:rowId xmlns:a16="http://schemas.microsoft.com/office/drawing/2014/main" val="10001"/>
                  </a:ext>
                </a:extLst>
              </a:tr>
              <a:tr h="370840">
                <a:tc>
                  <a:txBody>
                    <a:bodyPr/>
                    <a:lstStyle/>
                    <a:p>
                      <a:r>
                        <a:rPr lang="en-IN" dirty="0"/>
                        <a:t>12 noon to 4PM</a:t>
                      </a:r>
                      <a:r>
                        <a:rPr lang="en-IN" baseline="0" dirty="0"/>
                        <a:t> </a:t>
                      </a:r>
                      <a:endParaRPr lang="en-IN" dirty="0"/>
                    </a:p>
                  </a:txBody>
                  <a:tcPr/>
                </a:tc>
                <a:tc>
                  <a:txBody>
                    <a:bodyPr/>
                    <a:lstStyle/>
                    <a:p>
                      <a:r>
                        <a:rPr lang="en-IN" dirty="0"/>
                        <a:t>15</a:t>
                      </a:r>
                    </a:p>
                  </a:txBody>
                  <a:tcPr/>
                </a:tc>
                <a:extLst>
                  <a:ext uri="{0D108BD9-81ED-4DB2-BD59-A6C34878D82A}">
                    <a16:rowId xmlns:a16="http://schemas.microsoft.com/office/drawing/2014/main" val="10002"/>
                  </a:ext>
                </a:extLst>
              </a:tr>
              <a:tr h="370840">
                <a:tc>
                  <a:txBody>
                    <a:bodyPr/>
                    <a:lstStyle/>
                    <a:p>
                      <a:r>
                        <a:rPr lang="en-IN" dirty="0"/>
                        <a:t>4PM to 8PM</a:t>
                      </a:r>
                    </a:p>
                  </a:txBody>
                  <a:tcPr/>
                </a:tc>
                <a:tc>
                  <a:txBody>
                    <a:bodyPr/>
                    <a:lstStyle/>
                    <a:p>
                      <a:r>
                        <a:rPr lang="en-IN" dirty="0"/>
                        <a:t>10</a:t>
                      </a:r>
                    </a:p>
                  </a:txBody>
                  <a:tcPr/>
                </a:tc>
                <a:extLst>
                  <a:ext uri="{0D108BD9-81ED-4DB2-BD59-A6C34878D82A}">
                    <a16:rowId xmlns:a16="http://schemas.microsoft.com/office/drawing/2014/main" val="10003"/>
                  </a:ext>
                </a:extLst>
              </a:tr>
              <a:tr h="370840">
                <a:tc>
                  <a:txBody>
                    <a:bodyPr/>
                    <a:lstStyle/>
                    <a:p>
                      <a:r>
                        <a:rPr lang="en-IN" dirty="0"/>
                        <a:t>8PM</a:t>
                      </a:r>
                      <a:r>
                        <a:rPr lang="en-IN" baseline="0" dirty="0"/>
                        <a:t> to 12 midnight</a:t>
                      </a:r>
                      <a:endParaRPr lang="en-IN" dirty="0"/>
                    </a:p>
                  </a:txBody>
                  <a:tcPr/>
                </a:tc>
                <a:tc>
                  <a:txBody>
                    <a:bodyPr/>
                    <a:lstStyle/>
                    <a:p>
                      <a:r>
                        <a:rPr lang="en-IN" dirty="0"/>
                        <a:t>8</a:t>
                      </a:r>
                    </a:p>
                  </a:txBody>
                  <a:tcPr/>
                </a:tc>
                <a:extLst>
                  <a:ext uri="{0D108BD9-81ED-4DB2-BD59-A6C34878D82A}">
                    <a16:rowId xmlns:a16="http://schemas.microsoft.com/office/drawing/2014/main" val="10004"/>
                  </a:ext>
                </a:extLst>
              </a:tr>
              <a:tr h="370840">
                <a:tc>
                  <a:txBody>
                    <a:bodyPr/>
                    <a:lstStyle/>
                    <a:p>
                      <a:r>
                        <a:rPr lang="en-IN" dirty="0"/>
                        <a:t>12 midnight to 4 AM</a:t>
                      </a:r>
                    </a:p>
                  </a:txBody>
                  <a:tcPr/>
                </a:tc>
                <a:tc>
                  <a:txBody>
                    <a:bodyPr/>
                    <a:lstStyle/>
                    <a:p>
                      <a:r>
                        <a:rPr lang="en-IN" dirty="0"/>
                        <a:t>6</a:t>
                      </a:r>
                    </a:p>
                  </a:txBody>
                  <a:tcPr/>
                </a:tc>
                <a:extLst>
                  <a:ext uri="{0D108BD9-81ED-4DB2-BD59-A6C34878D82A}">
                    <a16:rowId xmlns:a16="http://schemas.microsoft.com/office/drawing/2014/main" val="10005"/>
                  </a:ext>
                </a:extLst>
              </a:tr>
              <a:tr h="370840">
                <a:tc>
                  <a:txBody>
                    <a:bodyPr/>
                    <a:lstStyle/>
                    <a:p>
                      <a:r>
                        <a:rPr lang="en-IN" dirty="0"/>
                        <a:t>4 AM to 8 AM</a:t>
                      </a:r>
                    </a:p>
                  </a:txBody>
                  <a:tcPr/>
                </a:tc>
                <a:tc>
                  <a:txBody>
                    <a:bodyPr/>
                    <a:lstStyle/>
                    <a:p>
                      <a:r>
                        <a:rPr lang="en-IN" dirty="0"/>
                        <a:t>10</a:t>
                      </a:r>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381000" y="304800"/>
            <a:ext cx="4572000" cy="923330"/>
          </a:xfrm>
          <a:prstGeom prst="rect">
            <a:avLst/>
          </a:prstGeom>
        </p:spPr>
        <p:txBody>
          <a:bodyPr>
            <a:spAutoFit/>
          </a:bodyPr>
          <a:lstStyle/>
          <a:p>
            <a:r>
              <a:rPr lang="en-IN" dirty="0"/>
              <a:t>Let X1 to X6 be the number of nurses who start work at 8 AM, 12 noon , 4 PM, 8PM, 12 Mid-night and 4 AM respectively. </a:t>
            </a:r>
          </a:p>
        </p:txBody>
      </p:sp>
      <p:graphicFrame>
        <p:nvGraphicFramePr>
          <p:cNvPr id="32770" name="Object 2"/>
          <p:cNvGraphicFramePr>
            <a:graphicFrameLocks noChangeAspect="1"/>
          </p:cNvGraphicFramePr>
          <p:nvPr/>
        </p:nvGraphicFramePr>
        <p:xfrm>
          <a:off x="511175" y="2057400"/>
          <a:ext cx="981075" cy="339725"/>
        </p:xfrm>
        <a:graphic>
          <a:graphicData uri="http://schemas.openxmlformats.org/presentationml/2006/ole">
            <mc:AlternateContent xmlns:mc="http://schemas.openxmlformats.org/markup-compatibility/2006">
              <mc:Choice xmlns:v="urn:schemas-microsoft-com:vml" Requires="v">
                <p:oleObj name="Equation" r:id="rId2" imgW="520560" imgH="228600" progId="Equation.DSMT4">
                  <p:embed/>
                </p:oleObj>
              </mc:Choice>
              <mc:Fallback>
                <p:oleObj name="Equation" r:id="rId2" imgW="520560" imgH="228600" progId="Equation.DSMT4">
                  <p:embed/>
                  <p:pic>
                    <p:nvPicPr>
                      <p:cNvPr id="32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2057400"/>
                        <a:ext cx="9810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1" name="Object 3"/>
          <p:cNvGraphicFramePr>
            <a:graphicFrameLocks noChangeAspect="1"/>
          </p:cNvGraphicFramePr>
          <p:nvPr/>
        </p:nvGraphicFramePr>
        <p:xfrm>
          <a:off x="1600200" y="2107891"/>
          <a:ext cx="239713" cy="227013"/>
        </p:xfrm>
        <a:graphic>
          <a:graphicData uri="http://schemas.openxmlformats.org/presentationml/2006/ole">
            <mc:AlternateContent xmlns:mc="http://schemas.openxmlformats.org/markup-compatibility/2006">
              <mc:Choice xmlns:v="urn:schemas-microsoft-com:vml" Requires="v">
                <p:oleObj name="Equation" r:id="rId4" imgW="126720" imgH="152280" progId="Equation.DSMT4">
                  <p:embed/>
                </p:oleObj>
              </mc:Choice>
              <mc:Fallback>
                <p:oleObj name="Equation" r:id="rId4" imgW="126720" imgH="152280" progId="Equation.DSMT4">
                  <p:embed/>
                  <p:pic>
                    <p:nvPicPr>
                      <p:cNvPr id="327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107891"/>
                        <a:ext cx="239713" cy="227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2" name="Object 4"/>
          <p:cNvGraphicFramePr>
            <a:graphicFrameLocks noChangeAspect="1"/>
          </p:cNvGraphicFramePr>
          <p:nvPr/>
        </p:nvGraphicFramePr>
        <p:xfrm>
          <a:off x="1839913" y="2087563"/>
          <a:ext cx="336550" cy="265112"/>
        </p:xfrm>
        <a:graphic>
          <a:graphicData uri="http://schemas.openxmlformats.org/presentationml/2006/ole">
            <mc:AlternateContent xmlns:mc="http://schemas.openxmlformats.org/markup-compatibility/2006">
              <mc:Choice xmlns:v="urn:schemas-microsoft-com:vml" Requires="v">
                <p:oleObj name="Equation" r:id="rId6" imgW="177480" imgH="177480" progId="Equation.DSMT4">
                  <p:embed/>
                </p:oleObj>
              </mc:Choice>
              <mc:Fallback>
                <p:oleObj name="Equation" r:id="rId6" imgW="177480" imgH="177480" progId="Equation.DSMT4">
                  <p:embed/>
                  <p:pic>
                    <p:nvPicPr>
                      <p:cNvPr id="327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9913" y="2087563"/>
                        <a:ext cx="336550" cy="265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228600" y="1524000"/>
            <a:ext cx="4572000" cy="369332"/>
          </a:xfrm>
          <a:prstGeom prst="rect">
            <a:avLst/>
          </a:prstGeom>
        </p:spPr>
        <p:txBody>
          <a:bodyPr>
            <a:spAutoFit/>
          </a:bodyPr>
          <a:lstStyle/>
          <a:p>
            <a:r>
              <a:rPr lang="en-IN" b="1" dirty="0"/>
              <a:t>Subject to:</a:t>
            </a:r>
          </a:p>
        </p:txBody>
      </p:sp>
      <p:graphicFrame>
        <p:nvGraphicFramePr>
          <p:cNvPr id="32773" name="Object 5"/>
          <p:cNvGraphicFramePr>
            <a:graphicFrameLocks noChangeAspect="1"/>
          </p:cNvGraphicFramePr>
          <p:nvPr/>
        </p:nvGraphicFramePr>
        <p:xfrm>
          <a:off x="503237" y="2438400"/>
          <a:ext cx="1554163" cy="339725"/>
        </p:xfrm>
        <a:graphic>
          <a:graphicData uri="http://schemas.openxmlformats.org/presentationml/2006/ole">
            <mc:AlternateContent xmlns:mc="http://schemas.openxmlformats.org/markup-compatibility/2006">
              <mc:Choice xmlns:v="urn:schemas-microsoft-com:vml" Requires="v">
                <p:oleObj name="Equation" r:id="rId8" imgW="825480" imgH="228600" progId="Equation.DSMT4">
                  <p:embed/>
                </p:oleObj>
              </mc:Choice>
              <mc:Fallback>
                <p:oleObj name="Equation" r:id="rId8" imgW="825480" imgH="228600" progId="Equation.DSMT4">
                  <p:embed/>
                  <p:pic>
                    <p:nvPicPr>
                      <p:cNvPr id="327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237" y="2438400"/>
                        <a:ext cx="155416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4" name="Object 6"/>
          <p:cNvGraphicFramePr>
            <a:graphicFrameLocks noChangeAspect="1"/>
          </p:cNvGraphicFramePr>
          <p:nvPr/>
        </p:nvGraphicFramePr>
        <p:xfrm>
          <a:off x="533400" y="2784475"/>
          <a:ext cx="1433512" cy="339725"/>
        </p:xfrm>
        <a:graphic>
          <a:graphicData uri="http://schemas.openxmlformats.org/presentationml/2006/ole">
            <mc:AlternateContent xmlns:mc="http://schemas.openxmlformats.org/markup-compatibility/2006">
              <mc:Choice xmlns:v="urn:schemas-microsoft-com:vml" Requires="v">
                <p:oleObj name="Equation" r:id="rId10" imgW="761760" imgH="228600" progId="Equation.DSMT4">
                  <p:embed/>
                </p:oleObj>
              </mc:Choice>
              <mc:Fallback>
                <p:oleObj name="Equation" r:id="rId10" imgW="761760" imgH="228600" progId="Equation.DSMT4">
                  <p:embed/>
                  <p:pic>
                    <p:nvPicPr>
                      <p:cNvPr id="327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400" y="2784475"/>
                        <a:ext cx="143351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5" name="Object 7"/>
          <p:cNvGraphicFramePr>
            <a:graphicFrameLocks noChangeAspect="1"/>
          </p:cNvGraphicFramePr>
          <p:nvPr/>
        </p:nvGraphicFramePr>
        <p:xfrm>
          <a:off x="533400" y="3165475"/>
          <a:ext cx="1433512" cy="339725"/>
        </p:xfrm>
        <a:graphic>
          <a:graphicData uri="http://schemas.openxmlformats.org/presentationml/2006/ole">
            <mc:AlternateContent xmlns:mc="http://schemas.openxmlformats.org/markup-compatibility/2006">
              <mc:Choice xmlns:v="urn:schemas-microsoft-com:vml" Requires="v">
                <p:oleObj name="Equation" r:id="rId12" imgW="761760" imgH="228600" progId="Equation.DSMT4">
                  <p:embed/>
                </p:oleObj>
              </mc:Choice>
              <mc:Fallback>
                <p:oleObj name="Equation" r:id="rId12" imgW="761760" imgH="228600" progId="Equation.DSMT4">
                  <p:embed/>
                  <p:pic>
                    <p:nvPicPr>
                      <p:cNvPr id="3277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3400" y="3165475"/>
                        <a:ext cx="143351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6" name="Object 8"/>
          <p:cNvGraphicFramePr>
            <a:graphicFrameLocks noChangeAspect="1"/>
          </p:cNvGraphicFramePr>
          <p:nvPr/>
        </p:nvGraphicFramePr>
        <p:xfrm>
          <a:off x="504825" y="3546475"/>
          <a:ext cx="1552575" cy="339725"/>
        </p:xfrm>
        <a:graphic>
          <a:graphicData uri="http://schemas.openxmlformats.org/presentationml/2006/ole">
            <mc:AlternateContent xmlns:mc="http://schemas.openxmlformats.org/markup-compatibility/2006">
              <mc:Choice xmlns:v="urn:schemas-microsoft-com:vml" Requires="v">
                <p:oleObj name="Equation" r:id="rId14" imgW="825480" imgH="228600" progId="Equation.DSMT4">
                  <p:embed/>
                </p:oleObj>
              </mc:Choice>
              <mc:Fallback>
                <p:oleObj name="Equation" r:id="rId14" imgW="825480" imgH="228600" progId="Equation.DSMT4">
                  <p:embed/>
                  <p:pic>
                    <p:nvPicPr>
                      <p:cNvPr id="3277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4825" y="3546475"/>
                        <a:ext cx="15525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7" name="Object 9"/>
          <p:cNvGraphicFramePr>
            <a:graphicFrameLocks noChangeAspect="1"/>
          </p:cNvGraphicFramePr>
          <p:nvPr/>
        </p:nvGraphicFramePr>
        <p:xfrm>
          <a:off x="515938" y="3962400"/>
          <a:ext cx="1528762" cy="339725"/>
        </p:xfrm>
        <a:graphic>
          <a:graphicData uri="http://schemas.openxmlformats.org/presentationml/2006/ole">
            <mc:AlternateContent xmlns:mc="http://schemas.openxmlformats.org/markup-compatibility/2006">
              <mc:Choice xmlns:v="urn:schemas-microsoft-com:vml" Requires="v">
                <p:oleObj name="Equation" r:id="rId16" imgW="812520" imgH="228600" progId="Equation.DSMT4">
                  <p:embed/>
                </p:oleObj>
              </mc:Choice>
              <mc:Fallback>
                <p:oleObj name="Equation" r:id="rId16" imgW="812520" imgH="228600" progId="Equation.DSMT4">
                  <p:embed/>
                  <p:pic>
                    <p:nvPicPr>
                      <p:cNvPr id="3277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5938" y="3962400"/>
                        <a:ext cx="152876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8" name="Object 10"/>
          <p:cNvGraphicFramePr>
            <a:graphicFrameLocks noChangeAspect="1"/>
          </p:cNvGraphicFramePr>
          <p:nvPr/>
        </p:nvGraphicFramePr>
        <p:xfrm>
          <a:off x="588963" y="5184775"/>
          <a:ext cx="1265237" cy="263525"/>
        </p:xfrm>
        <a:graphic>
          <a:graphicData uri="http://schemas.openxmlformats.org/presentationml/2006/ole">
            <mc:AlternateContent xmlns:mc="http://schemas.openxmlformats.org/markup-compatibility/2006">
              <mc:Choice xmlns:v="urn:schemas-microsoft-com:vml" Requires="v">
                <p:oleObj name="Equation" r:id="rId18" imgW="672840" imgH="177480" progId="Equation.DSMT4">
                  <p:embed/>
                </p:oleObj>
              </mc:Choice>
              <mc:Fallback>
                <p:oleObj name="Equation" r:id="rId18" imgW="672840" imgH="177480" progId="Equation.DSMT4">
                  <p:embed/>
                  <p:pic>
                    <p:nvPicPr>
                      <p:cNvPr id="3277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8963" y="5184775"/>
                        <a:ext cx="1265237" cy="26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5"/>
          <p:cNvSpPr/>
          <p:nvPr/>
        </p:nvSpPr>
        <p:spPr>
          <a:xfrm>
            <a:off x="228600" y="4765675"/>
            <a:ext cx="4572000" cy="369332"/>
          </a:xfrm>
          <a:prstGeom prst="rect">
            <a:avLst/>
          </a:prstGeom>
        </p:spPr>
        <p:txBody>
          <a:bodyPr>
            <a:spAutoFit/>
          </a:bodyPr>
          <a:lstStyle/>
          <a:p>
            <a:r>
              <a:rPr lang="en-IN" b="1" dirty="0"/>
              <a:t>Objective:</a:t>
            </a:r>
          </a:p>
        </p:txBody>
      </p:sp>
      <p:graphicFrame>
        <p:nvGraphicFramePr>
          <p:cNvPr id="32779" name="Object 11"/>
          <p:cNvGraphicFramePr>
            <a:graphicFrameLocks noChangeAspect="1"/>
          </p:cNvGraphicFramePr>
          <p:nvPr/>
        </p:nvGraphicFramePr>
        <p:xfrm>
          <a:off x="609600" y="5603875"/>
          <a:ext cx="3351213" cy="339725"/>
        </p:xfrm>
        <a:graphic>
          <a:graphicData uri="http://schemas.openxmlformats.org/presentationml/2006/ole">
            <mc:AlternateContent xmlns:mc="http://schemas.openxmlformats.org/markup-compatibility/2006">
              <mc:Choice xmlns:v="urn:schemas-microsoft-com:vml" Requires="v">
                <p:oleObj name="Equation" r:id="rId20" imgW="1777680" imgH="228600" progId="Equation.DSMT4">
                  <p:embed/>
                </p:oleObj>
              </mc:Choice>
              <mc:Fallback>
                <p:oleObj name="Equation" r:id="rId20" imgW="1777680" imgH="228600" progId="Equation.DSMT4">
                  <p:embed/>
                  <p:pic>
                    <p:nvPicPr>
                      <p:cNvPr id="32779"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9600" y="5603875"/>
                        <a:ext cx="335121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80" name="Object 12"/>
          <p:cNvGraphicFramePr>
            <a:graphicFrameLocks noChangeAspect="1"/>
          </p:cNvGraphicFramePr>
          <p:nvPr/>
        </p:nvGraphicFramePr>
        <p:xfrm>
          <a:off x="547687" y="4384675"/>
          <a:ext cx="3033713" cy="339725"/>
        </p:xfrm>
        <a:graphic>
          <a:graphicData uri="http://schemas.openxmlformats.org/presentationml/2006/ole">
            <mc:AlternateContent xmlns:mc="http://schemas.openxmlformats.org/markup-compatibility/2006">
              <mc:Choice xmlns:v="urn:schemas-microsoft-com:vml" Requires="v">
                <p:oleObj name="Equation" r:id="rId22" imgW="1612800" imgH="228600" progId="Equation.DSMT4">
                  <p:embed/>
                </p:oleObj>
              </mc:Choice>
              <mc:Fallback>
                <p:oleObj name="Equation" r:id="rId22" imgW="1612800" imgH="228600" progId="Equation.DSMT4">
                  <p:embed/>
                  <p:pic>
                    <p:nvPicPr>
                      <p:cNvPr id="32780"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7687" y="4384675"/>
                        <a:ext cx="303371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2770"/>
                                        </p:tgtEl>
                                        <p:attrNameLst>
                                          <p:attrName>style.visibility</p:attrName>
                                        </p:attrNameLst>
                                      </p:cBhvr>
                                      <p:to>
                                        <p:strVal val="visible"/>
                                      </p:to>
                                    </p:set>
                                    <p:animEffect transition="in" filter="blinds(horizontal)">
                                      <p:cBhvr>
                                        <p:cTn id="22" dur="500"/>
                                        <p:tgtEl>
                                          <p:spTgt spid="3277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2771"/>
                                        </p:tgtEl>
                                        <p:attrNameLst>
                                          <p:attrName>style.visibility</p:attrName>
                                        </p:attrNameLst>
                                      </p:cBhvr>
                                      <p:to>
                                        <p:strVal val="visible"/>
                                      </p:to>
                                    </p:set>
                                    <p:animEffect transition="in" filter="blinds(horizontal)">
                                      <p:cBhvr>
                                        <p:cTn id="27" dur="500"/>
                                        <p:tgtEl>
                                          <p:spTgt spid="3277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2772"/>
                                        </p:tgtEl>
                                        <p:attrNameLst>
                                          <p:attrName>style.visibility</p:attrName>
                                        </p:attrNameLst>
                                      </p:cBhvr>
                                      <p:to>
                                        <p:strVal val="visible"/>
                                      </p:to>
                                    </p:set>
                                    <p:animEffect transition="in" filter="blinds(horizontal)">
                                      <p:cBhvr>
                                        <p:cTn id="32" dur="500"/>
                                        <p:tgtEl>
                                          <p:spTgt spid="3277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2773"/>
                                        </p:tgtEl>
                                        <p:attrNameLst>
                                          <p:attrName>style.visibility</p:attrName>
                                        </p:attrNameLst>
                                      </p:cBhvr>
                                      <p:to>
                                        <p:strVal val="visible"/>
                                      </p:to>
                                    </p:set>
                                    <p:animEffect transition="in" filter="blinds(horizontal)">
                                      <p:cBhvr>
                                        <p:cTn id="37" dur="500"/>
                                        <p:tgtEl>
                                          <p:spTgt spid="3277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2774"/>
                                        </p:tgtEl>
                                        <p:attrNameLst>
                                          <p:attrName>style.visibility</p:attrName>
                                        </p:attrNameLst>
                                      </p:cBhvr>
                                      <p:to>
                                        <p:strVal val="visible"/>
                                      </p:to>
                                    </p:set>
                                    <p:animEffect transition="in" filter="blinds(horizontal)">
                                      <p:cBhvr>
                                        <p:cTn id="42" dur="500"/>
                                        <p:tgtEl>
                                          <p:spTgt spid="3277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2775"/>
                                        </p:tgtEl>
                                        <p:attrNameLst>
                                          <p:attrName>style.visibility</p:attrName>
                                        </p:attrNameLst>
                                      </p:cBhvr>
                                      <p:to>
                                        <p:strVal val="visible"/>
                                      </p:to>
                                    </p:set>
                                    <p:animEffect transition="in" filter="blinds(horizontal)">
                                      <p:cBhvr>
                                        <p:cTn id="47" dur="500"/>
                                        <p:tgtEl>
                                          <p:spTgt spid="3277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2776"/>
                                        </p:tgtEl>
                                        <p:attrNameLst>
                                          <p:attrName>style.visibility</p:attrName>
                                        </p:attrNameLst>
                                      </p:cBhvr>
                                      <p:to>
                                        <p:strVal val="visible"/>
                                      </p:to>
                                    </p:set>
                                    <p:animEffect transition="in" filter="blinds(horizontal)">
                                      <p:cBhvr>
                                        <p:cTn id="52" dur="500"/>
                                        <p:tgtEl>
                                          <p:spTgt spid="3277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2777"/>
                                        </p:tgtEl>
                                        <p:attrNameLst>
                                          <p:attrName>style.visibility</p:attrName>
                                        </p:attrNameLst>
                                      </p:cBhvr>
                                      <p:to>
                                        <p:strVal val="visible"/>
                                      </p:to>
                                    </p:set>
                                    <p:animEffect transition="in" filter="blinds(horizontal)">
                                      <p:cBhvr>
                                        <p:cTn id="57" dur="500"/>
                                        <p:tgtEl>
                                          <p:spTgt spid="3277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linds(horizont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2778"/>
                                        </p:tgtEl>
                                        <p:attrNameLst>
                                          <p:attrName>style.visibility</p:attrName>
                                        </p:attrNameLst>
                                      </p:cBhvr>
                                      <p:to>
                                        <p:strVal val="visible"/>
                                      </p:to>
                                    </p:set>
                                    <p:animEffect transition="in" filter="blinds(horizontal)">
                                      <p:cBhvr>
                                        <p:cTn id="67" dur="500"/>
                                        <p:tgtEl>
                                          <p:spTgt spid="3277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32779"/>
                                        </p:tgtEl>
                                        <p:attrNameLst>
                                          <p:attrName>style.visibility</p:attrName>
                                        </p:attrNameLst>
                                      </p:cBhvr>
                                      <p:to>
                                        <p:strVal val="visible"/>
                                      </p:to>
                                    </p:set>
                                    <p:animEffect transition="in" filter="blinds(horizontal)">
                                      <p:cBhvr>
                                        <p:cTn id="72" dur="500"/>
                                        <p:tgtEl>
                                          <p:spTgt spid="3277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32780"/>
                                        </p:tgtEl>
                                        <p:attrNameLst>
                                          <p:attrName>style.visibility</p:attrName>
                                        </p:attrNameLst>
                                      </p:cBhvr>
                                      <p:to>
                                        <p:strVal val="visible"/>
                                      </p:to>
                                    </p:set>
                                    <p:animEffect transition="in" filter="blinds(horizontal)">
                                      <p:cBhvr>
                                        <p:cTn id="77" dur="500"/>
                                        <p:tgtEl>
                                          <p:spTgt spid="32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LP Problem formulation: Example-4</a:t>
            </a:r>
          </a:p>
        </p:txBody>
      </p:sp>
      <p:sp>
        <p:nvSpPr>
          <p:cNvPr id="3" name="Content Placeholder 2"/>
          <p:cNvSpPr>
            <a:spLocks noGrp="1"/>
          </p:cNvSpPr>
          <p:nvPr>
            <p:ph sz="quarter" idx="1"/>
          </p:nvPr>
        </p:nvSpPr>
        <p:spPr>
          <a:xfrm>
            <a:off x="914400" y="1447800"/>
            <a:ext cx="7772400" cy="5181600"/>
          </a:xfrm>
        </p:spPr>
        <p:txBody>
          <a:bodyPr>
            <a:normAutofit lnSpcReduction="10000"/>
          </a:bodyPr>
          <a:lstStyle/>
          <a:p>
            <a:r>
              <a:rPr lang="en-IN" dirty="0"/>
              <a:t>The demand for the products for two weeks is 800 and 1000. In a week, company can produce up to 700 units at regular time at 100 rupees/product. It can employ over time and produce up to an extra 300 units in a week at rupees 120/product. The cost of carrying the product from one week to the next is rupees 15/product/week. How that company should produce in order to meet the demand at minimum cost.</a:t>
            </a:r>
          </a:p>
          <a:p>
            <a:pPr lvl="1"/>
            <a:r>
              <a:rPr lang="en-IN" dirty="0"/>
              <a:t>Number of products made using regular time in week one  - X1</a:t>
            </a:r>
          </a:p>
          <a:p>
            <a:pPr lvl="1"/>
            <a:r>
              <a:rPr lang="en-IN" dirty="0"/>
              <a:t>Number of products made using regular time in week two - X2</a:t>
            </a:r>
          </a:p>
          <a:p>
            <a:pPr lvl="1"/>
            <a:r>
              <a:rPr lang="en-IN" dirty="0"/>
              <a:t>Number of products made using overtime in week one  - Y1</a:t>
            </a:r>
          </a:p>
          <a:p>
            <a:pPr lvl="1"/>
            <a:r>
              <a:rPr lang="en-IN" dirty="0"/>
              <a:t>Number of products made using overtime in week two - Y2</a:t>
            </a:r>
          </a:p>
          <a:p>
            <a:pPr lvl="1"/>
            <a:r>
              <a:rPr lang="en-IN" dirty="0"/>
              <a:t>Number of products carried from week1 to week2 - Z1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plus(in)">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lide(fromBottom)">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p:cTn id="33"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nvGraphicFramePr>
        <p:xfrm>
          <a:off x="450850" y="685800"/>
          <a:ext cx="1101725" cy="339725"/>
        </p:xfrm>
        <a:graphic>
          <a:graphicData uri="http://schemas.openxmlformats.org/presentationml/2006/ole">
            <mc:AlternateContent xmlns:mc="http://schemas.openxmlformats.org/markup-compatibility/2006">
              <mc:Choice xmlns:v="urn:schemas-microsoft-com:vml" Requires="v">
                <p:oleObj name="Equation" r:id="rId2" imgW="583920" imgH="228600" progId="Equation.DSMT4">
                  <p:embed/>
                </p:oleObj>
              </mc:Choice>
              <mc:Fallback>
                <p:oleObj name="Equation" r:id="rId2" imgW="583920" imgH="228600" progId="Equation.DSMT4">
                  <p:embed/>
                  <p:pic>
                    <p:nvPicPr>
                      <p:cNvPr id="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685800"/>
                        <a:ext cx="110172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228600" y="152400"/>
            <a:ext cx="4572000" cy="369332"/>
          </a:xfrm>
          <a:prstGeom prst="rect">
            <a:avLst/>
          </a:prstGeom>
        </p:spPr>
        <p:txBody>
          <a:bodyPr>
            <a:spAutoFit/>
          </a:bodyPr>
          <a:lstStyle/>
          <a:p>
            <a:r>
              <a:rPr lang="en-IN" b="1" dirty="0"/>
              <a:t>Subject to:</a:t>
            </a:r>
          </a:p>
        </p:txBody>
      </p:sp>
      <p:graphicFrame>
        <p:nvGraphicFramePr>
          <p:cNvPr id="34819" name="Object 3"/>
          <p:cNvGraphicFramePr>
            <a:graphicFrameLocks noChangeAspect="1"/>
          </p:cNvGraphicFramePr>
          <p:nvPr/>
        </p:nvGraphicFramePr>
        <p:xfrm>
          <a:off x="419100" y="1108075"/>
          <a:ext cx="1149350" cy="339725"/>
        </p:xfrm>
        <a:graphic>
          <a:graphicData uri="http://schemas.openxmlformats.org/presentationml/2006/ole">
            <mc:AlternateContent xmlns:mc="http://schemas.openxmlformats.org/markup-compatibility/2006">
              <mc:Choice xmlns:v="urn:schemas-microsoft-com:vml" Requires="v">
                <p:oleObj name="Equation" r:id="rId4" imgW="609480" imgH="228600" progId="Equation.DSMT4">
                  <p:embed/>
                </p:oleObj>
              </mc:Choice>
              <mc:Fallback>
                <p:oleObj name="Equation" r:id="rId4" imgW="609480" imgH="228600" progId="Equation.DSMT4">
                  <p:embed/>
                  <p:pic>
                    <p:nvPicPr>
                      <p:cNvPr id="34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 y="1108075"/>
                        <a:ext cx="114935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0" name="Object 4"/>
          <p:cNvGraphicFramePr>
            <a:graphicFrameLocks noChangeAspect="1"/>
          </p:cNvGraphicFramePr>
          <p:nvPr/>
        </p:nvGraphicFramePr>
        <p:xfrm>
          <a:off x="514350" y="1565275"/>
          <a:ext cx="1006475" cy="339725"/>
        </p:xfrm>
        <a:graphic>
          <a:graphicData uri="http://schemas.openxmlformats.org/presentationml/2006/ole">
            <mc:AlternateContent xmlns:mc="http://schemas.openxmlformats.org/markup-compatibility/2006">
              <mc:Choice xmlns:v="urn:schemas-microsoft-com:vml" Requires="v">
                <p:oleObj name="Equation" r:id="rId6" imgW="533160" imgH="228600" progId="Equation.DSMT4">
                  <p:embed/>
                </p:oleObj>
              </mc:Choice>
              <mc:Fallback>
                <p:oleObj name="Equation" r:id="rId6" imgW="533160" imgH="228600" progId="Equation.DSMT4">
                  <p:embed/>
                  <p:pic>
                    <p:nvPicPr>
                      <p:cNvPr id="348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350" y="1565275"/>
                        <a:ext cx="10064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1" name="Object 5"/>
          <p:cNvGraphicFramePr>
            <a:graphicFrameLocks noChangeAspect="1"/>
          </p:cNvGraphicFramePr>
          <p:nvPr/>
        </p:nvGraphicFramePr>
        <p:xfrm>
          <a:off x="492125" y="1946275"/>
          <a:ext cx="1030288" cy="339725"/>
        </p:xfrm>
        <a:graphic>
          <a:graphicData uri="http://schemas.openxmlformats.org/presentationml/2006/ole">
            <mc:AlternateContent xmlns:mc="http://schemas.openxmlformats.org/markup-compatibility/2006">
              <mc:Choice xmlns:v="urn:schemas-microsoft-com:vml" Requires="v">
                <p:oleObj name="Equation" r:id="rId8" imgW="545760" imgH="228600" progId="Equation.DSMT4">
                  <p:embed/>
                </p:oleObj>
              </mc:Choice>
              <mc:Fallback>
                <p:oleObj name="Equation" r:id="rId8" imgW="545760" imgH="228600" progId="Equation.DSMT4">
                  <p:embed/>
                  <p:pic>
                    <p:nvPicPr>
                      <p:cNvPr id="348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125" y="1946275"/>
                        <a:ext cx="103028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2" name="Object 6"/>
          <p:cNvGraphicFramePr>
            <a:graphicFrameLocks noChangeAspect="1"/>
          </p:cNvGraphicFramePr>
          <p:nvPr/>
        </p:nvGraphicFramePr>
        <p:xfrm>
          <a:off x="519752" y="2438400"/>
          <a:ext cx="838200" cy="339725"/>
        </p:xfrm>
        <a:graphic>
          <a:graphicData uri="http://schemas.openxmlformats.org/presentationml/2006/ole">
            <mc:AlternateContent xmlns:mc="http://schemas.openxmlformats.org/markup-compatibility/2006">
              <mc:Choice xmlns:v="urn:schemas-microsoft-com:vml" Requires="v">
                <p:oleObj name="Equation" r:id="rId10" imgW="444240" imgH="228600" progId="Equation.DSMT4">
                  <p:embed/>
                </p:oleObj>
              </mc:Choice>
              <mc:Fallback>
                <p:oleObj name="Equation" r:id="rId10" imgW="444240" imgH="228600" progId="Equation.DSMT4">
                  <p:embed/>
                  <p:pic>
                    <p:nvPicPr>
                      <p:cNvPr id="348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752" y="2438400"/>
                        <a:ext cx="83820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3" name="Object 7"/>
          <p:cNvGraphicFramePr>
            <a:graphicFrameLocks noChangeAspect="1"/>
          </p:cNvGraphicFramePr>
          <p:nvPr/>
        </p:nvGraphicFramePr>
        <p:xfrm>
          <a:off x="1371600" y="2424752"/>
          <a:ext cx="1222375" cy="339725"/>
        </p:xfrm>
        <a:graphic>
          <a:graphicData uri="http://schemas.openxmlformats.org/presentationml/2006/ole">
            <mc:AlternateContent xmlns:mc="http://schemas.openxmlformats.org/markup-compatibility/2006">
              <mc:Choice xmlns:v="urn:schemas-microsoft-com:vml" Requires="v">
                <p:oleObj name="Equation" r:id="rId12" imgW="647640" imgH="228600" progId="Equation.DSMT4">
                  <p:embed/>
                </p:oleObj>
              </mc:Choice>
              <mc:Fallback>
                <p:oleObj name="Equation" r:id="rId12" imgW="647640" imgH="228600" progId="Equation.DSMT4">
                  <p:embed/>
                  <p:pic>
                    <p:nvPicPr>
                      <p:cNvPr id="348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71600" y="2424752"/>
                        <a:ext cx="12223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4" name="Object 8"/>
          <p:cNvGraphicFramePr>
            <a:graphicFrameLocks noChangeAspect="1"/>
          </p:cNvGraphicFramePr>
          <p:nvPr/>
        </p:nvGraphicFramePr>
        <p:xfrm>
          <a:off x="504825" y="3317875"/>
          <a:ext cx="2085975" cy="339725"/>
        </p:xfrm>
        <a:graphic>
          <a:graphicData uri="http://schemas.openxmlformats.org/presentationml/2006/ole">
            <mc:AlternateContent xmlns:mc="http://schemas.openxmlformats.org/markup-compatibility/2006">
              <mc:Choice xmlns:v="urn:schemas-microsoft-com:vml" Requires="v">
                <p:oleObj name="Equation" r:id="rId14" imgW="1104840" imgH="228600" progId="Equation.DSMT4">
                  <p:embed/>
                </p:oleObj>
              </mc:Choice>
              <mc:Fallback>
                <p:oleObj name="Equation" r:id="rId14" imgW="1104840" imgH="228600" progId="Equation.DSMT4">
                  <p:embed/>
                  <p:pic>
                    <p:nvPicPr>
                      <p:cNvPr id="3482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4825" y="3317875"/>
                        <a:ext cx="20859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381000" y="2819400"/>
            <a:ext cx="4572000" cy="369332"/>
          </a:xfrm>
          <a:prstGeom prst="rect">
            <a:avLst/>
          </a:prstGeom>
        </p:spPr>
        <p:txBody>
          <a:bodyPr>
            <a:spAutoFit/>
          </a:bodyPr>
          <a:lstStyle/>
          <a:p>
            <a:r>
              <a:rPr lang="en-IN" b="1" dirty="0"/>
              <a:t>Or</a:t>
            </a:r>
          </a:p>
        </p:txBody>
      </p:sp>
      <p:graphicFrame>
        <p:nvGraphicFramePr>
          <p:cNvPr id="34825" name="Object 9"/>
          <p:cNvGraphicFramePr>
            <a:graphicFrameLocks noChangeAspect="1"/>
          </p:cNvGraphicFramePr>
          <p:nvPr/>
        </p:nvGraphicFramePr>
        <p:xfrm>
          <a:off x="541337" y="4038600"/>
          <a:ext cx="2278063" cy="339725"/>
        </p:xfrm>
        <a:graphic>
          <a:graphicData uri="http://schemas.openxmlformats.org/presentationml/2006/ole">
            <mc:AlternateContent xmlns:mc="http://schemas.openxmlformats.org/markup-compatibility/2006">
              <mc:Choice xmlns:v="urn:schemas-microsoft-com:vml" Requires="v">
                <p:oleObj name="Equation" r:id="rId16" imgW="1206360" imgH="228600" progId="Equation.DSMT4">
                  <p:embed/>
                </p:oleObj>
              </mc:Choice>
              <mc:Fallback>
                <p:oleObj name="Equation" r:id="rId16" imgW="1206360" imgH="228600" progId="Equation.DSMT4">
                  <p:embed/>
                  <p:pic>
                    <p:nvPicPr>
                      <p:cNvPr id="3482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1337" y="4038600"/>
                        <a:ext cx="227806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6" name="Object 10"/>
          <p:cNvGraphicFramePr>
            <a:graphicFrameLocks noChangeAspect="1"/>
          </p:cNvGraphicFramePr>
          <p:nvPr/>
        </p:nvGraphicFramePr>
        <p:xfrm>
          <a:off x="280987" y="5410200"/>
          <a:ext cx="5586413" cy="339725"/>
        </p:xfrm>
        <a:graphic>
          <a:graphicData uri="http://schemas.openxmlformats.org/presentationml/2006/ole">
            <mc:AlternateContent xmlns:mc="http://schemas.openxmlformats.org/markup-compatibility/2006">
              <mc:Choice xmlns:v="urn:schemas-microsoft-com:vml" Requires="v">
                <p:oleObj name="Equation" r:id="rId18" imgW="2958840" imgH="228600" progId="Equation.DSMT4">
                  <p:embed/>
                </p:oleObj>
              </mc:Choice>
              <mc:Fallback>
                <p:oleObj name="Equation" r:id="rId18" imgW="2958840" imgH="228600" progId="Equation.DSMT4">
                  <p:embed/>
                  <p:pic>
                    <p:nvPicPr>
                      <p:cNvPr id="34826"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0987" y="5410200"/>
                        <a:ext cx="558641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p:nvPr/>
        </p:nvSpPr>
        <p:spPr>
          <a:xfrm>
            <a:off x="228600" y="4953000"/>
            <a:ext cx="4572000" cy="369332"/>
          </a:xfrm>
          <a:prstGeom prst="rect">
            <a:avLst/>
          </a:prstGeom>
        </p:spPr>
        <p:txBody>
          <a:bodyPr>
            <a:spAutoFit/>
          </a:bodyPr>
          <a:lstStyle/>
          <a:p>
            <a:r>
              <a:rPr lang="en-IN" b="1" dirty="0"/>
              <a:t>Objective:</a:t>
            </a:r>
          </a:p>
        </p:txBody>
      </p:sp>
      <p:graphicFrame>
        <p:nvGraphicFramePr>
          <p:cNvPr id="34827" name="Object 11"/>
          <p:cNvGraphicFramePr>
            <a:graphicFrameLocks noChangeAspect="1"/>
          </p:cNvGraphicFramePr>
          <p:nvPr/>
        </p:nvGraphicFramePr>
        <p:xfrm>
          <a:off x="381000" y="4537075"/>
          <a:ext cx="2301875" cy="339725"/>
        </p:xfrm>
        <a:graphic>
          <a:graphicData uri="http://schemas.openxmlformats.org/presentationml/2006/ole">
            <mc:AlternateContent xmlns:mc="http://schemas.openxmlformats.org/markup-compatibility/2006">
              <mc:Choice xmlns:v="urn:schemas-microsoft-com:vml" Requires="v">
                <p:oleObj name="Equation" r:id="rId20" imgW="1218960" imgH="228600" progId="Equation.DSMT4">
                  <p:embed/>
                </p:oleObj>
              </mc:Choice>
              <mc:Fallback>
                <p:oleObj name="Equation" r:id="rId20" imgW="1218960" imgH="228600" progId="Equation.DSMT4">
                  <p:embed/>
                  <p:pic>
                    <p:nvPicPr>
                      <p:cNvPr id="34827"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1000" y="4537075"/>
                        <a:ext cx="23018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819"/>
                                        </p:tgtEl>
                                        <p:attrNameLst>
                                          <p:attrName>style.visibility</p:attrName>
                                        </p:attrNameLst>
                                      </p:cBhvr>
                                      <p:to>
                                        <p:strVal val="visible"/>
                                      </p:to>
                                    </p:set>
                                    <p:animEffect transition="in" filter="blinds(horizontal)">
                                      <p:cBhvr>
                                        <p:cTn id="17" dur="500"/>
                                        <p:tgtEl>
                                          <p:spTgt spid="348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820"/>
                                        </p:tgtEl>
                                        <p:attrNameLst>
                                          <p:attrName>style.visibility</p:attrName>
                                        </p:attrNameLst>
                                      </p:cBhvr>
                                      <p:to>
                                        <p:strVal val="visible"/>
                                      </p:to>
                                    </p:set>
                                    <p:animEffect transition="in" filter="blinds(horizontal)">
                                      <p:cBhvr>
                                        <p:cTn id="22" dur="500"/>
                                        <p:tgtEl>
                                          <p:spTgt spid="348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4821"/>
                                        </p:tgtEl>
                                        <p:attrNameLst>
                                          <p:attrName>style.visibility</p:attrName>
                                        </p:attrNameLst>
                                      </p:cBhvr>
                                      <p:to>
                                        <p:strVal val="visible"/>
                                      </p:to>
                                    </p:set>
                                    <p:animEffect transition="in" filter="blinds(horizontal)">
                                      <p:cBhvr>
                                        <p:cTn id="27" dur="500"/>
                                        <p:tgtEl>
                                          <p:spTgt spid="348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4822"/>
                                        </p:tgtEl>
                                        <p:attrNameLst>
                                          <p:attrName>style.visibility</p:attrName>
                                        </p:attrNameLst>
                                      </p:cBhvr>
                                      <p:to>
                                        <p:strVal val="visible"/>
                                      </p:to>
                                    </p:set>
                                    <p:animEffect transition="in" filter="blinds(horizontal)">
                                      <p:cBhvr>
                                        <p:cTn id="32" dur="500"/>
                                        <p:tgtEl>
                                          <p:spTgt spid="348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4823"/>
                                        </p:tgtEl>
                                        <p:attrNameLst>
                                          <p:attrName>style.visibility</p:attrName>
                                        </p:attrNameLst>
                                      </p:cBhvr>
                                      <p:to>
                                        <p:strVal val="visible"/>
                                      </p:to>
                                    </p:set>
                                    <p:animEffect transition="in" filter="blinds(horizontal)">
                                      <p:cBhvr>
                                        <p:cTn id="37" dur="500"/>
                                        <p:tgtEl>
                                          <p:spTgt spid="348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4824"/>
                                        </p:tgtEl>
                                        <p:attrNameLst>
                                          <p:attrName>style.visibility</p:attrName>
                                        </p:attrNameLst>
                                      </p:cBhvr>
                                      <p:to>
                                        <p:strVal val="visible"/>
                                      </p:to>
                                    </p:set>
                                    <p:animEffect transition="in" filter="blinds(horizontal)">
                                      <p:cBhvr>
                                        <p:cTn id="47" dur="500"/>
                                        <p:tgtEl>
                                          <p:spTgt spid="3482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4825"/>
                                        </p:tgtEl>
                                        <p:attrNameLst>
                                          <p:attrName>style.visibility</p:attrName>
                                        </p:attrNameLst>
                                      </p:cBhvr>
                                      <p:to>
                                        <p:strVal val="visible"/>
                                      </p:to>
                                    </p:set>
                                    <p:animEffect transition="in" filter="blinds(horizontal)">
                                      <p:cBhvr>
                                        <p:cTn id="52" dur="500"/>
                                        <p:tgtEl>
                                          <p:spTgt spid="3482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4826"/>
                                        </p:tgtEl>
                                        <p:attrNameLst>
                                          <p:attrName>style.visibility</p:attrName>
                                        </p:attrNameLst>
                                      </p:cBhvr>
                                      <p:to>
                                        <p:strVal val="visible"/>
                                      </p:to>
                                    </p:set>
                                    <p:animEffect transition="in" filter="blinds(horizontal)">
                                      <p:cBhvr>
                                        <p:cTn id="57" dur="500"/>
                                        <p:tgtEl>
                                          <p:spTgt spid="3482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4827"/>
                                        </p:tgtEl>
                                        <p:attrNameLst>
                                          <p:attrName>style.visibility</p:attrName>
                                        </p:attrNameLst>
                                      </p:cBhvr>
                                      <p:to>
                                        <p:strVal val="visible"/>
                                      </p:to>
                                    </p:set>
                                    <p:animEffect transition="in" filter="blinds(horizontal)">
                                      <p:cBhvr>
                                        <p:cTn id="67" dur="500"/>
                                        <p:tgtEl>
                                          <p:spTgt spid="34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nvGraphicFramePr>
        <p:xfrm>
          <a:off x="450850" y="685800"/>
          <a:ext cx="1101725" cy="339725"/>
        </p:xfrm>
        <a:graphic>
          <a:graphicData uri="http://schemas.openxmlformats.org/presentationml/2006/ole">
            <mc:AlternateContent xmlns:mc="http://schemas.openxmlformats.org/markup-compatibility/2006">
              <mc:Choice xmlns:v="urn:schemas-microsoft-com:vml" Requires="v">
                <p:oleObj name="Equation" r:id="rId2" imgW="583920" imgH="228600" progId="Equation.DSMT4">
                  <p:embed/>
                </p:oleObj>
              </mc:Choice>
              <mc:Fallback>
                <p:oleObj name="Equation" r:id="rId2" imgW="583920" imgH="228600" progId="Equation.DSMT4">
                  <p:embed/>
                  <p:pic>
                    <p:nvPicPr>
                      <p:cNvPr id="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685800"/>
                        <a:ext cx="110172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228600" y="152400"/>
            <a:ext cx="4572000" cy="369332"/>
          </a:xfrm>
          <a:prstGeom prst="rect">
            <a:avLst/>
          </a:prstGeom>
        </p:spPr>
        <p:txBody>
          <a:bodyPr>
            <a:spAutoFit/>
          </a:bodyPr>
          <a:lstStyle/>
          <a:p>
            <a:r>
              <a:rPr lang="en-IN" b="1" dirty="0"/>
              <a:t>Subject to:</a:t>
            </a:r>
          </a:p>
        </p:txBody>
      </p:sp>
      <p:graphicFrame>
        <p:nvGraphicFramePr>
          <p:cNvPr id="34819" name="Object 3"/>
          <p:cNvGraphicFramePr>
            <a:graphicFrameLocks noChangeAspect="1"/>
          </p:cNvGraphicFramePr>
          <p:nvPr/>
        </p:nvGraphicFramePr>
        <p:xfrm>
          <a:off x="419100" y="1108075"/>
          <a:ext cx="1149350" cy="339725"/>
        </p:xfrm>
        <a:graphic>
          <a:graphicData uri="http://schemas.openxmlformats.org/presentationml/2006/ole">
            <mc:AlternateContent xmlns:mc="http://schemas.openxmlformats.org/markup-compatibility/2006">
              <mc:Choice xmlns:v="urn:schemas-microsoft-com:vml" Requires="v">
                <p:oleObj name="Equation" r:id="rId4" imgW="609480" imgH="228600" progId="Equation.DSMT4">
                  <p:embed/>
                </p:oleObj>
              </mc:Choice>
              <mc:Fallback>
                <p:oleObj name="Equation" r:id="rId4" imgW="609480" imgH="228600" progId="Equation.DSMT4">
                  <p:embed/>
                  <p:pic>
                    <p:nvPicPr>
                      <p:cNvPr id="34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 y="1108075"/>
                        <a:ext cx="114935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0" name="Object 4"/>
          <p:cNvGraphicFramePr>
            <a:graphicFrameLocks noChangeAspect="1"/>
          </p:cNvGraphicFramePr>
          <p:nvPr/>
        </p:nvGraphicFramePr>
        <p:xfrm>
          <a:off x="514350" y="1565275"/>
          <a:ext cx="1006475" cy="339725"/>
        </p:xfrm>
        <a:graphic>
          <a:graphicData uri="http://schemas.openxmlformats.org/presentationml/2006/ole">
            <mc:AlternateContent xmlns:mc="http://schemas.openxmlformats.org/markup-compatibility/2006">
              <mc:Choice xmlns:v="urn:schemas-microsoft-com:vml" Requires="v">
                <p:oleObj name="Equation" r:id="rId6" imgW="533160" imgH="228600" progId="Equation.DSMT4">
                  <p:embed/>
                </p:oleObj>
              </mc:Choice>
              <mc:Fallback>
                <p:oleObj name="Equation" r:id="rId6" imgW="533160" imgH="228600" progId="Equation.DSMT4">
                  <p:embed/>
                  <p:pic>
                    <p:nvPicPr>
                      <p:cNvPr id="348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350" y="1565275"/>
                        <a:ext cx="10064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1" name="Object 5"/>
          <p:cNvGraphicFramePr>
            <a:graphicFrameLocks noChangeAspect="1"/>
          </p:cNvGraphicFramePr>
          <p:nvPr/>
        </p:nvGraphicFramePr>
        <p:xfrm>
          <a:off x="492125" y="1946275"/>
          <a:ext cx="1030288" cy="339725"/>
        </p:xfrm>
        <a:graphic>
          <a:graphicData uri="http://schemas.openxmlformats.org/presentationml/2006/ole">
            <mc:AlternateContent xmlns:mc="http://schemas.openxmlformats.org/markup-compatibility/2006">
              <mc:Choice xmlns:v="urn:schemas-microsoft-com:vml" Requires="v">
                <p:oleObj name="Equation" r:id="rId8" imgW="545760" imgH="228600" progId="Equation.DSMT4">
                  <p:embed/>
                </p:oleObj>
              </mc:Choice>
              <mc:Fallback>
                <p:oleObj name="Equation" r:id="rId8" imgW="545760" imgH="228600" progId="Equation.DSMT4">
                  <p:embed/>
                  <p:pic>
                    <p:nvPicPr>
                      <p:cNvPr id="348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125" y="1946275"/>
                        <a:ext cx="103028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2" name="Object 6"/>
          <p:cNvGraphicFramePr>
            <a:graphicFrameLocks noChangeAspect="1"/>
          </p:cNvGraphicFramePr>
          <p:nvPr/>
        </p:nvGraphicFramePr>
        <p:xfrm>
          <a:off x="519752" y="2438400"/>
          <a:ext cx="838200" cy="339725"/>
        </p:xfrm>
        <a:graphic>
          <a:graphicData uri="http://schemas.openxmlformats.org/presentationml/2006/ole">
            <mc:AlternateContent xmlns:mc="http://schemas.openxmlformats.org/markup-compatibility/2006">
              <mc:Choice xmlns:v="urn:schemas-microsoft-com:vml" Requires="v">
                <p:oleObj name="Equation" r:id="rId10" imgW="444240" imgH="228600" progId="Equation.DSMT4">
                  <p:embed/>
                </p:oleObj>
              </mc:Choice>
              <mc:Fallback>
                <p:oleObj name="Equation" r:id="rId10" imgW="444240" imgH="228600" progId="Equation.DSMT4">
                  <p:embed/>
                  <p:pic>
                    <p:nvPicPr>
                      <p:cNvPr id="348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752" y="2438400"/>
                        <a:ext cx="83820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3" name="Object 7"/>
          <p:cNvGraphicFramePr>
            <a:graphicFrameLocks noChangeAspect="1"/>
          </p:cNvGraphicFramePr>
          <p:nvPr/>
        </p:nvGraphicFramePr>
        <p:xfrm>
          <a:off x="1622425" y="2462213"/>
          <a:ext cx="719138" cy="263525"/>
        </p:xfrm>
        <a:graphic>
          <a:graphicData uri="http://schemas.openxmlformats.org/presentationml/2006/ole">
            <mc:AlternateContent xmlns:mc="http://schemas.openxmlformats.org/markup-compatibility/2006">
              <mc:Choice xmlns:v="urn:schemas-microsoft-com:vml" Requires="v">
                <p:oleObj name="Equation" r:id="rId12" imgW="380880" imgH="177480" progId="Equation.DSMT4">
                  <p:embed/>
                </p:oleObj>
              </mc:Choice>
              <mc:Fallback>
                <p:oleObj name="Equation" r:id="rId12" imgW="380880" imgH="177480" progId="Equation.DSMT4">
                  <p:embed/>
                  <p:pic>
                    <p:nvPicPr>
                      <p:cNvPr id="348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22425" y="2462213"/>
                        <a:ext cx="719138" cy="26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5" name="Object 9"/>
          <p:cNvGraphicFramePr>
            <a:graphicFrameLocks noChangeAspect="1"/>
          </p:cNvGraphicFramePr>
          <p:nvPr/>
        </p:nvGraphicFramePr>
        <p:xfrm>
          <a:off x="471487" y="4460875"/>
          <a:ext cx="2805113" cy="339725"/>
        </p:xfrm>
        <a:graphic>
          <a:graphicData uri="http://schemas.openxmlformats.org/presentationml/2006/ole">
            <mc:AlternateContent xmlns:mc="http://schemas.openxmlformats.org/markup-compatibility/2006">
              <mc:Choice xmlns:v="urn:schemas-microsoft-com:vml" Requires="v">
                <p:oleObj name="Equation" r:id="rId14" imgW="1485720" imgH="228600" progId="Equation.DSMT4">
                  <p:embed/>
                </p:oleObj>
              </mc:Choice>
              <mc:Fallback>
                <p:oleObj name="Equation" r:id="rId14" imgW="1485720" imgH="228600" progId="Equation.DSMT4">
                  <p:embed/>
                  <p:pic>
                    <p:nvPicPr>
                      <p:cNvPr id="3482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1487" y="4460875"/>
                        <a:ext cx="280511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26" name="Object 10"/>
          <p:cNvGraphicFramePr>
            <a:graphicFrameLocks noChangeAspect="1"/>
          </p:cNvGraphicFramePr>
          <p:nvPr/>
        </p:nvGraphicFramePr>
        <p:xfrm>
          <a:off x="280987" y="5908675"/>
          <a:ext cx="5586413" cy="339725"/>
        </p:xfrm>
        <a:graphic>
          <a:graphicData uri="http://schemas.openxmlformats.org/presentationml/2006/ole">
            <mc:AlternateContent xmlns:mc="http://schemas.openxmlformats.org/markup-compatibility/2006">
              <mc:Choice xmlns:v="urn:schemas-microsoft-com:vml" Requires="v">
                <p:oleObj name="Equation" r:id="rId16" imgW="2958840" imgH="228600" progId="Equation.DSMT4">
                  <p:embed/>
                </p:oleObj>
              </mc:Choice>
              <mc:Fallback>
                <p:oleObj name="Equation" r:id="rId16" imgW="2958840" imgH="228600" progId="Equation.DSMT4">
                  <p:embed/>
                  <p:pic>
                    <p:nvPicPr>
                      <p:cNvPr id="3482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0987" y="5908675"/>
                        <a:ext cx="5586413"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p:nvPr/>
        </p:nvSpPr>
        <p:spPr>
          <a:xfrm>
            <a:off x="228600" y="5451475"/>
            <a:ext cx="4572000" cy="369332"/>
          </a:xfrm>
          <a:prstGeom prst="rect">
            <a:avLst/>
          </a:prstGeom>
        </p:spPr>
        <p:txBody>
          <a:bodyPr>
            <a:spAutoFit/>
          </a:bodyPr>
          <a:lstStyle/>
          <a:p>
            <a:r>
              <a:rPr lang="en-IN" b="1" dirty="0"/>
              <a:t>Objective:</a:t>
            </a:r>
          </a:p>
        </p:txBody>
      </p:sp>
      <p:graphicFrame>
        <p:nvGraphicFramePr>
          <p:cNvPr id="34827" name="Object 11"/>
          <p:cNvGraphicFramePr>
            <a:graphicFrameLocks noChangeAspect="1"/>
          </p:cNvGraphicFramePr>
          <p:nvPr/>
        </p:nvGraphicFramePr>
        <p:xfrm>
          <a:off x="560388" y="5035550"/>
          <a:ext cx="1941512" cy="339725"/>
        </p:xfrm>
        <a:graphic>
          <a:graphicData uri="http://schemas.openxmlformats.org/presentationml/2006/ole">
            <mc:AlternateContent xmlns:mc="http://schemas.openxmlformats.org/markup-compatibility/2006">
              <mc:Choice xmlns:v="urn:schemas-microsoft-com:vml" Requires="v">
                <p:oleObj name="Equation" r:id="rId18" imgW="1028520" imgH="228600" progId="Equation.DSMT4">
                  <p:embed/>
                </p:oleObj>
              </mc:Choice>
              <mc:Fallback>
                <p:oleObj name="Equation" r:id="rId18" imgW="1028520" imgH="228600" progId="Equation.DSMT4">
                  <p:embed/>
                  <p:pic>
                    <p:nvPicPr>
                      <p:cNvPr id="34827"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0388" y="5035550"/>
                        <a:ext cx="194151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52" name="Object 12"/>
          <p:cNvGraphicFramePr>
            <a:graphicFrameLocks noChangeAspect="1"/>
          </p:cNvGraphicFramePr>
          <p:nvPr/>
        </p:nvGraphicFramePr>
        <p:xfrm>
          <a:off x="504825" y="3013075"/>
          <a:ext cx="2085975" cy="339725"/>
        </p:xfrm>
        <a:graphic>
          <a:graphicData uri="http://schemas.openxmlformats.org/presentationml/2006/ole">
            <mc:AlternateContent xmlns:mc="http://schemas.openxmlformats.org/markup-compatibility/2006">
              <mc:Choice xmlns:v="urn:schemas-microsoft-com:vml" Requires="v">
                <p:oleObj name="Equation" r:id="rId20" imgW="1104840" imgH="228600" progId="Equation.DSMT4">
                  <p:embed/>
                </p:oleObj>
              </mc:Choice>
              <mc:Fallback>
                <p:oleObj name="Equation" r:id="rId20" imgW="1104840" imgH="228600" progId="Equation.DSMT4">
                  <p:embed/>
                  <p:pic>
                    <p:nvPicPr>
                      <p:cNvPr id="35852"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04825" y="3013075"/>
                        <a:ext cx="2085975"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53" name="Object 13"/>
          <p:cNvGraphicFramePr>
            <a:graphicFrameLocks noChangeAspect="1"/>
          </p:cNvGraphicFramePr>
          <p:nvPr/>
        </p:nvGraphicFramePr>
        <p:xfrm>
          <a:off x="541338" y="3470275"/>
          <a:ext cx="2278062" cy="339725"/>
        </p:xfrm>
        <a:graphic>
          <a:graphicData uri="http://schemas.openxmlformats.org/presentationml/2006/ole">
            <mc:AlternateContent xmlns:mc="http://schemas.openxmlformats.org/markup-compatibility/2006">
              <mc:Choice xmlns:v="urn:schemas-microsoft-com:vml" Requires="v">
                <p:oleObj name="Equation" r:id="rId22" imgW="1206360" imgH="228600" progId="Equation.DSMT4">
                  <p:embed/>
                </p:oleObj>
              </mc:Choice>
              <mc:Fallback>
                <p:oleObj name="Equation" r:id="rId22" imgW="1206360" imgH="228600" progId="Equation.DSMT4">
                  <p:embed/>
                  <p:pic>
                    <p:nvPicPr>
                      <p:cNvPr id="35853" name="Object 1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1338" y="3470275"/>
                        <a:ext cx="2278062"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54" name="Object 14"/>
          <p:cNvGraphicFramePr>
            <a:graphicFrameLocks noChangeAspect="1"/>
          </p:cNvGraphicFramePr>
          <p:nvPr/>
        </p:nvGraphicFramePr>
        <p:xfrm>
          <a:off x="487362" y="3962400"/>
          <a:ext cx="3475038" cy="339725"/>
        </p:xfrm>
        <a:graphic>
          <a:graphicData uri="http://schemas.openxmlformats.org/presentationml/2006/ole">
            <mc:AlternateContent xmlns:mc="http://schemas.openxmlformats.org/markup-compatibility/2006">
              <mc:Choice xmlns:v="urn:schemas-microsoft-com:vml" Requires="v">
                <p:oleObj name="Equation" r:id="rId24" imgW="1841400" imgH="228600" progId="Equation.DSMT4">
                  <p:embed/>
                </p:oleObj>
              </mc:Choice>
              <mc:Fallback>
                <p:oleObj name="Equation" r:id="rId24" imgW="1841400" imgH="228600" progId="Equation.DSMT4">
                  <p:embed/>
                  <p:pic>
                    <p:nvPicPr>
                      <p:cNvPr id="35854" name="Object 1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87362" y="3962400"/>
                        <a:ext cx="347503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55" name="Object 15"/>
          <p:cNvGraphicFramePr>
            <a:graphicFrameLocks noChangeAspect="1"/>
          </p:cNvGraphicFramePr>
          <p:nvPr/>
        </p:nvGraphicFramePr>
        <p:xfrm>
          <a:off x="265112" y="6270625"/>
          <a:ext cx="7050088" cy="377825"/>
        </p:xfrm>
        <a:graphic>
          <a:graphicData uri="http://schemas.openxmlformats.org/presentationml/2006/ole">
            <mc:AlternateContent xmlns:mc="http://schemas.openxmlformats.org/markup-compatibility/2006">
              <mc:Choice xmlns:v="urn:schemas-microsoft-com:vml" Requires="v">
                <p:oleObj name="Equation" r:id="rId26" imgW="3733560" imgH="253800" progId="Equation.DSMT4">
                  <p:embed/>
                </p:oleObj>
              </mc:Choice>
              <mc:Fallback>
                <p:oleObj name="Equation" r:id="rId26" imgW="3733560" imgH="253800" progId="Equation.DSMT4">
                  <p:embed/>
                  <p:pic>
                    <p:nvPicPr>
                      <p:cNvPr id="35855" name="Object 1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65112" y="6270625"/>
                        <a:ext cx="7050088" cy="37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819"/>
                                        </p:tgtEl>
                                        <p:attrNameLst>
                                          <p:attrName>style.visibility</p:attrName>
                                        </p:attrNameLst>
                                      </p:cBhvr>
                                      <p:to>
                                        <p:strVal val="visible"/>
                                      </p:to>
                                    </p:set>
                                    <p:animEffect transition="in" filter="blinds(horizontal)">
                                      <p:cBhvr>
                                        <p:cTn id="17" dur="500"/>
                                        <p:tgtEl>
                                          <p:spTgt spid="348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820"/>
                                        </p:tgtEl>
                                        <p:attrNameLst>
                                          <p:attrName>style.visibility</p:attrName>
                                        </p:attrNameLst>
                                      </p:cBhvr>
                                      <p:to>
                                        <p:strVal val="visible"/>
                                      </p:to>
                                    </p:set>
                                    <p:animEffect transition="in" filter="blinds(horizontal)">
                                      <p:cBhvr>
                                        <p:cTn id="22" dur="500"/>
                                        <p:tgtEl>
                                          <p:spTgt spid="348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4821"/>
                                        </p:tgtEl>
                                        <p:attrNameLst>
                                          <p:attrName>style.visibility</p:attrName>
                                        </p:attrNameLst>
                                      </p:cBhvr>
                                      <p:to>
                                        <p:strVal val="visible"/>
                                      </p:to>
                                    </p:set>
                                    <p:animEffect transition="in" filter="blinds(horizontal)">
                                      <p:cBhvr>
                                        <p:cTn id="27" dur="500"/>
                                        <p:tgtEl>
                                          <p:spTgt spid="348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4822"/>
                                        </p:tgtEl>
                                        <p:attrNameLst>
                                          <p:attrName>style.visibility</p:attrName>
                                        </p:attrNameLst>
                                      </p:cBhvr>
                                      <p:to>
                                        <p:strVal val="visible"/>
                                      </p:to>
                                    </p:set>
                                    <p:animEffect transition="in" filter="blinds(horizontal)">
                                      <p:cBhvr>
                                        <p:cTn id="32" dur="500"/>
                                        <p:tgtEl>
                                          <p:spTgt spid="348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4823"/>
                                        </p:tgtEl>
                                        <p:attrNameLst>
                                          <p:attrName>style.visibility</p:attrName>
                                        </p:attrNameLst>
                                      </p:cBhvr>
                                      <p:to>
                                        <p:strVal val="visible"/>
                                      </p:to>
                                    </p:set>
                                    <p:animEffect transition="in" filter="blinds(horizontal)">
                                      <p:cBhvr>
                                        <p:cTn id="37" dur="500"/>
                                        <p:tgtEl>
                                          <p:spTgt spid="348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5852"/>
                                        </p:tgtEl>
                                        <p:attrNameLst>
                                          <p:attrName>style.visibility</p:attrName>
                                        </p:attrNameLst>
                                      </p:cBhvr>
                                      <p:to>
                                        <p:strVal val="visible"/>
                                      </p:to>
                                    </p:set>
                                    <p:animEffect transition="in" filter="blinds(horizontal)">
                                      <p:cBhvr>
                                        <p:cTn id="42" dur="500"/>
                                        <p:tgtEl>
                                          <p:spTgt spid="3585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5853"/>
                                        </p:tgtEl>
                                        <p:attrNameLst>
                                          <p:attrName>style.visibility</p:attrName>
                                        </p:attrNameLst>
                                      </p:cBhvr>
                                      <p:to>
                                        <p:strVal val="visible"/>
                                      </p:to>
                                    </p:set>
                                    <p:animEffect transition="in" filter="blinds(horizontal)">
                                      <p:cBhvr>
                                        <p:cTn id="47" dur="500"/>
                                        <p:tgtEl>
                                          <p:spTgt spid="3585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nodeType="clickEffect">
                                  <p:stCondLst>
                                    <p:cond delay="0"/>
                                  </p:stCondLst>
                                  <p:childTnLst>
                                    <p:animEffect transition="out" filter="blinds(horizontal)">
                                      <p:cBhvr>
                                        <p:cTn id="51" dur="500"/>
                                        <p:tgtEl>
                                          <p:spTgt spid="35853"/>
                                        </p:tgtEl>
                                      </p:cBhvr>
                                    </p:animEffect>
                                    <p:set>
                                      <p:cBhvr>
                                        <p:cTn id="52" dur="1" fill="hold">
                                          <p:stCondLst>
                                            <p:cond delay="499"/>
                                          </p:stCondLst>
                                        </p:cTn>
                                        <p:tgtEl>
                                          <p:spTgt spid="3585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5854"/>
                                        </p:tgtEl>
                                        <p:attrNameLst>
                                          <p:attrName>style.visibility</p:attrName>
                                        </p:attrNameLst>
                                      </p:cBhvr>
                                      <p:to>
                                        <p:strVal val="visible"/>
                                      </p:to>
                                    </p:set>
                                    <p:animEffect transition="in" filter="blinds(horizontal)">
                                      <p:cBhvr>
                                        <p:cTn id="57" dur="500"/>
                                        <p:tgtEl>
                                          <p:spTgt spid="3585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nodeType="clickEffect">
                                  <p:stCondLst>
                                    <p:cond delay="0"/>
                                  </p:stCondLst>
                                  <p:childTnLst>
                                    <p:animEffect transition="out" filter="blinds(horizontal)">
                                      <p:cBhvr>
                                        <p:cTn id="61" dur="500"/>
                                        <p:tgtEl>
                                          <p:spTgt spid="35854"/>
                                        </p:tgtEl>
                                      </p:cBhvr>
                                    </p:animEffect>
                                    <p:set>
                                      <p:cBhvr>
                                        <p:cTn id="62" dur="1" fill="hold">
                                          <p:stCondLst>
                                            <p:cond delay="499"/>
                                          </p:stCondLst>
                                        </p:cTn>
                                        <p:tgtEl>
                                          <p:spTgt spid="3585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4825"/>
                                        </p:tgtEl>
                                        <p:attrNameLst>
                                          <p:attrName>style.visibility</p:attrName>
                                        </p:attrNameLst>
                                      </p:cBhvr>
                                      <p:to>
                                        <p:strVal val="visible"/>
                                      </p:to>
                                    </p:set>
                                    <p:animEffect transition="in" filter="blinds(horizontal)">
                                      <p:cBhvr>
                                        <p:cTn id="67" dur="500"/>
                                        <p:tgtEl>
                                          <p:spTgt spid="3482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linds(horizont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34826"/>
                                        </p:tgtEl>
                                        <p:attrNameLst>
                                          <p:attrName>style.visibility</p:attrName>
                                        </p:attrNameLst>
                                      </p:cBhvr>
                                      <p:to>
                                        <p:strVal val="visible"/>
                                      </p:to>
                                    </p:set>
                                    <p:animEffect transition="in" filter="blinds(horizontal)">
                                      <p:cBhvr>
                                        <p:cTn id="77" dur="500"/>
                                        <p:tgtEl>
                                          <p:spTgt spid="3482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nodeType="clickEffect">
                                  <p:stCondLst>
                                    <p:cond delay="0"/>
                                  </p:stCondLst>
                                  <p:childTnLst>
                                    <p:animEffect transition="out" filter="blinds(horizontal)">
                                      <p:cBhvr>
                                        <p:cTn id="81" dur="500"/>
                                        <p:tgtEl>
                                          <p:spTgt spid="34826"/>
                                        </p:tgtEl>
                                      </p:cBhvr>
                                    </p:animEffect>
                                    <p:set>
                                      <p:cBhvr>
                                        <p:cTn id="82" dur="1" fill="hold">
                                          <p:stCondLst>
                                            <p:cond delay="499"/>
                                          </p:stCondLst>
                                        </p:cTn>
                                        <p:tgtEl>
                                          <p:spTgt spid="34826"/>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5855"/>
                                        </p:tgtEl>
                                        <p:attrNameLst>
                                          <p:attrName>style.visibility</p:attrName>
                                        </p:attrNameLst>
                                      </p:cBhvr>
                                      <p:to>
                                        <p:strVal val="visible"/>
                                      </p:to>
                                    </p:set>
                                    <p:animEffect transition="in" filter="blinds(horizontal)">
                                      <p:cBhvr>
                                        <p:cTn id="87" dur="500"/>
                                        <p:tgtEl>
                                          <p:spTgt spid="3585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34827"/>
                                        </p:tgtEl>
                                        <p:attrNameLst>
                                          <p:attrName>style.visibility</p:attrName>
                                        </p:attrNameLst>
                                      </p:cBhvr>
                                      <p:to>
                                        <p:strVal val="visible"/>
                                      </p:to>
                                    </p:set>
                                    <p:animEffect transition="in" filter="blinds(horizontal)">
                                      <p:cBhvr>
                                        <p:cTn id="92" dur="500"/>
                                        <p:tgtEl>
                                          <p:spTgt spid="34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t>Example</a:t>
            </a:r>
          </a:p>
        </p:txBody>
      </p:sp>
      <p:pic>
        <p:nvPicPr>
          <p:cNvPr id="4" name="Picture 4"/>
          <p:cNvPicPr>
            <a:picLocks noChangeAspect="1" noChangeArrowheads="1"/>
          </p:cNvPicPr>
          <p:nvPr/>
        </p:nvPicPr>
        <p:blipFill>
          <a:blip r:embed="rId2"/>
          <a:srcRect/>
          <a:stretch>
            <a:fillRect/>
          </a:stretch>
        </p:blipFill>
        <p:spPr bwMode="auto">
          <a:xfrm>
            <a:off x="457200" y="1447800"/>
            <a:ext cx="8229600" cy="3886200"/>
          </a:xfrm>
          <a:prstGeom prst="rect">
            <a:avLst/>
          </a:prstGeom>
          <a:noFill/>
          <a:ln w="12700">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t>Example  - Answer</a:t>
            </a:r>
          </a:p>
        </p:txBody>
      </p:sp>
      <p:pic>
        <p:nvPicPr>
          <p:cNvPr id="2" name="Picture 1">
            <a:extLst>
              <a:ext uri="{FF2B5EF4-FFF2-40B4-BE49-F238E27FC236}">
                <a16:creationId xmlns:a16="http://schemas.microsoft.com/office/drawing/2014/main" id="{B7FD6CF7-A33E-40EE-9014-867F015AFBC4}"/>
              </a:ext>
            </a:extLst>
          </p:cNvPr>
          <p:cNvPicPr>
            <a:picLocks noChangeAspect="1"/>
          </p:cNvPicPr>
          <p:nvPr/>
        </p:nvPicPr>
        <p:blipFill>
          <a:blip r:embed="rId2"/>
          <a:stretch>
            <a:fillRect/>
          </a:stretch>
        </p:blipFill>
        <p:spPr>
          <a:xfrm>
            <a:off x="762000" y="1417638"/>
            <a:ext cx="5715000" cy="507523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382000" cy="5029200"/>
          </a:xfrm>
        </p:spPr>
        <p:txBody>
          <a:bodyPr>
            <a:normAutofit/>
          </a:bodyPr>
          <a:lstStyle/>
          <a:p>
            <a:pPr>
              <a:lnSpc>
                <a:spcPct val="150000"/>
              </a:lnSpc>
            </a:pPr>
            <a:r>
              <a:rPr lang="en-US" sz="2300" dirty="0"/>
              <a:t>Marketing manager of Arc manufacturing disagrees with Susan to go for a single pricing policy</a:t>
            </a:r>
          </a:p>
          <a:p>
            <a:pPr>
              <a:lnSpc>
                <a:spcPct val="150000"/>
              </a:lnSpc>
            </a:pPr>
            <a:r>
              <a:rPr lang="en-US" sz="2300" dirty="0"/>
              <a:t>He believes differential pricing policy – different prices for different set of customers - would help reap higher profits</a:t>
            </a:r>
          </a:p>
          <a:p>
            <a:pPr>
              <a:lnSpc>
                <a:spcPct val="150000"/>
              </a:lnSpc>
            </a:pPr>
            <a:r>
              <a:rPr lang="en-US" sz="2300" dirty="0"/>
              <a:t>So, instead of using a single number, the manager wants Susan to use a price range for every product</a:t>
            </a:r>
          </a:p>
          <a:p>
            <a:pPr>
              <a:lnSpc>
                <a:spcPct val="150000"/>
              </a:lnSpc>
            </a:pPr>
            <a:r>
              <a:rPr lang="en-US" sz="2300" dirty="0"/>
              <a:t>What issues does Susan face and help her address them</a:t>
            </a:r>
          </a:p>
        </p:txBody>
      </p:sp>
      <p:sp>
        <p:nvSpPr>
          <p:cNvPr id="3" name="Title 2"/>
          <p:cNvSpPr>
            <a:spLocks noGrp="1"/>
          </p:cNvSpPr>
          <p:nvPr>
            <p:ph type="title"/>
          </p:nvPr>
        </p:nvSpPr>
        <p:spPr>
          <a:xfrm>
            <a:off x="457200" y="228600"/>
            <a:ext cx="8229600" cy="1143000"/>
          </a:xfrm>
        </p:spPr>
        <p:txBody>
          <a:bodyPr>
            <a:normAutofit/>
          </a:bodyPr>
          <a:lstStyle/>
          <a:p>
            <a:r>
              <a:rPr lang="en-US" sz="3200" dirty="0"/>
              <a:t>Problem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382000" cy="5181600"/>
          </a:xfrm>
        </p:spPr>
        <p:txBody>
          <a:bodyPr>
            <a:normAutofit/>
          </a:bodyPr>
          <a:lstStyle/>
          <a:p>
            <a:pPr>
              <a:lnSpc>
                <a:spcPct val="150000"/>
              </a:lnSpc>
            </a:pPr>
            <a:r>
              <a:rPr lang="en-US" sz="2300" dirty="0"/>
              <a:t>As per the optimal solution provided by Excel Solver, the optimal product mix consists of only Products 2 and 3. Product 1 does not form a part of the product mix</a:t>
            </a:r>
          </a:p>
          <a:p>
            <a:pPr>
              <a:lnSpc>
                <a:spcPct val="150000"/>
              </a:lnSpc>
            </a:pPr>
            <a:r>
              <a:rPr lang="en-US" sz="2300" dirty="0"/>
              <a:t>Susan deliberates on the following questions:</a:t>
            </a:r>
          </a:p>
          <a:p>
            <a:pPr marL="566928" indent="-457200">
              <a:lnSpc>
                <a:spcPct val="150000"/>
              </a:lnSpc>
              <a:buAutoNum type="arabicPeriod"/>
            </a:pPr>
            <a:r>
              <a:rPr lang="en-US" sz="2300" dirty="0"/>
              <a:t>What should be the bare minimum profit coefficient of Product 1 for it to be a part of the optimal solution?</a:t>
            </a:r>
          </a:p>
          <a:p>
            <a:pPr marL="566928" indent="-457200">
              <a:lnSpc>
                <a:spcPct val="150000"/>
              </a:lnSpc>
              <a:buAutoNum type="arabicPeriod"/>
            </a:pPr>
            <a:r>
              <a:rPr lang="en-US" sz="2300" dirty="0"/>
              <a:t>How much would the company loose if Susan decides to manufacture Product 1?</a:t>
            </a:r>
          </a:p>
        </p:txBody>
      </p:sp>
      <p:sp>
        <p:nvSpPr>
          <p:cNvPr id="3" name="Title 2"/>
          <p:cNvSpPr>
            <a:spLocks noGrp="1"/>
          </p:cNvSpPr>
          <p:nvPr>
            <p:ph type="title"/>
          </p:nvPr>
        </p:nvSpPr>
        <p:spPr>
          <a:xfrm>
            <a:off x="457200" y="228600"/>
            <a:ext cx="8229600" cy="1143000"/>
          </a:xfrm>
        </p:spPr>
        <p:txBody>
          <a:bodyPr>
            <a:normAutofit/>
          </a:bodyPr>
          <a:lstStyle/>
          <a:p>
            <a:r>
              <a:rPr lang="en-US" sz="3200" dirty="0"/>
              <a:t>Problem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534400" cy="5181600"/>
          </a:xfrm>
        </p:spPr>
        <p:txBody>
          <a:bodyPr>
            <a:normAutofit/>
          </a:bodyPr>
          <a:lstStyle/>
          <a:p>
            <a:pPr>
              <a:lnSpc>
                <a:spcPct val="150000"/>
              </a:lnSpc>
            </a:pPr>
            <a:r>
              <a:rPr lang="en-US" sz="2300" dirty="0"/>
              <a:t>Forecasting team tells Susan that they can expect a surge in the demand of Products 2 and 3 (approx 25% of current production) in the coming days</a:t>
            </a:r>
          </a:p>
          <a:p>
            <a:pPr>
              <a:lnSpc>
                <a:spcPct val="150000"/>
              </a:lnSpc>
            </a:pPr>
            <a:r>
              <a:rPr lang="en-US" sz="2300" dirty="0"/>
              <a:t>Susan decides to ramp up the production and would need extra units of raw materials.</a:t>
            </a:r>
          </a:p>
          <a:p>
            <a:pPr>
              <a:lnSpc>
                <a:spcPct val="150000"/>
              </a:lnSpc>
            </a:pPr>
            <a:r>
              <a:rPr lang="en-US" sz="2300" dirty="0"/>
              <a:t>Upon request by Susan, the supplier who supplies B &amp; C agrees to supply the extra quantity at the following pricing schedule. Should Susan accept it or not? </a:t>
            </a:r>
          </a:p>
          <a:p>
            <a:pPr>
              <a:lnSpc>
                <a:spcPct val="150000"/>
              </a:lnSpc>
            </a:pPr>
            <a:r>
              <a:rPr lang="en-US" sz="2300" dirty="0"/>
              <a:t>A: $1.2 per pound B: $3 per pound and C: $0.25 per pound</a:t>
            </a:r>
          </a:p>
        </p:txBody>
      </p:sp>
      <p:sp>
        <p:nvSpPr>
          <p:cNvPr id="3" name="Title 2"/>
          <p:cNvSpPr>
            <a:spLocks noGrp="1"/>
          </p:cNvSpPr>
          <p:nvPr>
            <p:ph type="title"/>
          </p:nvPr>
        </p:nvSpPr>
        <p:spPr>
          <a:xfrm>
            <a:off x="457200" y="228600"/>
            <a:ext cx="8229600" cy="1143000"/>
          </a:xfrm>
        </p:spPr>
        <p:txBody>
          <a:bodyPr>
            <a:normAutofit/>
          </a:bodyPr>
          <a:lstStyle/>
          <a:p>
            <a:r>
              <a:rPr lang="en-US" sz="3200" dirty="0"/>
              <a:t>Problem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95400"/>
            <a:ext cx="8534400" cy="5029200"/>
          </a:xfrm>
        </p:spPr>
        <p:txBody>
          <a:bodyPr>
            <a:normAutofit/>
          </a:bodyPr>
          <a:lstStyle/>
          <a:p>
            <a:pPr lvl="1">
              <a:lnSpc>
                <a:spcPct val="150000"/>
              </a:lnSpc>
              <a:spcBef>
                <a:spcPct val="25000"/>
              </a:spcBef>
            </a:pPr>
            <a:r>
              <a:rPr lang="en-US" sz="2000" dirty="0"/>
              <a:t>Enables the decision maker to determine how a change in one of the values of a model will impact the optimal solution and the optimal value of the objective function while holding all other parameters constant. </a:t>
            </a:r>
          </a:p>
          <a:p>
            <a:pPr lvl="1">
              <a:lnSpc>
                <a:spcPct val="150000"/>
              </a:lnSpc>
              <a:spcBef>
                <a:spcPct val="25000"/>
              </a:spcBef>
            </a:pPr>
            <a:r>
              <a:rPr lang="en-US" sz="2000" dirty="0"/>
              <a:t>Provides the decision maker with greater insights about the sensitivity of the optimal solution to changes in various parameters of a problem. </a:t>
            </a:r>
          </a:p>
          <a:p>
            <a:pPr lvl="1">
              <a:lnSpc>
                <a:spcPct val="150000"/>
              </a:lnSpc>
              <a:spcBef>
                <a:spcPct val="25000"/>
              </a:spcBef>
            </a:pPr>
            <a:r>
              <a:rPr lang="en-US" sz="2000" dirty="0"/>
              <a:t>Change(s) in the value of objective function coefficient(s)</a:t>
            </a:r>
          </a:p>
          <a:p>
            <a:pPr lvl="1">
              <a:lnSpc>
                <a:spcPct val="150000"/>
              </a:lnSpc>
              <a:spcBef>
                <a:spcPct val="25000"/>
              </a:spcBef>
            </a:pPr>
            <a:r>
              <a:rPr lang="en-US" sz="2000" dirty="0"/>
              <a:t>Change(s) in the right-hand-side(RHS) value of constraint(s)</a:t>
            </a:r>
          </a:p>
        </p:txBody>
      </p:sp>
      <p:sp>
        <p:nvSpPr>
          <p:cNvPr id="3" name="Title 2"/>
          <p:cNvSpPr>
            <a:spLocks noGrp="1"/>
          </p:cNvSpPr>
          <p:nvPr>
            <p:ph type="title"/>
          </p:nvPr>
        </p:nvSpPr>
        <p:spPr/>
        <p:txBody>
          <a:bodyPr>
            <a:normAutofit/>
          </a:bodyPr>
          <a:lstStyle/>
          <a:p>
            <a:r>
              <a:rPr lang="en-US" sz="3200" dirty="0"/>
              <a:t>Sensitivity Analysis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9CC7FE-C9E4-473E-917C-703E2BF0FD42}"/>
              </a:ext>
            </a:extLst>
          </p:cNvPr>
          <p:cNvPicPr>
            <a:picLocks noChangeAspect="1"/>
          </p:cNvPicPr>
          <p:nvPr/>
        </p:nvPicPr>
        <p:blipFill>
          <a:blip r:embed="rId2"/>
          <a:stretch>
            <a:fillRect/>
          </a:stretch>
        </p:blipFill>
        <p:spPr>
          <a:xfrm>
            <a:off x="228600" y="152399"/>
            <a:ext cx="7772400" cy="671173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81328"/>
            <a:ext cx="8382000" cy="4525963"/>
          </a:xfrm>
        </p:spPr>
        <p:txBody>
          <a:bodyPr>
            <a:normAutofit/>
          </a:bodyPr>
          <a:lstStyle/>
          <a:p>
            <a:pPr>
              <a:lnSpc>
                <a:spcPct val="150000"/>
              </a:lnSpc>
            </a:pPr>
            <a:r>
              <a:rPr lang="en-US" sz="2500" dirty="0"/>
              <a:t>The range of objective function coefficient values for which the optimal values of the decision variables would not change</a:t>
            </a:r>
          </a:p>
          <a:p>
            <a:pPr>
              <a:lnSpc>
                <a:spcPct val="150000"/>
              </a:lnSpc>
            </a:pPr>
            <a:r>
              <a:rPr lang="en-US" sz="2500" dirty="0"/>
              <a:t>A value of the objective function coefficient that falls within the range of optimality will not change the optimal mix of the variables, although the optimal value of the objective function will change</a:t>
            </a:r>
          </a:p>
        </p:txBody>
      </p:sp>
      <p:sp>
        <p:nvSpPr>
          <p:cNvPr id="3" name="Title 2"/>
          <p:cNvSpPr>
            <a:spLocks noGrp="1"/>
          </p:cNvSpPr>
          <p:nvPr>
            <p:ph type="title"/>
          </p:nvPr>
        </p:nvSpPr>
        <p:spPr/>
        <p:txBody>
          <a:bodyPr>
            <a:normAutofit/>
          </a:bodyPr>
          <a:lstStyle/>
          <a:p>
            <a:r>
              <a:rPr lang="en-US" sz="3200" dirty="0"/>
              <a:t>Range of Optimality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9EC299-F711-41A6-8858-C15D0476AB71}"/>
              </a:ext>
            </a:extLst>
          </p:cNvPr>
          <p:cNvPicPr>
            <a:picLocks noChangeAspect="1"/>
          </p:cNvPicPr>
          <p:nvPr/>
        </p:nvPicPr>
        <p:blipFill>
          <a:blip r:embed="rId2"/>
          <a:stretch>
            <a:fillRect/>
          </a:stretch>
        </p:blipFill>
        <p:spPr>
          <a:xfrm>
            <a:off x="228600" y="152399"/>
            <a:ext cx="7772400" cy="6711737"/>
          </a:xfrm>
          <a:prstGeom prst="rect">
            <a:avLst/>
          </a:prstGeom>
        </p:spPr>
      </p:pic>
    </p:spTree>
    <p:extLst>
      <p:ext uri="{BB962C8B-B14F-4D97-AF65-F5344CB8AC3E}">
        <p14:creationId xmlns:p14="http://schemas.microsoft.com/office/powerpoint/2010/main" val="1472851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610600" cy="4919472"/>
          </a:xfrm>
        </p:spPr>
        <p:txBody>
          <a:bodyPr>
            <a:normAutofit/>
          </a:bodyPr>
          <a:lstStyle/>
          <a:p>
            <a:pPr>
              <a:lnSpc>
                <a:spcPct val="150000"/>
              </a:lnSpc>
            </a:pPr>
            <a:r>
              <a:rPr lang="en-US" sz="2400" dirty="0"/>
              <a:t>The range of values over which the right-hand-side (RHS) value can change without causing the shadow price to change</a:t>
            </a:r>
          </a:p>
          <a:p>
            <a:pPr>
              <a:lnSpc>
                <a:spcPct val="150000"/>
              </a:lnSpc>
            </a:pPr>
            <a:r>
              <a:rPr lang="en-US" sz="2400" dirty="0"/>
              <a:t>Within the range of feasibility, the same decision variables will remain optimal, although their values and the optimal value of the objective function will change</a:t>
            </a:r>
          </a:p>
          <a:p>
            <a:pPr>
              <a:lnSpc>
                <a:spcPct val="150000"/>
              </a:lnSpc>
            </a:pPr>
            <a:r>
              <a:rPr lang="en-US" sz="2400" dirty="0"/>
              <a:t>Analysis of RHS changes begins with determination of a constraint’s shadow price in the optimal solution</a:t>
            </a:r>
          </a:p>
        </p:txBody>
      </p:sp>
      <p:sp>
        <p:nvSpPr>
          <p:cNvPr id="3" name="Title 2"/>
          <p:cNvSpPr>
            <a:spLocks noGrp="1"/>
          </p:cNvSpPr>
          <p:nvPr>
            <p:ph type="title"/>
          </p:nvPr>
        </p:nvSpPr>
        <p:spPr/>
        <p:txBody>
          <a:bodyPr>
            <a:normAutofit/>
          </a:bodyPr>
          <a:lstStyle/>
          <a:p>
            <a:r>
              <a:rPr lang="en-US" sz="3200" dirty="0"/>
              <a:t>Range of Feasibility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00000"/>
              </a:lnSpc>
            </a:pPr>
            <a:r>
              <a:rPr lang="en-US" sz="2600" dirty="0"/>
              <a:t>Within the range of feasibility, the amount of change in the optimal value of the objective function per unit change of the RHS value of a constraint</a:t>
            </a:r>
          </a:p>
        </p:txBody>
      </p:sp>
      <p:sp>
        <p:nvSpPr>
          <p:cNvPr id="3" name="Title 2"/>
          <p:cNvSpPr>
            <a:spLocks noGrp="1"/>
          </p:cNvSpPr>
          <p:nvPr>
            <p:ph type="title"/>
          </p:nvPr>
        </p:nvSpPr>
        <p:spPr/>
        <p:txBody>
          <a:bodyPr>
            <a:normAutofit/>
          </a:bodyPr>
          <a:lstStyle/>
          <a:p>
            <a:r>
              <a:rPr lang="en-US" sz="3200" dirty="0"/>
              <a:t>Shadow Price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458200" cy="5029200"/>
          </a:xfrm>
        </p:spPr>
        <p:txBody>
          <a:bodyPr>
            <a:normAutofit/>
          </a:bodyPr>
          <a:lstStyle/>
          <a:p>
            <a:pPr algn="just">
              <a:lnSpc>
                <a:spcPct val="200000"/>
              </a:lnSpc>
            </a:pPr>
            <a:r>
              <a:rPr lang="en-US" sz="1800" dirty="0"/>
              <a:t>Maximization Problems</a:t>
            </a:r>
          </a:p>
          <a:p>
            <a:pPr algn="just">
              <a:lnSpc>
                <a:spcPct val="200000"/>
              </a:lnSpc>
            </a:pPr>
            <a:r>
              <a:rPr lang="en-US" sz="1800" dirty="0"/>
              <a:t>Minimization Problems</a:t>
            </a:r>
          </a:p>
          <a:p>
            <a:pPr algn="just">
              <a:lnSpc>
                <a:spcPct val="200000"/>
              </a:lnSpc>
            </a:pPr>
            <a:r>
              <a:rPr lang="en-US" sz="1800" dirty="0"/>
              <a:t>100% rule</a:t>
            </a:r>
          </a:p>
          <a:p>
            <a:pPr lvl="1" algn="just">
              <a:lnSpc>
                <a:spcPct val="200000"/>
              </a:lnSpc>
            </a:pPr>
            <a:r>
              <a:rPr lang="en-US" sz="1600" dirty="0"/>
              <a:t>The 100 Percent Rule for Simultaneous Changes in Objective Function Coefficients: If simultaneous changes are made in the coefficients of the objective function, calculate for each change the percentage of the allowable change (increase or decrease) for that coefficient to remain within its allowable range. If the sum of the percentage changes does not exceed 100 percent, the original optimal solution definitely will still be optimal. (If the sum does exceed 100 percent, then we cannot be sure.)</a:t>
            </a:r>
          </a:p>
          <a:p>
            <a:pPr algn="just">
              <a:lnSpc>
                <a:spcPct val="200000"/>
              </a:lnSpc>
            </a:pPr>
            <a:r>
              <a:rPr lang="en-US" sz="1800" dirty="0"/>
              <a:t>Duality</a:t>
            </a:r>
          </a:p>
        </p:txBody>
      </p:sp>
      <p:sp>
        <p:nvSpPr>
          <p:cNvPr id="4" name="Title 2"/>
          <p:cNvSpPr>
            <a:spLocks noGrp="1"/>
          </p:cNvSpPr>
          <p:nvPr>
            <p:ph type="title"/>
          </p:nvPr>
        </p:nvSpPr>
        <p:spPr>
          <a:xfrm>
            <a:off x="457200" y="274638"/>
            <a:ext cx="8229600" cy="1143000"/>
          </a:xfrm>
        </p:spPr>
        <p:txBody>
          <a:bodyPr>
            <a:normAutofit/>
          </a:bodyPr>
          <a:lstStyle/>
          <a:p>
            <a:r>
              <a:rPr lang="en-US" sz="3200" dirty="0"/>
              <a:t>Sensitivity Analysis…..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889183-64E5-4A50-AA27-D4120CB11DFC}"/>
              </a:ext>
            </a:extLst>
          </p:cNvPr>
          <p:cNvPicPr>
            <a:picLocks noChangeAspect="1"/>
          </p:cNvPicPr>
          <p:nvPr/>
        </p:nvPicPr>
        <p:blipFill>
          <a:blip r:embed="rId2"/>
          <a:stretch>
            <a:fillRect/>
          </a:stretch>
        </p:blipFill>
        <p:spPr>
          <a:xfrm>
            <a:off x="228600" y="152399"/>
            <a:ext cx="7772400" cy="6711737"/>
          </a:xfrm>
          <a:prstGeom prst="rect">
            <a:avLst/>
          </a:prstGeom>
        </p:spPr>
      </p:pic>
    </p:spTree>
    <p:extLst>
      <p:ext uri="{BB962C8B-B14F-4D97-AF65-F5344CB8AC3E}">
        <p14:creationId xmlns:p14="http://schemas.microsoft.com/office/powerpoint/2010/main" val="1039727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t>Example for demonstration</a:t>
            </a:r>
          </a:p>
        </p:txBody>
      </p:sp>
      <p:graphicFrame>
        <p:nvGraphicFramePr>
          <p:cNvPr id="464898" name="Object 2"/>
          <p:cNvGraphicFramePr>
            <a:graphicFrameLocks noChangeAspect="1"/>
          </p:cNvGraphicFramePr>
          <p:nvPr/>
        </p:nvGraphicFramePr>
        <p:xfrm>
          <a:off x="866775" y="1981200"/>
          <a:ext cx="7058025" cy="3540125"/>
        </p:xfrm>
        <a:graphic>
          <a:graphicData uri="http://schemas.openxmlformats.org/presentationml/2006/ole">
            <mc:AlternateContent xmlns:mc="http://schemas.openxmlformats.org/markup-compatibility/2006">
              <mc:Choice xmlns:v="urn:schemas-microsoft-com:vml" Requires="v">
                <p:oleObj name="Equation" r:id="rId2" imgW="2361960" imgH="2323800" progId="Equation.DSMT4">
                  <p:embed/>
                </p:oleObj>
              </mc:Choice>
              <mc:Fallback>
                <p:oleObj name="Equation" r:id="rId2" imgW="2361960" imgH="2323800" progId="Equation.DSMT4">
                  <p:embed/>
                  <p:pic>
                    <p:nvPicPr>
                      <p:cNvPr id="4648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1981200"/>
                        <a:ext cx="7058025"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rot="5400000">
            <a:off x="-1149628" y="3053834"/>
            <a:ext cx="5803662"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295402" y="5574268"/>
            <a:ext cx="6400799"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62800" y="5650468"/>
            <a:ext cx="533400" cy="369332"/>
          </a:xfrm>
          <a:prstGeom prst="rect">
            <a:avLst/>
          </a:prstGeom>
          <a:noFill/>
        </p:spPr>
        <p:txBody>
          <a:bodyPr wrap="square" rtlCol="0">
            <a:spAutoFit/>
          </a:bodyPr>
          <a:lstStyle/>
          <a:p>
            <a:r>
              <a:rPr lang="en-US" dirty="0"/>
              <a:t>X</a:t>
            </a:r>
            <a:r>
              <a:rPr lang="en-US" sz="1200" dirty="0"/>
              <a:t>1</a:t>
            </a:r>
            <a:endParaRPr lang="en-US" dirty="0"/>
          </a:p>
        </p:txBody>
      </p:sp>
      <p:sp>
        <p:nvSpPr>
          <p:cNvPr id="16" name="TextBox 15"/>
          <p:cNvSpPr txBox="1"/>
          <p:nvPr/>
        </p:nvSpPr>
        <p:spPr>
          <a:xfrm>
            <a:off x="1219200" y="1307068"/>
            <a:ext cx="533400" cy="369332"/>
          </a:xfrm>
          <a:prstGeom prst="rect">
            <a:avLst/>
          </a:prstGeom>
          <a:noFill/>
        </p:spPr>
        <p:txBody>
          <a:bodyPr wrap="square" rtlCol="0">
            <a:spAutoFit/>
          </a:bodyPr>
          <a:lstStyle/>
          <a:p>
            <a:r>
              <a:rPr lang="en-US" dirty="0"/>
              <a:t>X</a:t>
            </a:r>
            <a:r>
              <a:rPr lang="en-US" sz="1200" dirty="0"/>
              <a:t>2</a:t>
            </a:r>
            <a:endParaRPr lang="en-US" dirty="0"/>
          </a:p>
        </p:txBody>
      </p:sp>
      <p:grpSp>
        <p:nvGrpSpPr>
          <p:cNvPr id="2" name="Group 21"/>
          <p:cNvGrpSpPr/>
          <p:nvPr/>
        </p:nvGrpSpPr>
        <p:grpSpPr>
          <a:xfrm>
            <a:off x="4419600" y="1535668"/>
            <a:ext cx="1905000" cy="4420394"/>
            <a:chOff x="4572000" y="838200"/>
            <a:chExt cx="1905000" cy="4420394"/>
          </a:xfrm>
        </p:grpSpPr>
        <p:cxnSp>
          <p:nvCxnSpPr>
            <p:cNvPr id="17" name="Straight Connector 16"/>
            <p:cNvCxnSpPr/>
            <p:nvPr/>
          </p:nvCxnSpPr>
          <p:spPr>
            <a:xfrm rot="5400000">
              <a:off x="3199606" y="3048000"/>
              <a:ext cx="4420394" cy="794"/>
            </a:xfrm>
            <a:prstGeom prst="line">
              <a:avLst/>
            </a:prstGeom>
            <a:ln w="38100" cmpd="sng">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4572000" y="838200"/>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572001" y="5256211"/>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486400" y="2895600"/>
              <a:ext cx="990600" cy="369332"/>
            </a:xfrm>
            <a:prstGeom prst="rect">
              <a:avLst/>
            </a:prstGeom>
            <a:noFill/>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8</a:t>
              </a:r>
              <a:endParaRPr lang="en-US" sz="2400" dirty="0">
                <a:solidFill>
                  <a:srgbClr val="C00000"/>
                </a:solidFill>
              </a:endParaRPr>
            </a:p>
          </p:txBody>
        </p:sp>
      </p:grpSp>
      <p:grpSp>
        <p:nvGrpSpPr>
          <p:cNvPr id="3" name="Group 27"/>
          <p:cNvGrpSpPr/>
          <p:nvPr/>
        </p:nvGrpSpPr>
        <p:grpSpPr>
          <a:xfrm>
            <a:off x="1294606" y="1992868"/>
            <a:ext cx="6401594" cy="1067594"/>
            <a:chOff x="1447006" y="1295400"/>
            <a:chExt cx="6401594" cy="1067594"/>
          </a:xfrm>
        </p:grpSpPr>
        <p:cxnSp>
          <p:nvCxnSpPr>
            <p:cNvPr id="23" name="Straight Connector 22"/>
            <p:cNvCxnSpPr/>
            <p:nvPr/>
          </p:nvCxnSpPr>
          <p:spPr>
            <a:xfrm rot="10800000" flipV="1">
              <a:off x="1447801" y="1752601"/>
              <a:ext cx="6400799" cy="794"/>
            </a:xfrm>
            <a:prstGeom prst="line">
              <a:avLst/>
            </a:prstGeom>
            <a:ln w="381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1143000" y="2057400"/>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7543006" y="2056606"/>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1295400"/>
              <a:ext cx="990600" cy="369332"/>
            </a:xfrm>
            <a:prstGeom prst="rect">
              <a:avLst/>
            </a:prstGeom>
            <a:noFill/>
          </p:spPr>
          <p:txBody>
            <a:bodyPr wrap="square" rtlCol="0">
              <a:spAutoFit/>
            </a:bodyPr>
            <a:lstStyle/>
            <a:p>
              <a:r>
                <a:rPr lang="en-US" dirty="0">
                  <a:solidFill>
                    <a:srgbClr val="0070C0"/>
                  </a:solidFill>
                </a:rPr>
                <a:t>X</a:t>
              </a:r>
              <a:r>
                <a:rPr lang="en-US" sz="1200" dirty="0">
                  <a:solidFill>
                    <a:srgbClr val="0070C0"/>
                  </a:solidFill>
                </a:rPr>
                <a:t>2</a:t>
              </a:r>
              <a:r>
                <a:rPr lang="en-US" dirty="0">
                  <a:solidFill>
                    <a:srgbClr val="0070C0"/>
                  </a:solidFill>
                </a:rPr>
                <a:t>≤ 10</a:t>
              </a:r>
              <a:endParaRPr lang="en-US" sz="2400" dirty="0">
                <a:solidFill>
                  <a:srgbClr val="0070C0"/>
                </a:solidFill>
              </a:endParaRPr>
            </a:p>
          </p:txBody>
        </p:sp>
      </p:grpSp>
      <p:cxnSp>
        <p:nvCxnSpPr>
          <p:cNvPr id="30" name="Straight Connector 29"/>
          <p:cNvCxnSpPr/>
          <p:nvPr/>
        </p:nvCxnSpPr>
        <p:spPr>
          <a:xfrm rot="5400000">
            <a:off x="3768590" y="5401146"/>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714206" y="5421074"/>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4016272"/>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810000" y="5650468"/>
            <a:ext cx="304800" cy="369332"/>
          </a:xfrm>
          <a:prstGeom prst="rect">
            <a:avLst/>
          </a:prstGeom>
          <a:noFill/>
        </p:spPr>
        <p:txBody>
          <a:bodyPr wrap="square" rtlCol="0">
            <a:spAutoFit/>
          </a:bodyPr>
          <a:lstStyle/>
          <a:p>
            <a:r>
              <a:rPr lang="en-US" dirty="0"/>
              <a:t>5</a:t>
            </a:r>
          </a:p>
        </p:txBody>
      </p:sp>
      <p:sp>
        <p:nvSpPr>
          <p:cNvPr id="35" name="TextBox 34"/>
          <p:cNvSpPr txBox="1"/>
          <p:nvPr/>
        </p:nvSpPr>
        <p:spPr>
          <a:xfrm>
            <a:off x="5715000" y="5650468"/>
            <a:ext cx="533400" cy="369332"/>
          </a:xfrm>
          <a:prstGeom prst="rect">
            <a:avLst/>
          </a:prstGeom>
          <a:noFill/>
        </p:spPr>
        <p:txBody>
          <a:bodyPr wrap="square" rtlCol="0">
            <a:spAutoFit/>
          </a:bodyPr>
          <a:lstStyle/>
          <a:p>
            <a:r>
              <a:rPr lang="en-US" dirty="0"/>
              <a:t>10</a:t>
            </a:r>
          </a:p>
        </p:txBody>
      </p:sp>
      <p:sp>
        <p:nvSpPr>
          <p:cNvPr id="36" name="TextBox 35"/>
          <p:cNvSpPr txBox="1"/>
          <p:nvPr/>
        </p:nvSpPr>
        <p:spPr>
          <a:xfrm>
            <a:off x="1371600" y="3821668"/>
            <a:ext cx="304800" cy="369332"/>
          </a:xfrm>
          <a:prstGeom prst="rect">
            <a:avLst/>
          </a:prstGeom>
          <a:noFill/>
        </p:spPr>
        <p:txBody>
          <a:bodyPr wrap="square" rtlCol="0">
            <a:spAutoFit/>
          </a:bodyPr>
          <a:lstStyle/>
          <a:p>
            <a:r>
              <a:rPr lang="en-US" dirty="0"/>
              <a:t>5</a:t>
            </a:r>
          </a:p>
        </p:txBody>
      </p:sp>
      <p:cxnSp>
        <p:nvCxnSpPr>
          <p:cNvPr id="39" name="Straight Connector 38"/>
          <p:cNvCxnSpPr/>
          <p:nvPr/>
        </p:nvCxnSpPr>
        <p:spPr>
          <a:xfrm>
            <a:off x="1752600" y="866336"/>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295400" y="685800"/>
            <a:ext cx="609600" cy="369332"/>
          </a:xfrm>
          <a:prstGeom prst="rect">
            <a:avLst/>
          </a:prstGeom>
          <a:noFill/>
        </p:spPr>
        <p:txBody>
          <a:bodyPr wrap="square" rtlCol="0">
            <a:spAutoFit/>
          </a:bodyPr>
          <a:lstStyle/>
          <a:p>
            <a:r>
              <a:rPr lang="en-US" dirty="0"/>
              <a:t>15</a:t>
            </a:r>
          </a:p>
        </p:txBody>
      </p:sp>
      <p:cxnSp>
        <p:nvCxnSpPr>
          <p:cNvPr id="41" name="Straight Connector 40"/>
          <p:cNvCxnSpPr/>
          <p:nvPr/>
        </p:nvCxnSpPr>
        <p:spPr>
          <a:xfrm>
            <a:off x="1752600" y="2452468"/>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49"/>
          <p:cNvGrpSpPr/>
          <p:nvPr/>
        </p:nvGrpSpPr>
        <p:grpSpPr>
          <a:xfrm>
            <a:off x="1447800" y="90268"/>
            <a:ext cx="5410200" cy="6310532"/>
            <a:chOff x="1447800" y="90268"/>
            <a:chExt cx="5410200" cy="6310532"/>
          </a:xfrm>
        </p:grpSpPr>
        <p:cxnSp>
          <p:nvCxnSpPr>
            <p:cNvPr id="43" name="Straight Connector 42"/>
            <p:cNvCxnSpPr/>
            <p:nvPr/>
          </p:nvCxnSpPr>
          <p:spPr>
            <a:xfrm rot="16200000" flipH="1">
              <a:off x="838200" y="1066800"/>
              <a:ext cx="5943600" cy="4724400"/>
            </a:xfrm>
            <a:prstGeom prst="line">
              <a:avLst/>
            </a:prstGeom>
            <a:ln w="38100">
              <a:solidFill>
                <a:srgbClr val="003618"/>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172200" y="6019800"/>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1447800" y="90268"/>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362200" y="3657600"/>
              <a:ext cx="1905000" cy="369332"/>
            </a:xfrm>
            <a:prstGeom prst="rect">
              <a:avLst/>
            </a:prstGeom>
            <a:noFill/>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≥45</a:t>
              </a:r>
              <a:endParaRPr lang="en-US" sz="2400" dirty="0">
                <a:solidFill>
                  <a:srgbClr val="C00000"/>
                </a:solidFill>
              </a:endParaRPr>
            </a:p>
          </p:txBody>
        </p:sp>
      </p:grpSp>
      <p:sp>
        <p:nvSpPr>
          <p:cNvPr id="58" name="Right Triangle 57"/>
          <p:cNvSpPr/>
          <p:nvPr/>
        </p:nvSpPr>
        <p:spPr>
          <a:xfrm rot="10800000">
            <a:off x="3053861" y="2486464"/>
            <a:ext cx="2209800" cy="2743200"/>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257800" y="4953000"/>
            <a:ext cx="1600200" cy="369332"/>
          </a:xfrm>
          <a:prstGeom prst="rect">
            <a:avLst/>
          </a:prstGeom>
          <a:noFill/>
        </p:spPr>
        <p:txBody>
          <a:bodyPr wrap="square" rtlCol="0">
            <a:spAutoFit/>
          </a:bodyPr>
          <a:lstStyle/>
          <a:p>
            <a:r>
              <a:rPr lang="en-US" dirty="0">
                <a:solidFill>
                  <a:srgbClr val="0070C0"/>
                </a:solidFill>
              </a:rPr>
              <a:t>C (8, 5/3)</a:t>
            </a:r>
            <a:endParaRPr lang="en-US" sz="2400" dirty="0">
              <a:solidFill>
                <a:srgbClr val="0070C0"/>
              </a:solidFill>
            </a:endParaRPr>
          </a:p>
        </p:txBody>
      </p:sp>
      <p:sp>
        <p:nvSpPr>
          <p:cNvPr id="37" name="TextBox 36"/>
          <p:cNvSpPr txBox="1"/>
          <p:nvPr/>
        </p:nvSpPr>
        <p:spPr>
          <a:xfrm>
            <a:off x="1752600" y="2145268"/>
            <a:ext cx="1219200" cy="369332"/>
          </a:xfrm>
          <a:prstGeom prst="rect">
            <a:avLst/>
          </a:prstGeom>
          <a:noFill/>
        </p:spPr>
        <p:txBody>
          <a:bodyPr wrap="square" rtlCol="0">
            <a:spAutoFit/>
          </a:bodyPr>
          <a:lstStyle/>
          <a:p>
            <a:r>
              <a:rPr lang="en-US" dirty="0">
                <a:solidFill>
                  <a:srgbClr val="0070C0"/>
                </a:solidFill>
              </a:rPr>
              <a:t>A (3, 10)</a:t>
            </a:r>
            <a:endParaRPr lang="en-US" sz="2400" dirty="0">
              <a:solidFill>
                <a:srgbClr val="0070C0"/>
              </a:solidFill>
            </a:endParaRPr>
          </a:p>
        </p:txBody>
      </p:sp>
      <p:sp>
        <p:nvSpPr>
          <p:cNvPr id="38" name="TextBox 37"/>
          <p:cNvSpPr txBox="1"/>
          <p:nvPr/>
        </p:nvSpPr>
        <p:spPr>
          <a:xfrm>
            <a:off x="4191000" y="2145268"/>
            <a:ext cx="1219200" cy="369332"/>
          </a:xfrm>
          <a:prstGeom prst="rect">
            <a:avLst/>
          </a:prstGeom>
          <a:noFill/>
        </p:spPr>
        <p:txBody>
          <a:bodyPr wrap="square" rtlCol="0">
            <a:spAutoFit/>
          </a:bodyPr>
          <a:lstStyle/>
          <a:p>
            <a:r>
              <a:rPr lang="en-US" dirty="0">
                <a:solidFill>
                  <a:srgbClr val="0070C0"/>
                </a:solidFill>
              </a:rPr>
              <a:t>B (8, 10)</a:t>
            </a:r>
            <a:endParaRPr lang="en-US" sz="2400" dirty="0">
              <a:solidFill>
                <a:srgbClr val="0070C0"/>
              </a:solidFill>
            </a:endParaRPr>
          </a:p>
        </p:txBody>
      </p:sp>
      <p:sp>
        <p:nvSpPr>
          <p:cNvPr id="42" name="TextBox 41"/>
          <p:cNvSpPr txBox="1"/>
          <p:nvPr/>
        </p:nvSpPr>
        <p:spPr>
          <a:xfrm>
            <a:off x="6553200" y="3352800"/>
            <a:ext cx="2209800" cy="923330"/>
          </a:xfrm>
          <a:prstGeom prst="rect">
            <a:avLst/>
          </a:prstGeom>
          <a:noFill/>
        </p:spPr>
        <p:txBody>
          <a:bodyPr wrap="square" rtlCol="0">
            <a:spAutoFit/>
          </a:bodyPr>
          <a:lstStyle/>
          <a:p>
            <a:r>
              <a:rPr lang="en-US" dirty="0"/>
              <a:t>Optimal solution: x1 = 8, x2 = 5/3</a:t>
            </a:r>
          </a:p>
          <a:p>
            <a:r>
              <a:rPr lang="en-US" dirty="0"/>
              <a:t>Z = 380</a:t>
            </a:r>
          </a:p>
        </p:txBody>
      </p:sp>
      <p:sp>
        <p:nvSpPr>
          <p:cNvPr id="44" name="TextBox 43"/>
          <p:cNvSpPr txBox="1"/>
          <p:nvPr/>
        </p:nvSpPr>
        <p:spPr>
          <a:xfrm>
            <a:off x="3124200" y="381000"/>
            <a:ext cx="4114800" cy="461665"/>
          </a:xfrm>
          <a:prstGeom prst="rect">
            <a:avLst/>
          </a:prstGeom>
          <a:noFill/>
        </p:spPr>
        <p:txBody>
          <a:bodyPr wrap="square" rtlCol="0">
            <a:spAutoFit/>
          </a:bodyPr>
          <a:lstStyle/>
          <a:p>
            <a:r>
              <a:rPr lang="en-US" sz="2400" dirty="0">
                <a:solidFill>
                  <a:srgbClr val="C00000"/>
                </a:solidFill>
              </a:rPr>
              <a:t>Change in ≤ constraint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rot="5400000">
            <a:off x="-1149628" y="3053834"/>
            <a:ext cx="5803662"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295402" y="5574268"/>
            <a:ext cx="6400799"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62800" y="5650468"/>
            <a:ext cx="533400" cy="369332"/>
          </a:xfrm>
          <a:prstGeom prst="rect">
            <a:avLst/>
          </a:prstGeom>
          <a:noFill/>
        </p:spPr>
        <p:txBody>
          <a:bodyPr wrap="square" rtlCol="0">
            <a:spAutoFit/>
          </a:bodyPr>
          <a:lstStyle/>
          <a:p>
            <a:r>
              <a:rPr lang="en-US" dirty="0"/>
              <a:t>X</a:t>
            </a:r>
            <a:r>
              <a:rPr lang="en-US" sz="1200" dirty="0"/>
              <a:t>1</a:t>
            </a:r>
            <a:endParaRPr lang="en-US" dirty="0"/>
          </a:p>
        </p:txBody>
      </p:sp>
      <p:sp>
        <p:nvSpPr>
          <p:cNvPr id="16" name="TextBox 15"/>
          <p:cNvSpPr txBox="1"/>
          <p:nvPr/>
        </p:nvSpPr>
        <p:spPr>
          <a:xfrm>
            <a:off x="1219200" y="1307068"/>
            <a:ext cx="533400" cy="369332"/>
          </a:xfrm>
          <a:prstGeom prst="rect">
            <a:avLst/>
          </a:prstGeom>
          <a:noFill/>
        </p:spPr>
        <p:txBody>
          <a:bodyPr wrap="square" rtlCol="0">
            <a:spAutoFit/>
          </a:bodyPr>
          <a:lstStyle/>
          <a:p>
            <a:r>
              <a:rPr lang="en-US" dirty="0"/>
              <a:t>X</a:t>
            </a:r>
            <a:r>
              <a:rPr lang="en-US" sz="1200" dirty="0"/>
              <a:t>2</a:t>
            </a:r>
            <a:endParaRPr lang="en-US" dirty="0"/>
          </a:p>
        </p:txBody>
      </p:sp>
      <p:cxnSp>
        <p:nvCxnSpPr>
          <p:cNvPr id="17" name="Straight Connector 16"/>
          <p:cNvCxnSpPr/>
          <p:nvPr/>
        </p:nvCxnSpPr>
        <p:spPr>
          <a:xfrm rot="5400000">
            <a:off x="3047206" y="3745468"/>
            <a:ext cx="4420394" cy="794"/>
          </a:xfrm>
          <a:prstGeom prst="line">
            <a:avLst/>
          </a:prstGeom>
          <a:ln w="38100" cmpd="sng">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4419600" y="1535668"/>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419601" y="5953679"/>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724400" y="1143000"/>
            <a:ext cx="990600" cy="369332"/>
          </a:xfrm>
          <a:prstGeom prst="rect">
            <a:avLst/>
          </a:prstGeom>
          <a:noFill/>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8</a:t>
            </a:r>
            <a:endParaRPr lang="en-US" sz="2400" dirty="0">
              <a:solidFill>
                <a:srgbClr val="C00000"/>
              </a:solidFill>
            </a:endParaRPr>
          </a:p>
        </p:txBody>
      </p:sp>
      <p:grpSp>
        <p:nvGrpSpPr>
          <p:cNvPr id="3" name="Group 27"/>
          <p:cNvGrpSpPr/>
          <p:nvPr/>
        </p:nvGrpSpPr>
        <p:grpSpPr>
          <a:xfrm>
            <a:off x="1294606" y="1992868"/>
            <a:ext cx="6401594" cy="1067594"/>
            <a:chOff x="1447006" y="1295400"/>
            <a:chExt cx="6401594" cy="1067594"/>
          </a:xfrm>
        </p:grpSpPr>
        <p:cxnSp>
          <p:nvCxnSpPr>
            <p:cNvPr id="23" name="Straight Connector 22"/>
            <p:cNvCxnSpPr/>
            <p:nvPr/>
          </p:nvCxnSpPr>
          <p:spPr>
            <a:xfrm rot="10800000" flipV="1">
              <a:off x="1447801" y="1752601"/>
              <a:ext cx="6400799" cy="794"/>
            </a:xfrm>
            <a:prstGeom prst="line">
              <a:avLst/>
            </a:prstGeom>
            <a:ln w="381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1143000" y="2057400"/>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7543006" y="2056606"/>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1295400"/>
              <a:ext cx="990600" cy="369332"/>
            </a:xfrm>
            <a:prstGeom prst="rect">
              <a:avLst/>
            </a:prstGeom>
            <a:noFill/>
          </p:spPr>
          <p:txBody>
            <a:bodyPr wrap="square" rtlCol="0">
              <a:spAutoFit/>
            </a:bodyPr>
            <a:lstStyle/>
            <a:p>
              <a:r>
                <a:rPr lang="en-US" dirty="0">
                  <a:solidFill>
                    <a:srgbClr val="0070C0"/>
                  </a:solidFill>
                </a:rPr>
                <a:t>X</a:t>
              </a:r>
              <a:r>
                <a:rPr lang="en-US" sz="1200" dirty="0">
                  <a:solidFill>
                    <a:srgbClr val="0070C0"/>
                  </a:solidFill>
                </a:rPr>
                <a:t>2</a:t>
              </a:r>
              <a:r>
                <a:rPr lang="en-US" dirty="0">
                  <a:solidFill>
                    <a:srgbClr val="0070C0"/>
                  </a:solidFill>
                </a:rPr>
                <a:t>≤ 10</a:t>
              </a:r>
              <a:endParaRPr lang="en-US" sz="2400" dirty="0">
                <a:solidFill>
                  <a:srgbClr val="0070C0"/>
                </a:solidFill>
              </a:endParaRPr>
            </a:p>
          </p:txBody>
        </p:sp>
      </p:grpSp>
      <p:cxnSp>
        <p:nvCxnSpPr>
          <p:cNvPr id="30" name="Straight Connector 29"/>
          <p:cNvCxnSpPr/>
          <p:nvPr/>
        </p:nvCxnSpPr>
        <p:spPr>
          <a:xfrm rot="5400000">
            <a:off x="3768590" y="5401146"/>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714206" y="5421074"/>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4016272"/>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810000" y="5650468"/>
            <a:ext cx="304800" cy="369332"/>
          </a:xfrm>
          <a:prstGeom prst="rect">
            <a:avLst/>
          </a:prstGeom>
          <a:noFill/>
        </p:spPr>
        <p:txBody>
          <a:bodyPr wrap="square" rtlCol="0">
            <a:spAutoFit/>
          </a:bodyPr>
          <a:lstStyle/>
          <a:p>
            <a:r>
              <a:rPr lang="en-US" dirty="0"/>
              <a:t>5</a:t>
            </a:r>
          </a:p>
        </p:txBody>
      </p:sp>
      <p:sp>
        <p:nvSpPr>
          <p:cNvPr id="35" name="TextBox 34"/>
          <p:cNvSpPr txBox="1"/>
          <p:nvPr/>
        </p:nvSpPr>
        <p:spPr>
          <a:xfrm>
            <a:off x="5715000" y="5650468"/>
            <a:ext cx="533400" cy="369332"/>
          </a:xfrm>
          <a:prstGeom prst="rect">
            <a:avLst/>
          </a:prstGeom>
          <a:noFill/>
        </p:spPr>
        <p:txBody>
          <a:bodyPr wrap="square" rtlCol="0">
            <a:spAutoFit/>
          </a:bodyPr>
          <a:lstStyle/>
          <a:p>
            <a:r>
              <a:rPr lang="en-US" dirty="0"/>
              <a:t>10</a:t>
            </a:r>
          </a:p>
        </p:txBody>
      </p:sp>
      <p:sp>
        <p:nvSpPr>
          <p:cNvPr id="36" name="TextBox 35"/>
          <p:cNvSpPr txBox="1"/>
          <p:nvPr/>
        </p:nvSpPr>
        <p:spPr>
          <a:xfrm>
            <a:off x="1371600" y="3821668"/>
            <a:ext cx="304800" cy="369332"/>
          </a:xfrm>
          <a:prstGeom prst="rect">
            <a:avLst/>
          </a:prstGeom>
          <a:noFill/>
        </p:spPr>
        <p:txBody>
          <a:bodyPr wrap="square" rtlCol="0">
            <a:spAutoFit/>
          </a:bodyPr>
          <a:lstStyle/>
          <a:p>
            <a:r>
              <a:rPr lang="en-US" dirty="0"/>
              <a:t>5</a:t>
            </a:r>
          </a:p>
        </p:txBody>
      </p:sp>
      <p:cxnSp>
        <p:nvCxnSpPr>
          <p:cNvPr id="39" name="Straight Connector 38"/>
          <p:cNvCxnSpPr/>
          <p:nvPr/>
        </p:nvCxnSpPr>
        <p:spPr>
          <a:xfrm>
            <a:off x="1752600" y="866336"/>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295400" y="685800"/>
            <a:ext cx="609600" cy="369332"/>
          </a:xfrm>
          <a:prstGeom prst="rect">
            <a:avLst/>
          </a:prstGeom>
          <a:noFill/>
        </p:spPr>
        <p:txBody>
          <a:bodyPr wrap="square" rtlCol="0">
            <a:spAutoFit/>
          </a:bodyPr>
          <a:lstStyle/>
          <a:p>
            <a:r>
              <a:rPr lang="en-US" dirty="0"/>
              <a:t>15</a:t>
            </a:r>
          </a:p>
        </p:txBody>
      </p:sp>
      <p:cxnSp>
        <p:nvCxnSpPr>
          <p:cNvPr id="41" name="Straight Connector 40"/>
          <p:cNvCxnSpPr/>
          <p:nvPr/>
        </p:nvCxnSpPr>
        <p:spPr>
          <a:xfrm>
            <a:off x="1752600" y="2452468"/>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49"/>
          <p:cNvGrpSpPr/>
          <p:nvPr/>
        </p:nvGrpSpPr>
        <p:grpSpPr>
          <a:xfrm>
            <a:off x="1447800" y="90268"/>
            <a:ext cx="5410200" cy="6310532"/>
            <a:chOff x="1447800" y="90268"/>
            <a:chExt cx="5410200" cy="6310532"/>
          </a:xfrm>
        </p:grpSpPr>
        <p:cxnSp>
          <p:nvCxnSpPr>
            <p:cNvPr id="43" name="Straight Connector 42"/>
            <p:cNvCxnSpPr/>
            <p:nvPr/>
          </p:nvCxnSpPr>
          <p:spPr>
            <a:xfrm rot="16200000" flipH="1">
              <a:off x="838200" y="1066800"/>
              <a:ext cx="5943600" cy="4724400"/>
            </a:xfrm>
            <a:prstGeom prst="line">
              <a:avLst/>
            </a:prstGeom>
            <a:ln w="38100">
              <a:solidFill>
                <a:srgbClr val="003618"/>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172200" y="6019800"/>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1447800" y="90268"/>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362200" y="3657600"/>
              <a:ext cx="1905000" cy="369332"/>
            </a:xfrm>
            <a:prstGeom prst="rect">
              <a:avLst/>
            </a:prstGeom>
            <a:noFill/>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≥45</a:t>
              </a:r>
              <a:endParaRPr lang="en-US" sz="2400" dirty="0">
                <a:solidFill>
                  <a:srgbClr val="C00000"/>
                </a:solidFill>
              </a:endParaRPr>
            </a:p>
          </p:txBody>
        </p:sp>
      </p:grpSp>
      <p:sp>
        <p:nvSpPr>
          <p:cNvPr id="58" name="Right Triangle 57"/>
          <p:cNvSpPr/>
          <p:nvPr/>
        </p:nvSpPr>
        <p:spPr>
          <a:xfrm rot="10800000">
            <a:off x="3053861" y="2486464"/>
            <a:ext cx="2209800" cy="2743200"/>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257800" y="4953000"/>
            <a:ext cx="1600200" cy="369332"/>
          </a:xfrm>
          <a:prstGeom prst="rect">
            <a:avLst/>
          </a:prstGeom>
          <a:noFill/>
        </p:spPr>
        <p:txBody>
          <a:bodyPr wrap="square" rtlCol="0">
            <a:spAutoFit/>
          </a:bodyPr>
          <a:lstStyle/>
          <a:p>
            <a:r>
              <a:rPr lang="en-US" dirty="0">
                <a:solidFill>
                  <a:srgbClr val="0070C0"/>
                </a:solidFill>
              </a:rPr>
              <a:t>C (8, 5/3)</a:t>
            </a:r>
            <a:endParaRPr lang="en-US" sz="2400" dirty="0">
              <a:solidFill>
                <a:srgbClr val="0070C0"/>
              </a:solidFill>
            </a:endParaRPr>
          </a:p>
        </p:txBody>
      </p:sp>
      <p:sp>
        <p:nvSpPr>
          <p:cNvPr id="37" name="TextBox 36"/>
          <p:cNvSpPr txBox="1"/>
          <p:nvPr/>
        </p:nvSpPr>
        <p:spPr>
          <a:xfrm>
            <a:off x="1752600" y="2145268"/>
            <a:ext cx="1219200" cy="369332"/>
          </a:xfrm>
          <a:prstGeom prst="rect">
            <a:avLst/>
          </a:prstGeom>
          <a:noFill/>
        </p:spPr>
        <p:txBody>
          <a:bodyPr wrap="square" rtlCol="0">
            <a:spAutoFit/>
          </a:bodyPr>
          <a:lstStyle/>
          <a:p>
            <a:r>
              <a:rPr lang="en-US" dirty="0">
                <a:solidFill>
                  <a:srgbClr val="0070C0"/>
                </a:solidFill>
              </a:rPr>
              <a:t>A (3, 10)</a:t>
            </a:r>
            <a:endParaRPr lang="en-US" sz="2400" dirty="0">
              <a:solidFill>
                <a:srgbClr val="0070C0"/>
              </a:solidFill>
            </a:endParaRPr>
          </a:p>
        </p:txBody>
      </p:sp>
      <p:sp>
        <p:nvSpPr>
          <p:cNvPr id="38" name="TextBox 37"/>
          <p:cNvSpPr txBox="1"/>
          <p:nvPr/>
        </p:nvSpPr>
        <p:spPr>
          <a:xfrm>
            <a:off x="4191000" y="2145268"/>
            <a:ext cx="1219200" cy="369332"/>
          </a:xfrm>
          <a:prstGeom prst="rect">
            <a:avLst/>
          </a:prstGeom>
          <a:noFill/>
        </p:spPr>
        <p:txBody>
          <a:bodyPr wrap="square" rtlCol="0">
            <a:spAutoFit/>
          </a:bodyPr>
          <a:lstStyle/>
          <a:p>
            <a:r>
              <a:rPr lang="en-US" dirty="0">
                <a:solidFill>
                  <a:srgbClr val="0070C0"/>
                </a:solidFill>
              </a:rPr>
              <a:t>B (8, 10)</a:t>
            </a:r>
            <a:endParaRPr lang="en-US" sz="2400" dirty="0">
              <a:solidFill>
                <a:srgbClr val="0070C0"/>
              </a:solidFill>
            </a:endParaRPr>
          </a:p>
        </p:txBody>
      </p:sp>
      <p:grpSp>
        <p:nvGrpSpPr>
          <p:cNvPr id="53" name="Group 52"/>
          <p:cNvGrpSpPr/>
          <p:nvPr/>
        </p:nvGrpSpPr>
        <p:grpSpPr>
          <a:xfrm>
            <a:off x="4704472" y="1143000"/>
            <a:ext cx="1848728" cy="4815462"/>
            <a:chOff x="4704472" y="1143000"/>
            <a:chExt cx="1848728" cy="4815462"/>
          </a:xfrm>
        </p:grpSpPr>
        <p:cxnSp>
          <p:nvCxnSpPr>
            <p:cNvPr id="45" name="Straight Arrow Connector 44"/>
            <p:cNvCxnSpPr/>
            <p:nvPr/>
          </p:nvCxnSpPr>
          <p:spPr>
            <a:xfrm rot="10800000">
              <a:off x="4704472" y="1538068"/>
              <a:ext cx="838200" cy="1588"/>
            </a:xfrm>
            <a:prstGeom prst="straightConnector1">
              <a:avLst/>
            </a:prstGeom>
            <a:ln w="31750" cmpd="sng">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0800000">
              <a:off x="4704473" y="5956079"/>
              <a:ext cx="838200" cy="1588"/>
            </a:xfrm>
            <a:prstGeom prst="straightConnector1">
              <a:avLst/>
            </a:prstGeom>
            <a:ln w="31750" cmpd="sng">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5541878" y="1143000"/>
              <a:ext cx="1011322" cy="4815462"/>
              <a:chOff x="5541878" y="1143000"/>
              <a:chExt cx="1011322" cy="4815462"/>
            </a:xfrm>
          </p:grpSpPr>
          <p:cxnSp>
            <p:nvCxnSpPr>
              <p:cNvPr id="44" name="Straight Connector 43"/>
              <p:cNvCxnSpPr/>
              <p:nvPr/>
            </p:nvCxnSpPr>
            <p:spPr>
              <a:xfrm rot="5400000">
                <a:off x="3332078" y="3747868"/>
                <a:ext cx="4420394" cy="794"/>
              </a:xfrm>
              <a:prstGeom prst="line">
                <a:avLst/>
              </a:prstGeom>
              <a:ln w="31750" cmpd="sng">
                <a:solidFill>
                  <a:schemeClr val="accent2">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562600" y="1143000"/>
                <a:ext cx="990600" cy="369332"/>
              </a:xfrm>
              <a:prstGeom prst="rect">
                <a:avLst/>
              </a:prstGeom>
              <a:noFill/>
              <a:ln w="31750">
                <a:noFill/>
                <a:prstDash val="dashDot"/>
              </a:ln>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9</a:t>
                </a:r>
                <a:endParaRPr lang="en-US" sz="2400" dirty="0">
                  <a:solidFill>
                    <a:srgbClr val="C0000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rot="5400000">
            <a:off x="-1149628" y="3053834"/>
            <a:ext cx="5803662"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295402" y="5574268"/>
            <a:ext cx="6400799"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62800" y="5650468"/>
            <a:ext cx="533400" cy="369332"/>
          </a:xfrm>
          <a:prstGeom prst="rect">
            <a:avLst/>
          </a:prstGeom>
          <a:noFill/>
        </p:spPr>
        <p:txBody>
          <a:bodyPr wrap="square" rtlCol="0">
            <a:spAutoFit/>
          </a:bodyPr>
          <a:lstStyle/>
          <a:p>
            <a:r>
              <a:rPr lang="en-US" dirty="0"/>
              <a:t>X</a:t>
            </a:r>
            <a:r>
              <a:rPr lang="en-US" sz="1200" dirty="0"/>
              <a:t>1</a:t>
            </a:r>
            <a:endParaRPr lang="en-US" dirty="0"/>
          </a:p>
        </p:txBody>
      </p:sp>
      <p:sp>
        <p:nvSpPr>
          <p:cNvPr id="16" name="TextBox 15"/>
          <p:cNvSpPr txBox="1"/>
          <p:nvPr/>
        </p:nvSpPr>
        <p:spPr>
          <a:xfrm>
            <a:off x="1219200" y="1307068"/>
            <a:ext cx="533400" cy="369332"/>
          </a:xfrm>
          <a:prstGeom prst="rect">
            <a:avLst/>
          </a:prstGeom>
          <a:noFill/>
        </p:spPr>
        <p:txBody>
          <a:bodyPr wrap="square" rtlCol="0">
            <a:spAutoFit/>
          </a:bodyPr>
          <a:lstStyle/>
          <a:p>
            <a:r>
              <a:rPr lang="en-US" dirty="0"/>
              <a:t>X</a:t>
            </a:r>
            <a:r>
              <a:rPr lang="en-US" sz="1200" dirty="0"/>
              <a:t>2</a:t>
            </a:r>
            <a:endParaRPr lang="en-US" dirty="0"/>
          </a:p>
        </p:txBody>
      </p:sp>
      <p:cxnSp>
        <p:nvCxnSpPr>
          <p:cNvPr id="17" name="Straight Connector 16"/>
          <p:cNvCxnSpPr/>
          <p:nvPr/>
        </p:nvCxnSpPr>
        <p:spPr>
          <a:xfrm rot="5400000">
            <a:off x="3047206" y="3745468"/>
            <a:ext cx="4420394" cy="794"/>
          </a:xfrm>
          <a:prstGeom prst="line">
            <a:avLst/>
          </a:prstGeom>
          <a:ln w="38100" cmpd="sng">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4419600" y="1535668"/>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419601" y="5953679"/>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724400" y="1143000"/>
            <a:ext cx="990600" cy="369332"/>
          </a:xfrm>
          <a:prstGeom prst="rect">
            <a:avLst/>
          </a:prstGeom>
          <a:noFill/>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8</a:t>
            </a:r>
            <a:endParaRPr lang="en-US" sz="2400" dirty="0">
              <a:solidFill>
                <a:srgbClr val="C00000"/>
              </a:solidFill>
            </a:endParaRPr>
          </a:p>
        </p:txBody>
      </p:sp>
      <p:grpSp>
        <p:nvGrpSpPr>
          <p:cNvPr id="2" name="Group 27"/>
          <p:cNvGrpSpPr/>
          <p:nvPr/>
        </p:nvGrpSpPr>
        <p:grpSpPr>
          <a:xfrm>
            <a:off x="1294606" y="1992868"/>
            <a:ext cx="6401594" cy="1067594"/>
            <a:chOff x="1447006" y="1295400"/>
            <a:chExt cx="6401594" cy="1067594"/>
          </a:xfrm>
        </p:grpSpPr>
        <p:cxnSp>
          <p:nvCxnSpPr>
            <p:cNvPr id="23" name="Straight Connector 22"/>
            <p:cNvCxnSpPr/>
            <p:nvPr/>
          </p:nvCxnSpPr>
          <p:spPr>
            <a:xfrm rot="10800000" flipV="1">
              <a:off x="1447801" y="1752601"/>
              <a:ext cx="6400799" cy="794"/>
            </a:xfrm>
            <a:prstGeom prst="line">
              <a:avLst/>
            </a:prstGeom>
            <a:ln w="381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1143000" y="2057400"/>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7543006" y="2056606"/>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1295400"/>
              <a:ext cx="990600" cy="369332"/>
            </a:xfrm>
            <a:prstGeom prst="rect">
              <a:avLst/>
            </a:prstGeom>
            <a:noFill/>
          </p:spPr>
          <p:txBody>
            <a:bodyPr wrap="square" rtlCol="0">
              <a:spAutoFit/>
            </a:bodyPr>
            <a:lstStyle/>
            <a:p>
              <a:r>
                <a:rPr lang="en-US" dirty="0">
                  <a:solidFill>
                    <a:srgbClr val="0070C0"/>
                  </a:solidFill>
                </a:rPr>
                <a:t>X</a:t>
              </a:r>
              <a:r>
                <a:rPr lang="en-US" sz="1200" dirty="0">
                  <a:solidFill>
                    <a:srgbClr val="0070C0"/>
                  </a:solidFill>
                </a:rPr>
                <a:t>2</a:t>
              </a:r>
              <a:r>
                <a:rPr lang="en-US" dirty="0">
                  <a:solidFill>
                    <a:srgbClr val="0070C0"/>
                  </a:solidFill>
                </a:rPr>
                <a:t>≤ 10</a:t>
              </a:r>
              <a:endParaRPr lang="en-US" sz="2400" dirty="0">
                <a:solidFill>
                  <a:srgbClr val="0070C0"/>
                </a:solidFill>
              </a:endParaRPr>
            </a:p>
          </p:txBody>
        </p:sp>
      </p:grpSp>
      <p:cxnSp>
        <p:nvCxnSpPr>
          <p:cNvPr id="30" name="Straight Connector 29"/>
          <p:cNvCxnSpPr/>
          <p:nvPr/>
        </p:nvCxnSpPr>
        <p:spPr>
          <a:xfrm rot="5400000">
            <a:off x="3768590" y="5401146"/>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714206" y="5421074"/>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4016272"/>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810000" y="5650468"/>
            <a:ext cx="304800" cy="369332"/>
          </a:xfrm>
          <a:prstGeom prst="rect">
            <a:avLst/>
          </a:prstGeom>
          <a:noFill/>
        </p:spPr>
        <p:txBody>
          <a:bodyPr wrap="square" rtlCol="0">
            <a:spAutoFit/>
          </a:bodyPr>
          <a:lstStyle/>
          <a:p>
            <a:r>
              <a:rPr lang="en-US" dirty="0"/>
              <a:t>5</a:t>
            </a:r>
          </a:p>
        </p:txBody>
      </p:sp>
      <p:sp>
        <p:nvSpPr>
          <p:cNvPr id="35" name="TextBox 34"/>
          <p:cNvSpPr txBox="1"/>
          <p:nvPr/>
        </p:nvSpPr>
        <p:spPr>
          <a:xfrm>
            <a:off x="5715000" y="5650468"/>
            <a:ext cx="533400" cy="369332"/>
          </a:xfrm>
          <a:prstGeom prst="rect">
            <a:avLst/>
          </a:prstGeom>
          <a:noFill/>
        </p:spPr>
        <p:txBody>
          <a:bodyPr wrap="square" rtlCol="0">
            <a:spAutoFit/>
          </a:bodyPr>
          <a:lstStyle/>
          <a:p>
            <a:r>
              <a:rPr lang="en-US" dirty="0"/>
              <a:t>10</a:t>
            </a:r>
          </a:p>
        </p:txBody>
      </p:sp>
      <p:sp>
        <p:nvSpPr>
          <p:cNvPr id="36" name="TextBox 35"/>
          <p:cNvSpPr txBox="1"/>
          <p:nvPr/>
        </p:nvSpPr>
        <p:spPr>
          <a:xfrm>
            <a:off x="1371600" y="3821668"/>
            <a:ext cx="304800" cy="369332"/>
          </a:xfrm>
          <a:prstGeom prst="rect">
            <a:avLst/>
          </a:prstGeom>
          <a:noFill/>
        </p:spPr>
        <p:txBody>
          <a:bodyPr wrap="square" rtlCol="0">
            <a:spAutoFit/>
          </a:bodyPr>
          <a:lstStyle/>
          <a:p>
            <a:r>
              <a:rPr lang="en-US" dirty="0"/>
              <a:t>5</a:t>
            </a:r>
          </a:p>
        </p:txBody>
      </p:sp>
      <p:cxnSp>
        <p:nvCxnSpPr>
          <p:cNvPr id="39" name="Straight Connector 38"/>
          <p:cNvCxnSpPr/>
          <p:nvPr/>
        </p:nvCxnSpPr>
        <p:spPr>
          <a:xfrm>
            <a:off x="1752600" y="866336"/>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295400" y="685800"/>
            <a:ext cx="609600" cy="369332"/>
          </a:xfrm>
          <a:prstGeom prst="rect">
            <a:avLst/>
          </a:prstGeom>
          <a:noFill/>
        </p:spPr>
        <p:txBody>
          <a:bodyPr wrap="square" rtlCol="0">
            <a:spAutoFit/>
          </a:bodyPr>
          <a:lstStyle/>
          <a:p>
            <a:r>
              <a:rPr lang="en-US" dirty="0"/>
              <a:t>15</a:t>
            </a:r>
          </a:p>
        </p:txBody>
      </p:sp>
      <p:cxnSp>
        <p:nvCxnSpPr>
          <p:cNvPr id="41" name="Straight Connector 40"/>
          <p:cNvCxnSpPr/>
          <p:nvPr/>
        </p:nvCxnSpPr>
        <p:spPr>
          <a:xfrm>
            <a:off x="1752600" y="2452468"/>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49"/>
          <p:cNvGrpSpPr/>
          <p:nvPr/>
        </p:nvGrpSpPr>
        <p:grpSpPr>
          <a:xfrm>
            <a:off x="1447800" y="90268"/>
            <a:ext cx="5410200" cy="6310532"/>
            <a:chOff x="1447800" y="90268"/>
            <a:chExt cx="5410200" cy="6310532"/>
          </a:xfrm>
        </p:grpSpPr>
        <p:cxnSp>
          <p:nvCxnSpPr>
            <p:cNvPr id="43" name="Straight Connector 42"/>
            <p:cNvCxnSpPr/>
            <p:nvPr/>
          </p:nvCxnSpPr>
          <p:spPr>
            <a:xfrm rot="16200000" flipH="1">
              <a:off x="838200" y="1066800"/>
              <a:ext cx="5943600" cy="4724400"/>
            </a:xfrm>
            <a:prstGeom prst="line">
              <a:avLst/>
            </a:prstGeom>
            <a:ln w="38100">
              <a:solidFill>
                <a:srgbClr val="003618"/>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172200" y="6019800"/>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1447800" y="90268"/>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362200" y="3657600"/>
              <a:ext cx="1905000" cy="369332"/>
            </a:xfrm>
            <a:prstGeom prst="rect">
              <a:avLst/>
            </a:prstGeom>
            <a:noFill/>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≥45</a:t>
              </a:r>
              <a:endParaRPr lang="en-US" sz="2400" dirty="0">
                <a:solidFill>
                  <a:srgbClr val="C00000"/>
                </a:solidFill>
              </a:endParaRPr>
            </a:p>
          </p:txBody>
        </p:sp>
      </p:grpSp>
      <p:sp>
        <p:nvSpPr>
          <p:cNvPr id="58" name="Right Triangle 57"/>
          <p:cNvSpPr/>
          <p:nvPr/>
        </p:nvSpPr>
        <p:spPr>
          <a:xfrm rot="10800000">
            <a:off x="3047999" y="2458328"/>
            <a:ext cx="2480603" cy="3104272"/>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257800" y="4953000"/>
            <a:ext cx="1600200" cy="369332"/>
          </a:xfrm>
          <a:prstGeom prst="rect">
            <a:avLst/>
          </a:prstGeom>
          <a:noFill/>
        </p:spPr>
        <p:txBody>
          <a:bodyPr wrap="square" rtlCol="0">
            <a:spAutoFit/>
          </a:bodyPr>
          <a:lstStyle/>
          <a:p>
            <a:r>
              <a:rPr lang="en-US" dirty="0">
                <a:solidFill>
                  <a:srgbClr val="0070C0"/>
                </a:solidFill>
              </a:rPr>
              <a:t>C (9, 0)</a:t>
            </a:r>
            <a:endParaRPr lang="en-US" sz="2400" dirty="0">
              <a:solidFill>
                <a:srgbClr val="0070C0"/>
              </a:solidFill>
            </a:endParaRPr>
          </a:p>
        </p:txBody>
      </p:sp>
      <p:sp>
        <p:nvSpPr>
          <p:cNvPr id="37" name="TextBox 36"/>
          <p:cNvSpPr txBox="1"/>
          <p:nvPr/>
        </p:nvSpPr>
        <p:spPr>
          <a:xfrm>
            <a:off x="1752600" y="2145268"/>
            <a:ext cx="1219200" cy="369332"/>
          </a:xfrm>
          <a:prstGeom prst="rect">
            <a:avLst/>
          </a:prstGeom>
          <a:noFill/>
        </p:spPr>
        <p:txBody>
          <a:bodyPr wrap="square" rtlCol="0">
            <a:spAutoFit/>
          </a:bodyPr>
          <a:lstStyle/>
          <a:p>
            <a:r>
              <a:rPr lang="en-US" dirty="0">
                <a:solidFill>
                  <a:srgbClr val="0070C0"/>
                </a:solidFill>
              </a:rPr>
              <a:t>A (3, 10)</a:t>
            </a:r>
            <a:endParaRPr lang="en-US" sz="2400" dirty="0">
              <a:solidFill>
                <a:srgbClr val="0070C0"/>
              </a:solidFill>
            </a:endParaRPr>
          </a:p>
        </p:txBody>
      </p:sp>
      <p:sp>
        <p:nvSpPr>
          <p:cNvPr id="38" name="TextBox 37"/>
          <p:cNvSpPr txBox="1"/>
          <p:nvPr/>
        </p:nvSpPr>
        <p:spPr>
          <a:xfrm>
            <a:off x="4191000" y="2145268"/>
            <a:ext cx="1219200" cy="369332"/>
          </a:xfrm>
          <a:prstGeom prst="rect">
            <a:avLst/>
          </a:prstGeom>
          <a:noFill/>
        </p:spPr>
        <p:txBody>
          <a:bodyPr wrap="square" rtlCol="0">
            <a:spAutoFit/>
          </a:bodyPr>
          <a:lstStyle/>
          <a:p>
            <a:r>
              <a:rPr lang="en-US" dirty="0">
                <a:solidFill>
                  <a:srgbClr val="0070C0"/>
                </a:solidFill>
              </a:rPr>
              <a:t>B (9, 10)</a:t>
            </a:r>
            <a:endParaRPr lang="en-US" sz="2400" dirty="0">
              <a:solidFill>
                <a:srgbClr val="0070C0"/>
              </a:solidFill>
            </a:endParaRPr>
          </a:p>
        </p:txBody>
      </p:sp>
      <p:grpSp>
        <p:nvGrpSpPr>
          <p:cNvPr id="4" name="Group 52"/>
          <p:cNvGrpSpPr/>
          <p:nvPr/>
        </p:nvGrpSpPr>
        <p:grpSpPr>
          <a:xfrm>
            <a:off x="4704472" y="1143000"/>
            <a:ext cx="1848728" cy="4815462"/>
            <a:chOff x="4704472" y="1143000"/>
            <a:chExt cx="1848728" cy="4815462"/>
          </a:xfrm>
        </p:grpSpPr>
        <p:cxnSp>
          <p:nvCxnSpPr>
            <p:cNvPr id="45" name="Straight Arrow Connector 44"/>
            <p:cNvCxnSpPr/>
            <p:nvPr/>
          </p:nvCxnSpPr>
          <p:spPr>
            <a:xfrm rot="10800000">
              <a:off x="4704472" y="1538068"/>
              <a:ext cx="838200" cy="1588"/>
            </a:xfrm>
            <a:prstGeom prst="straightConnector1">
              <a:avLst/>
            </a:prstGeom>
            <a:ln w="31750" cmpd="sng">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0800000">
              <a:off x="4704473" y="5956079"/>
              <a:ext cx="838200" cy="1588"/>
            </a:xfrm>
            <a:prstGeom prst="straightConnector1">
              <a:avLst/>
            </a:prstGeom>
            <a:ln w="31750" cmpd="sng">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5" name="Group 51"/>
            <p:cNvGrpSpPr/>
            <p:nvPr/>
          </p:nvGrpSpPr>
          <p:grpSpPr>
            <a:xfrm>
              <a:off x="5541878" y="1143000"/>
              <a:ext cx="1011322" cy="4815462"/>
              <a:chOff x="5541878" y="1143000"/>
              <a:chExt cx="1011322" cy="4815462"/>
            </a:xfrm>
          </p:grpSpPr>
          <p:cxnSp>
            <p:nvCxnSpPr>
              <p:cNvPr id="44" name="Straight Connector 43"/>
              <p:cNvCxnSpPr/>
              <p:nvPr/>
            </p:nvCxnSpPr>
            <p:spPr>
              <a:xfrm rot="5400000">
                <a:off x="3332078" y="3747868"/>
                <a:ext cx="4420394" cy="794"/>
              </a:xfrm>
              <a:prstGeom prst="line">
                <a:avLst/>
              </a:prstGeom>
              <a:ln w="31750" cmpd="sng">
                <a:solidFill>
                  <a:schemeClr val="accent2">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562600" y="1143000"/>
                <a:ext cx="990600" cy="369332"/>
              </a:xfrm>
              <a:prstGeom prst="rect">
                <a:avLst/>
              </a:prstGeom>
              <a:noFill/>
              <a:ln w="31750">
                <a:noFill/>
                <a:prstDash val="dashDot"/>
              </a:ln>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9</a:t>
                </a:r>
                <a:endParaRPr lang="en-US" sz="2400" dirty="0">
                  <a:solidFill>
                    <a:srgbClr val="C00000"/>
                  </a:solidFill>
                </a:endParaRPr>
              </a:p>
            </p:txBody>
          </p:sp>
        </p:grpSp>
      </p:grpSp>
      <p:sp>
        <p:nvSpPr>
          <p:cNvPr id="42" name="TextBox 41"/>
          <p:cNvSpPr txBox="1"/>
          <p:nvPr/>
        </p:nvSpPr>
        <p:spPr>
          <a:xfrm>
            <a:off x="5715000" y="3352800"/>
            <a:ext cx="3276600" cy="923330"/>
          </a:xfrm>
          <a:prstGeom prst="rect">
            <a:avLst/>
          </a:prstGeom>
          <a:noFill/>
        </p:spPr>
        <p:txBody>
          <a:bodyPr wrap="square" rtlCol="0">
            <a:spAutoFit/>
          </a:bodyPr>
          <a:lstStyle/>
          <a:p>
            <a:r>
              <a:rPr lang="en-US" dirty="0"/>
              <a:t>Optimal solution: </a:t>
            </a:r>
          </a:p>
          <a:p>
            <a:r>
              <a:rPr lang="en-US" dirty="0"/>
              <a:t>x1 = 9, x2 = 0, Z’ = 360</a:t>
            </a:r>
          </a:p>
          <a:p>
            <a:r>
              <a:rPr lang="en-US" dirty="0"/>
              <a:t>Change = 360 – 380 =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71600"/>
            <a:ext cx="8610600" cy="4876800"/>
          </a:xfrm>
        </p:spPr>
        <p:txBody>
          <a:bodyPr>
            <a:normAutofit/>
          </a:bodyPr>
          <a:lstStyle/>
          <a:p>
            <a:pPr>
              <a:spcAft>
                <a:spcPts val="600"/>
              </a:spcAft>
            </a:pPr>
            <a:r>
              <a:rPr lang="en-US" sz="2200" dirty="0">
                <a:solidFill>
                  <a:srgbClr val="C00000"/>
                </a:solidFill>
              </a:rPr>
              <a:t>Step 1: </a:t>
            </a:r>
            <a:r>
              <a:rPr lang="en-US" sz="2200" dirty="0"/>
              <a:t>If it is a ≤ constraint:</a:t>
            </a:r>
          </a:p>
          <a:p>
            <a:pPr>
              <a:spcAft>
                <a:spcPts val="600"/>
              </a:spcAft>
              <a:buNone/>
            </a:pPr>
            <a:r>
              <a:rPr lang="en-US" sz="2200" dirty="0"/>
              <a:t>	</a:t>
            </a:r>
            <a:r>
              <a:rPr lang="en-US" sz="2000" dirty="0">
                <a:solidFill>
                  <a:srgbClr val="00B050"/>
                </a:solidFill>
              </a:rPr>
              <a:t>- Increasing the RHS will relax the constraint and hence it may improve the objective function value</a:t>
            </a:r>
          </a:p>
          <a:p>
            <a:pPr>
              <a:spcAft>
                <a:spcPts val="600"/>
              </a:spcAft>
              <a:buNone/>
            </a:pPr>
            <a:r>
              <a:rPr lang="en-US" sz="2000" dirty="0">
                <a:solidFill>
                  <a:srgbClr val="00B050"/>
                </a:solidFill>
              </a:rPr>
              <a:t>	- Similarly, decreasing the RHS will tighten the constraint and hence may worsen the objective function value</a:t>
            </a:r>
          </a:p>
          <a:p>
            <a:pPr>
              <a:spcAft>
                <a:spcPts val="600"/>
              </a:spcAft>
            </a:pPr>
            <a:r>
              <a:rPr lang="en-US" sz="2200" dirty="0">
                <a:solidFill>
                  <a:srgbClr val="C00000"/>
                </a:solidFill>
              </a:rPr>
              <a:t>Step 2(a): </a:t>
            </a:r>
            <a:r>
              <a:rPr lang="en-US" sz="2200" dirty="0"/>
              <a:t>If it is a maximization problem:</a:t>
            </a:r>
          </a:p>
          <a:p>
            <a:pPr>
              <a:spcAft>
                <a:spcPts val="600"/>
              </a:spcAft>
              <a:buNone/>
            </a:pPr>
            <a:r>
              <a:rPr lang="en-US" sz="2200" dirty="0"/>
              <a:t>	</a:t>
            </a:r>
            <a:r>
              <a:rPr lang="en-US" sz="2000" dirty="0">
                <a:solidFill>
                  <a:srgbClr val="0070C0"/>
                </a:solidFill>
              </a:rPr>
              <a:t>- Improvement (Z’)=Z+</a:t>
            </a:r>
            <a:r>
              <a:rPr lang="el-GR" sz="2000" dirty="0">
                <a:solidFill>
                  <a:srgbClr val="0070C0"/>
                </a:solidFill>
              </a:rPr>
              <a:t>Δ</a:t>
            </a:r>
            <a:r>
              <a:rPr lang="en-US" sz="2000" dirty="0">
                <a:solidFill>
                  <a:srgbClr val="0070C0"/>
                </a:solidFill>
              </a:rPr>
              <a:t>b x Shadow price of the constraint</a:t>
            </a:r>
          </a:p>
          <a:p>
            <a:pPr>
              <a:spcAft>
                <a:spcPts val="600"/>
              </a:spcAft>
              <a:buNone/>
            </a:pPr>
            <a:r>
              <a:rPr lang="en-US" sz="2000" dirty="0">
                <a:solidFill>
                  <a:srgbClr val="0070C0"/>
                </a:solidFill>
              </a:rPr>
              <a:t>	- Worsening (Z’)=Z-</a:t>
            </a:r>
            <a:r>
              <a:rPr lang="el-GR" sz="2000" dirty="0">
                <a:solidFill>
                  <a:srgbClr val="0070C0"/>
                </a:solidFill>
              </a:rPr>
              <a:t>Δ</a:t>
            </a:r>
            <a:r>
              <a:rPr lang="en-US" sz="2000" dirty="0">
                <a:solidFill>
                  <a:srgbClr val="0070C0"/>
                </a:solidFill>
              </a:rPr>
              <a:t>b x Shadow price of the constraint</a:t>
            </a:r>
          </a:p>
          <a:p>
            <a:pPr>
              <a:spcAft>
                <a:spcPts val="600"/>
              </a:spcAft>
            </a:pPr>
            <a:r>
              <a:rPr lang="en-US" sz="2200" dirty="0">
                <a:solidFill>
                  <a:srgbClr val="C00000"/>
                </a:solidFill>
              </a:rPr>
              <a:t>Step 2(b): </a:t>
            </a:r>
            <a:r>
              <a:rPr lang="en-US" sz="2200" dirty="0"/>
              <a:t>If it is a minimization problem:</a:t>
            </a:r>
          </a:p>
          <a:p>
            <a:pPr>
              <a:spcAft>
                <a:spcPts val="600"/>
              </a:spcAft>
              <a:buNone/>
            </a:pPr>
            <a:r>
              <a:rPr lang="en-US" sz="2200" dirty="0"/>
              <a:t>	</a:t>
            </a:r>
            <a:r>
              <a:rPr lang="en-US" sz="2000" dirty="0">
                <a:solidFill>
                  <a:srgbClr val="EB0FCC"/>
                </a:solidFill>
              </a:rPr>
              <a:t>- Improvement (Z’)=Z-</a:t>
            </a:r>
            <a:r>
              <a:rPr lang="el-GR" sz="2000" dirty="0">
                <a:solidFill>
                  <a:srgbClr val="EB0FCC"/>
                </a:solidFill>
              </a:rPr>
              <a:t>Δ</a:t>
            </a:r>
            <a:r>
              <a:rPr lang="en-US" sz="2000" dirty="0">
                <a:solidFill>
                  <a:srgbClr val="EB0FCC"/>
                </a:solidFill>
              </a:rPr>
              <a:t>b x Shadow price of the constraint</a:t>
            </a:r>
          </a:p>
          <a:p>
            <a:pPr>
              <a:spcAft>
                <a:spcPts val="600"/>
              </a:spcAft>
              <a:buNone/>
            </a:pPr>
            <a:r>
              <a:rPr lang="en-US" sz="2000" dirty="0">
                <a:solidFill>
                  <a:srgbClr val="EB0FCC"/>
                </a:solidFill>
              </a:rPr>
              <a:t>	- Worsening (Z’)=Z+</a:t>
            </a:r>
            <a:r>
              <a:rPr lang="el-GR" sz="2000" dirty="0">
                <a:solidFill>
                  <a:srgbClr val="EB0FCC"/>
                </a:solidFill>
              </a:rPr>
              <a:t>Δ</a:t>
            </a:r>
            <a:r>
              <a:rPr lang="en-US" sz="2000" dirty="0">
                <a:solidFill>
                  <a:srgbClr val="EB0FCC"/>
                </a:solidFill>
              </a:rPr>
              <a:t>b x Shadow price of the constraint</a:t>
            </a:r>
          </a:p>
        </p:txBody>
      </p:sp>
      <p:sp>
        <p:nvSpPr>
          <p:cNvPr id="3" name="Title 2"/>
          <p:cNvSpPr>
            <a:spLocks noGrp="1"/>
          </p:cNvSpPr>
          <p:nvPr>
            <p:ph type="title"/>
          </p:nvPr>
        </p:nvSpPr>
        <p:spPr>
          <a:xfrm>
            <a:off x="533400" y="381000"/>
            <a:ext cx="7696200" cy="715962"/>
          </a:xfrm>
        </p:spPr>
        <p:txBody>
          <a:bodyPr>
            <a:noAutofit/>
          </a:bodyPr>
          <a:lstStyle/>
          <a:p>
            <a:r>
              <a:rPr lang="en-US" dirty="0">
                <a:solidFill>
                  <a:srgbClr val="C00000"/>
                </a:solidFill>
              </a:rPr>
              <a:t>While solving the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linds(horizontal)">
                                      <p:cBhvr>
                                        <p:cTn id="17" dur="500"/>
                                        <p:tgtEl>
                                          <p:spTgt spid="2">
                                            <p:txEl>
                                              <p:pRg st="4" end="4"/>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blinds(horizontal)">
                                      <p:cBhvr>
                                        <p:cTn id="20" dur="500"/>
                                        <p:tgtEl>
                                          <p:spTgt spid="2">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Effect transition="in" filter="blinds(horizontal)">
                                      <p:cBhvr>
                                        <p:cTn id="25" dur="500"/>
                                        <p:tgtEl>
                                          <p:spTgt spid="2">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linds(horizont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rot="5400000">
            <a:off x="-1149628" y="3053834"/>
            <a:ext cx="5803662"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295402" y="5574268"/>
            <a:ext cx="6400799" cy="794"/>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62800" y="5650468"/>
            <a:ext cx="533400" cy="369332"/>
          </a:xfrm>
          <a:prstGeom prst="rect">
            <a:avLst/>
          </a:prstGeom>
          <a:noFill/>
        </p:spPr>
        <p:txBody>
          <a:bodyPr wrap="square" rtlCol="0">
            <a:spAutoFit/>
          </a:bodyPr>
          <a:lstStyle/>
          <a:p>
            <a:r>
              <a:rPr lang="en-US" dirty="0"/>
              <a:t>X</a:t>
            </a:r>
            <a:r>
              <a:rPr lang="en-US" sz="1200" dirty="0"/>
              <a:t>1</a:t>
            </a:r>
            <a:endParaRPr lang="en-US" dirty="0"/>
          </a:p>
        </p:txBody>
      </p:sp>
      <p:sp>
        <p:nvSpPr>
          <p:cNvPr id="16" name="TextBox 15"/>
          <p:cNvSpPr txBox="1"/>
          <p:nvPr/>
        </p:nvSpPr>
        <p:spPr>
          <a:xfrm>
            <a:off x="1219200" y="1307068"/>
            <a:ext cx="533400" cy="369332"/>
          </a:xfrm>
          <a:prstGeom prst="rect">
            <a:avLst/>
          </a:prstGeom>
          <a:noFill/>
        </p:spPr>
        <p:txBody>
          <a:bodyPr wrap="square" rtlCol="0">
            <a:spAutoFit/>
          </a:bodyPr>
          <a:lstStyle/>
          <a:p>
            <a:r>
              <a:rPr lang="en-US" dirty="0"/>
              <a:t>X</a:t>
            </a:r>
            <a:r>
              <a:rPr lang="en-US" sz="1200" dirty="0"/>
              <a:t>2</a:t>
            </a:r>
            <a:endParaRPr lang="en-US" dirty="0"/>
          </a:p>
        </p:txBody>
      </p:sp>
      <p:grpSp>
        <p:nvGrpSpPr>
          <p:cNvPr id="2" name="Group 21"/>
          <p:cNvGrpSpPr/>
          <p:nvPr/>
        </p:nvGrpSpPr>
        <p:grpSpPr>
          <a:xfrm>
            <a:off x="4419600" y="1535668"/>
            <a:ext cx="1905000" cy="4420394"/>
            <a:chOff x="4572000" y="838200"/>
            <a:chExt cx="1905000" cy="4420394"/>
          </a:xfrm>
        </p:grpSpPr>
        <p:cxnSp>
          <p:nvCxnSpPr>
            <p:cNvPr id="17" name="Straight Connector 16"/>
            <p:cNvCxnSpPr/>
            <p:nvPr/>
          </p:nvCxnSpPr>
          <p:spPr>
            <a:xfrm rot="5400000">
              <a:off x="3199606" y="3048000"/>
              <a:ext cx="4420394" cy="794"/>
            </a:xfrm>
            <a:prstGeom prst="line">
              <a:avLst/>
            </a:prstGeom>
            <a:ln w="38100" cmpd="sng">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4572000" y="838200"/>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572001" y="5256211"/>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486400" y="2895600"/>
              <a:ext cx="990600" cy="369332"/>
            </a:xfrm>
            <a:prstGeom prst="rect">
              <a:avLst/>
            </a:prstGeom>
            <a:noFill/>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8</a:t>
              </a:r>
              <a:endParaRPr lang="en-US" sz="2400" dirty="0">
                <a:solidFill>
                  <a:srgbClr val="C00000"/>
                </a:solidFill>
              </a:endParaRPr>
            </a:p>
          </p:txBody>
        </p:sp>
      </p:grpSp>
      <p:grpSp>
        <p:nvGrpSpPr>
          <p:cNvPr id="3" name="Group 27"/>
          <p:cNvGrpSpPr/>
          <p:nvPr/>
        </p:nvGrpSpPr>
        <p:grpSpPr>
          <a:xfrm>
            <a:off x="1294606" y="1992868"/>
            <a:ext cx="6401594" cy="1067594"/>
            <a:chOff x="1447006" y="1295400"/>
            <a:chExt cx="6401594" cy="1067594"/>
          </a:xfrm>
        </p:grpSpPr>
        <p:cxnSp>
          <p:nvCxnSpPr>
            <p:cNvPr id="23" name="Straight Connector 22"/>
            <p:cNvCxnSpPr/>
            <p:nvPr/>
          </p:nvCxnSpPr>
          <p:spPr>
            <a:xfrm rot="10800000" flipV="1">
              <a:off x="1447801" y="1752601"/>
              <a:ext cx="6400799" cy="794"/>
            </a:xfrm>
            <a:prstGeom prst="line">
              <a:avLst/>
            </a:prstGeom>
            <a:ln w="381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1143000" y="2057400"/>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7543006" y="2056606"/>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1295400"/>
              <a:ext cx="990600" cy="369332"/>
            </a:xfrm>
            <a:prstGeom prst="rect">
              <a:avLst/>
            </a:prstGeom>
            <a:noFill/>
          </p:spPr>
          <p:txBody>
            <a:bodyPr wrap="square" rtlCol="0">
              <a:spAutoFit/>
            </a:bodyPr>
            <a:lstStyle/>
            <a:p>
              <a:r>
                <a:rPr lang="en-US" dirty="0">
                  <a:solidFill>
                    <a:srgbClr val="0070C0"/>
                  </a:solidFill>
                </a:rPr>
                <a:t>X</a:t>
              </a:r>
              <a:r>
                <a:rPr lang="en-US" sz="1200" dirty="0">
                  <a:solidFill>
                    <a:srgbClr val="0070C0"/>
                  </a:solidFill>
                </a:rPr>
                <a:t>2</a:t>
              </a:r>
              <a:r>
                <a:rPr lang="en-US" dirty="0">
                  <a:solidFill>
                    <a:srgbClr val="0070C0"/>
                  </a:solidFill>
                </a:rPr>
                <a:t>≤ 10</a:t>
              </a:r>
              <a:endParaRPr lang="en-US" sz="2400" dirty="0">
                <a:solidFill>
                  <a:srgbClr val="0070C0"/>
                </a:solidFill>
              </a:endParaRPr>
            </a:p>
          </p:txBody>
        </p:sp>
      </p:grpSp>
      <p:cxnSp>
        <p:nvCxnSpPr>
          <p:cNvPr id="30" name="Straight Connector 29"/>
          <p:cNvCxnSpPr/>
          <p:nvPr/>
        </p:nvCxnSpPr>
        <p:spPr>
          <a:xfrm rot="5400000">
            <a:off x="3768590" y="5401146"/>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714206" y="5421074"/>
            <a:ext cx="304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752600" y="4016272"/>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810000" y="5650468"/>
            <a:ext cx="304800" cy="369332"/>
          </a:xfrm>
          <a:prstGeom prst="rect">
            <a:avLst/>
          </a:prstGeom>
          <a:noFill/>
        </p:spPr>
        <p:txBody>
          <a:bodyPr wrap="square" rtlCol="0">
            <a:spAutoFit/>
          </a:bodyPr>
          <a:lstStyle/>
          <a:p>
            <a:r>
              <a:rPr lang="en-US" dirty="0"/>
              <a:t>5</a:t>
            </a:r>
          </a:p>
        </p:txBody>
      </p:sp>
      <p:sp>
        <p:nvSpPr>
          <p:cNvPr id="35" name="TextBox 34"/>
          <p:cNvSpPr txBox="1"/>
          <p:nvPr/>
        </p:nvSpPr>
        <p:spPr>
          <a:xfrm>
            <a:off x="5715000" y="5650468"/>
            <a:ext cx="533400" cy="369332"/>
          </a:xfrm>
          <a:prstGeom prst="rect">
            <a:avLst/>
          </a:prstGeom>
          <a:noFill/>
        </p:spPr>
        <p:txBody>
          <a:bodyPr wrap="square" rtlCol="0">
            <a:spAutoFit/>
          </a:bodyPr>
          <a:lstStyle/>
          <a:p>
            <a:r>
              <a:rPr lang="en-US" dirty="0"/>
              <a:t>10</a:t>
            </a:r>
          </a:p>
        </p:txBody>
      </p:sp>
      <p:sp>
        <p:nvSpPr>
          <p:cNvPr id="36" name="TextBox 35"/>
          <p:cNvSpPr txBox="1"/>
          <p:nvPr/>
        </p:nvSpPr>
        <p:spPr>
          <a:xfrm>
            <a:off x="1371600" y="3821668"/>
            <a:ext cx="304800" cy="369332"/>
          </a:xfrm>
          <a:prstGeom prst="rect">
            <a:avLst/>
          </a:prstGeom>
          <a:noFill/>
        </p:spPr>
        <p:txBody>
          <a:bodyPr wrap="square" rtlCol="0">
            <a:spAutoFit/>
          </a:bodyPr>
          <a:lstStyle/>
          <a:p>
            <a:r>
              <a:rPr lang="en-US" dirty="0"/>
              <a:t>5</a:t>
            </a:r>
          </a:p>
        </p:txBody>
      </p:sp>
      <p:cxnSp>
        <p:nvCxnSpPr>
          <p:cNvPr id="39" name="Straight Connector 38"/>
          <p:cNvCxnSpPr/>
          <p:nvPr/>
        </p:nvCxnSpPr>
        <p:spPr>
          <a:xfrm>
            <a:off x="1752600" y="866336"/>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295400" y="685800"/>
            <a:ext cx="609600" cy="369332"/>
          </a:xfrm>
          <a:prstGeom prst="rect">
            <a:avLst/>
          </a:prstGeom>
          <a:noFill/>
        </p:spPr>
        <p:txBody>
          <a:bodyPr wrap="square" rtlCol="0">
            <a:spAutoFit/>
          </a:bodyPr>
          <a:lstStyle/>
          <a:p>
            <a:r>
              <a:rPr lang="en-US" dirty="0"/>
              <a:t>15</a:t>
            </a:r>
          </a:p>
        </p:txBody>
      </p:sp>
      <p:cxnSp>
        <p:nvCxnSpPr>
          <p:cNvPr id="41" name="Straight Connector 40"/>
          <p:cNvCxnSpPr/>
          <p:nvPr/>
        </p:nvCxnSpPr>
        <p:spPr>
          <a:xfrm>
            <a:off x="1752600" y="2452468"/>
            <a:ext cx="338796"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49"/>
          <p:cNvGrpSpPr/>
          <p:nvPr/>
        </p:nvGrpSpPr>
        <p:grpSpPr>
          <a:xfrm>
            <a:off x="1447800" y="90268"/>
            <a:ext cx="5410200" cy="6310532"/>
            <a:chOff x="1447800" y="90268"/>
            <a:chExt cx="5410200" cy="6310532"/>
          </a:xfrm>
        </p:grpSpPr>
        <p:cxnSp>
          <p:nvCxnSpPr>
            <p:cNvPr id="43" name="Straight Connector 42"/>
            <p:cNvCxnSpPr/>
            <p:nvPr/>
          </p:nvCxnSpPr>
          <p:spPr>
            <a:xfrm rot="16200000" flipH="1">
              <a:off x="838200" y="1066800"/>
              <a:ext cx="5943600" cy="4724400"/>
            </a:xfrm>
            <a:prstGeom prst="line">
              <a:avLst/>
            </a:prstGeom>
            <a:ln w="38100">
              <a:solidFill>
                <a:srgbClr val="003618"/>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172200" y="6019800"/>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1447800" y="90268"/>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362200" y="3657600"/>
              <a:ext cx="1905000" cy="369332"/>
            </a:xfrm>
            <a:prstGeom prst="rect">
              <a:avLst/>
            </a:prstGeom>
            <a:noFill/>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≥45</a:t>
              </a:r>
              <a:endParaRPr lang="en-US" sz="2400" dirty="0">
                <a:solidFill>
                  <a:srgbClr val="C00000"/>
                </a:solidFill>
              </a:endParaRPr>
            </a:p>
          </p:txBody>
        </p:sp>
      </p:grpSp>
      <p:sp>
        <p:nvSpPr>
          <p:cNvPr id="58" name="Right Triangle 57"/>
          <p:cNvSpPr/>
          <p:nvPr/>
        </p:nvSpPr>
        <p:spPr>
          <a:xfrm rot="10800000">
            <a:off x="3053861" y="2486464"/>
            <a:ext cx="2209800" cy="2743200"/>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257800" y="4953000"/>
            <a:ext cx="1600200" cy="369332"/>
          </a:xfrm>
          <a:prstGeom prst="rect">
            <a:avLst/>
          </a:prstGeom>
          <a:noFill/>
        </p:spPr>
        <p:txBody>
          <a:bodyPr wrap="square" rtlCol="0">
            <a:spAutoFit/>
          </a:bodyPr>
          <a:lstStyle/>
          <a:p>
            <a:r>
              <a:rPr lang="en-US" dirty="0">
                <a:solidFill>
                  <a:srgbClr val="0070C0"/>
                </a:solidFill>
              </a:rPr>
              <a:t>C (8, 5/3)</a:t>
            </a:r>
            <a:endParaRPr lang="en-US" sz="2400" dirty="0">
              <a:solidFill>
                <a:srgbClr val="0070C0"/>
              </a:solidFill>
            </a:endParaRPr>
          </a:p>
        </p:txBody>
      </p:sp>
      <p:sp>
        <p:nvSpPr>
          <p:cNvPr id="37" name="TextBox 36"/>
          <p:cNvSpPr txBox="1"/>
          <p:nvPr/>
        </p:nvSpPr>
        <p:spPr>
          <a:xfrm>
            <a:off x="1752600" y="2145268"/>
            <a:ext cx="1219200" cy="369332"/>
          </a:xfrm>
          <a:prstGeom prst="rect">
            <a:avLst/>
          </a:prstGeom>
          <a:noFill/>
        </p:spPr>
        <p:txBody>
          <a:bodyPr wrap="square" rtlCol="0">
            <a:spAutoFit/>
          </a:bodyPr>
          <a:lstStyle/>
          <a:p>
            <a:r>
              <a:rPr lang="en-US" dirty="0">
                <a:solidFill>
                  <a:srgbClr val="0070C0"/>
                </a:solidFill>
              </a:rPr>
              <a:t>A (3, 10)</a:t>
            </a:r>
            <a:endParaRPr lang="en-US" sz="2400" dirty="0">
              <a:solidFill>
                <a:srgbClr val="0070C0"/>
              </a:solidFill>
            </a:endParaRPr>
          </a:p>
        </p:txBody>
      </p:sp>
      <p:sp>
        <p:nvSpPr>
          <p:cNvPr id="38" name="TextBox 37"/>
          <p:cNvSpPr txBox="1"/>
          <p:nvPr/>
        </p:nvSpPr>
        <p:spPr>
          <a:xfrm>
            <a:off x="4191000" y="2145268"/>
            <a:ext cx="1219200" cy="369332"/>
          </a:xfrm>
          <a:prstGeom prst="rect">
            <a:avLst/>
          </a:prstGeom>
          <a:noFill/>
        </p:spPr>
        <p:txBody>
          <a:bodyPr wrap="square" rtlCol="0">
            <a:spAutoFit/>
          </a:bodyPr>
          <a:lstStyle/>
          <a:p>
            <a:r>
              <a:rPr lang="en-US" dirty="0">
                <a:solidFill>
                  <a:srgbClr val="0070C0"/>
                </a:solidFill>
              </a:rPr>
              <a:t>B (8, 10)</a:t>
            </a:r>
            <a:endParaRPr lang="en-US" sz="2400" dirty="0">
              <a:solidFill>
                <a:srgbClr val="0070C0"/>
              </a:solidFill>
            </a:endParaRPr>
          </a:p>
        </p:txBody>
      </p:sp>
      <p:sp>
        <p:nvSpPr>
          <p:cNvPr id="42" name="TextBox 41"/>
          <p:cNvSpPr txBox="1"/>
          <p:nvPr/>
        </p:nvSpPr>
        <p:spPr>
          <a:xfrm>
            <a:off x="6553200" y="3352800"/>
            <a:ext cx="2209800" cy="923330"/>
          </a:xfrm>
          <a:prstGeom prst="rect">
            <a:avLst/>
          </a:prstGeom>
          <a:noFill/>
        </p:spPr>
        <p:txBody>
          <a:bodyPr wrap="square" rtlCol="0">
            <a:spAutoFit/>
          </a:bodyPr>
          <a:lstStyle/>
          <a:p>
            <a:r>
              <a:rPr lang="en-US" dirty="0"/>
              <a:t>Optimal solution: x1 = 8, x2 = 5/3</a:t>
            </a:r>
          </a:p>
          <a:p>
            <a:r>
              <a:rPr lang="en-US" dirty="0"/>
              <a:t>Z = 380</a:t>
            </a:r>
          </a:p>
        </p:txBody>
      </p:sp>
      <p:sp>
        <p:nvSpPr>
          <p:cNvPr id="44" name="TextBox 43"/>
          <p:cNvSpPr txBox="1"/>
          <p:nvPr/>
        </p:nvSpPr>
        <p:spPr>
          <a:xfrm>
            <a:off x="3124200" y="381000"/>
            <a:ext cx="4114800" cy="461665"/>
          </a:xfrm>
          <a:prstGeom prst="rect">
            <a:avLst/>
          </a:prstGeom>
          <a:noFill/>
        </p:spPr>
        <p:txBody>
          <a:bodyPr wrap="square" rtlCol="0">
            <a:spAutoFit/>
          </a:bodyPr>
          <a:lstStyle/>
          <a:p>
            <a:r>
              <a:rPr lang="en-US" sz="2400" dirty="0">
                <a:solidFill>
                  <a:srgbClr val="C00000"/>
                </a:solidFill>
              </a:rPr>
              <a:t>Change in ≥constraint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rot="5400000">
            <a:off x="-1237823" y="3126773"/>
            <a:ext cx="5812395" cy="16048"/>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1282317" y="5732112"/>
            <a:ext cx="5301672" cy="642"/>
          </a:xfrm>
          <a:prstGeom prst="line">
            <a:avLst/>
          </a:prstGeom>
          <a:ln w="381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142182" y="5793760"/>
            <a:ext cx="441806" cy="298800"/>
          </a:xfrm>
          <a:prstGeom prst="rect">
            <a:avLst/>
          </a:prstGeom>
          <a:noFill/>
        </p:spPr>
        <p:txBody>
          <a:bodyPr wrap="square" rtlCol="0">
            <a:spAutoFit/>
          </a:bodyPr>
          <a:lstStyle/>
          <a:p>
            <a:r>
              <a:rPr lang="en-US" dirty="0"/>
              <a:t>X</a:t>
            </a:r>
            <a:r>
              <a:rPr lang="en-US" sz="1200" dirty="0"/>
              <a:t>1</a:t>
            </a:r>
            <a:endParaRPr lang="en-US" dirty="0"/>
          </a:p>
        </p:txBody>
      </p:sp>
      <p:sp>
        <p:nvSpPr>
          <p:cNvPr id="16" name="TextBox 15"/>
          <p:cNvSpPr txBox="1"/>
          <p:nvPr/>
        </p:nvSpPr>
        <p:spPr>
          <a:xfrm>
            <a:off x="1219200" y="2279826"/>
            <a:ext cx="441806" cy="298800"/>
          </a:xfrm>
          <a:prstGeom prst="rect">
            <a:avLst/>
          </a:prstGeom>
          <a:noFill/>
        </p:spPr>
        <p:txBody>
          <a:bodyPr wrap="square" rtlCol="0">
            <a:spAutoFit/>
          </a:bodyPr>
          <a:lstStyle/>
          <a:p>
            <a:r>
              <a:rPr lang="en-US" dirty="0"/>
              <a:t>X</a:t>
            </a:r>
            <a:r>
              <a:rPr lang="en-US" sz="1200" dirty="0"/>
              <a:t>2</a:t>
            </a:r>
            <a:endParaRPr lang="en-US" dirty="0"/>
          </a:p>
        </p:txBody>
      </p:sp>
      <p:grpSp>
        <p:nvGrpSpPr>
          <p:cNvPr id="2" name="Group 21"/>
          <p:cNvGrpSpPr/>
          <p:nvPr/>
        </p:nvGrpSpPr>
        <p:grpSpPr>
          <a:xfrm>
            <a:off x="3870035" y="2464770"/>
            <a:ext cx="1027546" cy="4076762"/>
            <a:chOff x="4572000" y="838200"/>
            <a:chExt cx="1240574" cy="5039083"/>
          </a:xfrm>
        </p:grpSpPr>
        <p:cxnSp>
          <p:nvCxnSpPr>
            <p:cNvPr id="17" name="Straight Connector 16"/>
            <p:cNvCxnSpPr/>
            <p:nvPr/>
          </p:nvCxnSpPr>
          <p:spPr>
            <a:xfrm rot="5400000">
              <a:off x="3199606" y="3048000"/>
              <a:ext cx="4420394" cy="794"/>
            </a:xfrm>
            <a:prstGeom prst="line">
              <a:avLst/>
            </a:prstGeom>
            <a:ln w="38100" cmpd="sng">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4572000" y="838200"/>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572001" y="5256211"/>
              <a:ext cx="838200" cy="1588"/>
            </a:xfrm>
            <a:prstGeom prst="straightConnector1">
              <a:avLst/>
            </a:prstGeom>
            <a:ln w="381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83513" y="5420770"/>
              <a:ext cx="1129061" cy="456513"/>
            </a:xfrm>
            <a:prstGeom prst="rect">
              <a:avLst/>
            </a:prstGeom>
            <a:noFill/>
          </p:spPr>
          <p:txBody>
            <a:bodyPr wrap="square" rtlCol="0">
              <a:spAutoFit/>
            </a:bodyPr>
            <a:lstStyle/>
            <a:p>
              <a:r>
                <a:rPr lang="en-US" dirty="0">
                  <a:solidFill>
                    <a:srgbClr val="C00000"/>
                  </a:solidFill>
                </a:rPr>
                <a:t>X</a:t>
              </a:r>
              <a:r>
                <a:rPr lang="en-US" sz="1200" dirty="0">
                  <a:solidFill>
                    <a:srgbClr val="C00000"/>
                  </a:solidFill>
                </a:rPr>
                <a:t>1</a:t>
              </a:r>
              <a:r>
                <a:rPr lang="en-US" dirty="0">
                  <a:solidFill>
                    <a:srgbClr val="C00000"/>
                  </a:solidFill>
                </a:rPr>
                <a:t>≤ 8</a:t>
              </a:r>
              <a:endParaRPr lang="en-US" sz="2400" dirty="0">
                <a:solidFill>
                  <a:srgbClr val="C00000"/>
                </a:solidFill>
              </a:endParaRPr>
            </a:p>
          </p:txBody>
        </p:sp>
      </p:grpSp>
      <p:grpSp>
        <p:nvGrpSpPr>
          <p:cNvPr id="3" name="Group 27"/>
          <p:cNvGrpSpPr/>
          <p:nvPr/>
        </p:nvGrpSpPr>
        <p:grpSpPr>
          <a:xfrm>
            <a:off x="1281657" y="2819399"/>
            <a:ext cx="6792465" cy="878972"/>
            <a:chOff x="1447006" y="1276540"/>
            <a:chExt cx="8200658" cy="1086454"/>
          </a:xfrm>
        </p:grpSpPr>
        <p:cxnSp>
          <p:nvCxnSpPr>
            <p:cNvPr id="23" name="Straight Connector 22"/>
            <p:cNvCxnSpPr/>
            <p:nvPr/>
          </p:nvCxnSpPr>
          <p:spPr>
            <a:xfrm rot="10800000" flipV="1">
              <a:off x="1447801" y="1752601"/>
              <a:ext cx="6400799" cy="794"/>
            </a:xfrm>
            <a:prstGeom prst="line">
              <a:avLst/>
            </a:prstGeom>
            <a:ln w="381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1143000" y="2057400"/>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7543006" y="2056606"/>
              <a:ext cx="609600" cy="1588"/>
            </a:xfrm>
            <a:prstGeom prst="straightConnector1">
              <a:avLst/>
            </a:prstGeom>
            <a:ln w="38100" cmpd="sng">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455412" y="1276540"/>
              <a:ext cx="1192252" cy="456513"/>
            </a:xfrm>
            <a:prstGeom prst="rect">
              <a:avLst/>
            </a:prstGeom>
            <a:noFill/>
          </p:spPr>
          <p:txBody>
            <a:bodyPr wrap="square" rtlCol="0">
              <a:spAutoFit/>
            </a:bodyPr>
            <a:lstStyle/>
            <a:p>
              <a:r>
                <a:rPr lang="en-US" dirty="0">
                  <a:solidFill>
                    <a:srgbClr val="0070C0"/>
                  </a:solidFill>
                </a:rPr>
                <a:t>X</a:t>
              </a:r>
              <a:r>
                <a:rPr lang="en-US" sz="1200" dirty="0">
                  <a:solidFill>
                    <a:srgbClr val="0070C0"/>
                  </a:solidFill>
                </a:rPr>
                <a:t>2</a:t>
              </a:r>
              <a:r>
                <a:rPr lang="en-US" dirty="0">
                  <a:solidFill>
                    <a:srgbClr val="0070C0"/>
                  </a:solidFill>
                </a:rPr>
                <a:t>≤ 10</a:t>
              </a:r>
              <a:endParaRPr lang="en-US" sz="2400" dirty="0">
                <a:solidFill>
                  <a:srgbClr val="0070C0"/>
                </a:solidFill>
              </a:endParaRPr>
            </a:p>
          </p:txBody>
        </p:sp>
      </p:grpSp>
      <p:cxnSp>
        <p:nvCxnSpPr>
          <p:cNvPr id="30" name="Straight Connector 29"/>
          <p:cNvCxnSpPr/>
          <p:nvPr/>
        </p:nvCxnSpPr>
        <p:spPr>
          <a:xfrm rot="5400000">
            <a:off x="3333750" y="5592036"/>
            <a:ext cx="246592" cy="13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4945271" y="5608158"/>
            <a:ext cx="246592" cy="13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661006" y="4471649"/>
            <a:ext cx="280619" cy="128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365115" y="5793760"/>
            <a:ext cx="252461" cy="298800"/>
          </a:xfrm>
          <a:prstGeom prst="rect">
            <a:avLst/>
          </a:prstGeom>
          <a:noFill/>
        </p:spPr>
        <p:txBody>
          <a:bodyPr wrap="square" rtlCol="0">
            <a:spAutoFit/>
          </a:bodyPr>
          <a:lstStyle/>
          <a:p>
            <a:r>
              <a:rPr lang="en-US" dirty="0"/>
              <a:t>5</a:t>
            </a:r>
          </a:p>
        </p:txBody>
      </p:sp>
      <p:sp>
        <p:nvSpPr>
          <p:cNvPr id="35" name="TextBox 34"/>
          <p:cNvSpPr txBox="1"/>
          <p:nvPr/>
        </p:nvSpPr>
        <p:spPr>
          <a:xfrm>
            <a:off x="4876800" y="5802868"/>
            <a:ext cx="619606" cy="369332"/>
          </a:xfrm>
          <a:prstGeom prst="rect">
            <a:avLst/>
          </a:prstGeom>
          <a:noFill/>
        </p:spPr>
        <p:txBody>
          <a:bodyPr wrap="square" rtlCol="0">
            <a:spAutoFit/>
          </a:bodyPr>
          <a:lstStyle/>
          <a:p>
            <a:r>
              <a:rPr lang="en-US" dirty="0"/>
              <a:t>10</a:t>
            </a:r>
          </a:p>
        </p:txBody>
      </p:sp>
      <p:sp>
        <p:nvSpPr>
          <p:cNvPr id="36" name="TextBox 35"/>
          <p:cNvSpPr txBox="1"/>
          <p:nvPr/>
        </p:nvSpPr>
        <p:spPr>
          <a:xfrm>
            <a:off x="1345430" y="4314209"/>
            <a:ext cx="252461" cy="298800"/>
          </a:xfrm>
          <a:prstGeom prst="rect">
            <a:avLst/>
          </a:prstGeom>
          <a:noFill/>
        </p:spPr>
        <p:txBody>
          <a:bodyPr wrap="square" rtlCol="0">
            <a:spAutoFit/>
          </a:bodyPr>
          <a:lstStyle/>
          <a:p>
            <a:r>
              <a:rPr lang="en-US" dirty="0"/>
              <a:t>5</a:t>
            </a:r>
          </a:p>
        </p:txBody>
      </p:sp>
      <p:cxnSp>
        <p:nvCxnSpPr>
          <p:cNvPr id="39" name="Straight Connector 38"/>
          <p:cNvCxnSpPr/>
          <p:nvPr/>
        </p:nvCxnSpPr>
        <p:spPr>
          <a:xfrm>
            <a:off x="1661006" y="1923261"/>
            <a:ext cx="280619" cy="128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282315" y="1834800"/>
            <a:ext cx="504921" cy="298800"/>
          </a:xfrm>
          <a:prstGeom prst="rect">
            <a:avLst/>
          </a:prstGeom>
          <a:noFill/>
        </p:spPr>
        <p:txBody>
          <a:bodyPr wrap="square" rtlCol="0">
            <a:spAutoFit/>
          </a:bodyPr>
          <a:lstStyle/>
          <a:p>
            <a:r>
              <a:rPr lang="en-US" dirty="0"/>
              <a:t>15</a:t>
            </a:r>
          </a:p>
        </p:txBody>
      </p:sp>
      <p:cxnSp>
        <p:nvCxnSpPr>
          <p:cNvPr id="41" name="Straight Connector 40"/>
          <p:cNvCxnSpPr/>
          <p:nvPr/>
        </p:nvCxnSpPr>
        <p:spPr>
          <a:xfrm>
            <a:off x="1661006" y="3206487"/>
            <a:ext cx="280619" cy="128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49"/>
          <p:cNvGrpSpPr/>
          <p:nvPr/>
        </p:nvGrpSpPr>
        <p:grpSpPr>
          <a:xfrm>
            <a:off x="1408545" y="1295400"/>
            <a:ext cx="4481176" cy="5105400"/>
            <a:chOff x="1447800" y="90268"/>
            <a:chExt cx="5410200" cy="6310532"/>
          </a:xfrm>
        </p:grpSpPr>
        <p:cxnSp>
          <p:nvCxnSpPr>
            <p:cNvPr id="43" name="Straight Connector 42"/>
            <p:cNvCxnSpPr/>
            <p:nvPr/>
          </p:nvCxnSpPr>
          <p:spPr>
            <a:xfrm rot="16200000" flipH="1">
              <a:off x="838200" y="1066800"/>
              <a:ext cx="5943600" cy="4724400"/>
            </a:xfrm>
            <a:prstGeom prst="line">
              <a:avLst/>
            </a:prstGeom>
            <a:ln w="38100">
              <a:solidFill>
                <a:srgbClr val="003618"/>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6172200" y="6019800"/>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1447800" y="90268"/>
              <a:ext cx="685800" cy="381000"/>
            </a:xfrm>
            <a:prstGeom prst="straightConnector1">
              <a:avLst/>
            </a:prstGeom>
            <a:ln w="38100">
              <a:solidFill>
                <a:srgbClr val="003618"/>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139177" y="3669374"/>
              <a:ext cx="2128024" cy="456513"/>
            </a:xfrm>
            <a:prstGeom prst="rect">
              <a:avLst/>
            </a:prstGeom>
            <a:noFill/>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≥45</a:t>
              </a:r>
              <a:endParaRPr lang="en-US" sz="2400" dirty="0">
                <a:solidFill>
                  <a:srgbClr val="C00000"/>
                </a:solidFill>
              </a:endParaRPr>
            </a:p>
          </p:txBody>
        </p:sp>
      </p:grpSp>
      <p:sp>
        <p:nvSpPr>
          <p:cNvPr id="58" name="Right Triangle 57"/>
          <p:cNvSpPr/>
          <p:nvPr/>
        </p:nvSpPr>
        <p:spPr>
          <a:xfrm rot="10800000">
            <a:off x="3505200" y="3200400"/>
            <a:ext cx="1066800" cy="1219200"/>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4648200" y="4267200"/>
            <a:ext cx="1447800" cy="369332"/>
          </a:xfrm>
          <a:prstGeom prst="rect">
            <a:avLst/>
          </a:prstGeom>
          <a:noFill/>
        </p:spPr>
        <p:txBody>
          <a:bodyPr wrap="square" rtlCol="0">
            <a:spAutoFit/>
          </a:bodyPr>
          <a:lstStyle/>
          <a:p>
            <a:r>
              <a:rPr lang="en-US" dirty="0">
                <a:solidFill>
                  <a:srgbClr val="0070C0"/>
                </a:solidFill>
              </a:rPr>
              <a:t>C (8, 20/3)</a:t>
            </a:r>
            <a:endParaRPr lang="en-US" sz="2400" dirty="0">
              <a:solidFill>
                <a:srgbClr val="0070C0"/>
              </a:solidFill>
            </a:endParaRPr>
          </a:p>
        </p:txBody>
      </p:sp>
      <p:sp>
        <p:nvSpPr>
          <p:cNvPr id="37" name="TextBox 36"/>
          <p:cNvSpPr txBox="1"/>
          <p:nvPr/>
        </p:nvSpPr>
        <p:spPr>
          <a:xfrm>
            <a:off x="3078148" y="2845136"/>
            <a:ext cx="1146848" cy="369332"/>
          </a:xfrm>
          <a:prstGeom prst="rect">
            <a:avLst/>
          </a:prstGeom>
          <a:noFill/>
        </p:spPr>
        <p:txBody>
          <a:bodyPr wrap="square" rtlCol="0">
            <a:spAutoFit/>
          </a:bodyPr>
          <a:lstStyle/>
          <a:p>
            <a:r>
              <a:rPr lang="en-US" dirty="0">
                <a:solidFill>
                  <a:srgbClr val="0070C0"/>
                </a:solidFill>
              </a:rPr>
              <a:t>A (6, 10)</a:t>
            </a:r>
            <a:endParaRPr lang="en-US" sz="2400" dirty="0">
              <a:solidFill>
                <a:srgbClr val="0070C0"/>
              </a:solidFill>
            </a:endParaRPr>
          </a:p>
        </p:txBody>
      </p:sp>
      <p:sp>
        <p:nvSpPr>
          <p:cNvPr id="38" name="TextBox 37"/>
          <p:cNvSpPr txBox="1"/>
          <p:nvPr/>
        </p:nvSpPr>
        <p:spPr>
          <a:xfrm>
            <a:off x="4648200" y="2831068"/>
            <a:ext cx="1185333" cy="369332"/>
          </a:xfrm>
          <a:prstGeom prst="rect">
            <a:avLst/>
          </a:prstGeom>
          <a:noFill/>
        </p:spPr>
        <p:txBody>
          <a:bodyPr wrap="square" rtlCol="0">
            <a:spAutoFit/>
          </a:bodyPr>
          <a:lstStyle/>
          <a:p>
            <a:r>
              <a:rPr lang="en-US" dirty="0">
                <a:solidFill>
                  <a:srgbClr val="0070C0"/>
                </a:solidFill>
              </a:rPr>
              <a:t>B (8, 10)</a:t>
            </a:r>
            <a:endParaRPr lang="en-US" sz="2400" dirty="0">
              <a:solidFill>
                <a:srgbClr val="0070C0"/>
              </a:solidFill>
            </a:endParaRPr>
          </a:p>
        </p:txBody>
      </p:sp>
      <p:sp>
        <p:nvSpPr>
          <p:cNvPr id="62" name="TextBox 61"/>
          <p:cNvSpPr txBox="1"/>
          <p:nvPr/>
        </p:nvSpPr>
        <p:spPr>
          <a:xfrm>
            <a:off x="1219200" y="762000"/>
            <a:ext cx="504921" cy="369332"/>
          </a:xfrm>
          <a:prstGeom prst="rect">
            <a:avLst/>
          </a:prstGeom>
          <a:noFill/>
        </p:spPr>
        <p:txBody>
          <a:bodyPr wrap="square" rtlCol="0">
            <a:spAutoFit/>
          </a:bodyPr>
          <a:lstStyle/>
          <a:p>
            <a:r>
              <a:rPr lang="en-US" dirty="0"/>
              <a:t>20</a:t>
            </a:r>
          </a:p>
        </p:txBody>
      </p:sp>
      <p:sp>
        <p:nvSpPr>
          <p:cNvPr id="63" name="TextBox 62"/>
          <p:cNvSpPr txBox="1"/>
          <p:nvPr/>
        </p:nvSpPr>
        <p:spPr>
          <a:xfrm>
            <a:off x="5247794" y="5802868"/>
            <a:ext cx="619606" cy="369332"/>
          </a:xfrm>
          <a:prstGeom prst="rect">
            <a:avLst/>
          </a:prstGeom>
          <a:noFill/>
        </p:spPr>
        <p:txBody>
          <a:bodyPr wrap="square" rtlCol="0">
            <a:spAutoFit/>
          </a:bodyPr>
          <a:lstStyle/>
          <a:p>
            <a:r>
              <a:rPr lang="en-US" dirty="0"/>
              <a:t>12</a:t>
            </a:r>
          </a:p>
        </p:txBody>
      </p:sp>
      <p:sp>
        <p:nvSpPr>
          <p:cNvPr id="65" name="TextBox 64"/>
          <p:cNvSpPr txBox="1"/>
          <p:nvPr/>
        </p:nvSpPr>
        <p:spPr>
          <a:xfrm>
            <a:off x="5943600" y="3932872"/>
            <a:ext cx="3124200" cy="1477328"/>
          </a:xfrm>
          <a:prstGeom prst="rect">
            <a:avLst/>
          </a:prstGeom>
          <a:noFill/>
        </p:spPr>
        <p:txBody>
          <a:bodyPr wrap="square" rtlCol="0">
            <a:spAutoFit/>
          </a:bodyPr>
          <a:lstStyle/>
          <a:p>
            <a:r>
              <a:rPr lang="en-US" dirty="0"/>
              <a:t>Optimal solution: </a:t>
            </a:r>
          </a:p>
          <a:p>
            <a:r>
              <a:rPr lang="en-US" dirty="0"/>
              <a:t>x1 = 8, x2 = 20/3,</a:t>
            </a:r>
          </a:p>
          <a:p>
            <a:r>
              <a:rPr lang="en-US" dirty="0"/>
              <a:t> Z’ = 560</a:t>
            </a:r>
          </a:p>
          <a:p>
            <a:r>
              <a:rPr lang="en-US" dirty="0"/>
              <a:t>Change = 560 – 380 = +180</a:t>
            </a:r>
          </a:p>
        </p:txBody>
      </p:sp>
      <p:sp>
        <p:nvSpPr>
          <p:cNvPr id="66" name="Right Triangle 65"/>
          <p:cNvSpPr/>
          <p:nvPr/>
        </p:nvSpPr>
        <p:spPr>
          <a:xfrm rot="10800000">
            <a:off x="2743200" y="3200400"/>
            <a:ext cx="1828800" cy="2286000"/>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p:cNvGrpSpPr/>
          <p:nvPr/>
        </p:nvGrpSpPr>
        <p:grpSpPr>
          <a:xfrm>
            <a:off x="1656472" y="609600"/>
            <a:ext cx="4648200" cy="5334000"/>
            <a:chOff x="1656472" y="609600"/>
            <a:chExt cx="4648200" cy="5334000"/>
          </a:xfrm>
        </p:grpSpPr>
        <p:cxnSp>
          <p:nvCxnSpPr>
            <p:cNvPr id="59" name="Straight Arrow Connector 58"/>
            <p:cNvCxnSpPr/>
            <p:nvPr/>
          </p:nvCxnSpPr>
          <p:spPr>
            <a:xfrm flipV="1">
              <a:off x="5715464" y="5621558"/>
              <a:ext cx="589208" cy="322042"/>
            </a:xfrm>
            <a:prstGeom prst="straightConnector1">
              <a:avLst/>
            </a:prstGeom>
            <a:ln w="31750">
              <a:solidFill>
                <a:srgbClr val="003618"/>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656472" y="609600"/>
              <a:ext cx="589208" cy="322042"/>
            </a:xfrm>
            <a:prstGeom prst="straightConnector1">
              <a:avLst/>
            </a:prstGeom>
            <a:ln w="31750">
              <a:solidFill>
                <a:srgbClr val="003618"/>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1656472" y="919751"/>
              <a:ext cx="4058992" cy="5023849"/>
              <a:chOff x="1656472" y="919751"/>
              <a:chExt cx="4058992" cy="5023849"/>
            </a:xfrm>
          </p:grpSpPr>
          <p:cxnSp>
            <p:nvCxnSpPr>
              <p:cNvPr id="57" name="Straight Connector 56"/>
              <p:cNvCxnSpPr/>
              <p:nvPr/>
            </p:nvCxnSpPr>
            <p:spPr>
              <a:xfrm rot="16200000" flipH="1">
                <a:off x="1174043" y="1402180"/>
                <a:ext cx="5023849" cy="4058992"/>
              </a:xfrm>
              <a:prstGeom prst="line">
                <a:avLst/>
              </a:prstGeom>
              <a:ln w="31750">
                <a:solidFill>
                  <a:srgbClr val="003618"/>
                </a:solidFill>
                <a:prstDash val="dashDot"/>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362698" y="1524000"/>
                <a:ext cx="1828302" cy="369332"/>
              </a:xfrm>
              <a:prstGeom prst="rect">
                <a:avLst/>
              </a:prstGeom>
              <a:noFill/>
              <a:ln w="31750">
                <a:noFill/>
                <a:prstDash val="dashDot"/>
              </a:ln>
            </p:spPr>
            <p:txBody>
              <a:bodyPr wrap="square" rtlCol="0">
                <a:spAutoFit/>
              </a:bodyPr>
              <a:lstStyle/>
              <a:p>
                <a:r>
                  <a:rPr lang="en-US" dirty="0">
                    <a:solidFill>
                      <a:srgbClr val="C00000"/>
                    </a:solidFill>
                  </a:rPr>
                  <a:t>5x</a:t>
                </a:r>
                <a:r>
                  <a:rPr lang="en-US" sz="1200" dirty="0">
                    <a:solidFill>
                      <a:srgbClr val="C00000"/>
                    </a:solidFill>
                  </a:rPr>
                  <a:t>1</a:t>
                </a:r>
                <a:r>
                  <a:rPr lang="en-US" dirty="0">
                    <a:solidFill>
                      <a:srgbClr val="C00000"/>
                    </a:solidFill>
                  </a:rPr>
                  <a:t>+3x</a:t>
                </a:r>
                <a:r>
                  <a:rPr lang="en-US" sz="1200" dirty="0">
                    <a:solidFill>
                      <a:srgbClr val="C00000"/>
                    </a:solidFill>
                  </a:rPr>
                  <a:t>2</a:t>
                </a:r>
                <a:r>
                  <a:rPr lang="en-US" dirty="0">
                    <a:solidFill>
                      <a:srgbClr val="C00000"/>
                    </a:solidFill>
                  </a:rPr>
                  <a:t>≥60</a:t>
                </a:r>
                <a:endParaRPr lang="en-US" sz="2400" dirty="0">
                  <a:solidFill>
                    <a:srgbClr val="C0000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linds(horizontal)">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linds(horizontal)">
                                      <p:cBhvr>
                                        <p:cTn id="15" dur="500"/>
                                        <p:tgtEl>
                                          <p:spTgt spid="3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blinds(horizontal)">
                                      <p:cBhvr>
                                        <p:cTn id="21" dur="500"/>
                                        <p:tgtEl>
                                          <p:spTgt spid="58"/>
                                        </p:tgtEl>
                                      </p:cBhvr>
                                    </p:animEffect>
                                  </p:childTnLst>
                                </p:cTn>
                              </p:par>
                              <p:par>
                                <p:cTn id="22" presetID="3" presetClass="exit" presetSubtype="10" fill="hold" grpId="0" nodeType="withEffect">
                                  <p:stCondLst>
                                    <p:cond delay="0"/>
                                  </p:stCondLst>
                                  <p:childTnLst>
                                    <p:animEffect transition="out" filter="blinds(horizontal)">
                                      <p:cBhvr>
                                        <p:cTn id="23" dur="500"/>
                                        <p:tgtEl>
                                          <p:spTgt spid="66"/>
                                        </p:tgtEl>
                                      </p:cBhvr>
                                    </p:animEffect>
                                    <p:set>
                                      <p:cBhvr>
                                        <p:cTn id="24" dur="1" fill="hold">
                                          <p:stCondLst>
                                            <p:cond delay="499"/>
                                          </p:stCondLst>
                                        </p:cTn>
                                        <p:tgtEl>
                                          <p:spTgt spid="6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blinds(horizontal)">
                                      <p:cBhvr>
                                        <p:cTn id="2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33" grpId="0"/>
      <p:bldP spid="37" grpId="0"/>
      <p:bldP spid="38" grpId="0"/>
      <p:bldP spid="65" grpId="0"/>
      <p:bldP spid="6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71600"/>
            <a:ext cx="8610600" cy="4876800"/>
          </a:xfrm>
        </p:spPr>
        <p:txBody>
          <a:bodyPr>
            <a:normAutofit/>
          </a:bodyPr>
          <a:lstStyle/>
          <a:p>
            <a:pPr>
              <a:spcAft>
                <a:spcPts val="600"/>
              </a:spcAft>
            </a:pPr>
            <a:r>
              <a:rPr lang="en-US" sz="2200" dirty="0">
                <a:solidFill>
                  <a:srgbClr val="C00000"/>
                </a:solidFill>
              </a:rPr>
              <a:t>Step 1: </a:t>
            </a:r>
            <a:r>
              <a:rPr lang="en-US" sz="2200" dirty="0"/>
              <a:t>If it is a ≥ constraint:</a:t>
            </a:r>
          </a:p>
          <a:p>
            <a:pPr>
              <a:spcAft>
                <a:spcPts val="600"/>
              </a:spcAft>
              <a:buNone/>
            </a:pPr>
            <a:r>
              <a:rPr lang="en-US" sz="2200" dirty="0"/>
              <a:t>	</a:t>
            </a:r>
            <a:r>
              <a:rPr lang="en-US" sz="2000" dirty="0">
                <a:solidFill>
                  <a:srgbClr val="0070C0"/>
                </a:solidFill>
              </a:rPr>
              <a:t>- Increasing the RHS will tighten the constraint and hence it may worsen the objective function value</a:t>
            </a:r>
          </a:p>
          <a:p>
            <a:pPr>
              <a:spcAft>
                <a:spcPts val="600"/>
              </a:spcAft>
              <a:buNone/>
            </a:pPr>
            <a:r>
              <a:rPr lang="en-US" sz="2000" dirty="0">
                <a:solidFill>
                  <a:srgbClr val="0070C0"/>
                </a:solidFill>
              </a:rPr>
              <a:t>	- Similarly, decreasing the RHS will relax the constraint and hence it may improve the objective function value</a:t>
            </a:r>
          </a:p>
          <a:p>
            <a:pPr>
              <a:spcAft>
                <a:spcPts val="600"/>
              </a:spcAft>
            </a:pPr>
            <a:r>
              <a:rPr lang="en-US" sz="2200" dirty="0">
                <a:solidFill>
                  <a:srgbClr val="C00000"/>
                </a:solidFill>
              </a:rPr>
              <a:t>Step 2(a): </a:t>
            </a:r>
            <a:r>
              <a:rPr lang="en-US" sz="2200" dirty="0"/>
              <a:t>If it is a maximization problem:</a:t>
            </a:r>
          </a:p>
          <a:p>
            <a:pPr>
              <a:spcAft>
                <a:spcPts val="600"/>
              </a:spcAft>
              <a:buNone/>
            </a:pPr>
            <a:r>
              <a:rPr lang="en-US" sz="2200" dirty="0"/>
              <a:t>	</a:t>
            </a:r>
            <a:r>
              <a:rPr lang="en-US" sz="2000" dirty="0">
                <a:solidFill>
                  <a:srgbClr val="7030A0"/>
                </a:solidFill>
              </a:rPr>
              <a:t>- Improvement (Z’)=Z+</a:t>
            </a:r>
            <a:r>
              <a:rPr lang="el-GR" sz="2000" dirty="0">
                <a:solidFill>
                  <a:srgbClr val="7030A0"/>
                </a:solidFill>
              </a:rPr>
              <a:t>Δ</a:t>
            </a:r>
            <a:r>
              <a:rPr lang="en-US" sz="2000" dirty="0">
                <a:solidFill>
                  <a:srgbClr val="7030A0"/>
                </a:solidFill>
              </a:rPr>
              <a:t>b x Shadow price of the constraint</a:t>
            </a:r>
          </a:p>
          <a:p>
            <a:pPr>
              <a:spcAft>
                <a:spcPts val="600"/>
              </a:spcAft>
              <a:buNone/>
            </a:pPr>
            <a:r>
              <a:rPr lang="en-US" sz="2000" dirty="0">
                <a:solidFill>
                  <a:srgbClr val="7030A0"/>
                </a:solidFill>
              </a:rPr>
              <a:t>	- Worsening (Z’)=Z-</a:t>
            </a:r>
            <a:r>
              <a:rPr lang="el-GR" sz="2000" dirty="0">
                <a:solidFill>
                  <a:srgbClr val="7030A0"/>
                </a:solidFill>
              </a:rPr>
              <a:t>Δ</a:t>
            </a:r>
            <a:r>
              <a:rPr lang="en-US" sz="2000" dirty="0">
                <a:solidFill>
                  <a:srgbClr val="7030A0"/>
                </a:solidFill>
              </a:rPr>
              <a:t>b x Shadow price of the constraint</a:t>
            </a:r>
          </a:p>
          <a:p>
            <a:pPr>
              <a:spcAft>
                <a:spcPts val="600"/>
              </a:spcAft>
            </a:pPr>
            <a:r>
              <a:rPr lang="en-US" sz="2200" dirty="0">
                <a:solidFill>
                  <a:srgbClr val="C00000"/>
                </a:solidFill>
              </a:rPr>
              <a:t>Step 2(b): </a:t>
            </a:r>
            <a:r>
              <a:rPr lang="en-US" sz="2200" dirty="0"/>
              <a:t>If it is a minimization problem:</a:t>
            </a:r>
          </a:p>
          <a:p>
            <a:pPr>
              <a:spcAft>
                <a:spcPts val="600"/>
              </a:spcAft>
              <a:buNone/>
            </a:pPr>
            <a:r>
              <a:rPr lang="en-US" sz="2200" dirty="0"/>
              <a:t>	</a:t>
            </a:r>
            <a:r>
              <a:rPr lang="en-US" sz="2000" dirty="0">
                <a:solidFill>
                  <a:schemeClr val="accent3"/>
                </a:solidFill>
              </a:rPr>
              <a:t>- Improvement (Z’)=Z-</a:t>
            </a:r>
            <a:r>
              <a:rPr lang="el-GR" sz="2000" dirty="0">
                <a:solidFill>
                  <a:schemeClr val="accent3"/>
                </a:solidFill>
              </a:rPr>
              <a:t>Δ</a:t>
            </a:r>
            <a:r>
              <a:rPr lang="en-US" sz="2000" dirty="0">
                <a:solidFill>
                  <a:schemeClr val="accent3"/>
                </a:solidFill>
              </a:rPr>
              <a:t>b x Shadow price of the constraint</a:t>
            </a:r>
          </a:p>
          <a:p>
            <a:pPr>
              <a:spcAft>
                <a:spcPts val="600"/>
              </a:spcAft>
              <a:buNone/>
            </a:pPr>
            <a:r>
              <a:rPr lang="en-US" sz="2000" dirty="0">
                <a:solidFill>
                  <a:schemeClr val="accent3"/>
                </a:solidFill>
              </a:rPr>
              <a:t>	- Worsening (Z’)=Z+</a:t>
            </a:r>
            <a:r>
              <a:rPr lang="el-GR" sz="2000" dirty="0">
                <a:solidFill>
                  <a:schemeClr val="accent3"/>
                </a:solidFill>
              </a:rPr>
              <a:t>Δ</a:t>
            </a:r>
            <a:r>
              <a:rPr lang="en-US" sz="2000" dirty="0">
                <a:solidFill>
                  <a:schemeClr val="accent3"/>
                </a:solidFill>
              </a:rPr>
              <a:t>b x Shadow price of the constraint</a:t>
            </a:r>
          </a:p>
        </p:txBody>
      </p:sp>
      <p:sp>
        <p:nvSpPr>
          <p:cNvPr id="3" name="Title 2"/>
          <p:cNvSpPr>
            <a:spLocks noGrp="1"/>
          </p:cNvSpPr>
          <p:nvPr>
            <p:ph type="title"/>
          </p:nvPr>
        </p:nvSpPr>
        <p:spPr>
          <a:xfrm>
            <a:off x="533400" y="381000"/>
            <a:ext cx="7696200" cy="715962"/>
          </a:xfrm>
        </p:spPr>
        <p:txBody>
          <a:bodyPr>
            <a:noAutofit/>
          </a:bodyPr>
          <a:lstStyle/>
          <a:p>
            <a:r>
              <a:rPr lang="en-US" dirty="0">
                <a:solidFill>
                  <a:srgbClr val="C00000"/>
                </a:solidFill>
              </a:rPr>
              <a:t>While solving the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linds(horizontal)">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blinds(horizontal)">
                                      <p:cBhvr>
                                        <p:cTn id="15" dur="500"/>
                                        <p:tgtEl>
                                          <p:spTgt spid="2">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linds(horizontal)">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blinds(horizontal)">
                                      <p:cBhvr>
                                        <p:cTn id="23" dur="500"/>
                                        <p:tgtEl>
                                          <p:spTgt spid="2">
                                            <p:txEl>
                                              <p:pRg st="7" end="7"/>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blinds(horizontal)">
                                      <p:cBhvr>
                                        <p:cTn id="2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62000"/>
            <a:ext cx="8610600" cy="5715000"/>
          </a:xfrm>
        </p:spPr>
        <p:txBody>
          <a:bodyPr>
            <a:normAutofit lnSpcReduction="10000"/>
          </a:bodyPr>
          <a:lstStyle/>
          <a:p>
            <a:pPr>
              <a:spcAft>
                <a:spcPts val="600"/>
              </a:spcAft>
            </a:pPr>
            <a:r>
              <a:rPr lang="en-US" sz="1800" dirty="0">
                <a:solidFill>
                  <a:srgbClr val="C00000"/>
                </a:solidFill>
              </a:rPr>
              <a:t>Step 1</a:t>
            </a:r>
            <a:r>
              <a:rPr lang="en-US" sz="1800" dirty="0"/>
              <a:t>: Check if it is a ≤ constraint or a ≥ constraint</a:t>
            </a:r>
          </a:p>
          <a:p>
            <a:pPr>
              <a:spcAft>
                <a:spcPts val="600"/>
              </a:spcAft>
            </a:pPr>
            <a:r>
              <a:rPr lang="en-US" sz="1800" dirty="0">
                <a:solidFill>
                  <a:srgbClr val="C00000"/>
                </a:solidFill>
              </a:rPr>
              <a:t>Step 2(a): </a:t>
            </a:r>
            <a:r>
              <a:rPr lang="en-US" sz="1800" dirty="0"/>
              <a:t>If it is a ≤ constraint:</a:t>
            </a:r>
          </a:p>
          <a:p>
            <a:pPr>
              <a:spcAft>
                <a:spcPts val="600"/>
              </a:spcAft>
              <a:buNone/>
            </a:pPr>
            <a:r>
              <a:rPr lang="en-US" sz="1800" dirty="0"/>
              <a:t>	- Increasing the RHS may improve the objective function</a:t>
            </a:r>
          </a:p>
          <a:p>
            <a:pPr>
              <a:spcAft>
                <a:spcPts val="600"/>
              </a:spcAft>
              <a:buNone/>
            </a:pPr>
            <a:r>
              <a:rPr lang="en-US" sz="1800" dirty="0"/>
              <a:t>	- Decreasing the RHS may worsen the objective function</a:t>
            </a:r>
          </a:p>
          <a:p>
            <a:pPr>
              <a:spcAft>
                <a:spcPts val="600"/>
              </a:spcAft>
            </a:pPr>
            <a:r>
              <a:rPr lang="en-US" sz="1800" dirty="0">
                <a:solidFill>
                  <a:srgbClr val="C00000"/>
                </a:solidFill>
              </a:rPr>
              <a:t>Step 2(b): </a:t>
            </a:r>
            <a:r>
              <a:rPr lang="en-US" sz="1800" dirty="0"/>
              <a:t>If it is a ≥ constraint:</a:t>
            </a:r>
          </a:p>
          <a:p>
            <a:pPr>
              <a:spcAft>
                <a:spcPts val="600"/>
              </a:spcAft>
              <a:buNone/>
            </a:pPr>
            <a:r>
              <a:rPr lang="en-US" sz="1800" dirty="0"/>
              <a:t>	- Increasing the RHS may worsen the objective function</a:t>
            </a:r>
          </a:p>
          <a:p>
            <a:pPr>
              <a:spcAft>
                <a:spcPts val="600"/>
              </a:spcAft>
              <a:buNone/>
            </a:pPr>
            <a:r>
              <a:rPr lang="en-US" sz="1800" dirty="0"/>
              <a:t>	- Decreasing the RHS may improve the objective function</a:t>
            </a:r>
          </a:p>
          <a:p>
            <a:pPr>
              <a:spcAft>
                <a:spcPts val="600"/>
              </a:spcAft>
            </a:pPr>
            <a:r>
              <a:rPr lang="en-US" sz="1800" dirty="0">
                <a:solidFill>
                  <a:srgbClr val="C00000"/>
                </a:solidFill>
              </a:rPr>
              <a:t>Step 3</a:t>
            </a:r>
            <a:r>
              <a:rPr lang="en-US" sz="1800" dirty="0"/>
              <a:t>: Check if the problem is a max/min problem</a:t>
            </a:r>
          </a:p>
          <a:p>
            <a:pPr>
              <a:spcAft>
                <a:spcPts val="600"/>
              </a:spcAft>
            </a:pPr>
            <a:r>
              <a:rPr lang="en-US" sz="1800" dirty="0">
                <a:solidFill>
                  <a:srgbClr val="C00000"/>
                </a:solidFill>
              </a:rPr>
              <a:t>Step 3(a) </a:t>
            </a:r>
            <a:r>
              <a:rPr lang="en-US" sz="1800" dirty="0"/>
              <a:t>If it is a maximization problem:</a:t>
            </a:r>
          </a:p>
          <a:p>
            <a:pPr>
              <a:spcAft>
                <a:spcPts val="600"/>
              </a:spcAft>
              <a:buNone/>
            </a:pPr>
            <a:r>
              <a:rPr lang="en-US" sz="1800" dirty="0"/>
              <a:t>	- Improvement (Z’)=Z+</a:t>
            </a:r>
            <a:r>
              <a:rPr lang="el-GR" sz="1800" dirty="0"/>
              <a:t>Δ</a:t>
            </a:r>
            <a:r>
              <a:rPr lang="en-US" sz="1800" dirty="0"/>
              <a:t>b x Shadow price of the constraint</a:t>
            </a:r>
          </a:p>
          <a:p>
            <a:pPr>
              <a:spcAft>
                <a:spcPts val="600"/>
              </a:spcAft>
              <a:buNone/>
            </a:pPr>
            <a:r>
              <a:rPr lang="en-US" sz="1800" dirty="0"/>
              <a:t>	- Worsening (Z’)=Z-</a:t>
            </a:r>
            <a:r>
              <a:rPr lang="el-GR" sz="1800" dirty="0"/>
              <a:t>Δ</a:t>
            </a:r>
            <a:r>
              <a:rPr lang="en-US" sz="1800" dirty="0"/>
              <a:t>b x Shadow price of the constraint</a:t>
            </a:r>
          </a:p>
          <a:p>
            <a:pPr>
              <a:spcAft>
                <a:spcPts val="600"/>
              </a:spcAft>
            </a:pPr>
            <a:r>
              <a:rPr lang="en-US" sz="1800" dirty="0">
                <a:solidFill>
                  <a:srgbClr val="C00000"/>
                </a:solidFill>
              </a:rPr>
              <a:t>Step 3(b) </a:t>
            </a:r>
            <a:r>
              <a:rPr lang="en-US" sz="1800" dirty="0"/>
              <a:t>If it is a minimization problem:</a:t>
            </a:r>
          </a:p>
          <a:p>
            <a:pPr>
              <a:spcAft>
                <a:spcPts val="600"/>
              </a:spcAft>
              <a:buNone/>
            </a:pPr>
            <a:r>
              <a:rPr lang="en-US" sz="1800" dirty="0"/>
              <a:t>	- Improvement (Z’)=Z-</a:t>
            </a:r>
            <a:r>
              <a:rPr lang="el-GR" sz="1800" dirty="0"/>
              <a:t>Δ</a:t>
            </a:r>
            <a:r>
              <a:rPr lang="en-US" sz="1800" dirty="0"/>
              <a:t>b x Shadow price of the constraint</a:t>
            </a:r>
          </a:p>
          <a:p>
            <a:pPr>
              <a:spcAft>
                <a:spcPts val="600"/>
              </a:spcAft>
              <a:buNone/>
            </a:pPr>
            <a:r>
              <a:rPr lang="en-US" sz="1800" dirty="0"/>
              <a:t>	- Worsening (Z’)=Z+</a:t>
            </a:r>
            <a:r>
              <a:rPr lang="el-GR" sz="1800" dirty="0"/>
              <a:t>Δ</a:t>
            </a:r>
            <a:r>
              <a:rPr lang="en-US" sz="1800" dirty="0"/>
              <a:t>b x Shadow price of the constraint</a:t>
            </a:r>
          </a:p>
        </p:txBody>
      </p:sp>
      <p:sp>
        <p:nvSpPr>
          <p:cNvPr id="3" name="Title 2"/>
          <p:cNvSpPr>
            <a:spLocks noGrp="1"/>
          </p:cNvSpPr>
          <p:nvPr>
            <p:ph type="title"/>
          </p:nvPr>
        </p:nvSpPr>
        <p:spPr>
          <a:xfrm>
            <a:off x="762000" y="76200"/>
            <a:ext cx="7696200" cy="715962"/>
          </a:xfrm>
        </p:spPr>
        <p:txBody>
          <a:bodyPr>
            <a:normAutofit/>
          </a:bodyPr>
          <a:lstStyle/>
          <a:p>
            <a:r>
              <a:rPr lang="en-US" sz="2500" dirty="0">
                <a:solidFill>
                  <a:srgbClr val="C00000"/>
                </a:solidFill>
              </a:rPr>
              <a:t>While solving the problems…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r>
              <a:rPr lang="en-US" sz="3700" dirty="0">
                <a:solidFill>
                  <a:srgbClr val="C00000"/>
                </a:solidFill>
              </a:rPr>
              <a:t>Sensitivity Analysis…..</a:t>
            </a:r>
          </a:p>
        </p:txBody>
      </p:sp>
      <p:graphicFrame>
        <p:nvGraphicFramePr>
          <p:cNvPr id="6" name="Object 5"/>
          <p:cNvGraphicFramePr>
            <a:graphicFrameLocks noChangeAspect="1"/>
          </p:cNvGraphicFramePr>
          <p:nvPr/>
        </p:nvGraphicFramePr>
        <p:xfrm>
          <a:off x="533401" y="1447800"/>
          <a:ext cx="7391400" cy="4114082"/>
        </p:xfrm>
        <a:graphic>
          <a:graphicData uri="http://schemas.openxmlformats.org/presentationml/2006/ole">
            <mc:AlternateContent xmlns:mc="http://schemas.openxmlformats.org/markup-compatibility/2006">
              <mc:Choice xmlns:v="urn:schemas-microsoft-com:vml" Requires="v">
                <p:oleObj name="Equation" r:id="rId2" imgW="3974760" imgH="2145960" progId="Equation.DSMT4">
                  <p:embed/>
                </p:oleObj>
              </mc:Choice>
              <mc:Fallback>
                <p:oleObj name="Equation" r:id="rId2" imgW="3974760" imgH="2145960" progId="Equation.DSMT4">
                  <p:embed/>
                  <p:pic>
                    <p:nvPicPr>
                      <p:cNvPr id="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1447800"/>
                        <a:ext cx="7391400" cy="41140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4572000" y="5257800"/>
            <a:ext cx="3886200" cy="1338828"/>
          </a:xfrm>
          <a:prstGeom prst="rect">
            <a:avLst/>
          </a:prstGeom>
          <a:noFill/>
        </p:spPr>
        <p:txBody>
          <a:bodyPr wrap="square" rtlCol="0">
            <a:spAutoFit/>
          </a:bodyPr>
          <a:lstStyle/>
          <a:p>
            <a:pPr>
              <a:lnSpc>
                <a:spcPct val="150000"/>
              </a:lnSpc>
            </a:pPr>
            <a:r>
              <a:rPr lang="en-US" dirty="0">
                <a:solidFill>
                  <a:srgbClr val="0070C0"/>
                </a:solidFill>
              </a:rPr>
              <a:t>X</a:t>
            </a:r>
            <a:r>
              <a:rPr lang="en-US" sz="1200" dirty="0">
                <a:solidFill>
                  <a:srgbClr val="0070C0"/>
                </a:solidFill>
              </a:rPr>
              <a:t>1</a:t>
            </a:r>
            <a:r>
              <a:rPr lang="en-US" dirty="0">
                <a:solidFill>
                  <a:srgbClr val="0070C0"/>
                </a:solidFill>
              </a:rPr>
              <a:t>-  California mix</a:t>
            </a:r>
          </a:p>
          <a:p>
            <a:pPr>
              <a:lnSpc>
                <a:spcPct val="150000"/>
              </a:lnSpc>
            </a:pPr>
            <a:r>
              <a:rPr lang="en-US" dirty="0">
                <a:solidFill>
                  <a:srgbClr val="0070C0"/>
                </a:solidFill>
              </a:rPr>
              <a:t>X</a:t>
            </a:r>
            <a:r>
              <a:rPr lang="en-US" sz="1200" dirty="0">
                <a:solidFill>
                  <a:srgbClr val="0070C0"/>
                </a:solidFill>
              </a:rPr>
              <a:t>2</a:t>
            </a:r>
            <a:r>
              <a:rPr lang="en-US" dirty="0">
                <a:solidFill>
                  <a:srgbClr val="0070C0"/>
                </a:solidFill>
              </a:rPr>
              <a:t>-  Florida mix</a:t>
            </a:r>
          </a:p>
          <a:p>
            <a:pPr>
              <a:lnSpc>
                <a:spcPct val="150000"/>
              </a:lnSpc>
            </a:pPr>
            <a:r>
              <a:rPr lang="en-US" dirty="0">
                <a:solidFill>
                  <a:srgbClr val="0070C0"/>
                </a:solidFill>
              </a:rPr>
              <a:t>X</a:t>
            </a:r>
            <a:r>
              <a:rPr lang="en-US" sz="1200" dirty="0">
                <a:solidFill>
                  <a:srgbClr val="0070C0"/>
                </a:solidFill>
              </a:rPr>
              <a:t>3</a:t>
            </a:r>
            <a:r>
              <a:rPr lang="en-US" dirty="0">
                <a:solidFill>
                  <a:srgbClr val="0070C0"/>
                </a:solidFill>
              </a:rPr>
              <a:t> – Hawaiian mix</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r>
              <a:rPr lang="en-US" sz="3700" dirty="0">
                <a:solidFill>
                  <a:srgbClr val="C00000"/>
                </a:solidFill>
              </a:rPr>
              <a:t>Sensitivity Analysis…..</a:t>
            </a:r>
          </a:p>
        </p:txBody>
      </p:sp>
      <p:pic>
        <p:nvPicPr>
          <p:cNvPr id="583681" name="Picture 1"/>
          <p:cNvPicPr>
            <a:picLocks noChangeAspect="1" noChangeArrowheads="1"/>
          </p:cNvPicPr>
          <p:nvPr/>
        </p:nvPicPr>
        <p:blipFill>
          <a:blip r:embed="rId2"/>
          <a:srcRect/>
          <a:stretch>
            <a:fillRect/>
          </a:stretch>
        </p:blipFill>
        <p:spPr bwMode="auto">
          <a:xfrm>
            <a:off x="381000" y="1295400"/>
            <a:ext cx="8610600" cy="52578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534400" cy="4843272"/>
          </a:xfrm>
        </p:spPr>
        <p:txBody>
          <a:bodyPr>
            <a:normAutofit/>
          </a:bodyPr>
          <a:lstStyle/>
          <a:p>
            <a:pPr marL="566928" indent="-457200">
              <a:lnSpc>
                <a:spcPct val="150000"/>
              </a:lnSpc>
              <a:spcAft>
                <a:spcPts val="600"/>
              </a:spcAft>
              <a:buSzPct val="80000"/>
              <a:buFont typeface="+mj-lt"/>
              <a:buAutoNum type="arabicPeriod"/>
            </a:pPr>
            <a:r>
              <a:rPr lang="en-US" sz="2100" dirty="0"/>
              <a:t>The equipment used for peeling and cutting must be replaced. The new equipment will have a capacity of only 1200 minutes. What impact will this change have on the optimal values of the decision variables and on profit?</a:t>
            </a:r>
          </a:p>
          <a:p>
            <a:pPr marL="566928" indent="-457200">
              <a:lnSpc>
                <a:spcPct val="150000"/>
              </a:lnSpc>
              <a:spcAft>
                <a:spcPts val="600"/>
              </a:spcAft>
              <a:buSzPct val="80000"/>
              <a:buFont typeface="+mj-lt"/>
              <a:buAutoNum type="arabicPeriod"/>
            </a:pPr>
            <a:r>
              <a:rPr lang="en-US" sz="2100" dirty="0"/>
              <a:t>What would the unit profit on the Florida mix have to be before it would become profitable to produce?</a:t>
            </a:r>
          </a:p>
          <a:p>
            <a:pPr marL="566928" indent="-457200">
              <a:lnSpc>
                <a:spcPct val="150000"/>
              </a:lnSpc>
              <a:spcAft>
                <a:spcPts val="600"/>
              </a:spcAft>
              <a:buSzPct val="80000"/>
              <a:buFont typeface="+mj-lt"/>
              <a:buAutoNum type="arabicPeriod"/>
            </a:pPr>
            <a:r>
              <a:rPr lang="en-US" sz="2100" dirty="0"/>
              <a:t>If management had a choice of obtaining more oranges or more pineapples, which one should be chosen? Why?</a:t>
            </a:r>
          </a:p>
          <a:p>
            <a:pPr>
              <a:lnSpc>
                <a:spcPct val="150000"/>
              </a:lnSpc>
              <a:spcAft>
                <a:spcPts val="600"/>
              </a:spcAft>
            </a:pPr>
            <a:endParaRPr lang="en-US" sz="21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534400" cy="5148072"/>
          </a:xfrm>
        </p:spPr>
        <p:txBody>
          <a:bodyPr>
            <a:normAutofit fontScale="92500"/>
          </a:bodyPr>
          <a:lstStyle/>
          <a:p>
            <a:pPr marL="566928" indent="-457200">
              <a:lnSpc>
                <a:spcPct val="150000"/>
              </a:lnSpc>
              <a:buSzPct val="80000"/>
              <a:buFont typeface="+mj-lt"/>
              <a:buAutoNum type="arabicPeriod" startAt="4"/>
            </a:pPr>
            <a:r>
              <a:rPr lang="en-US" sz="2300" dirty="0"/>
              <a:t>Management has just learned that an additional 50 pounds of pineapples are on hand. What will be the change in the objective function?</a:t>
            </a:r>
          </a:p>
          <a:p>
            <a:pPr marL="566928" indent="-457200">
              <a:lnSpc>
                <a:spcPct val="150000"/>
              </a:lnSpc>
              <a:buSzPct val="80000"/>
              <a:buFont typeface="+mj-lt"/>
              <a:buAutoNum type="arabicPeriod" startAt="4"/>
            </a:pPr>
            <a:r>
              <a:rPr lang="en-US" sz="2300" dirty="0"/>
              <a:t>Management is considering making changes that will cause the profit on the Hawaiian mix to be $8 per unit. Would this affect the solution? Will it affect the optimal value of the objective function?</a:t>
            </a:r>
          </a:p>
          <a:p>
            <a:pPr marL="566928" indent="-457200">
              <a:lnSpc>
                <a:spcPct val="150000"/>
              </a:lnSpc>
              <a:buSzPct val="80000"/>
              <a:buFont typeface="+mj-lt"/>
              <a:buAutoNum type="arabicPeriod" startAt="4"/>
            </a:pPr>
            <a:r>
              <a:rPr lang="en-US" sz="2300" dirty="0"/>
              <a:t>Management is considering a change in equipment that would result in increasing the profit on the Hawaiian mix to $8 per unit but result in decreasing the profit on the California mix by $1. Would these changes be within the range of optimality? If so, how much would the optimal profit change?</a:t>
            </a:r>
          </a:p>
          <a:p>
            <a:pPr>
              <a:lnSpc>
                <a:spcPct val="150000"/>
              </a:lnSpc>
            </a:pPr>
            <a:endParaRPr lang="en-US" sz="23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graphicFrame>
        <p:nvGraphicFramePr>
          <p:cNvPr id="5" name="Object 4"/>
          <p:cNvGraphicFramePr>
            <a:graphicFrameLocks noChangeAspect="1"/>
          </p:cNvGraphicFramePr>
          <p:nvPr/>
        </p:nvGraphicFramePr>
        <p:xfrm>
          <a:off x="609600" y="1523999"/>
          <a:ext cx="5486400" cy="2754043"/>
        </p:xfrm>
        <a:graphic>
          <a:graphicData uri="http://schemas.openxmlformats.org/presentationml/2006/ole">
            <mc:AlternateContent xmlns:mc="http://schemas.openxmlformats.org/markup-compatibility/2006">
              <mc:Choice xmlns:v="urn:schemas-microsoft-com:vml" Requires="v">
                <p:oleObj name="Equation" r:id="rId2" imgW="3213000" imgH="1612800" progId="Equation.DSMT4">
                  <p:embed/>
                </p:oleObj>
              </mc:Choice>
              <mc:Fallback>
                <p:oleObj name="Equation" r:id="rId2" imgW="3213000" imgH="1612800" progId="Equation.DSMT4">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3999"/>
                        <a:ext cx="5486400" cy="27540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114800" y="4191000"/>
            <a:ext cx="3886200" cy="1338828"/>
          </a:xfrm>
          <a:prstGeom prst="rect">
            <a:avLst/>
          </a:prstGeom>
          <a:noFill/>
        </p:spPr>
        <p:txBody>
          <a:bodyPr wrap="square" rtlCol="0">
            <a:spAutoFit/>
          </a:bodyPr>
          <a:lstStyle/>
          <a:p>
            <a:pPr>
              <a:lnSpc>
                <a:spcPct val="150000"/>
              </a:lnSpc>
            </a:pPr>
            <a:r>
              <a:rPr lang="en-US" dirty="0">
                <a:solidFill>
                  <a:srgbClr val="0070C0"/>
                </a:solidFill>
              </a:rPr>
              <a:t>X</a:t>
            </a:r>
            <a:r>
              <a:rPr lang="en-US" sz="1200" dirty="0">
                <a:solidFill>
                  <a:srgbClr val="0070C0"/>
                </a:solidFill>
              </a:rPr>
              <a:t>1</a:t>
            </a:r>
            <a:r>
              <a:rPr lang="en-US" dirty="0">
                <a:solidFill>
                  <a:srgbClr val="0070C0"/>
                </a:solidFill>
              </a:rPr>
              <a:t>-  Bags of raw material 1</a:t>
            </a:r>
          </a:p>
          <a:p>
            <a:pPr>
              <a:lnSpc>
                <a:spcPct val="150000"/>
              </a:lnSpc>
            </a:pPr>
            <a:r>
              <a:rPr lang="en-US" dirty="0">
                <a:solidFill>
                  <a:srgbClr val="0070C0"/>
                </a:solidFill>
              </a:rPr>
              <a:t>X</a:t>
            </a:r>
            <a:r>
              <a:rPr lang="en-US" sz="1200" dirty="0">
                <a:solidFill>
                  <a:srgbClr val="0070C0"/>
                </a:solidFill>
              </a:rPr>
              <a:t>2</a:t>
            </a:r>
            <a:r>
              <a:rPr lang="en-US" dirty="0">
                <a:solidFill>
                  <a:srgbClr val="0070C0"/>
                </a:solidFill>
              </a:rPr>
              <a:t>- Bags of raw material 2</a:t>
            </a:r>
          </a:p>
          <a:p>
            <a:pPr>
              <a:lnSpc>
                <a:spcPct val="150000"/>
              </a:lnSpc>
            </a:pPr>
            <a:r>
              <a:rPr lang="en-US" dirty="0">
                <a:solidFill>
                  <a:srgbClr val="0070C0"/>
                </a:solidFill>
              </a:rPr>
              <a:t>X</a:t>
            </a:r>
            <a:r>
              <a:rPr lang="en-US" sz="1200" dirty="0">
                <a:solidFill>
                  <a:srgbClr val="0070C0"/>
                </a:solidFill>
              </a:rPr>
              <a:t>3</a:t>
            </a:r>
            <a:r>
              <a:rPr lang="en-US" dirty="0">
                <a:solidFill>
                  <a:srgbClr val="0070C0"/>
                </a:solidFill>
              </a:rPr>
              <a:t> – Bags of raw material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pic>
        <p:nvPicPr>
          <p:cNvPr id="588801" name="Picture 1"/>
          <p:cNvPicPr>
            <a:picLocks noChangeAspect="1" noChangeArrowheads="1"/>
          </p:cNvPicPr>
          <p:nvPr/>
        </p:nvPicPr>
        <p:blipFill>
          <a:blip r:embed="rId2"/>
          <a:srcRect/>
          <a:stretch>
            <a:fillRect/>
          </a:stretch>
        </p:blipFill>
        <p:spPr bwMode="auto">
          <a:xfrm>
            <a:off x="152400" y="1371599"/>
            <a:ext cx="8839200" cy="4876801"/>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534400" cy="4843272"/>
          </a:xfrm>
        </p:spPr>
        <p:txBody>
          <a:bodyPr>
            <a:normAutofit/>
          </a:bodyPr>
          <a:lstStyle/>
          <a:p>
            <a:pPr marL="566928" indent="-457200">
              <a:lnSpc>
                <a:spcPct val="150000"/>
              </a:lnSpc>
              <a:buFont typeface="+mj-lt"/>
              <a:buAutoNum type="arabicPeriod"/>
            </a:pPr>
            <a:r>
              <a:rPr lang="en-US" sz="2100" dirty="0"/>
              <a:t>Which constraints are binding on the solution? How do you know?</a:t>
            </a:r>
          </a:p>
          <a:p>
            <a:pPr marL="566928" indent="-457200">
              <a:lnSpc>
                <a:spcPct val="150000"/>
              </a:lnSpc>
              <a:buFont typeface="+mj-lt"/>
              <a:buAutoNum type="arabicPeriod"/>
            </a:pPr>
            <a:r>
              <a:rPr lang="en-US" sz="2100" dirty="0"/>
              <a:t>What does the reduced cost of 22 indicate?</a:t>
            </a:r>
          </a:p>
          <a:p>
            <a:pPr marL="566928" indent="-457200">
              <a:lnSpc>
                <a:spcPct val="150000"/>
              </a:lnSpc>
              <a:buFont typeface="+mj-lt"/>
              <a:buAutoNum type="arabicPeriod"/>
            </a:pPr>
            <a:r>
              <a:rPr lang="en-US" sz="2100" dirty="0"/>
              <a:t>How do you interpret the 608 in the allowable increase section of the fiber constraint?</a:t>
            </a:r>
          </a:p>
          <a:p>
            <a:pPr marL="566928" indent="-457200">
              <a:lnSpc>
                <a:spcPct val="150000"/>
              </a:lnSpc>
              <a:buFont typeface="+mj-lt"/>
              <a:buAutoNum type="arabicPeriod"/>
            </a:pPr>
            <a:r>
              <a:rPr lang="en-US" sz="2100" dirty="0"/>
              <a:t>Determine the range of optimality for the objective function coefficients of x1 and x2</a:t>
            </a:r>
          </a:p>
          <a:p>
            <a:pPr marL="566928" indent="-457200">
              <a:lnSpc>
                <a:spcPct val="150000"/>
              </a:lnSpc>
              <a:buFont typeface="+mj-lt"/>
              <a:buAutoNum type="arabicPeriod"/>
            </a:pPr>
            <a:r>
              <a:rPr lang="en-US" sz="2100" dirty="0"/>
              <a:t>What does the shadow price of 19 reveal?</a:t>
            </a:r>
          </a:p>
          <a:p>
            <a:pPr marL="566928" indent="-457200">
              <a:lnSpc>
                <a:spcPct val="150000"/>
              </a:lnSpc>
              <a:buFont typeface="+mj-lt"/>
              <a:buAutoNum type="arabicPeriod"/>
            </a:pPr>
            <a:r>
              <a:rPr lang="en-US" sz="2100" dirty="0"/>
              <a:t>What is the range of feasibility for the fat constraint’s RHS?</a:t>
            </a:r>
          </a:p>
          <a:p>
            <a:pPr>
              <a:lnSpc>
                <a:spcPct val="150000"/>
              </a:lnSpc>
            </a:pPr>
            <a:endParaRPr lang="en-US" sz="21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534400" cy="4843272"/>
          </a:xfrm>
        </p:spPr>
        <p:txBody>
          <a:bodyPr>
            <a:normAutofit/>
          </a:bodyPr>
          <a:lstStyle/>
          <a:p>
            <a:pPr marL="566928" indent="-457200">
              <a:lnSpc>
                <a:spcPct val="150000"/>
              </a:lnSpc>
              <a:buFont typeface="+mj-lt"/>
              <a:buAutoNum type="arabicPeriod" startAt="7"/>
            </a:pPr>
            <a:r>
              <a:rPr lang="en-US" sz="2100" dirty="0"/>
              <a:t>Would a decrease to 575 for the RHS of the fat constraint affect the optimal value of the objective function? If so, by how much?</a:t>
            </a:r>
          </a:p>
          <a:p>
            <a:pPr marL="566928" indent="-457200">
              <a:lnSpc>
                <a:spcPct val="150000"/>
              </a:lnSpc>
              <a:buFont typeface="+mj-lt"/>
              <a:buAutoNum type="arabicPeriod" startAt="7"/>
            </a:pPr>
            <a:r>
              <a:rPr lang="en-US" sz="2100" dirty="0"/>
              <a:t>The manager is considering reducing each RHS by 9 percent and may ask you to provide information on how that would impact the total cost. What would you need to do? Why?</a:t>
            </a:r>
          </a:p>
          <a:p>
            <a:pPr marL="566928" indent="-457200">
              <a:lnSpc>
                <a:spcPct val="150000"/>
              </a:lnSpc>
              <a:buFont typeface="+mj-lt"/>
              <a:buAutoNum type="arabicPeriod" startAt="7"/>
            </a:pPr>
            <a:endParaRPr lang="en-US" sz="21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graphicFrame>
        <p:nvGraphicFramePr>
          <p:cNvPr id="32770" name="Object 2"/>
          <p:cNvGraphicFramePr>
            <a:graphicFrameLocks noChangeAspect="1"/>
          </p:cNvGraphicFramePr>
          <p:nvPr/>
        </p:nvGraphicFramePr>
        <p:xfrm>
          <a:off x="554038" y="1524000"/>
          <a:ext cx="6940550" cy="3429000"/>
        </p:xfrm>
        <a:graphic>
          <a:graphicData uri="http://schemas.openxmlformats.org/presentationml/2006/ole">
            <mc:AlternateContent xmlns:mc="http://schemas.openxmlformats.org/markup-compatibility/2006">
              <mc:Choice xmlns:v="urn:schemas-microsoft-com:vml" Requires="v">
                <p:oleObj name="Equation" r:id="rId2" imgW="3263760" imgH="1612800" progId="Equation.DSMT4">
                  <p:embed/>
                </p:oleObj>
              </mc:Choice>
              <mc:Fallback>
                <p:oleObj name="Equation" r:id="rId2" imgW="3263760" imgH="1612800" progId="Equation.DSMT4">
                  <p:embed/>
                  <p:pic>
                    <p:nvPicPr>
                      <p:cNvPr id="32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38" y="1524000"/>
                        <a:ext cx="694055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pic>
        <p:nvPicPr>
          <p:cNvPr id="33795" name="Picture 3"/>
          <p:cNvPicPr>
            <a:picLocks noChangeAspect="1" noChangeArrowheads="1"/>
          </p:cNvPicPr>
          <p:nvPr/>
        </p:nvPicPr>
        <p:blipFill>
          <a:blip r:embed="rId3">
            <a:lum bright="-14000" contrast="6000"/>
          </a:blip>
          <a:srcRect/>
          <a:stretch>
            <a:fillRect/>
          </a:stretch>
        </p:blipFill>
        <p:spPr bwMode="auto">
          <a:xfrm>
            <a:off x="228600" y="1371600"/>
            <a:ext cx="8786471" cy="487680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534400" cy="4843272"/>
          </a:xfrm>
        </p:spPr>
        <p:txBody>
          <a:bodyPr>
            <a:normAutofit/>
          </a:bodyPr>
          <a:lstStyle/>
          <a:p>
            <a:pPr marL="566928" indent="-457200">
              <a:lnSpc>
                <a:spcPct val="150000"/>
              </a:lnSpc>
              <a:buFont typeface="+mj-lt"/>
              <a:buAutoNum type="arabicPeriod"/>
            </a:pPr>
            <a:r>
              <a:rPr lang="en-US" sz="2100" dirty="0"/>
              <a:t>What is the optimal solution and its objective function value?</a:t>
            </a:r>
          </a:p>
          <a:p>
            <a:pPr marL="566928" indent="-457200">
              <a:lnSpc>
                <a:spcPct val="150000"/>
              </a:lnSpc>
              <a:buFont typeface="+mj-lt"/>
              <a:buAutoNum type="arabicPeriod"/>
            </a:pPr>
            <a:r>
              <a:rPr lang="en-US" sz="2100" dirty="0"/>
              <a:t>The manager is concerned because none of Product 1 is called for in the optimal solution. At what profit per unit would Product 1 come into solution?</a:t>
            </a:r>
          </a:p>
          <a:p>
            <a:pPr marL="566928" indent="-457200">
              <a:lnSpc>
                <a:spcPct val="150000"/>
              </a:lnSpc>
              <a:buFont typeface="+mj-lt"/>
              <a:buAutoNum type="arabicPeriod"/>
            </a:pPr>
            <a:r>
              <a:rPr lang="en-US" sz="2100" dirty="0"/>
              <a:t>Determine the range of optimality for Products 1 and 2</a:t>
            </a:r>
          </a:p>
          <a:p>
            <a:pPr marL="566928" indent="-457200">
              <a:lnSpc>
                <a:spcPct val="150000"/>
              </a:lnSpc>
              <a:buFont typeface="+mj-lt"/>
              <a:buAutoNum type="arabicPeriod"/>
            </a:pPr>
            <a:r>
              <a:rPr lang="en-US" sz="2100" dirty="0"/>
              <a:t>What is the marginal value of an hour of machine time? Over what range of machine time is this amount valid?</a:t>
            </a:r>
          </a:p>
          <a:p>
            <a:pPr marL="566928" indent="-457200">
              <a:lnSpc>
                <a:spcPct val="150000"/>
              </a:lnSpc>
              <a:buFont typeface="+mj-lt"/>
              <a:buAutoNum type="arabicPeriod"/>
            </a:pPr>
            <a:r>
              <a:rPr lang="en-US" sz="2100" dirty="0"/>
              <a:t>Why the shadow price of material constraint is 0?</a:t>
            </a:r>
          </a:p>
          <a:p>
            <a:pPr>
              <a:lnSpc>
                <a:spcPct val="150000"/>
              </a:lnSpc>
            </a:pPr>
            <a:endParaRPr lang="en-US" sz="21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534400" cy="4843272"/>
          </a:xfrm>
        </p:spPr>
        <p:txBody>
          <a:bodyPr>
            <a:normAutofit/>
          </a:bodyPr>
          <a:lstStyle/>
          <a:p>
            <a:pPr marL="566928" indent="-457200">
              <a:lnSpc>
                <a:spcPct val="150000"/>
              </a:lnSpc>
              <a:buFont typeface="+mj-lt"/>
              <a:buAutoNum type="arabicPeriod" startAt="6"/>
            </a:pPr>
            <a:r>
              <a:rPr lang="en-US" sz="2100" dirty="0"/>
              <a:t>Manager can secure additional labor hours by the use of overtime. This involves paying a premium of $2 per hour. How much overtime can be effectively used, and what will the net total profit be if that amount of overtime is scheduled?</a:t>
            </a:r>
          </a:p>
          <a:p>
            <a:pPr marL="566928" indent="-457200">
              <a:lnSpc>
                <a:spcPct val="150000"/>
              </a:lnSpc>
              <a:buFont typeface="+mj-lt"/>
              <a:buAutoNum type="arabicPeriod" startAt="6"/>
            </a:pPr>
            <a:r>
              <a:rPr lang="en-US" sz="2100" dirty="0"/>
              <a:t>If the manager can obtain extra machine hours and labor hours, which one should be chosen and how much should be obtained?</a:t>
            </a:r>
          </a:p>
          <a:p>
            <a:pPr marL="566928" indent="-457200">
              <a:lnSpc>
                <a:spcPct val="150000"/>
              </a:lnSpc>
              <a:buFont typeface="+mj-lt"/>
              <a:buAutoNum type="arabicPeriod" startAt="6"/>
            </a:pPr>
            <a:endParaRPr lang="en-US" sz="2100" dirty="0"/>
          </a:p>
        </p:txBody>
      </p:sp>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graphicFrame>
        <p:nvGraphicFramePr>
          <p:cNvPr id="32770" name="Object 2"/>
          <p:cNvGraphicFramePr>
            <a:graphicFrameLocks noChangeAspect="1"/>
          </p:cNvGraphicFramePr>
          <p:nvPr/>
        </p:nvGraphicFramePr>
        <p:xfrm>
          <a:off x="1566863" y="1524000"/>
          <a:ext cx="4914900" cy="3429000"/>
        </p:xfrm>
        <a:graphic>
          <a:graphicData uri="http://schemas.openxmlformats.org/presentationml/2006/ole">
            <mc:AlternateContent xmlns:mc="http://schemas.openxmlformats.org/markup-compatibility/2006">
              <mc:Choice xmlns:v="urn:schemas-microsoft-com:vml" Requires="v">
                <p:oleObj name="Equation" r:id="rId2" imgW="2311200" imgH="1612800" progId="Equation.DSMT4">
                  <p:embed/>
                </p:oleObj>
              </mc:Choice>
              <mc:Fallback>
                <p:oleObj name="Equation" r:id="rId2" imgW="2311200" imgH="1612800" progId="Equation.DSMT4">
                  <p:embed/>
                  <p:pic>
                    <p:nvPicPr>
                      <p:cNvPr id="32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1524000"/>
                        <a:ext cx="491490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700" dirty="0">
                <a:solidFill>
                  <a:srgbClr val="C00000"/>
                </a:solidFill>
              </a:rPr>
              <a:t>Sensitivity Analysis…</a:t>
            </a:r>
          </a:p>
        </p:txBody>
      </p:sp>
      <p:pic>
        <p:nvPicPr>
          <p:cNvPr id="31747" name="Picture 3"/>
          <p:cNvPicPr>
            <a:picLocks noChangeAspect="1" noChangeArrowheads="1"/>
          </p:cNvPicPr>
          <p:nvPr/>
        </p:nvPicPr>
        <p:blipFill>
          <a:blip r:embed="rId2">
            <a:lum bright="-23000" contrast="36000"/>
          </a:blip>
          <a:srcRect/>
          <a:stretch>
            <a:fillRect/>
          </a:stretch>
        </p:blipFill>
        <p:spPr bwMode="auto">
          <a:xfrm>
            <a:off x="366713" y="1485900"/>
            <a:ext cx="8410575" cy="45339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3752</TotalTime>
  <Words>2904</Words>
  <Application>Microsoft Office PowerPoint</Application>
  <PresentationFormat>On-screen Show (4:3)</PresentationFormat>
  <Paragraphs>306</Paragraphs>
  <Slides>50</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7" baseType="lpstr">
      <vt:lpstr>Calibri</vt:lpstr>
      <vt:lpstr>Franklin Gothic Book</vt:lpstr>
      <vt:lpstr>Perpetua</vt:lpstr>
      <vt:lpstr>Wingdings</vt:lpstr>
      <vt:lpstr>Wingdings 2</vt:lpstr>
      <vt:lpstr>Equity</vt:lpstr>
      <vt:lpstr>Equation</vt:lpstr>
      <vt:lpstr>Resource Optimization Strategies in a Dynamic Business Environment</vt:lpstr>
      <vt:lpstr>To begin with LP: Example-1</vt:lpstr>
      <vt:lpstr>PowerPoint Presentation</vt:lpstr>
      <vt:lpstr>PowerPoint Presentation</vt:lpstr>
      <vt:lpstr>Characteristics of LP</vt:lpstr>
      <vt:lpstr>LP Problem formulation: Example-2</vt:lpstr>
      <vt:lpstr>LP Problem formulation: Example-2 (Cont.)</vt:lpstr>
      <vt:lpstr>Do it on your own</vt:lpstr>
      <vt:lpstr>PowerPoint Presentation</vt:lpstr>
      <vt:lpstr>LP Problem formulation: Example-3</vt:lpstr>
      <vt:lpstr>PowerPoint Presentation</vt:lpstr>
      <vt:lpstr>LP Problem formulation: Example-4</vt:lpstr>
      <vt:lpstr>PowerPoint Presentation</vt:lpstr>
      <vt:lpstr>PowerPoint Presentation</vt:lpstr>
      <vt:lpstr>Example</vt:lpstr>
      <vt:lpstr>Example  - Answer</vt:lpstr>
      <vt:lpstr>Problem 1</vt:lpstr>
      <vt:lpstr>Problem 2</vt:lpstr>
      <vt:lpstr>Problem 3</vt:lpstr>
      <vt:lpstr>Sensitivity Analysis</vt:lpstr>
      <vt:lpstr>PowerPoint Presentation</vt:lpstr>
      <vt:lpstr>Range of Optimality</vt:lpstr>
      <vt:lpstr>PowerPoint Presentation</vt:lpstr>
      <vt:lpstr>Range of Feasibility</vt:lpstr>
      <vt:lpstr>Shadow Price</vt:lpstr>
      <vt:lpstr>Sensitivity Analysis…..</vt:lpstr>
      <vt:lpstr>PowerPoint Presentation</vt:lpstr>
      <vt:lpstr>Example for demonstration</vt:lpstr>
      <vt:lpstr>PowerPoint Presentation</vt:lpstr>
      <vt:lpstr>PowerPoint Presentation</vt:lpstr>
      <vt:lpstr>PowerPoint Presentation</vt:lpstr>
      <vt:lpstr>While solving the problems…</vt:lpstr>
      <vt:lpstr>PowerPoint Presentation</vt:lpstr>
      <vt:lpstr>PowerPoint Presentation</vt:lpstr>
      <vt:lpstr>While solving the problems…</vt:lpstr>
      <vt:lpstr>While solving the problems…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lpstr>Sensitivity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Operations Research (OR) and Linear Programming (LP) </dc:title>
  <dc:creator>KUSHAL ANJARIA</dc:creator>
  <cp:lastModifiedBy>Prashant Premkumar Nair</cp:lastModifiedBy>
  <cp:revision>120</cp:revision>
  <dcterms:created xsi:type="dcterms:W3CDTF">2006-08-16T00:00:00Z</dcterms:created>
  <dcterms:modified xsi:type="dcterms:W3CDTF">2024-08-11T04:04:26Z</dcterms:modified>
</cp:coreProperties>
</file>