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39" r:id="rId2"/>
    <p:sldId id="464" r:id="rId3"/>
    <p:sldId id="424" r:id="rId4"/>
    <p:sldId id="425" r:id="rId5"/>
    <p:sldId id="594" r:id="rId6"/>
    <p:sldId id="465" r:id="rId7"/>
    <p:sldId id="714" r:id="rId8"/>
    <p:sldId id="468" r:id="rId9"/>
    <p:sldId id="429" r:id="rId10"/>
    <p:sldId id="715" r:id="rId11"/>
    <p:sldId id="596" r:id="rId12"/>
    <p:sldId id="598" r:id="rId13"/>
    <p:sldId id="599" r:id="rId14"/>
    <p:sldId id="602" r:id="rId15"/>
    <p:sldId id="716" r:id="rId16"/>
    <p:sldId id="431" r:id="rId17"/>
    <p:sldId id="461" r:id="rId18"/>
    <p:sldId id="427" r:id="rId19"/>
    <p:sldId id="432" r:id="rId20"/>
    <p:sldId id="717" r:id="rId21"/>
    <p:sldId id="441" r:id="rId22"/>
    <p:sldId id="718" r:id="rId23"/>
    <p:sldId id="719" r:id="rId24"/>
    <p:sldId id="426" r:id="rId25"/>
    <p:sldId id="620" r:id="rId26"/>
    <p:sldId id="621" r:id="rId27"/>
    <p:sldId id="622" r:id="rId28"/>
    <p:sldId id="448" r:id="rId29"/>
    <p:sldId id="449" r:id="rId30"/>
    <p:sldId id="450" r:id="rId31"/>
    <p:sldId id="451" r:id="rId32"/>
    <p:sldId id="469" r:id="rId33"/>
    <p:sldId id="453" r:id="rId34"/>
    <p:sldId id="456" r:id="rId35"/>
    <p:sldId id="470" r:id="rId36"/>
    <p:sldId id="459" r:id="rId37"/>
    <p:sldId id="460"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oleObject" Target="file:///F:\Local%20Disk\Business%20Valuation\2019\PE%20ratio%20fundametal.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Local%20Disk\Business%20Valuation\2019\Market%20PE%20ratio.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g=15%</c:v>
          </c:tx>
          <c:spPr>
            <a:solidFill>
              <a:schemeClr val="accent1"/>
            </a:solidFill>
            <a:ln>
              <a:noFill/>
            </a:ln>
            <a:effectLst/>
          </c:spPr>
          <c:invertIfNegative val="0"/>
          <c:cat>
            <c:numRef>
              <c:f>Sheet1!$H$34:$M$34</c:f>
              <c:numCache>
                <c:formatCode>General</c:formatCode>
                <c:ptCount val="6"/>
                <c:pt idx="0">
                  <c:v>0.5</c:v>
                </c:pt>
                <c:pt idx="1">
                  <c:v>0.7</c:v>
                </c:pt>
                <c:pt idx="2">
                  <c:v>0.9</c:v>
                </c:pt>
                <c:pt idx="3">
                  <c:v>1.1000000000000001</c:v>
                </c:pt>
                <c:pt idx="4">
                  <c:v>1.3</c:v>
                </c:pt>
                <c:pt idx="5">
                  <c:v>1.5</c:v>
                </c:pt>
              </c:numCache>
            </c:numRef>
          </c:cat>
          <c:val>
            <c:numRef>
              <c:f>Sheet1!$H$37:$M$37</c:f>
              <c:numCache>
                <c:formatCode>0.00</c:formatCode>
                <c:ptCount val="6"/>
                <c:pt idx="0">
                  <c:v>96.322426926250131</c:v>
                </c:pt>
                <c:pt idx="1">
                  <c:v>37.783559380163204</c:v>
                </c:pt>
                <c:pt idx="2">
                  <c:v>22.946124461285155</c:v>
                </c:pt>
                <c:pt idx="3">
                  <c:v>16.199347179049127</c:v>
                </c:pt>
                <c:pt idx="4">
                  <c:v>12.357323418595065</c:v>
                </c:pt>
                <c:pt idx="5">
                  <c:v>9.8851244325394969</c:v>
                </c:pt>
              </c:numCache>
            </c:numRef>
          </c:val>
          <c:extLst>
            <c:ext xmlns:c16="http://schemas.microsoft.com/office/drawing/2014/chart" uri="{C3380CC4-5D6E-409C-BE32-E72D297353CC}">
              <c16:uniqueId val="{00000000-CC20-46A2-876D-5A87E9EF6C42}"/>
            </c:ext>
          </c:extLst>
        </c:ser>
        <c:ser>
          <c:idx val="1"/>
          <c:order val="1"/>
          <c:tx>
            <c:v>g=20%</c:v>
          </c:tx>
          <c:spPr>
            <a:solidFill>
              <a:schemeClr val="accent2"/>
            </a:solidFill>
            <a:ln>
              <a:noFill/>
            </a:ln>
            <a:effectLst/>
          </c:spPr>
          <c:invertIfNegative val="0"/>
          <c:cat>
            <c:numRef>
              <c:f>Sheet1!$H$34:$M$34</c:f>
              <c:numCache>
                <c:formatCode>General</c:formatCode>
                <c:ptCount val="6"/>
                <c:pt idx="0">
                  <c:v>0.5</c:v>
                </c:pt>
                <c:pt idx="1">
                  <c:v>0.7</c:v>
                </c:pt>
                <c:pt idx="2">
                  <c:v>0.9</c:v>
                </c:pt>
                <c:pt idx="3">
                  <c:v>1.1000000000000001</c:v>
                </c:pt>
                <c:pt idx="4">
                  <c:v>1.3</c:v>
                </c:pt>
                <c:pt idx="5">
                  <c:v>1.5</c:v>
                </c:pt>
              </c:numCache>
            </c:numRef>
          </c:cat>
          <c:val>
            <c:numRef>
              <c:f>Sheet1!$H$38:$M$38</c:f>
              <c:numCache>
                <c:formatCode>0.00</c:formatCode>
                <c:ptCount val="6"/>
                <c:pt idx="0">
                  <c:v>119.00660501076774</c:v>
                </c:pt>
                <c:pt idx="1">
                  <c:v>46.589959524922499</c:v>
                </c:pt>
                <c:pt idx="2">
                  <c:v>28.237723632082005</c:v>
                </c:pt>
                <c:pt idx="3">
                  <c:v>19.894576041271122</c:v>
                </c:pt>
                <c:pt idx="4">
                  <c:v>15.144861902481846</c:v>
                </c:pt>
                <c:pt idx="5">
                  <c:v>12.089674607477741</c:v>
                </c:pt>
              </c:numCache>
            </c:numRef>
          </c:val>
          <c:extLst>
            <c:ext xmlns:c16="http://schemas.microsoft.com/office/drawing/2014/chart" uri="{C3380CC4-5D6E-409C-BE32-E72D297353CC}">
              <c16:uniqueId val="{00000001-CC20-46A2-876D-5A87E9EF6C42}"/>
            </c:ext>
          </c:extLst>
        </c:ser>
        <c:ser>
          <c:idx val="2"/>
          <c:order val="2"/>
          <c:tx>
            <c:v>g=25%</c:v>
          </c:tx>
          <c:spPr>
            <a:solidFill>
              <a:schemeClr val="accent3"/>
            </a:solidFill>
            <a:ln>
              <a:noFill/>
            </a:ln>
            <a:effectLst/>
          </c:spPr>
          <c:invertIfNegative val="0"/>
          <c:cat>
            <c:numRef>
              <c:f>Sheet1!$H$34:$M$34</c:f>
              <c:numCache>
                <c:formatCode>General</c:formatCode>
                <c:ptCount val="6"/>
                <c:pt idx="0">
                  <c:v>0.5</c:v>
                </c:pt>
                <c:pt idx="1">
                  <c:v>0.7</c:v>
                </c:pt>
                <c:pt idx="2">
                  <c:v>0.9</c:v>
                </c:pt>
                <c:pt idx="3">
                  <c:v>1.1000000000000001</c:v>
                </c:pt>
                <c:pt idx="4">
                  <c:v>1.3</c:v>
                </c:pt>
                <c:pt idx="5">
                  <c:v>1.5</c:v>
                </c:pt>
              </c:numCache>
            </c:numRef>
          </c:cat>
          <c:val>
            <c:numRef>
              <c:f>Sheet1!$H$39:$M$39</c:f>
              <c:numCache>
                <c:formatCode>0.00</c:formatCode>
                <c:ptCount val="6"/>
                <c:pt idx="0">
                  <c:v>145.79386885155705</c:v>
                </c:pt>
                <c:pt idx="1">
                  <c:v>56.983699050626406</c:v>
                </c:pt>
                <c:pt idx="2">
                  <c:v>34.479742862471539</c:v>
                </c:pt>
                <c:pt idx="3">
                  <c:v>24.251108337918577</c:v>
                </c:pt>
                <c:pt idx="4">
                  <c:v>18.4294327430677</c:v>
                </c:pt>
                <c:pt idx="5">
                  <c:v>14.685842001962499</c:v>
                </c:pt>
              </c:numCache>
            </c:numRef>
          </c:val>
          <c:extLst>
            <c:ext xmlns:c16="http://schemas.microsoft.com/office/drawing/2014/chart" uri="{C3380CC4-5D6E-409C-BE32-E72D297353CC}">
              <c16:uniqueId val="{00000002-CC20-46A2-876D-5A87E9EF6C42}"/>
            </c:ext>
          </c:extLst>
        </c:ser>
        <c:ser>
          <c:idx val="3"/>
          <c:order val="3"/>
          <c:tx>
            <c:v>g=30%</c:v>
          </c:tx>
          <c:spPr>
            <a:solidFill>
              <a:schemeClr val="accent4"/>
            </a:solidFill>
            <a:ln>
              <a:noFill/>
            </a:ln>
            <a:effectLst/>
          </c:spPr>
          <c:invertIfNegative val="0"/>
          <c:cat>
            <c:numRef>
              <c:f>Sheet1!$H$34:$M$34</c:f>
              <c:numCache>
                <c:formatCode>General</c:formatCode>
                <c:ptCount val="6"/>
                <c:pt idx="0">
                  <c:v>0.5</c:v>
                </c:pt>
                <c:pt idx="1">
                  <c:v>0.7</c:v>
                </c:pt>
                <c:pt idx="2">
                  <c:v>0.9</c:v>
                </c:pt>
                <c:pt idx="3">
                  <c:v>1.1000000000000001</c:v>
                </c:pt>
                <c:pt idx="4">
                  <c:v>1.3</c:v>
                </c:pt>
                <c:pt idx="5">
                  <c:v>1.5</c:v>
                </c:pt>
              </c:numCache>
            </c:numRef>
          </c:cat>
          <c:val>
            <c:numRef>
              <c:f>Sheet1!$H$40:$M$40</c:f>
              <c:numCache>
                <c:formatCode>0.00</c:formatCode>
                <c:ptCount val="6"/>
                <c:pt idx="0">
                  <c:v>177.21782330821043</c:v>
                </c:pt>
                <c:pt idx="1">
                  <c:v>69.170849600607653</c:v>
                </c:pt>
                <c:pt idx="2">
                  <c:v>41.795349636783733</c:v>
                </c:pt>
                <c:pt idx="3">
                  <c:v>29.354491324768169</c:v>
                </c:pt>
                <c:pt idx="4">
                  <c:v>22.275217107312823</c:v>
                </c:pt>
                <c:pt idx="5">
                  <c:v>17.724103810353547</c:v>
                </c:pt>
              </c:numCache>
            </c:numRef>
          </c:val>
          <c:extLst>
            <c:ext xmlns:c16="http://schemas.microsoft.com/office/drawing/2014/chart" uri="{C3380CC4-5D6E-409C-BE32-E72D297353CC}">
              <c16:uniqueId val="{00000003-CC20-46A2-876D-5A87E9EF6C42}"/>
            </c:ext>
          </c:extLst>
        </c:ser>
        <c:ser>
          <c:idx val="4"/>
          <c:order val="4"/>
          <c:tx>
            <c:v>g=35%</c:v>
          </c:tx>
          <c:spPr>
            <a:solidFill>
              <a:schemeClr val="accent5"/>
            </a:solidFill>
            <a:ln>
              <a:noFill/>
            </a:ln>
            <a:effectLst/>
          </c:spPr>
          <c:invertIfNegative val="0"/>
          <c:cat>
            <c:numRef>
              <c:f>Sheet1!$H$34:$M$34</c:f>
              <c:numCache>
                <c:formatCode>General</c:formatCode>
                <c:ptCount val="6"/>
                <c:pt idx="0">
                  <c:v>0.5</c:v>
                </c:pt>
                <c:pt idx="1">
                  <c:v>0.7</c:v>
                </c:pt>
                <c:pt idx="2">
                  <c:v>0.9</c:v>
                </c:pt>
                <c:pt idx="3">
                  <c:v>1.1000000000000001</c:v>
                </c:pt>
                <c:pt idx="4">
                  <c:v>1.3</c:v>
                </c:pt>
                <c:pt idx="5">
                  <c:v>1.5</c:v>
                </c:pt>
              </c:numCache>
            </c:numRef>
          </c:cat>
          <c:val>
            <c:numRef>
              <c:f>Sheet1!$H$41:$M$41</c:f>
              <c:numCache>
                <c:formatCode>0.00</c:formatCode>
                <c:ptCount val="6"/>
                <c:pt idx="0">
                  <c:v>213.85647149070041</c:v>
                </c:pt>
                <c:pt idx="1">
                  <c:v>83.374610827969718</c:v>
                </c:pt>
                <c:pt idx="2">
                  <c:v>50.317937907315681</c:v>
                </c:pt>
                <c:pt idx="3">
                  <c:v>35.297367625900215</c:v>
                </c:pt>
                <c:pt idx="4">
                  <c:v>26.751713742963052</c:v>
                </c:pt>
                <c:pt idx="5">
                  <c:v>21.259114931222403</c:v>
                </c:pt>
              </c:numCache>
            </c:numRef>
          </c:val>
          <c:extLst>
            <c:ext xmlns:c16="http://schemas.microsoft.com/office/drawing/2014/chart" uri="{C3380CC4-5D6E-409C-BE32-E72D297353CC}">
              <c16:uniqueId val="{00000004-CC20-46A2-876D-5A87E9EF6C42}"/>
            </c:ext>
          </c:extLst>
        </c:ser>
        <c:dLbls>
          <c:showLegendKey val="0"/>
          <c:showVal val="0"/>
          <c:showCatName val="0"/>
          <c:showSerName val="0"/>
          <c:showPercent val="0"/>
          <c:showBubbleSize val="0"/>
        </c:dLbls>
        <c:gapWidth val="219"/>
        <c:overlap val="-27"/>
        <c:axId val="1347799408"/>
        <c:axId val="1350850016"/>
      </c:barChart>
      <c:catAx>
        <c:axId val="1347799408"/>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Equity beta</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50850016"/>
        <c:crosses val="autoZero"/>
        <c:auto val="1"/>
        <c:lblAlgn val="ctr"/>
        <c:lblOffset val="100"/>
        <c:noMultiLvlLbl val="0"/>
      </c:catAx>
      <c:valAx>
        <c:axId val="13508500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PE ratio</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34779940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Sheet3!$A$27:$A$49</c:f>
              <c:numCache>
                <c:formatCode>mmm\-yy</c:formatCode>
                <c:ptCount val="23"/>
                <c:pt idx="0">
                  <c:v>35765</c:v>
                </c:pt>
                <c:pt idx="1">
                  <c:v>36130</c:v>
                </c:pt>
                <c:pt idx="2">
                  <c:v>36495</c:v>
                </c:pt>
                <c:pt idx="3">
                  <c:v>36861</c:v>
                </c:pt>
                <c:pt idx="4">
                  <c:v>37226</c:v>
                </c:pt>
                <c:pt idx="5">
                  <c:v>37591</c:v>
                </c:pt>
                <c:pt idx="6">
                  <c:v>37956</c:v>
                </c:pt>
                <c:pt idx="7">
                  <c:v>38322</c:v>
                </c:pt>
                <c:pt idx="8">
                  <c:v>38687</c:v>
                </c:pt>
                <c:pt idx="9">
                  <c:v>39052</c:v>
                </c:pt>
                <c:pt idx="10">
                  <c:v>39417</c:v>
                </c:pt>
                <c:pt idx="11">
                  <c:v>39783</c:v>
                </c:pt>
                <c:pt idx="12">
                  <c:v>40148</c:v>
                </c:pt>
                <c:pt idx="13">
                  <c:v>40513</c:v>
                </c:pt>
                <c:pt idx="14">
                  <c:v>40878</c:v>
                </c:pt>
                <c:pt idx="15">
                  <c:v>41244</c:v>
                </c:pt>
                <c:pt idx="16">
                  <c:v>41609</c:v>
                </c:pt>
                <c:pt idx="17">
                  <c:v>41974</c:v>
                </c:pt>
                <c:pt idx="18">
                  <c:v>42339</c:v>
                </c:pt>
                <c:pt idx="19">
                  <c:v>42705</c:v>
                </c:pt>
                <c:pt idx="20">
                  <c:v>43070</c:v>
                </c:pt>
                <c:pt idx="21">
                  <c:v>43435</c:v>
                </c:pt>
                <c:pt idx="22">
                  <c:v>43800</c:v>
                </c:pt>
              </c:numCache>
            </c:numRef>
          </c:cat>
          <c:val>
            <c:numRef>
              <c:f>Sheet3!$C$26:$C$49</c:f>
              <c:numCache>
                <c:formatCode>General</c:formatCode>
                <c:ptCount val="24"/>
                <c:pt idx="0">
                  <c:v>10.31</c:v>
                </c:pt>
                <c:pt idx="1">
                  <c:v>11.53</c:v>
                </c:pt>
                <c:pt idx="2">
                  <c:v>12.04</c:v>
                </c:pt>
                <c:pt idx="3">
                  <c:v>25.68</c:v>
                </c:pt>
                <c:pt idx="4">
                  <c:v>19.43</c:v>
                </c:pt>
                <c:pt idx="5">
                  <c:v>14.82</c:v>
                </c:pt>
                <c:pt idx="6">
                  <c:v>14.02</c:v>
                </c:pt>
                <c:pt idx="7">
                  <c:v>17.78</c:v>
                </c:pt>
                <c:pt idx="8">
                  <c:v>17.170000000000002</c:v>
                </c:pt>
                <c:pt idx="9">
                  <c:v>18.579999999999998</c:v>
                </c:pt>
                <c:pt idx="10">
                  <c:v>19.84</c:v>
                </c:pt>
                <c:pt idx="11">
                  <c:v>26.4</c:v>
                </c:pt>
                <c:pt idx="12">
                  <c:v>11.8</c:v>
                </c:pt>
                <c:pt idx="13">
                  <c:v>20.78</c:v>
                </c:pt>
                <c:pt idx="14">
                  <c:v>22.24</c:v>
                </c:pt>
                <c:pt idx="15">
                  <c:v>15.62</c:v>
                </c:pt>
                <c:pt idx="16">
                  <c:v>18.43</c:v>
                </c:pt>
                <c:pt idx="17">
                  <c:v>18.989999999999998</c:v>
                </c:pt>
                <c:pt idx="18">
                  <c:v>21.96</c:v>
                </c:pt>
                <c:pt idx="19">
                  <c:v>23.6</c:v>
                </c:pt>
                <c:pt idx="20">
                  <c:v>25.3</c:v>
                </c:pt>
                <c:pt idx="21">
                  <c:v>32.549999999999997</c:v>
                </c:pt>
                <c:pt idx="22">
                  <c:v>29.61</c:v>
                </c:pt>
                <c:pt idx="23">
                  <c:v>29.2</c:v>
                </c:pt>
              </c:numCache>
            </c:numRef>
          </c:val>
          <c:extLst>
            <c:ext xmlns:c16="http://schemas.microsoft.com/office/drawing/2014/chart" uri="{C3380CC4-5D6E-409C-BE32-E72D297353CC}">
              <c16:uniqueId val="{00000000-DAC2-4AAC-8105-FC91BEB0B1B0}"/>
            </c:ext>
          </c:extLst>
        </c:ser>
        <c:dLbls>
          <c:showLegendKey val="0"/>
          <c:showVal val="0"/>
          <c:showCatName val="0"/>
          <c:showSerName val="0"/>
          <c:showPercent val="0"/>
          <c:showBubbleSize val="0"/>
        </c:dLbls>
        <c:gapWidth val="219"/>
        <c:overlap val="-27"/>
        <c:axId val="1543182896"/>
        <c:axId val="1547352864"/>
      </c:barChart>
      <c:dateAx>
        <c:axId val="1543182896"/>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Time -period</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47352864"/>
        <c:crosses val="autoZero"/>
        <c:auto val="1"/>
        <c:lblOffset val="100"/>
        <c:baseTimeUnit val="years"/>
      </c:dateAx>
      <c:valAx>
        <c:axId val="15473528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600" dirty="0"/>
                  <a:t>PE ratio</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5431828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9B784-3D3F-4A14-8E72-6B07EAC748D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6C2464-CC3C-4F73-8F1B-316A67B011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9C9493-929C-4305-A083-8D6825B3DA42}"/>
              </a:ext>
            </a:extLst>
          </p:cNvPr>
          <p:cNvSpPr>
            <a:spLocks noGrp="1"/>
          </p:cNvSpPr>
          <p:nvPr>
            <p:ph type="dt" sz="half" idx="10"/>
          </p:nvPr>
        </p:nvSpPr>
        <p:spPr/>
        <p:txBody>
          <a:bodyPr/>
          <a:lstStyle/>
          <a:p>
            <a:fld id="{1F923FF8-893E-4F6F-8914-CEBE7E9F6172}" type="datetimeFigureOut">
              <a:rPr lang="en-US" smtClean="0"/>
              <a:t>6/7/2020</a:t>
            </a:fld>
            <a:endParaRPr lang="en-US"/>
          </a:p>
        </p:txBody>
      </p:sp>
      <p:sp>
        <p:nvSpPr>
          <p:cNvPr id="5" name="Footer Placeholder 4">
            <a:extLst>
              <a:ext uri="{FF2B5EF4-FFF2-40B4-BE49-F238E27FC236}">
                <a16:creationId xmlns:a16="http://schemas.microsoft.com/office/drawing/2014/main" id="{5430916E-1CCA-4758-99C4-D5F6057716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A2E5E6-1ED5-479C-BD17-4874E62A3B39}"/>
              </a:ext>
            </a:extLst>
          </p:cNvPr>
          <p:cNvSpPr>
            <a:spLocks noGrp="1"/>
          </p:cNvSpPr>
          <p:nvPr>
            <p:ph type="sldNum" sz="quarter" idx="12"/>
          </p:nvPr>
        </p:nvSpPr>
        <p:spPr/>
        <p:txBody>
          <a:bodyPr/>
          <a:lstStyle/>
          <a:p>
            <a:fld id="{F1FE5DE8-53AD-43FA-AA44-F60A3A903969}" type="slidenum">
              <a:rPr lang="en-US" smtClean="0"/>
              <a:t>‹#›</a:t>
            </a:fld>
            <a:endParaRPr lang="en-US"/>
          </a:p>
        </p:txBody>
      </p:sp>
    </p:spTree>
    <p:extLst>
      <p:ext uri="{BB962C8B-B14F-4D97-AF65-F5344CB8AC3E}">
        <p14:creationId xmlns:p14="http://schemas.microsoft.com/office/powerpoint/2010/main" val="3753759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D664E-12D0-4AD6-A4A8-19CA95B355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54864F-223E-4981-A8B3-E0377ED37F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590BEA-FFCE-4BB5-A6DD-1B7B4592E0FF}"/>
              </a:ext>
            </a:extLst>
          </p:cNvPr>
          <p:cNvSpPr>
            <a:spLocks noGrp="1"/>
          </p:cNvSpPr>
          <p:nvPr>
            <p:ph type="dt" sz="half" idx="10"/>
          </p:nvPr>
        </p:nvSpPr>
        <p:spPr/>
        <p:txBody>
          <a:bodyPr/>
          <a:lstStyle/>
          <a:p>
            <a:fld id="{1F923FF8-893E-4F6F-8914-CEBE7E9F6172}" type="datetimeFigureOut">
              <a:rPr lang="en-US" smtClean="0"/>
              <a:t>6/7/2020</a:t>
            </a:fld>
            <a:endParaRPr lang="en-US"/>
          </a:p>
        </p:txBody>
      </p:sp>
      <p:sp>
        <p:nvSpPr>
          <p:cNvPr id="5" name="Footer Placeholder 4">
            <a:extLst>
              <a:ext uri="{FF2B5EF4-FFF2-40B4-BE49-F238E27FC236}">
                <a16:creationId xmlns:a16="http://schemas.microsoft.com/office/drawing/2014/main" id="{48A89B88-F2B0-46EA-B18C-CD7FFB052E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4B7547-155C-4364-89BD-2FEEC77D1735}"/>
              </a:ext>
            </a:extLst>
          </p:cNvPr>
          <p:cNvSpPr>
            <a:spLocks noGrp="1"/>
          </p:cNvSpPr>
          <p:nvPr>
            <p:ph type="sldNum" sz="quarter" idx="12"/>
          </p:nvPr>
        </p:nvSpPr>
        <p:spPr/>
        <p:txBody>
          <a:bodyPr/>
          <a:lstStyle/>
          <a:p>
            <a:fld id="{F1FE5DE8-53AD-43FA-AA44-F60A3A903969}" type="slidenum">
              <a:rPr lang="en-US" smtClean="0"/>
              <a:t>‹#›</a:t>
            </a:fld>
            <a:endParaRPr lang="en-US"/>
          </a:p>
        </p:txBody>
      </p:sp>
    </p:spTree>
    <p:extLst>
      <p:ext uri="{BB962C8B-B14F-4D97-AF65-F5344CB8AC3E}">
        <p14:creationId xmlns:p14="http://schemas.microsoft.com/office/powerpoint/2010/main" val="237419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37118-E35B-48BC-8D89-FEB0B4CF6E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406488-8E81-4F48-A5C9-BFD8A4BF7C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8A64A1-40F8-4578-91FE-188BF989199E}"/>
              </a:ext>
            </a:extLst>
          </p:cNvPr>
          <p:cNvSpPr>
            <a:spLocks noGrp="1"/>
          </p:cNvSpPr>
          <p:nvPr>
            <p:ph type="dt" sz="half" idx="10"/>
          </p:nvPr>
        </p:nvSpPr>
        <p:spPr/>
        <p:txBody>
          <a:bodyPr/>
          <a:lstStyle/>
          <a:p>
            <a:fld id="{1F923FF8-893E-4F6F-8914-CEBE7E9F6172}" type="datetimeFigureOut">
              <a:rPr lang="en-US" smtClean="0"/>
              <a:t>6/7/2020</a:t>
            </a:fld>
            <a:endParaRPr lang="en-US"/>
          </a:p>
        </p:txBody>
      </p:sp>
      <p:sp>
        <p:nvSpPr>
          <p:cNvPr id="5" name="Footer Placeholder 4">
            <a:extLst>
              <a:ext uri="{FF2B5EF4-FFF2-40B4-BE49-F238E27FC236}">
                <a16:creationId xmlns:a16="http://schemas.microsoft.com/office/drawing/2014/main" id="{DE02C8D8-C07E-494D-95D5-BA96BA4255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C97D28-F3FC-4C31-A151-7DD0F64DDD16}"/>
              </a:ext>
            </a:extLst>
          </p:cNvPr>
          <p:cNvSpPr>
            <a:spLocks noGrp="1"/>
          </p:cNvSpPr>
          <p:nvPr>
            <p:ph type="sldNum" sz="quarter" idx="12"/>
          </p:nvPr>
        </p:nvSpPr>
        <p:spPr/>
        <p:txBody>
          <a:bodyPr/>
          <a:lstStyle/>
          <a:p>
            <a:fld id="{F1FE5DE8-53AD-43FA-AA44-F60A3A903969}" type="slidenum">
              <a:rPr lang="en-US" smtClean="0"/>
              <a:t>‹#›</a:t>
            </a:fld>
            <a:endParaRPr lang="en-US"/>
          </a:p>
        </p:txBody>
      </p:sp>
    </p:spTree>
    <p:extLst>
      <p:ext uri="{BB962C8B-B14F-4D97-AF65-F5344CB8AC3E}">
        <p14:creationId xmlns:p14="http://schemas.microsoft.com/office/powerpoint/2010/main" val="321336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47D68-1DA2-48BE-A9E1-8A8FFFFFD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A4EEA6-0A3C-42ED-A78E-4F5622B735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810525-70F1-4AA2-AD77-2348490637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C32965-6EB9-43E7-AE1F-62F11F99D335}"/>
              </a:ext>
            </a:extLst>
          </p:cNvPr>
          <p:cNvSpPr>
            <a:spLocks noGrp="1"/>
          </p:cNvSpPr>
          <p:nvPr>
            <p:ph type="dt" sz="half" idx="10"/>
          </p:nvPr>
        </p:nvSpPr>
        <p:spPr/>
        <p:txBody>
          <a:bodyPr/>
          <a:lstStyle/>
          <a:p>
            <a:fld id="{1F923FF8-893E-4F6F-8914-CEBE7E9F6172}" type="datetimeFigureOut">
              <a:rPr lang="en-US" smtClean="0"/>
              <a:t>6/7/2020</a:t>
            </a:fld>
            <a:endParaRPr lang="en-US"/>
          </a:p>
        </p:txBody>
      </p:sp>
      <p:sp>
        <p:nvSpPr>
          <p:cNvPr id="6" name="Footer Placeholder 5">
            <a:extLst>
              <a:ext uri="{FF2B5EF4-FFF2-40B4-BE49-F238E27FC236}">
                <a16:creationId xmlns:a16="http://schemas.microsoft.com/office/drawing/2014/main" id="{E3CC1BA4-7535-416C-A388-E96C1BA45F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362320-F7AA-4711-BC96-D95248EEB175}"/>
              </a:ext>
            </a:extLst>
          </p:cNvPr>
          <p:cNvSpPr>
            <a:spLocks noGrp="1"/>
          </p:cNvSpPr>
          <p:nvPr>
            <p:ph type="sldNum" sz="quarter" idx="12"/>
          </p:nvPr>
        </p:nvSpPr>
        <p:spPr/>
        <p:txBody>
          <a:bodyPr/>
          <a:lstStyle/>
          <a:p>
            <a:fld id="{F1FE5DE8-53AD-43FA-AA44-F60A3A903969}" type="slidenum">
              <a:rPr lang="en-US" smtClean="0"/>
              <a:t>‹#›</a:t>
            </a:fld>
            <a:endParaRPr lang="en-US"/>
          </a:p>
        </p:txBody>
      </p:sp>
    </p:spTree>
    <p:extLst>
      <p:ext uri="{BB962C8B-B14F-4D97-AF65-F5344CB8AC3E}">
        <p14:creationId xmlns:p14="http://schemas.microsoft.com/office/powerpoint/2010/main" val="3251397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A8A80-B359-4D3D-9506-EDF6A2B776B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CD9A791-71D9-4C10-99D6-C1CBDA8F08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77800A-CB56-4ABD-8F61-325E18298E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7F9A44-A7E1-45C1-95C6-C85DD7A026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9AFDDF-F51E-481E-AF8E-EF9185C3FD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7B70B1-EECC-4B0A-B916-CD15665EB256}"/>
              </a:ext>
            </a:extLst>
          </p:cNvPr>
          <p:cNvSpPr>
            <a:spLocks noGrp="1"/>
          </p:cNvSpPr>
          <p:nvPr>
            <p:ph type="dt" sz="half" idx="10"/>
          </p:nvPr>
        </p:nvSpPr>
        <p:spPr/>
        <p:txBody>
          <a:bodyPr/>
          <a:lstStyle/>
          <a:p>
            <a:fld id="{1F923FF8-893E-4F6F-8914-CEBE7E9F6172}" type="datetimeFigureOut">
              <a:rPr lang="en-US" smtClean="0"/>
              <a:t>6/7/2020</a:t>
            </a:fld>
            <a:endParaRPr lang="en-US"/>
          </a:p>
        </p:txBody>
      </p:sp>
      <p:sp>
        <p:nvSpPr>
          <p:cNvPr id="8" name="Footer Placeholder 7">
            <a:extLst>
              <a:ext uri="{FF2B5EF4-FFF2-40B4-BE49-F238E27FC236}">
                <a16:creationId xmlns:a16="http://schemas.microsoft.com/office/drawing/2014/main" id="{E23A09AB-BF1D-4B99-A8DA-7A67BC10FBE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4937DD-425E-4CC2-A454-A284B3AC49F2}"/>
              </a:ext>
            </a:extLst>
          </p:cNvPr>
          <p:cNvSpPr>
            <a:spLocks noGrp="1"/>
          </p:cNvSpPr>
          <p:nvPr>
            <p:ph type="sldNum" sz="quarter" idx="12"/>
          </p:nvPr>
        </p:nvSpPr>
        <p:spPr/>
        <p:txBody>
          <a:bodyPr/>
          <a:lstStyle/>
          <a:p>
            <a:fld id="{F1FE5DE8-53AD-43FA-AA44-F60A3A903969}" type="slidenum">
              <a:rPr lang="en-US" smtClean="0"/>
              <a:t>‹#›</a:t>
            </a:fld>
            <a:endParaRPr lang="en-US"/>
          </a:p>
        </p:txBody>
      </p:sp>
    </p:spTree>
    <p:extLst>
      <p:ext uri="{BB962C8B-B14F-4D97-AF65-F5344CB8AC3E}">
        <p14:creationId xmlns:p14="http://schemas.microsoft.com/office/powerpoint/2010/main" val="650395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ED43F-4480-4A63-9FF3-C05E766EC9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4E7D73-CFD9-430F-B40C-4FE57E203DEE}"/>
              </a:ext>
            </a:extLst>
          </p:cNvPr>
          <p:cNvSpPr>
            <a:spLocks noGrp="1"/>
          </p:cNvSpPr>
          <p:nvPr>
            <p:ph type="dt" sz="half" idx="10"/>
          </p:nvPr>
        </p:nvSpPr>
        <p:spPr/>
        <p:txBody>
          <a:bodyPr/>
          <a:lstStyle/>
          <a:p>
            <a:fld id="{1F923FF8-893E-4F6F-8914-CEBE7E9F6172}" type="datetimeFigureOut">
              <a:rPr lang="en-US" smtClean="0"/>
              <a:t>6/7/2020</a:t>
            </a:fld>
            <a:endParaRPr lang="en-US"/>
          </a:p>
        </p:txBody>
      </p:sp>
      <p:sp>
        <p:nvSpPr>
          <p:cNvPr id="4" name="Footer Placeholder 3">
            <a:extLst>
              <a:ext uri="{FF2B5EF4-FFF2-40B4-BE49-F238E27FC236}">
                <a16:creationId xmlns:a16="http://schemas.microsoft.com/office/drawing/2014/main" id="{923FDC33-B7BF-474D-A101-E6568512F9B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9CCA4A-80BE-432A-BDAC-C956E70A1262}"/>
              </a:ext>
            </a:extLst>
          </p:cNvPr>
          <p:cNvSpPr>
            <a:spLocks noGrp="1"/>
          </p:cNvSpPr>
          <p:nvPr>
            <p:ph type="sldNum" sz="quarter" idx="12"/>
          </p:nvPr>
        </p:nvSpPr>
        <p:spPr/>
        <p:txBody>
          <a:bodyPr/>
          <a:lstStyle/>
          <a:p>
            <a:fld id="{F1FE5DE8-53AD-43FA-AA44-F60A3A903969}" type="slidenum">
              <a:rPr lang="en-US" smtClean="0"/>
              <a:t>‹#›</a:t>
            </a:fld>
            <a:endParaRPr lang="en-US"/>
          </a:p>
        </p:txBody>
      </p:sp>
    </p:spTree>
    <p:extLst>
      <p:ext uri="{BB962C8B-B14F-4D97-AF65-F5344CB8AC3E}">
        <p14:creationId xmlns:p14="http://schemas.microsoft.com/office/powerpoint/2010/main" val="3709296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90A07E-74AF-49F5-A8CB-AE783C863CAB}"/>
              </a:ext>
            </a:extLst>
          </p:cNvPr>
          <p:cNvSpPr>
            <a:spLocks noGrp="1"/>
          </p:cNvSpPr>
          <p:nvPr>
            <p:ph type="dt" sz="half" idx="10"/>
          </p:nvPr>
        </p:nvSpPr>
        <p:spPr/>
        <p:txBody>
          <a:bodyPr/>
          <a:lstStyle/>
          <a:p>
            <a:fld id="{1F923FF8-893E-4F6F-8914-CEBE7E9F6172}" type="datetimeFigureOut">
              <a:rPr lang="en-US" smtClean="0"/>
              <a:t>6/7/2020</a:t>
            </a:fld>
            <a:endParaRPr lang="en-US"/>
          </a:p>
        </p:txBody>
      </p:sp>
      <p:sp>
        <p:nvSpPr>
          <p:cNvPr id="3" name="Footer Placeholder 2">
            <a:extLst>
              <a:ext uri="{FF2B5EF4-FFF2-40B4-BE49-F238E27FC236}">
                <a16:creationId xmlns:a16="http://schemas.microsoft.com/office/drawing/2014/main" id="{B832B3EE-DA48-4300-8A94-328B9D5B13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95889FA-9D57-4DF1-91F4-E31F42626FF7}"/>
              </a:ext>
            </a:extLst>
          </p:cNvPr>
          <p:cNvSpPr>
            <a:spLocks noGrp="1"/>
          </p:cNvSpPr>
          <p:nvPr>
            <p:ph type="sldNum" sz="quarter" idx="12"/>
          </p:nvPr>
        </p:nvSpPr>
        <p:spPr/>
        <p:txBody>
          <a:bodyPr/>
          <a:lstStyle/>
          <a:p>
            <a:fld id="{F1FE5DE8-53AD-43FA-AA44-F60A3A903969}" type="slidenum">
              <a:rPr lang="en-US" smtClean="0"/>
              <a:t>‹#›</a:t>
            </a:fld>
            <a:endParaRPr lang="en-US"/>
          </a:p>
        </p:txBody>
      </p:sp>
    </p:spTree>
    <p:extLst>
      <p:ext uri="{BB962C8B-B14F-4D97-AF65-F5344CB8AC3E}">
        <p14:creationId xmlns:p14="http://schemas.microsoft.com/office/powerpoint/2010/main" val="992799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208DF-0959-49CD-992B-A6B856D6C5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7FA0EEE-9863-490C-B02F-0773C5ECC5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B92FF95-DE87-4520-B9BA-AA15021FDE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9CCF4D-AFA2-4CD4-9559-A9EDD8009F0A}"/>
              </a:ext>
            </a:extLst>
          </p:cNvPr>
          <p:cNvSpPr>
            <a:spLocks noGrp="1"/>
          </p:cNvSpPr>
          <p:nvPr>
            <p:ph type="dt" sz="half" idx="10"/>
          </p:nvPr>
        </p:nvSpPr>
        <p:spPr/>
        <p:txBody>
          <a:bodyPr/>
          <a:lstStyle/>
          <a:p>
            <a:fld id="{1F923FF8-893E-4F6F-8914-CEBE7E9F6172}" type="datetimeFigureOut">
              <a:rPr lang="en-US" smtClean="0"/>
              <a:t>6/7/2020</a:t>
            </a:fld>
            <a:endParaRPr lang="en-US"/>
          </a:p>
        </p:txBody>
      </p:sp>
      <p:sp>
        <p:nvSpPr>
          <p:cNvPr id="6" name="Footer Placeholder 5">
            <a:extLst>
              <a:ext uri="{FF2B5EF4-FFF2-40B4-BE49-F238E27FC236}">
                <a16:creationId xmlns:a16="http://schemas.microsoft.com/office/drawing/2014/main" id="{890D8A93-6F97-4BC2-A545-FC49C7BFCB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DBAA46-2A44-4B7F-92BC-8E034D4E193B}"/>
              </a:ext>
            </a:extLst>
          </p:cNvPr>
          <p:cNvSpPr>
            <a:spLocks noGrp="1"/>
          </p:cNvSpPr>
          <p:nvPr>
            <p:ph type="sldNum" sz="quarter" idx="12"/>
          </p:nvPr>
        </p:nvSpPr>
        <p:spPr/>
        <p:txBody>
          <a:bodyPr/>
          <a:lstStyle/>
          <a:p>
            <a:fld id="{F1FE5DE8-53AD-43FA-AA44-F60A3A903969}" type="slidenum">
              <a:rPr lang="en-US" smtClean="0"/>
              <a:t>‹#›</a:t>
            </a:fld>
            <a:endParaRPr lang="en-US"/>
          </a:p>
        </p:txBody>
      </p:sp>
    </p:spTree>
    <p:extLst>
      <p:ext uri="{BB962C8B-B14F-4D97-AF65-F5344CB8AC3E}">
        <p14:creationId xmlns:p14="http://schemas.microsoft.com/office/powerpoint/2010/main" val="1397028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67010-DA38-4129-AC8B-18B6145E37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2E1A384-5679-48E6-B833-5950DD1B84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635E53-A214-489D-A7AB-BE11CC9B70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9632B0-8B67-47F4-9E1C-83B91D4FF00F}"/>
              </a:ext>
            </a:extLst>
          </p:cNvPr>
          <p:cNvSpPr>
            <a:spLocks noGrp="1"/>
          </p:cNvSpPr>
          <p:nvPr>
            <p:ph type="dt" sz="half" idx="10"/>
          </p:nvPr>
        </p:nvSpPr>
        <p:spPr/>
        <p:txBody>
          <a:bodyPr/>
          <a:lstStyle/>
          <a:p>
            <a:fld id="{1F923FF8-893E-4F6F-8914-CEBE7E9F6172}" type="datetimeFigureOut">
              <a:rPr lang="en-US" smtClean="0"/>
              <a:t>6/7/2020</a:t>
            </a:fld>
            <a:endParaRPr lang="en-US"/>
          </a:p>
        </p:txBody>
      </p:sp>
      <p:sp>
        <p:nvSpPr>
          <p:cNvPr id="6" name="Footer Placeholder 5">
            <a:extLst>
              <a:ext uri="{FF2B5EF4-FFF2-40B4-BE49-F238E27FC236}">
                <a16:creationId xmlns:a16="http://schemas.microsoft.com/office/drawing/2014/main" id="{3179B634-B864-4577-ACD4-DA047CC0BF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A81D07-30F0-4F61-BDB6-14760B3ADFAA}"/>
              </a:ext>
            </a:extLst>
          </p:cNvPr>
          <p:cNvSpPr>
            <a:spLocks noGrp="1"/>
          </p:cNvSpPr>
          <p:nvPr>
            <p:ph type="sldNum" sz="quarter" idx="12"/>
          </p:nvPr>
        </p:nvSpPr>
        <p:spPr/>
        <p:txBody>
          <a:bodyPr/>
          <a:lstStyle/>
          <a:p>
            <a:fld id="{F1FE5DE8-53AD-43FA-AA44-F60A3A903969}" type="slidenum">
              <a:rPr lang="en-US" smtClean="0"/>
              <a:t>‹#›</a:t>
            </a:fld>
            <a:endParaRPr lang="en-US"/>
          </a:p>
        </p:txBody>
      </p:sp>
    </p:spTree>
    <p:extLst>
      <p:ext uri="{BB962C8B-B14F-4D97-AF65-F5344CB8AC3E}">
        <p14:creationId xmlns:p14="http://schemas.microsoft.com/office/powerpoint/2010/main" val="3655492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EA356-6FEF-4364-8A8E-94F84F3E92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7885A9-AB58-4883-832C-347F639F18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909447-0259-48DE-A537-51BE3A5AE76F}"/>
              </a:ext>
            </a:extLst>
          </p:cNvPr>
          <p:cNvSpPr>
            <a:spLocks noGrp="1"/>
          </p:cNvSpPr>
          <p:nvPr>
            <p:ph type="dt" sz="half" idx="10"/>
          </p:nvPr>
        </p:nvSpPr>
        <p:spPr/>
        <p:txBody>
          <a:bodyPr/>
          <a:lstStyle/>
          <a:p>
            <a:fld id="{1F923FF8-893E-4F6F-8914-CEBE7E9F6172}" type="datetimeFigureOut">
              <a:rPr lang="en-US" smtClean="0"/>
              <a:t>6/7/2020</a:t>
            </a:fld>
            <a:endParaRPr lang="en-US"/>
          </a:p>
        </p:txBody>
      </p:sp>
      <p:sp>
        <p:nvSpPr>
          <p:cNvPr id="5" name="Footer Placeholder 4">
            <a:extLst>
              <a:ext uri="{FF2B5EF4-FFF2-40B4-BE49-F238E27FC236}">
                <a16:creationId xmlns:a16="http://schemas.microsoft.com/office/drawing/2014/main" id="{AE7E137B-EAF5-4EC2-AF25-C020B619E5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4BB80-9269-474A-BBC9-1ED94F0ACA54}"/>
              </a:ext>
            </a:extLst>
          </p:cNvPr>
          <p:cNvSpPr>
            <a:spLocks noGrp="1"/>
          </p:cNvSpPr>
          <p:nvPr>
            <p:ph type="sldNum" sz="quarter" idx="12"/>
          </p:nvPr>
        </p:nvSpPr>
        <p:spPr/>
        <p:txBody>
          <a:bodyPr/>
          <a:lstStyle/>
          <a:p>
            <a:fld id="{F1FE5DE8-53AD-43FA-AA44-F60A3A903969}" type="slidenum">
              <a:rPr lang="en-US" smtClean="0"/>
              <a:t>‹#›</a:t>
            </a:fld>
            <a:endParaRPr lang="en-US"/>
          </a:p>
        </p:txBody>
      </p:sp>
    </p:spTree>
    <p:extLst>
      <p:ext uri="{BB962C8B-B14F-4D97-AF65-F5344CB8AC3E}">
        <p14:creationId xmlns:p14="http://schemas.microsoft.com/office/powerpoint/2010/main" val="851103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EE7EE5-F6FB-4CA4-8D7B-E664165E2A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9012A3A-8D28-4294-982A-9F5FC7965C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D511D2-8D51-4023-8CA4-4EF07FC4FAF2}"/>
              </a:ext>
            </a:extLst>
          </p:cNvPr>
          <p:cNvSpPr>
            <a:spLocks noGrp="1"/>
          </p:cNvSpPr>
          <p:nvPr>
            <p:ph type="dt" sz="half" idx="10"/>
          </p:nvPr>
        </p:nvSpPr>
        <p:spPr/>
        <p:txBody>
          <a:bodyPr/>
          <a:lstStyle/>
          <a:p>
            <a:fld id="{1F923FF8-893E-4F6F-8914-CEBE7E9F6172}" type="datetimeFigureOut">
              <a:rPr lang="en-US" smtClean="0"/>
              <a:t>6/7/2020</a:t>
            </a:fld>
            <a:endParaRPr lang="en-US"/>
          </a:p>
        </p:txBody>
      </p:sp>
      <p:sp>
        <p:nvSpPr>
          <p:cNvPr id="5" name="Footer Placeholder 4">
            <a:extLst>
              <a:ext uri="{FF2B5EF4-FFF2-40B4-BE49-F238E27FC236}">
                <a16:creationId xmlns:a16="http://schemas.microsoft.com/office/drawing/2014/main" id="{0C1AC22C-CCB6-4603-B30F-230B9B11A9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01226C-F886-4F32-87F1-B8826520E650}"/>
              </a:ext>
            </a:extLst>
          </p:cNvPr>
          <p:cNvSpPr>
            <a:spLocks noGrp="1"/>
          </p:cNvSpPr>
          <p:nvPr>
            <p:ph type="sldNum" sz="quarter" idx="12"/>
          </p:nvPr>
        </p:nvSpPr>
        <p:spPr/>
        <p:txBody>
          <a:bodyPr/>
          <a:lstStyle/>
          <a:p>
            <a:fld id="{F1FE5DE8-53AD-43FA-AA44-F60A3A903969}" type="slidenum">
              <a:rPr lang="en-US" smtClean="0"/>
              <a:t>‹#›</a:t>
            </a:fld>
            <a:endParaRPr lang="en-US"/>
          </a:p>
        </p:txBody>
      </p:sp>
    </p:spTree>
    <p:extLst>
      <p:ext uri="{BB962C8B-B14F-4D97-AF65-F5344CB8AC3E}">
        <p14:creationId xmlns:p14="http://schemas.microsoft.com/office/powerpoint/2010/main" val="1219695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1DFBA0-D9E0-49D9-981A-E5CE3373E0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01159B-690D-4A70-BDF3-A7463E8B70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BBF385-0BF8-43BB-9578-AF507472A9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923FF8-893E-4F6F-8914-CEBE7E9F6172}" type="datetimeFigureOut">
              <a:rPr lang="en-US" smtClean="0"/>
              <a:t>6/7/2020</a:t>
            </a:fld>
            <a:endParaRPr lang="en-US"/>
          </a:p>
        </p:txBody>
      </p:sp>
      <p:sp>
        <p:nvSpPr>
          <p:cNvPr id="5" name="Footer Placeholder 4">
            <a:extLst>
              <a:ext uri="{FF2B5EF4-FFF2-40B4-BE49-F238E27FC236}">
                <a16:creationId xmlns:a16="http://schemas.microsoft.com/office/drawing/2014/main" id="{F667BB67-15D6-4D22-B185-256A25BCFF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444C824-5B47-4FDA-BC0A-4FC4B958ED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FE5DE8-53AD-43FA-AA44-F60A3A903969}" type="slidenum">
              <a:rPr lang="en-US" smtClean="0"/>
              <a:t>‹#›</a:t>
            </a:fld>
            <a:endParaRPr lang="en-US"/>
          </a:p>
        </p:txBody>
      </p:sp>
    </p:spTree>
    <p:extLst>
      <p:ext uri="{BB962C8B-B14F-4D97-AF65-F5344CB8AC3E}">
        <p14:creationId xmlns:p14="http://schemas.microsoft.com/office/powerpoint/2010/main" val="18376804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2.bin"/><Relationship Id="rId4" Type="http://schemas.openxmlformats.org/officeDocument/2006/relationships/image" Target="../media/image3.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0.png"/><Relationship Id="rId5" Type="http://schemas.openxmlformats.org/officeDocument/2006/relationships/image" Target="../media/image6.emf"/><Relationship Id="rId4" Type="http://schemas.openxmlformats.org/officeDocument/2006/relationships/oleObject" Target="../embeddings/oleObject4.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91E11-32D9-4D96-A86E-501DA7E19F99}"/>
              </a:ext>
            </a:extLst>
          </p:cNvPr>
          <p:cNvSpPr>
            <a:spLocks noGrp="1"/>
          </p:cNvSpPr>
          <p:nvPr>
            <p:ph type="ctrTitle"/>
          </p:nvPr>
        </p:nvSpPr>
        <p:spPr/>
        <p:txBody>
          <a:bodyPr>
            <a:normAutofit/>
          </a:bodyPr>
          <a:lstStyle/>
          <a:p>
            <a:r>
              <a:rPr lang="en-US" sz="3600" dirty="0">
                <a:latin typeface="Times New Roman" panose="02020603050405020304" pitchFamily="18" charset="0"/>
                <a:cs typeface="Times New Roman" panose="02020603050405020304" pitchFamily="18" charset="0"/>
              </a:rPr>
              <a:t>Pricing (relative valuation) of assets</a:t>
            </a:r>
          </a:p>
        </p:txBody>
      </p:sp>
      <p:sp>
        <p:nvSpPr>
          <p:cNvPr id="3" name="Subtitle 2">
            <a:extLst>
              <a:ext uri="{FF2B5EF4-FFF2-40B4-BE49-F238E27FC236}">
                <a16:creationId xmlns:a16="http://schemas.microsoft.com/office/drawing/2014/main" id="{239A2863-45B6-422D-BC58-7E17147697CB}"/>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389106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8737B-A1D6-46EC-BBFC-0F6AC944CDD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Why relative valuation?</a:t>
            </a:r>
          </a:p>
        </p:txBody>
      </p:sp>
      <p:sp>
        <p:nvSpPr>
          <p:cNvPr id="3" name="Content Placeholder 2">
            <a:extLst>
              <a:ext uri="{FF2B5EF4-FFF2-40B4-BE49-F238E27FC236}">
                <a16:creationId xmlns:a16="http://schemas.microsoft.com/office/drawing/2014/main" id="{BDE43B0D-5949-4A7C-93C3-56881BF3EF43}"/>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I purchased a land near to IIM Raipur, paid Rs. 10,000,00 for 1000 sqrt ft land. Now, you want to buy 2000 sqrt ft land, how much would you pay?</a:t>
            </a:r>
          </a:p>
          <a:p>
            <a:pPr algn="just"/>
            <a:r>
              <a:rPr lang="en-US" sz="2400" dirty="0">
                <a:latin typeface="Times New Roman" panose="02020603050405020304" pitchFamily="18" charset="0"/>
                <a:cs typeface="Times New Roman" panose="02020603050405020304" pitchFamily="18" charset="0"/>
              </a:rPr>
              <a:t>It is easy to convey. It is easy to sell pricing than valuation.</a:t>
            </a:r>
          </a:p>
          <a:p>
            <a:pPr algn="just"/>
            <a:r>
              <a:rPr lang="en-US" sz="2400" dirty="0">
                <a:latin typeface="Times New Roman" panose="02020603050405020304" pitchFamily="18" charset="0"/>
                <a:cs typeface="Times New Roman" panose="02020603050405020304" pitchFamily="18" charset="0"/>
              </a:rPr>
              <a:t>If you are wrong with relative valuation, there are others to be wrong along with you but, in DCF, you are alone.</a:t>
            </a:r>
          </a:p>
          <a:p>
            <a:pPr algn="just"/>
            <a:r>
              <a:rPr lang="en-US" sz="2400" dirty="0">
                <a:latin typeface="Times New Roman" panose="02020603050405020304" pitchFamily="18" charset="0"/>
                <a:cs typeface="Times New Roman" panose="02020603050405020304" pitchFamily="18" charset="0"/>
              </a:rPr>
              <a:t>Most of times, portfolio managers’ performance is evaluated based on relative basis. </a:t>
            </a:r>
          </a:p>
        </p:txBody>
      </p:sp>
    </p:spTree>
    <p:extLst>
      <p:ext uri="{BB962C8B-B14F-4D97-AF65-F5344CB8AC3E}">
        <p14:creationId xmlns:p14="http://schemas.microsoft.com/office/powerpoint/2010/main" val="2887093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AAE88-636C-414C-9C5E-A6B9E9EDEA5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essence of relative valuation</a:t>
            </a:r>
          </a:p>
        </p:txBody>
      </p:sp>
      <p:sp>
        <p:nvSpPr>
          <p:cNvPr id="3" name="Content Placeholder 2">
            <a:extLst>
              <a:ext uri="{FF2B5EF4-FFF2-40B4-BE49-F238E27FC236}">
                <a16:creationId xmlns:a16="http://schemas.microsoft.com/office/drawing/2014/main" id="{B764A0FE-73CD-4E58-8F60-64AD70536874}"/>
              </a:ext>
            </a:extLst>
          </p:cNvPr>
          <p:cNvSpPr>
            <a:spLocks noGrp="1"/>
          </p:cNvSpPr>
          <p:nvPr>
            <p:ph idx="1"/>
          </p:nvPr>
        </p:nvSpPr>
        <p:spPr>
          <a:xfrm>
            <a:off x="422031" y="1444488"/>
            <a:ext cx="10931769" cy="5413512"/>
          </a:xfrm>
        </p:spPr>
        <p:txBody>
          <a:bodyPr>
            <a:normAutofit/>
          </a:bodyPr>
          <a:lstStyle/>
          <a:p>
            <a:pPr algn="just"/>
            <a:r>
              <a:rPr lang="en-US" sz="2400" dirty="0">
                <a:latin typeface="Times New Roman" panose="02020603050405020304" pitchFamily="18" charset="0"/>
                <a:cs typeface="Times New Roman" panose="02020603050405020304" pitchFamily="18" charset="0"/>
              </a:rPr>
              <a:t>In DCF, the objective is to find the value of assets, given their cash flows, growth, and risk characteristics.</a:t>
            </a:r>
          </a:p>
          <a:p>
            <a:pPr algn="just"/>
            <a:r>
              <a:rPr lang="en-US" sz="2400" dirty="0">
                <a:latin typeface="Times New Roman" panose="02020603050405020304" pitchFamily="18" charset="0"/>
                <a:cs typeface="Times New Roman" panose="02020603050405020304" pitchFamily="18" charset="0"/>
              </a:rPr>
              <a:t>In relative valuation, the objective is to price assets based on how similar assets are currently priced in the market. Therefore, the relative valuation is much more likely to reflect the current mood of the market.</a:t>
            </a:r>
          </a:p>
          <a:p>
            <a:pPr algn="just"/>
            <a:r>
              <a:rPr lang="en-US" sz="2400" dirty="0">
                <a:latin typeface="Times New Roman" panose="02020603050405020304" pitchFamily="18" charset="0"/>
                <a:cs typeface="Times New Roman" panose="02020603050405020304" pitchFamily="18" charset="0"/>
              </a:rPr>
              <a:t>To do relative valuation then, </a:t>
            </a:r>
          </a:p>
          <a:p>
            <a:pPr lvl="1" algn="just"/>
            <a:r>
              <a:rPr lang="en-US" dirty="0">
                <a:latin typeface="Times New Roman" panose="02020603050405020304" pitchFamily="18" charset="0"/>
                <a:cs typeface="Times New Roman" panose="02020603050405020304" pitchFamily="18" charset="0"/>
              </a:rPr>
              <a:t>Convert market values into standardized value, since the absolutes prices cannot be compared. This process of standardizing creates price multiples.</a:t>
            </a:r>
          </a:p>
          <a:p>
            <a:pPr lvl="1" algn="just"/>
            <a:r>
              <a:rPr lang="en-US" dirty="0">
                <a:latin typeface="Times New Roman" panose="02020603050405020304" pitchFamily="18" charset="0"/>
                <a:cs typeface="Times New Roman" panose="02020603050405020304" pitchFamily="18" charset="0"/>
              </a:rPr>
              <a:t>Compare the standardized value or multiple for assets being analyzed to the standardized value for comparable asset, controlling for any differences between firms that might affect the multiple, to judge whether the asset in under or over valued.  </a:t>
            </a:r>
          </a:p>
          <a:p>
            <a:pPr marL="457200" lvl="1" indent="0" algn="just">
              <a:buNone/>
            </a:pPr>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128848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DA373-BFA3-4FFA-A825-0987BF6A2875}"/>
              </a:ext>
            </a:extLst>
          </p:cNvPr>
          <p:cNvSpPr>
            <a:spLocks noGrp="1"/>
          </p:cNvSpPr>
          <p:nvPr>
            <p:ph type="title"/>
          </p:nvPr>
        </p:nvSpPr>
        <p:spPr>
          <a:xfrm>
            <a:off x="347870" y="351872"/>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Basic steps to using multiples</a:t>
            </a:r>
          </a:p>
        </p:txBody>
      </p:sp>
      <p:sp>
        <p:nvSpPr>
          <p:cNvPr id="4" name="Rectangle: Rounded Corners 3">
            <a:extLst>
              <a:ext uri="{FF2B5EF4-FFF2-40B4-BE49-F238E27FC236}">
                <a16:creationId xmlns:a16="http://schemas.microsoft.com/office/drawing/2014/main" id="{E9E988FD-A35A-4A06-9500-02909A70BC6F}"/>
              </a:ext>
            </a:extLst>
          </p:cNvPr>
          <p:cNvSpPr/>
          <p:nvPr/>
        </p:nvSpPr>
        <p:spPr>
          <a:xfrm>
            <a:off x="1022904" y="1677435"/>
            <a:ext cx="2186608" cy="7553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Market value of equity</a:t>
            </a:r>
          </a:p>
        </p:txBody>
      </p:sp>
      <p:sp>
        <p:nvSpPr>
          <p:cNvPr id="5" name="Rectangle: Rounded Corners 4">
            <a:extLst>
              <a:ext uri="{FF2B5EF4-FFF2-40B4-BE49-F238E27FC236}">
                <a16:creationId xmlns:a16="http://schemas.microsoft.com/office/drawing/2014/main" id="{99220981-260C-4EB6-AB2A-8D48060D159C}"/>
              </a:ext>
            </a:extLst>
          </p:cNvPr>
          <p:cNvSpPr/>
          <p:nvPr/>
        </p:nvSpPr>
        <p:spPr>
          <a:xfrm>
            <a:off x="3909392" y="1712167"/>
            <a:ext cx="2186608" cy="7553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Market value of Firm=Debt + equity</a:t>
            </a:r>
          </a:p>
        </p:txBody>
      </p:sp>
      <p:sp>
        <p:nvSpPr>
          <p:cNvPr id="6" name="Rectangle: Rounded Corners 5">
            <a:extLst>
              <a:ext uri="{FF2B5EF4-FFF2-40B4-BE49-F238E27FC236}">
                <a16:creationId xmlns:a16="http://schemas.microsoft.com/office/drawing/2014/main" id="{A06D78A3-4CB1-4CEC-B4A3-98E4FEDBE414}"/>
              </a:ext>
            </a:extLst>
          </p:cNvPr>
          <p:cNvSpPr/>
          <p:nvPr/>
        </p:nvSpPr>
        <p:spPr>
          <a:xfrm>
            <a:off x="7415419" y="1677435"/>
            <a:ext cx="4147931" cy="7553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Enterprise value (EV)=Debt + Equity-Cash</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4C57FF1-8C93-4B1B-9F6A-0D0675EEBD48}"/>
                  </a:ext>
                </a:extLst>
              </p:cNvPr>
              <p:cNvSpPr txBox="1"/>
              <p:nvPr/>
            </p:nvSpPr>
            <p:spPr>
              <a:xfrm>
                <a:off x="1022904" y="3109457"/>
                <a:ext cx="10267948" cy="64017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𝑀𝑢𝑙𝑡𝑖𝑝𝑙𝑒</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𝑁𝑢𝑚𝑒𝑟𝑎𝑡𝑜𝑟</m:t>
                          </m:r>
                          <m:r>
                            <a:rPr lang="en-US" sz="2000" b="0" i="1" smtClean="0">
                              <a:latin typeface="Cambria Math" panose="02040503050406030204" pitchFamily="18" charset="0"/>
                            </a:rPr>
                            <m:t>=</m:t>
                          </m:r>
                          <m:r>
                            <a:rPr lang="en-US" sz="2000" b="0" i="1" smtClean="0">
                              <a:latin typeface="Cambria Math" panose="02040503050406030204" pitchFamily="18" charset="0"/>
                            </a:rPr>
                            <m:t>𝑊h𝑎𝑡</m:t>
                          </m:r>
                          <m:r>
                            <a:rPr lang="en-US" sz="2000" b="0" i="1" smtClean="0">
                              <a:latin typeface="Cambria Math" panose="02040503050406030204" pitchFamily="18" charset="0"/>
                            </a:rPr>
                            <m:t> </m:t>
                          </m:r>
                          <m:r>
                            <a:rPr lang="en-US" sz="2000" b="0" i="1" smtClean="0">
                              <a:latin typeface="Cambria Math" panose="02040503050406030204" pitchFamily="18" charset="0"/>
                            </a:rPr>
                            <m:t>𝑦𝑜𝑢</m:t>
                          </m:r>
                          <m:r>
                            <a:rPr lang="en-US" sz="2000" b="0" i="1" smtClean="0">
                              <a:latin typeface="Cambria Math" panose="02040503050406030204" pitchFamily="18" charset="0"/>
                            </a:rPr>
                            <m:t> </m:t>
                          </m:r>
                          <m:r>
                            <a:rPr lang="en-US" sz="2000" b="0" i="1" smtClean="0">
                              <a:latin typeface="Cambria Math" panose="02040503050406030204" pitchFamily="18" charset="0"/>
                            </a:rPr>
                            <m:t>𝑎𝑟𝑒</m:t>
                          </m:r>
                          <m:r>
                            <a:rPr lang="en-US" sz="2000" b="0" i="1" smtClean="0">
                              <a:latin typeface="Cambria Math" panose="02040503050406030204" pitchFamily="18" charset="0"/>
                            </a:rPr>
                            <m:t> </m:t>
                          </m:r>
                          <m:r>
                            <a:rPr lang="en-US" sz="2000" b="0" i="1" smtClean="0">
                              <a:latin typeface="Cambria Math" panose="02040503050406030204" pitchFamily="18" charset="0"/>
                            </a:rPr>
                            <m:t>𝑝𝑎𝑦𝑖𝑛𝑔</m:t>
                          </m:r>
                          <m:r>
                            <a:rPr lang="en-US" sz="2000" b="0" i="1" smtClean="0">
                              <a:latin typeface="Cambria Math" panose="02040503050406030204" pitchFamily="18" charset="0"/>
                            </a:rPr>
                            <m:t> </m:t>
                          </m:r>
                          <m:r>
                            <a:rPr lang="en-US" sz="2000" b="0" i="1" smtClean="0">
                              <a:latin typeface="Cambria Math" panose="02040503050406030204" pitchFamily="18" charset="0"/>
                            </a:rPr>
                            <m:t>𝑓𝑜𝑟</m:t>
                          </m:r>
                          <m:r>
                            <a:rPr lang="en-US" sz="2000" b="0" i="1" smtClean="0">
                              <a:latin typeface="Cambria Math" panose="02040503050406030204" pitchFamily="18" charset="0"/>
                            </a:rPr>
                            <m:t> </m:t>
                          </m:r>
                          <m:r>
                            <a:rPr lang="en-US" sz="2000" b="0" i="1" smtClean="0">
                              <a:latin typeface="Cambria Math" panose="02040503050406030204" pitchFamily="18" charset="0"/>
                            </a:rPr>
                            <m:t>𝑡h𝑒</m:t>
                          </m:r>
                          <m:r>
                            <a:rPr lang="en-US" sz="2000" b="0" i="1" smtClean="0">
                              <a:latin typeface="Cambria Math" panose="02040503050406030204" pitchFamily="18" charset="0"/>
                            </a:rPr>
                            <m:t> </m:t>
                          </m:r>
                          <m:r>
                            <a:rPr lang="en-US" sz="2000" b="0" i="1" smtClean="0">
                              <a:latin typeface="Cambria Math" panose="02040503050406030204" pitchFamily="18" charset="0"/>
                            </a:rPr>
                            <m:t>𝑎𝑠𝑠𝑒𝑡𝑠</m:t>
                          </m:r>
                          <m:r>
                            <a:rPr lang="en-US" sz="2000" b="0" i="1" smtClean="0">
                              <a:latin typeface="Cambria Math" panose="02040503050406030204" pitchFamily="18" charset="0"/>
                            </a:rPr>
                            <m:t> (</m:t>
                          </m:r>
                          <m:r>
                            <a:rPr lang="en-US" sz="2000" b="0" i="1" smtClean="0">
                              <a:latin typeface="Cambria Math" panose="02040503050406030204" pitchFamily="18" charset="0"/>
                            </a:rPr>
                            <m:t>𝑆h𝑜𝑢𝑙𝑑</m:t>
                          </m:r>
                          <m:r>
                            <a:rPr lang="en-US" sz="2000" b="0" i="1" smtClean="0">
                              <a:latin typeface="Cambria Math" panose="02040503050406030204" pitchFamily="18" charset="0"/>
                            </a:rPr>
                            <m:t> </m:t>
                          </m:r>
                          <m:r>
                            <a:rPr lang="en-US" sz="2000" b="0" i="1" smtClean="0">
                              <a:latin typeface="Cambria Math" panose="02040503050406030204" pitchFamily="18" charset="0"/>
                            </a:rPr>
                            <m:t>𝑏𝑒</m:t>
                          </m:r>
                          <m:r>
                            <a:rPr lang="en-US" sz="2000" b="0" i="1" smtClean="0">
                              <a:latin typeface="Cambria Math" panose="02040503050406030204" pitchFamily="18" charset="0"/>
                            </a:rPr>
                            <m:t> </m:t>
                          </m:r>
                          <m:r>
                            <a:rPr lang="en-US" sz="2000" b="0" i="1" smtClean="0">
                              <a:latin typeface="Cambria Math" panose="02040503050406030204" pitchFamily="18" charset="0"/>
                            </a:rPr>
                            <m:t>𝑚𝑎𝑟𝑒𝑘𝑡</m:t>
                          </m:r>
                          <m:r>
                            <a:rPr lang="en-US" sz="2000" b="0" i="1" smtClean="0">
                              <a:latin typeface="Cambria Math" panose="02040503050406030204" pitchFamily="18" charset="0"/>
                            </a:rPr>
                            <m:t> </m:t>
                          </m:r>
                          <m:r>
                            <a:rPr lang="en-US" sz="2000" b="0" i="1" smtClean="0">
                              <a:latin typeface="Cambria Math" panose="02040503050406030204" pitchFamily="18" charset="0"/>
                            </a:rPr>
                            <m:t>𝑏𝑎𝑠𝑒𝑑</m:t>
                          </m:r>
                          <m:r>
                            <a:rPr lang="en-US" sz="2000" b="0" i="1" smtClean="0">
                              <a:latin typeface="Cambria Math" panose="02040503050406030204" pitchFamily="18" charset="0"/>
                            </a:rPr>
                            <m:t>)</m:t>
                          </m:r>
                        </m:num>
                        <m:den>
                          <m:r>
                            <a:rPr lang="en-US" sz="2000" b="0" i="1" smtClean="0">
                              <a:latin typeface="Cambria Math" panose="02040503050406030204" pitchFamily="18" charset="0"/>
                            </a:rPr>
                            <m:t>𝐷𝑒𝑛𝑜𝑚𝑖𝑛𝑎𝑡𝑜𝑟</m:t>
                          </m:r>
                          <m:r>
                            <a:rPr lang="en-US" sz="2000" b="0" i="1" smtClean="0">
                              <a:latin typeface="Cambria Math" panose="02040503050406030204" pitchFamily="18" charset="0"/>
                            </a:rPr>
                            <m:t>=</m:t>
                          </m:r>
                          <m:r>
                            <a:rPr lang="en-US" sz="2000" b="0" i="1" smtClean="0">
                              <a:latin typeface="Cambria Math" panose="02040503050406030204" pitchFamily="18" charset="0"/>
                            </a:rPr>
                            <m:t>𝑊h𝑎𝑡</m:t>
                          </m:r>
                          <m:r>
                            <a:rPr lang="en-US" sz="2000" b="0" i="1" smtClean="0">
                              <a:latin typeface="Cambria Math" panose="02040503050406030204" pitchFamily="18" charset="0"/>
                            </a:rPr>
                            <m:t> </m:t>
                          </m:r>
                          <m:r>
                            <a:rPr lang="en-US" sz="2000" b="0" i="1" smtClean="0">
                              <a:latin typeface="Cambria Math" panose="02040503050406030204" pitchFamily="18" charset="0"/>
                            </a:rPr>
                            <m:t>𝑦𝑜𝑢</m:t>
                          </m:r>
                          <m:r>
                            <a:rPr lang="en-US" sz="2000" b="0" i="1" smtClean="0">
                              <a:latin typeface="Cambria Math" panose="02040503050406030204" pitchFamily="18" charset="0"/>
                            </a:rPr>
                            <m:t> </m:t>
                          </m:r>
                          <m:r>
                            <a:rPr lang="en-US" sz="2000" b="0" i="1" smtClean="0">
                              <a:latin typeface="Cambria Math" panose="02040503050406030204" pitchFamily="18" charset="0"/>
                            </a:rPr>
                            <m:t>𝑎𝑟𝑒</m:t>
                          </m:r>
                          <m:r>
                            <a:rPr lang="en-US" sz="2000" b="0" i="1" smtClean="0">
                              <a:latin typeface="Cambria Math" panose="02040503050406030204" pitchFamily="18" charset="0"/>
                            </a:rPr>
                            <m:t> </m:t>
                          </m:r>
                          <m:r>
                            <a:rPr lang="en-US" sz="2000" b="0" i="1" smtClean="0">
                              <a:latin typeface="Cambria Math" panose="02040503050406030204" pitchFamily="18" charset="0"/>
                            </a:rPr>
                            <m:t>𝑔𝑒𝑡𝑡𝑖𝑛𝑔</m:t>
                          </m:r>
                          <m:r>
                            <a:rPr lang="en-US" sz="2000" b="0" i="1" smtClean="0">
                              <a:latin typeface="Cambria Math" panose="02040503050406030204" pitchFamily="18" charset="0"/>
                            </a:rPr>
                            <m:t> </m:t>
                          </m:r>
                          <m:r>
                            <a:rPr lang="en-US" sz="2000" b="0" i="1" smtClean="0">
                              <a:latin typeface="Cambria Math" panose="02040503050406030204" pitchFamily="18" charset="0"/>
                            </a:rPr>
                            <m:t>𝑖𝑛</m:t>
                          </m:r>
                          <m:r>
                            <a:rPr lang="en-US" sz="2000" b="0" i="1" smtClean="0">
                              <a:latin typeface="Cambria Math" panose="02040503050406030204" pitchFamily="18" charset="0"/>
                            </a:rPr>
                            <m:t> </m:t>
                          </m:r>
                          <m:r>
                            <a:rPr lang="en-US" sz="2000" b="0" i="1" smtClean="0">
                              <a:latin typeface="Cambria Math" panose="02040503050406030204" pitchFamily="18" charset="0"/>
                            </a:rPr>
                            <m:t>𝑟𝑒𝑡𝑢𝑟𝑛</m:t>
                          </m:r>
                        </m:den>
                      </m:f>
                    </m:oMath>
                  </m:oMathPara>
                </a14:m>
                <a:endParaRPr lang="en-US" dirty="0"/>
              </a:p>
            </p:txBody>
          </p:sp>
        </mc:Choice>
        <mc:Fallback xmlns="">
          <p:sp>
            <p:nvSpPr>
              <p:cNvPr id="7" name="TextBox 6">
                <a:extLst>
                  <a:ext uri="{FF2B5EF4-FFF2-40B4-BE49-F238E27FC236}">
                    <a16:creationId xmlns:a16="http://schemas.microsoft.com/office/drawing/2014/main" id="{44C57FF1-8C93-4B1B-9F6A-0D0675EEBD48}"/>
                  </a:ext>
                </a:extLst>
              </p:cNvPr>
              <p:cNvSpPr txBox="1">
                <a:spLocks noRot="1" noChangeAspect="1" noMove="1" noResize="1" noEditPoints="1" noAdjustHandles="1" noChangeArrowheads="1" noChangeShapeType="1" noTextEdit="1"/>
              </p:cNvSpPr>
              <p:nvPr/>
            </p:nvSpPr>
            <p:spPr>
              <a:xfrm>
                <a:off x="1022904" y="3109457"/>
                <a:ext cx="10267948" cy="640175"/>
              </a:xfrm>
              <a:prstGeom prst="rect">
                <a:avLst/>
              </a:prstGeom>
              <a:blipFill>
                <a:blip r:embed="rId2"/>
                <a:stretch>
                  <a:fillRect/>
                </a:stretch>
              </a:blipFill>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BAF52E41-0DE8-443E-B14D-BB0DEC19BBE6}"/>
              </a:ext>
            </a:extLst>
          </p:cNvPr>
          <p:cNvCxnSpPr/>
          <p:nvPr/>
        </p:nvCxnSpPr>
        <p:spPr>
          <a:xfrm>
            <a:off x="3101009" y="2432809"/>
            <a:ext cx="1338469" cy="67664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E4973FB-2BB9-4AB6-BB8D-9484FCACF39F}"/>
              </a:ext>
            </a:extLst>
          </p:cNvPr>
          <p:cNvCxnSpPr>
            <a:cxnSpLocks/>
          </p:cNvCxnSpPr>
          <p:nvPr/>
        </p:nvCxnSpPr>
        <p:spPr>
          <a:xfrm flipH="1">
            <a:off x="4608856" y="2360536"/>
            <a:ext cx="410818" cy="79431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B7D049E-CFA3-4D16-8F7D-D2BD3894B7E9}"/>
              </a:ext>
            </a:extLst>
          </p:cNvPr>
          <p:cNvCxnSpPr>
            <a:cxnSpLocks/>
          </p:cNvCxnSpPr>
          <p:nvPr/>
        </p:nvCxnSpPr>
        <p:spPr>
          <a:xfrm flipH="1">
            <a:off x="7415419" y="2507077"/>
            <a:ext cx="520566" cy="52845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838D91E8-0B7A-43F8-B6F0-93F821C0D842}"/>
              </a:ext>
            </a:extLst>
          </p:cNvPr>
          <p:cNvSpPr/>
          <p:nvPr/>
        </p:nvSpPr>
        <p:spPr>
          <a:xfrm>
            <a:off x="198784" y="4267200"/>
            <a:ext cx="2464902" cy="223892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Revenues</a:t>
            </a:r>
          </a:p>
          <a:p>
            <a:pPr marL="342900" indent="-342900">
              <a:buAutoNum type="alphaLcPeriod"/>
            </a:pPr>
            <a:r>
              <a:rPr lang="en-US" dirty="0"/>
              <a:t>Accounting revenues</a:t>
            </a:r>
          </a:p>
          <a:p>
            <a:pPr marL="342900" indent="-342900">
              <a:buAutoNum type="alphaLcPeriod"/>
            </a:pPr>
            <a:r>
              <a:rPr lang="en-US" dirty="0"/>
              <a:t>Drivers </a:t>
            </a:r>
          </a:p>
          <a:p>
            <a:pPr marL="800100" lvl="1" indent="-342900">
              <a:buAutoNum type="alphaLcPeriod"/>
            </a:pPr>
            <a:r>
              <a:rPr lang="en-US" dirty="0"/>
              <a:t>Customers</a:t>
            </a:r>
          </a:p>
          <a:p>
            <a:pPr marL="800100" lvl="1" indent="-342900">
              <a:buAutoNum type="alphaLcPeriod"/>
            </a:pPr>
            <a:r>
              <a:rPr lang="en-US" dirty="0"/>
              <a:t>Subscribers</a:t>
            </a:r>
          </a:p>
          <a:p>
            <a:pPr marL="800100" lvl="1" indent="-342900">
              <a:buAutoNum type="alphaLcPeriod"/>
            </a:pPr>
            <a:r>
              <a:rPr lang="en-US" dirty="0"/>
              <a:t>units</a:t>
            </a:r>
          </a:p>
        </p:txBody>
      </p:sp>
      <p:sp>
        <p:nvSpPr>
          <p:cNvPr id="15" name="Rectangle: Rounded Corners 14">
            <a:extLst>
              <a:ext uri="{FF2B5EF4-FFF2-40B4-BE49-F238E27FC236}">
                <a16:creationId xmlns:a16="http://schemas.microsoft.com/office/drawing/2014/main" id="{02E1E176-2D1F-47F4-BE54-8885905635DA}"/>
              </a:ext>
            </a:extLst>
          </p:cNvPr>
          <p:cNvSpPr/>
          <p:nvPr/>
        </p:nvSpPr>
        <p:spPr>
          <a:xfrm>
            <a:off x="3303100" y="4271189"/>
            <a:ext cx="2792899" cy="223892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Earnings</a:t>
            </a:r>
          </a:p>
          <a:p>
            <a:pPr marL="342900" indent="-342900">
              <a:buAutoNum type="alphaLcPeriod"/>
            </a:pPr>
            <a:r>
              <a:rPr lang="en-US" dirty="0"/>
              <a:t>To equity investors</a:t>
            </a:r>
          </a:p>
          <a:p>
            <a:pPr marL="800100" lvl="1" indent="-342900">
              <a:buAutoNum type="alphaLcPeriod"/>
            </a:pPr>
            <a:r>
              <a:rPr lang="en-US" dirty="0"/>
              <a:t>PAT</a:t>
            </a:r>
          </a:p>
          <a:p>
            <a:pPr marL="800100" lvl="1" indent="-342900">
              <a:buAutoNum type="alphaLcPeriod"/>
            </a:pPr>
            <a:r>
              <a:rPr lang="en-US" dirty="0"/>
              <a:t>EPS</a:t>
            </a:r>
          </a:p>
          <a:p>
            <a:pPr marL="342900" indent="-342900">
              <a:buAutoNum type="alphaLcPeriod"/>
            </a:pPr>
            <a:r>
              <a:rPr lang="en-US" dirty="0"/>
              <a:t>To firm</a:t>
            </a:r>
          </a:p>
          <a:p>
            <a:pPr marL="800100" lvl="1" indent="-342900">
              <a:buAutoNum type="alphaLcPeriod"/>
            </a:pPr>
            <a:r>
              <a:rPr lang="en-US" dirty="0"/>
              <a:t>Operating income (EBIT)</a:t>
            </a:r>
          </a:p>
        </p:txBody>
      </p:sp>
      <p:sp>
        <p:nvSpPr>
          <p:cNvPr id="16" name="Rectangle: Rounded Corners 15">
            <a:extLst>
              <a:ext uri="{FF2B5EF4-FFF2-40B4-BE49-F238E27FC236}">
                <a16:creationId xmlns:a16="http://schemas.microsoft.com/office/drawing/2014/main" id="{44C9FA38-DC7A-460D-9705-7317711AA142}"/>
              </a:ext>
            </a:extLst>
          </p:cNvPr>
          <p:cNvSpPr/>
          <p:nvPr/>
        </p:nvSpPr>
        <p:spPr>
          <a:xfrm>
            <a:off x="6693589" y="4271189"/>
            <a:ext cx="3448051" cy="223892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Book value</a:t>
            </a:r>
          </a:p>
          <a:p>
            <a:pPr marL="342900" indent="-342900">
              <a:buAutoNum type="alphaLcPeriod"/>
            </a:pPr>
            <a:r>
              <a:rPr lang="en-US" dirty="0"/>
              <a:t>BV of Equity</a:t>
            </a:r>
          </a:p>
          <a:p>
            <a:pPr marL="342900" indent="-342900">
              <a:buAutoNum type="alphaLcPeriod"/>
            </a:pPr>
            <a:r>
              <a:rPr lang="en-US" dirty="0"/>
              <a:t>Firm </a:t>
            </a:r>
          </a:p>
          <a:p>
            <a:pPr marL="800100" lvl="1" indent="-342900">
              <a:buAutoNum type="alphaLcPeriod"/>
            </a:pPr>
            <a:r>
              <a:rPr lang="en-US" dirty="0"/>
              <a:t>BV of equity + BV of debt</a:t>
            </a:r>
          </a:p>
          <a:p>
            <a:pPr marL="800100" lvl="1" indent="-342900">
              <a:buAutoNum type="alphaLcPeriod"/>
            </a:pPr>
            <a:endParaRPr lang="en-US" dirty="0"/>
          </a:p>
        </p:txBody>
      </p:sp>
      <p:cxnSp>
        <p:nvCxnSpPr>
          <p:cNvPr id="19" name="Straight Arrow Connector 18">
            <a:extLst>
              <a:ext uri="{FF2B5EF4-FFF2-40B4-BE49-F238E27FC236}">
                <a16:creationId xmlns:a16="http://schemas.microsoft.com/office/drawing/2014/main" id="{47755E4D-8B20-4537-9D9F-68025ED0ACF0}"/>
              </a:ext>
            </a:extLst>
          </p:cNvPr>
          <p:cNvCxnSpPr>
            <a:cxnSpLocks/>
          </p:cNvCxnSpPr>
          <p:nvPr/>
        </p:nvCxnSpPr>
        <p:spPr>
          <a:xfrm flipH="1">
            <a:off x="2601152" y="3550936"/>
            <a:ext cx="999713" cy="67664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08CB27D2-9665-48F0-9C86-9CC0851BBDEF}"/>
              </a:ext>
            </a:extLst>
          </p:cNvPr>
          <p:cNvCxnSpPr>
            <a:cxnSpLocks/>
          </p:cNvCxnSpPr>
          <p:nvPr/>
        </p:nvCxnSpPr>
        <p:spPr>
          <a:xfrm flipH="1">
            <a:off x="3814552" y="3650284"/>
            <a:ext cx="999713" cy="67664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D8A13F65-FF00-45EB-9097-04114AE4F5FE}"/>
              </a:ext>
            </a:extLst>
          </p:cNvPr>
          <p:cNvCxnSpPr>
            <a:cxnSpLocks/>
          </p:cNvCxnSpPr>
          <p:nvPr/>
        </p:nvCxnSpPr>
        <p:spPr>
          <a:xfrm flipH="1">
            <a:off x="7675702" y="3623456"/>
            <a:ext cx="999713" cy="67664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9101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DF3A0-69C9-4EA6-8E22-A1C24B73BB0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Definition tests</a:t>
            </a:r>
          </a:p>
        </p:txBody>
      </p:sp>
      <p:sp>
        <p:nvSpPr>
          <p:cNvPr id="3" name="Content Placeholder 2">
            <a:extLst>
              <a:ext uri="{FF2B5EF4-FFF2-40B4-BE49-F238E27FC236}">
                <a16:creationId xmlns:a16="http://schemas.microsoft.com/office/drawing/2014/main" id="{A01FF2F8-6289-4A86-9C3D-3E5096D96A4C}"/>
              </a:ext>
            </a:extLst>
          </p:cNvPr>
          <p:cNvSpPr>
            <a:spLocks noGrp="1"/>
          </p:cNvSpPr>
          <p:nvPr>
            <p:ph idx="1"/>
          </p:nvPr>
        </p:nvSpPr>
        <p:spPr>
          <a:xfrm>
            <a:off x="838199" y="1825625"/>
            <a:ext cx="11088757" cy="4351338"/>
          </a:xfrm>
        </p:spPr>
        <p:txBody>
          <a:bodyPr>
            <a:normAutofit/>
          </a:bodyPr>
          <a:lstStyle/>
          <a:p>
            <a:pPr algn="just"/>
            <a:r>
              <a:rPr lang="en-US" sz="2400" dirty="0">
                <a:latin typeface="Times New Roman" panose="02020603050405020304" pitchFamily="18" charset="0"/>
                <a:cs typeface="Times New Roman" panose="02020603050405020304" pitchFamily="18" charset="0"/>
              </a:rPr>
              <a:t>Is the multiple consistently defined?</a:t>
            </a:r>
          </a:p>
          <a:p>
            <a:pPr lvl="1" algn="just"/>
            <a:r>
              <a:rPr lang="en-US" dirty="0">
                <a:latin typeface="Times New Roman" panose="02020603050405020304" pitchFamily="18" charset="0"/>
                <a:cs typeface="Times New Roman" panose="02020603050405020304" pitchFamily="18" charset="0"/>
              </a:rPr>
              <a:t>Proposition 1: Both the value (the numerator), and the standardizing variable (the denominator) should be to the same claimholders in the firm. For instance, the value of equity should be divided by equity earnings or equity book value, and firm value should be divided by firm earnings or book value.</a:t>
            </a:r>
          </a:p>
          <a:p>
            <a:pPr algn="just"/>
            <a:r>
              <a:rPr lang="en-US" sz="2400" dirty="0">
                <a:latin typeface="Times New Roman" panose="02020603050405020304" pitchFamily="18" charset="0"/>
                <a:cs typeface="Times New Roman" panose="02020603050405020304" pitchFamily="18" charset="0"/>
              </a:rPr>
              <a:t>Is the multiple uniformly estimated?</a:t>
            </a:r>
          </a:p>
          <a:p>
            <a:pPr lvl="1" algn="just"/>
            <a:r>
              <a:rPr lang="en-US" dirty="0">
                <a:latin typeface="Times New Roman" panose="02020603050405020304" pitchFamily="18" charset="0"/>
                <a:cs typeface="Times New Roman" panose="02020603050405020304" pitchFamily="18" charset="0"/>
              </a:rPr>
              <a:t>The variables used in defining the multiple should be estimated uniformly across  assets in the “ comparable firms” list.</a:t>
            </a:r>
          </a:p>
          <a:p>
            <a:pPr lvl="1" algn="just"/>
            <a:r>
              <a:rPr lang="en-US" dirty="0">
                <a:latin typeface="Times New Roman" panose="02020603050405020304" pitchFamily="18" charset="0"/>
                <a:cs typeface="Times New Roman" panose="02020603050405020304" pitchFamily="18" charset="0"/>
              </a:rPr>
              <a:t>If earnings-based multiples are used, the accounting rules to measure earnings should be applied consistently across assets.  </a:t>
            </a:r>
          </a:p>
        </p:txBody>
      </p:sp>
    </p:spTree>
    <p:extLst>
      <p:ext uri="{BB962C8B-B14F-4D97-AF65-F5344CB8AC3E}">
        <p14:creationId xmlns:p14="http://schemas.microsoft.com/office/powerpoint/2010/main" val="4049357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18E62-8868-458E-9215-777A890405E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Definition tests: PE ratio</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4FB705A-AF10-461F-820C-F9EDECE434BE}"/>
                  </a:ext>
                </a:extLst>
              </p:cNvPr>
              <p:cNvSpPr>
                <a:spLocks noGrp="1"/>
              </p:cNvSpPr>
              <p:nvPr>
                <p:ph idx="1"/>
              </p:nvPr>
            </p:nvSpPr>
            <p:spPr>
              <a:xfrm>
                <a:off x="838200" y="1825625"/>
                <a:ext cx="10515600" cy="4787210"/>
              </a:xfrm>
            </p:spPr>
            <p:txBody>
              <a:bodyPr>
                <a:noAutofit/>
              </a:bodyPr>
              <a:lstStyle/>
              <a:p>
                <a:r>
                  <a:rPr lang="en-US" sz="2000" dirty="0">
                    <a:latin typeface="Times New Roman" panose="02020603050405020304" pitchFamily="18" charset="0"/>
                    <a:cs typeface="Times New Roman" panose="02020603050405020304" pitchFamily="18" charset="0"/>
                  </a:rPr>
                  <a:t>Price to earning ratio=Market price/EPS</a:t>
                </a:r>
              </a:p>
              <a:p>
                <a:pPr lvl="1"/>
                <a:r>
                  <a:rPr lang="en-US" sz="2000" dirty="0">
                    <a:latin typeface="Times New Roman" panose="02020603050405020304" pitchFamily="18" charset="0"/>
                    <a:cs typeface="Times New Roman" panose="02020603050405020304" pitchFamily="18" charset="0"/>
                  </a:rPr>
                  <a:t>Usually, the current price (some like to use average price over last 6 months or year EPS)</a:t>
                </a:r>
              </a:p>
              <a:p>
                <a:pPr lvl="1"/>
                <a:r>
                  <a:rPr lang="en-US" sz="2000" dirty="0">
                    <a:latin typeface="Times New Roman" panose="02020603050405020304" pitchFamily="18" charset="0"/>
                    <a:cs typeface="Times New Roman" panose="02020603050405020304" pitchFamily="18" charset="0"/>
                  </a:rPr>
                  <a:t>Time variants: EPS in most recent financial year (current), EPS in most recent four quarters (trailing), EPS expected in next fiscal year or next four quarters (forward)</a:t>
                </a:r>
              </a:p>
              <a:p>
                <a:r>
                  <a:rPr lang="en-US" sz="2000" dirty="0">
                    <a:latin typeface="Times New Roman" panose="02020603050405020304" pitchFamily="18" charset="0"/>
                    <a:cs typeface="Times New Roman" panose="02020603050405020304" pitchFamily="18" charset="0"/>
                  </a:rPr>
                  <a:t>TCS March 2019 EPS=Rs 80.17</a:t>
                </a:r>
              </a:p>
              <a:p>
                <a:r>
                  <a:rPr lang="en-US" sz="2000" dirty="0">
                    <a:latin typeface="Times New Roman" panose="02020603050405020304" pitchFamily="18" charset="0"/>
                    <a:cs typeface="Times New Roman" panose="02020603050405020304" pitchFamily="18" charset="0"/>
                  </a:rPr>
                  <a:t>Market price of TCS (Nov 29, 2019)=Rs 2051.65</a:t>
                </a:r>
              </a:p>
              <a:p>
                <a:r>
                  <a:rPr lang="en-US" sz="2000" dirty="0">
                    <a:latin typeface="Times New Roman" panose="02020603050405020304" pitchFamily="18" charset="0"/>
                    <a:cs typeface="Times New Roman" panose="02020603050405020304" pitchFamily="18" charset="0"/>
                  </a:rPr>
                  <a:t>Current price to earning ratio=</a:t>
                </a:r>
                <a14:m>
                  <m:oMath xmlns:m="http://schemas.openxmlformats.org/officeDocument/2006/math">
                    <m:f>
                      <m:fPr>
                        <m:ctrlPr>
                          <a:rPr lang="en-US" sz="2000" i="1" smtClean="0">
                            <a:latin typeface="Cambria Math" panose="02040503050406030204" pitchFamily="18" charset="0"/>
                            <a:cs typeface="Times New Roman" panose="02020603050405020304" pitchFamily="18" charset="0"/>
                          </a:rPr>
                        </m:ctrlPr>
                      </m:fPr>
                      <m:num>
                        <m:r>
                          <m:rPr>
                            <m:nor/>
                          </m:rPr>
                          <a:rPr lang="en-US" sz="2000" dirty="0" smtClean="0">
                            <a:latin typeface="Times New Roman" panose="02020603050405020304" pitchFamily="18" charset="0"/>
                            <a:cs typeface="Times New Roman" panose="02020603050405020304" pitchFamily="18" charset="0"/>
                          </a:rPr>
                          <m:t>2051.65</m:t>
                        </m:r>
                      </m:num>
                      <m:den>
                        <m:r>
                          <m:rPr>
                            <m:nor/>
                          </m:rPr>
                          <a:rPr lang="en-US" sz="2000" dirty="0" smtClean="0">
                            <a:latin typeface="Times New Roman" panose="02020603050405020304" pitchFamily="18" charset="0"/>
                            <a:cs typeface="Times New Roman" panose="02020603050405020304" pitchFamily="18" charset="0"/>
                          </a:rPr>
                          <m:t>80.17</m:t>
                        </m:r>
                      </m:den>
                    </m:f>
                  </m:oMath>
                </a14:m>
                <a:r>
                  <a:rPr lang="en-US" sz="2000" dirty="0">
                    <a:latin typeface="Times New Roman" panose="02020603050405020304" pitchFamily="18" charset="0"/>
                    <a:cs typeface="Times New Roman" panose="02020603050405020304" pitchFamily="18" charset="0"/>
                  </a:rPr>
                  <a:t>=25.59 x</a:t>
                </a:r>
              </a:p>
              <a:p>
                <a:r>
                  <a:rPr lang="en-US" sz="2000" dirty="0">
                    <a:latin typeface="Times New Roman" panose="02020603050405020304" pitchFamily="18" charset="0"/>
                    <a:cs typeface="Times New Roman" panose="02020603050405020304" pitchFamily="18" charset="0"/>
                  </a:rPr>
                  <a:t>Industry PE ratio=20.03 x</a:t>
                </a:r>
              </a:p>
              <a:p>
                <a:r>
                  <a:rPr lang="en-US" sz="2000" dirty="0">
                    <a:latin typeface="Times New Roman" panose="02020603050405020304" pitchFamily="18" charset="0"/>
                    <a:cs typeface="Times New Roman" panose="02020603050405020304" pitchFamily="18" charset="0"/>
                  </a:rPr>
                  <a:t>Trailing PE ratio=Current market price/TTM EPS= 2051.65/</a:t>
                </a:r>
                <a:r>
                  <a:rPr lang="en-US" sz="2000" b="0" i="0" u="none" strike="noStrike" dirty="0">
                    <a:solidFill>
                      <a:srgbClr val="000000"/>
                    </a:solidFill>
                    <a:effectLst/>
                    <a:latin typeface="Times New Roman" panose="02020603050405020304" pitchFamily="18" charset="0"/>
                    <a:cs typeface="Times New Roman" panose="02020603050405020304" pitchFamily="18" charset="0"/>
                  </a:rPr>
                  <a:t> 87.85=23.35x</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pPr marL="457200" lvl="1" indent="0">
                  <a:buNone/>
                </a:pPr>
                <a:r>
                  <a:rPr lang="en-US" sz="2000" dirty="0">
                    <a:latin typeface="Times New Roman" panose="02020603050405020304" pitchFamily="18" charset="0"/>
                    <a:cs typeface="Times New Roman" panose="02020603050405020304" pitchFamily="18" charset="0"/>
                  </a:rPr>
                  <a:t>  </a:t>
                </a:r>
              </a:p>
            </p:txBody>
          </p:sp>
        </mc:Choice>
        <mc:Fallback xmlns="">
          <p:sp>
            <p:nvSpPr>
              <p:cNvPr id="3" name="Content Placeholder 2">
                <a:extLst>
                  <a:ext uri="{FF2B5EF4-FFF2-40B4-BE49-F238E27FC236}">
                    <a16:creationId xmlns:a16="http://schemas.microsoft.com/office/drawing/2014/main" id="{24FB705A-AF10-461F-820C-F9EDECE434BE}"/>
                  </a:ext>
                </a:extLst>
              </p:cNvPr>
              <p:cNvSpPr>
                <a:spLocks noGrp="1" noRot="1" noChangeAspect="1" noMove="1" noResize="1" noEditPoints="1" noAdjustHandles="1" noChangeArrowheads="1" noChangeShapeType="1" noTextEdit="1"/>
              </p:cNvSpPr>
              <p:nvPr>
                <p:ph idx="1"/>
              </p:nvPr>
            </p:nvSpPr>
            <p:spPr>
              <a:xfrm>
                <a:off x="838200" y="1825625"/>
                <a:ext cx="10515600" cy="4787210"/>
              </a:xfrm>
              <a:blipFill>
                <a:blip r:embed="rId2"/>
                <a:stretch>
                  <a:fillRect l="-522" t="-1272"/>
                </a:stretch>
              </a:blipFill>
            </p:spPr>
            <p:txBody>
              <a:bodyPr/>
              <a:lstStyle/>
              <a:p>
                <a:r>
                  <a:rPr lang="en-US">
                    <a:noFill/>
                  </a:rPr>
                  <a:t> </a:t>
                </a:r>
              </a:p>
            </p:txBody>
          </p:sp>
        </mc:Fallback>
      </mc:AlternateContent>
      <p:graphicFrame>
        <p:nvGraphicFramePr>
          <p:cNvPr id="6" name="Table 5">
            <a:extLst>
              <a:ext uri="{FF2B5EF4-FFF2-40B4-BE49-F238E27FC236}">
                <a16:creationId xmlns:a16="http://schemas.microsoft.com/office/drawing/2014/main" id="{C99FB38C-9E39-4561-82D7-5D4D52C68CA8}"/>
              </a:ext>
            </a:extLst>
          </p:cNvPr>
          <p:cNvGraphicFramePr>
            <a:graphicFrameLocks noGrp="1"/>
          </p:cNvGraphicFramePr>
          <p:nvPr/>
        </p:nvGraphicFramePr>
        <p:xfrm>
          <a:off x="2077230" y="5376851"/>
          <a:ext cx="7052699" cy="628650"/>
        </p:xfrm>
        <a:graphic>
          <a:graphicData uri="http://schemas.openxmlformats.org/drawingml/2006/table">
            <a:tbl>
              <a:tblPr/>
              <a:tblGrid>
                <a:gridCol w="1507579">
                  <a:extLst>
                    <a:ext uri="{9D8B030D-6E8A-4147-A177-3AD203B41FA5}">
                      <a16:colId xmlns:a16="http://schemas.microsoft.com/office/drawing/2014/main" val="1221389650"/>
                    </a:ext>
                  </a:extLst>
                </a:gridCol>
                <a:gridCol w="1109024">
                  <a:extLst>
                    <a:ext uri="{9D8B030D-6E8A-4147-A177-3AD203B41FA5}">
                      <a16:colId xmlns:a16="http://schemas.microsoft.com/office/drawing/2014/main" val="29383496"/>
                    </a:ext>
                  </a:extLst>
                </a:gridCol>
                <a:gridCol w="1109024">
                  <a:extLst>
                    <a:ext uri="{9D8B030D-6E8A-4147-A177-3AD203B41FA5}">
                      <a16:colId xmlns:a16="http://schemas.microsoft.com/office/drawing/2014/main" val="681558945"/>
                    </a:ext>
                  </a:extLst>
                </a:gridCol>
                <a:gridCol w="1109024">
                  <a:extLst>
                    <a:ext uri="{9D8B030D-6E8A-4147-A177-3AD203B41FA5}">
                      <a16:colId xmlns:a16="http://schemas.microsoft.com/office/drawing/2014/main" val="279818423"/>
                    </a:ext>
                  </a:extLst>
                </a:gridCol>
                <a:gridCol w="1109024">
                  <a:extLst>
                    <a:ext uri="{9D8B030D-6E8A-4147-A177-3AD203B41FA5}">
                      <a16:colId xmlns:a16="http://schemas.microsoft.com/office/drawing/2014/main" val="1125852281"/>
                    </a:ext>
                  </a:extLst>
                </a:gridCol>
                <a:gridCol w="1109024">
                  <a:extLst>
                    <a:ext uri="{9D8B030D-6E8A-4147-A177-3AD203B41FA5}">
                      <a16:colId xmlns:a16="http://schemas.microsoft.com/office/drawing/2014/main" val="1635544408"/>
                    </a:ext>
                  </a:extLst>
                </a:gridCol>
              </a:tblGrid>
              <a:tr h="200025">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Mar-19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Sep-19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Jun-19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Sep-18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Jun-18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TTM EPS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5973807"/>
                  </a:ext>
                </a:extLst>
              </a:tr>
              <a:tr h="200025">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80.17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23.02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23.22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19.92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18.64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87.85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7461575"/>
                  </a:ext>
                </a:extLst>
              </a:tr>
            </a:tbl>
          </a:graphicData>
        </a:graphic>
      </p:graphicFrame>
    </p:spTree>
    <p:extLst>
      <p:ext uri="{BB962C8B-B14F-4D97-AF65-F5344CB8AC3E}">
        <p14:creationId xmlns:p14="http://schemas.microsoft.com/office/powerpoint/2010/main" val="514405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32351-7040-4BCB-B54B-201A4E281EE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Definition tests: PE ratio</a:t>
            </a:r>
            <a:endParaRPr lang="en-US" dirty="0"/>
          </a:p>
        </p:txBody>
      </p:sp>
      <p:sp>
        <p:nvSpPr>
          <p:cNvPr id="3" name="Content Placeholder 2">
            <a:extLst>
              <a:ext uri="{FF2B5EF4-FFF2-40B4-BE49-F238E27FC236}">
                <a16:creationId xmlns:a16="http://schemas.microsoft.com/office/drawing/2014/main" id="{B14E499D-AE17-43BF-986A-996FF53D352A}"/>
              </a:ext>
            </a:extLst>
          </p:cNvPr>
          <p:cNvSpPr>
            <a:spLocks noGrp="1"/>
          </p:cNvSpPr>
          <p:nvPr>
            <p:ph idx="1"/>
          </p:nvPr>
        </p:nvSpPr>
        <p:spPr>
          <a:xfrm>
            <a:off x="478302" y="1825625"/>
            <a:ext cx="10875498" cy="4351338"/>
          </a:xfrm>
        </p:spPr>
        <p:txBody>
          <a:bodyPr/>
          <a:lstStyle/>
          <a:p>
            <a:pPr marL="0" indent="0">
              <a:buNone/>
            </a:pPr>
            <a:r>
              <a:rPr lang="en-US" sz="2400" dirty="0">
                <a:latin typeface="Times New Roman" panose="02020603050405020304" pitchFamily="18" charset="0"/>
                <a:cs typeface="Times New Roman" panose="02020603050405020304" pitchFamily="18" charset="0"/>
              </a:rPr>
              <a:t>Forward EPS=Rs 87.3</a:t>
            </a:r>
          </a:p>
          <a:p>
            <a:pPr marL="0" indent="0">
              <a:buNone/>
            </a:pPr>
            <a:r>
              <a:rPr lang="en-US" sz="2400" dirty="0">
                <a:latin typeface="Times New Roman" panose="02020603050405020304" pitchFamily="18" charset="0"/>
                <a:cs typeface="Times New Roman" panose="02020603050405020304" pitchFamily="18" charset="0"/>
              </a:rPr>
              <a:t>Forward PE ratio= Current market price/Forward EPS= 2051.65/</a:t>
            </a:r>
            <a:r>
              <a:rPr lang="en-US" sz="2400" b="0" i="0" u="none" strike="noStrike" dirty="0">
                <a:solidFill>
                  <a:srgbClr val="000000"/>
                </a:solidFill>
                <a:effectLst/>
                <a:latin typeface="Times New Roman" panose="02020603050405020304" pitchFamily="18" charset="0"/>
                <a:cs typeface="Times New Roman" panose="02020603050405020304" pitchFamily="18" charset="0"/>
              </a:rPr>
              <a:t> 95.7=21.43x</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A period of rising earnings, as a bullish analyst will use forward PE ratio, whereas a bearish analyst will use current PE ratio. </a:t>
            </a:r>
          </a:p>
          <a:p>
            <a:r>
              <a:rPr lang="en-US" sz="2400" dirty="0">
                <a:latin typeface="Times New Roman" panose="02020603050405020304" pitchFamily="18" charset="0"/>
                <a:cs typeface="Times New Roman" panose="02020603050405020304" pitchFamily="18" charset="0"/>
              </a:rPr>
              <a:t>You can take any firm; you can create n number of PE ratio. Hence, you should same ratio for your sample. </a:t>
            </a:r>
          </a:p>
          <a:p>
            <a:endParaRPr lang="en-US" dirty="0"/>
          </a:p>
        </p:txBody>
      </p:sp>
      <p:graphicFrame>
        <p:nvGraphicFramePr>
          <p:cNvPr id="4" name="Table 3">
            <a:extLst>
              <a:ext uri="{FF2B5EF4-FFF2-40B4-BE49-F238E27FC236}">
                <a16:creationId xmlns:a16="http://schemas.microsoft.com/office/drawing/2014/main" id="{4C60564C-8F3B-41BB-8BDB-61D50F86904E}"/>
              </a:ext>
            </a:extLst>
          </p:cNvPr>
          <p:cNvGraphicFramePr>
            <a:graphicFrameLocks noGrp="1"/>
          </p:cNvGraphicFramePr>
          <p:nvPr/>
        </p:nvGraphicFramePr>
        <p:xfrm>
          <a:off x="3544081" y="2861310"/>
          <a:ext cx="4361962" cy="842010"/>
        </p:xfrm>
        <a:graphic>
          <a:graphicData uri="http://schemas.openxmlformats.org/drawingml/2006/table">
            <a:tbl>
              <a:tblPr/>
              <a:tblGrid>
                <a:gridCol w="761850">
                  <a:extLst>
                    <a:ext uri="{9D8B030D-6E8A-4147-A177-3AD203B41FA5}">
                      <a16:colId xmlns:a16="http://schemas.microsoft.com/office/drawing/2014/main" val="279134055"/>
                    </a:ext>
                  </a:extLst>
                </a:gridCol>
                <a:gridCol w="761850">
                  <a:extLst>
                    <a:ext uri="{9D8B030D-6E8A-4147-A177-3AD203B41FA5}">
                      <a16:colId xmlns:a16="http://schemas.microsoft.com/office/drawing/2014/main" val="2862125279"/>
                    </a:ext>
                  </a:extLst>
                </a:gridCol>
                <a:gridCol w="1299625">
                  <a:extLst>
                    <a:ext uri="{9D8B030D-6E8A-4147-A177-3AD203B41FA5}">
                      <a16:colId xmlns:a16="http://schemas.microsoft.com/office/drawing/2014/main" val="723174340"/>
                    </a:ext>
                  </a:extLst>
                </a:gridCol>
                <a:gridCol w="1538637">
                  <a:extLst>
                    <a:ext uri="{9D8B030D-6E8A-4147-A177-3AD203B41FA5}">
                      <a16:colId xmlns:a16="http://schemas.microsoft.com/office/drawing/2014/main" val="714320165"/>
                    </a:ext>
                  </a:extLst>
                </a:gridCol>
              </a:tblGrid>
              <a:tr h="190500">
                <a:tc>
                  <a:txBody>
                    <a:bodyPr/>
                    <a:lstStyle/>
                    <a:p>
                      <a:pPr algn="ctr" fontAlgn="b"/>
                      <a:r>
                        <a:rPr lang="en-US" sz="1800" b="0" i="0" u="none" strike="noStrike">
                          <a:solidFill>
                            <a:srgbClr val="000000"/>
                          </a:solidFill>
                          <a:effectLst/>
                          <a:latin typeface="Times New Roman" panose="02020603050405020304" pitchFamily="18" charset="0"/>
                          <a:cs typeface="Times New Roman" panose="02020603050405020304" pitchFamily="18" charset="0"/>
                        </a:rPr>
                        <a:t>PE ratio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Times New Roman" panose="02020603050405020304" pitchFamily="18" charset="0"/>
                          <a:cs typeface="Times New Roman" panose="02020603050405020304" pitchFamily="18" charset="0"/>
                        </a:rPr>
                        <a:t>Current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TTM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Times New Roman" panose="02020603050405020304" pitchFamily="18" charset="0"/>
                          <a:cs typeface="Times New Roman" panose="02020603050405020304" pitchFamily="18" charset="0"/>
                        </a:rPr>
                        <a:t>Forward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2023810"/>
                  </a:ext>
                </a:extLst>
              </a:tr>
              <a:tr h="190500">
                <a:tc>
                  <a:txBody>
                    <a:bodyPr/>
                    <a:lstStyle/>
                    <a:p>
                      <a:pPr algn="ctr"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Times New Roman" panose="02020603050405020304" pitchFamily="18" charset="0"/>
                          <a:cs typeface="Times New Roman" panose="02020603050405020304" pitchFamily="18" charset="0"/>
                        </a:rPr>
                        <a:t>25.59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Times New Roman" panose="02020603050405020304" pitchFamily="18" charset="0"/>
                          <a:cs typeface="Times New Roman" panose="02020603050405020304" pitchFamily="18" charset="0"/>
                        </a:rPr>
                        <a:t>23.35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21.43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9629313"/>
                  </a:ext>
                </a:extLst>
              </a:tr>
            </a:tbl>
          </a:graphicData>
        </a:graphic>
      </p:graphicFrame>
    </p:spTree>
    <p:extLst>
      <p:ext uri="{BB962C8B-B14F-4D97-AF65-F5344CB8AC3E}">
        <p14:creationId xmlns:p14="http://schemas.microsoft.com/office/powerpoint/2010/main" val="3839062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BE92D-D20C-4681-AC6E-87FC1199608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Descriptive test: Understand your multiple</a:t>
            </a:r>
          </a:p>
        </p:txBody>
      </p:sp>
      <p:sp>
        <p:nvSpPr>
          <p:cNvPr id="3" name="Content Placeholder 2">
            <a:extLst>
              <a:ext uri="{FF2B5EF4-FFF2-40B4-BE49-F238E27FC236}">
                <a16:creationId xmlns:a16="http://schemas.microsoft.com/office/drawing/2014/main" id="{1649D1F3-42FD-4499-8E8C-F7C7D526949F}"/>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What is the average and standard deviation of your multiple across the universe (market)?</a:t>
            </a:r>
          </a:p>
          <a:p>
            <a:r>
              <a:rPr lang="en-US" sz="2400" dirty="0">
                <a:latin typeface="Times New Roman" panose="02020603050405020304" pitchFamily="18" charset="0"/>
                <a:cs typeface="Times New Roman" panose="02020603050405020304" pitchFamily="18" charset="0"/>
              </a:rPr>
              <a:t>What is the median for this multiple?</a:t>
            </a:r>
          </a:p>
          <a:p>
            <a:pPr lvl="1"/>
            <a:r>
              <a:rPr lang="en-US" dirty="0">
                <a:latin typeface="Times New Roman" panose="02020603050405020304" pitchFamily="18" charset="0"/>
                <a:cs typeface="Times New Roman" panose="02020603050405020304" pitchFamily="18" charset="0"/>
              </a:rPr>
              <a:t>The median for this multiple is often  a more reliable comparison point.</a:t>
            </a:r>
          </a:p>
          <a:p>
            <a:r>
              <a:rPr lang="en-US" sz="2400" dirty="0">
                <a:latin typeface="Times New Roman" panose="02020603050405020304" pitchFamily="18" charset="0"/>
                <a:cs typeface="Times New Roman" panose="02020603050405020304" pitchFamily="18" charset="0"/>
              </a:rPr>
              <a:t>How large are the outliners to the distribution, and how do we deal with outliers?</a:t>
            </a:r>
          </a:p>
          <a:p>
            <a:pPr lvl="1"/>
            <a:r>
              <a:rPr lang="en-US" dirty="0">
                <a:latin typeface="Times New Roman" panose="02020603050405020304" pitchFamily="18" charset="0"/>
                <a:cs typeface="Times New Roman" panose="02020603050405020304" pitchFamily="18" charset="0"/>
              </a:rPr>
              <a:t>Throwing out the outliners may seem like an obvious solution, but if the outliners all lie on one side of the distribution (they usually are large positive numbers), this can lead to a biased estimate.</a:t>
            </a:r>
          </a:p>
          <a:p>
            <a:r>
              <a:rPr lang="en-US" sz="2400" dirty="0">
                <a:latin typeface="Times New Roman" panose="02020603050405020304" pitchFamily="18" charset="0"/>
                <a:cs typeface="Times New Roman" panose="02020603050405020304" pitchFamily="18" charset="0"/>
              </a:rPr>
              <a:t>How has this multiple changed over time? </a:t>
            </a:r>
          </a:p>
        </p:txBody>
      </p:sp>
    </p:spTree>
    <p:extLst>
      <p:ext uri="{BB962C8B-B14F-4D97-AF65-F5344CB8AC3E}">
        <p14:creationId xmlns:p14="http://schemas.microsoft.com/office/powerpoint/2010/main" val="3409867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2DF41-7AC8-4A22-B215-9D0C0DA08FB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PE ratio of Indian Firm (May 2020)</a:t>
            </a:r>
          </a:p>
        </p:txBody>
      </p:sp>
      <p:sp>
        <p:nvSpPr>
          <p:cNvPr id="5" name="Content Placeholder 4">
            <a:extLst>
              <a:ext uri="{FF2B5EF4-FFF2-40B4-BE49-F238E27FC236}">
                <a16:creationId xmlns:a16="http://schemas.microsoft.com/office/drawing/2014/main" id="{141D7113-E4E2-48FA-B503-F1839923B2A5}"/>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E7E433A4-681B-44C9-80D7-EB6F2B2D4270}"/>
              </a:ext>
            </a:extLst>
          </p:cNvPr>
          <p:cNvPicPr>
            <a:picLocks noChangeAspect="1"/>
          </p:cNvPicPr>
          <p:nvPr/>
        </p:nvPicPr>
        <p:blipFill>
          <a:blip r:embed="rId2"/>
          <a:stretch>
            <a:fillRect/>
          </a:stretch>
        </p:blipFill>
        <p:spPr>
          <a:xfrm>
            <a:off x="98474" y="1600962"/>
            <a:ext cx="12093526" cy="5257038"/>
          </a:xfrm>
          <a:prstGeom prst="rect">
            <a:avLst/>
          </a:prstGeom>
        </p:spPr>
      </p:pic>
    </p:spTree>
    <p:extLst>
      <p:ext uri="{BB962C8B-B14F-4D97-AF65-F5344CB8AC3E}">
        <p14:creationId xmlns:p14="http://schemas.microsoft.com/office/powerpoint/2010/main" val="2663445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96B42-312A-4560-BF5F-EF989862F78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PE ratio Based on size(May 2020)</a:t>
            </a:r>
            <a:endParaRPr lang="en-US" sz="3600" dirty="0"/>
          </a:p>
        </p:txBody>
      </p:sp>
      <p:graphicFrame>
        <p:nvGraphicFramePr>
          <p:cNvPr id="5" name="Content Placeholder 4">
            <a:extLst>
              <a:ext uri="{FF2B5EF4-FFF2-40B4-BE49-F238E27FC236}">
                <a16:creationId xmlns:a16="http://schemas.microsoft.com/office/drawing/2014/main" id="{DE89F7F0-EA86-4570-B6D0-8229ED381B36}"/>
              </a:ext>
            </a:extLst>
          </p:cNvPr>
          <p:cNvGraphicFramePr>
            <a:graphicFrameLocks noGrp="1"/>
          </p:cNvGraphicFramePr>
          <p:nvPr>
            <p:ph idx="1"/>
            <p:extLst>
              <p:ext uri="{D42A27DB-BD31-4B8C-83A1-F6EECF244321}">
                <p14:modId xmlns:p14="http://schemas.microsoft.com/office/powerpoint/2010/main" val="971821614"/>
              </p:ext>
            </p:extLst>
          </p:nvPr>
        </p:nvGraphicFramePr>
        <p:xfrm>
          <a:off x="1223890" y="1377962"/>
          <a:ext cx="8384343" cy="3457575"/>
        </p:xfrm>
        <a:graphic>
          <a:graphicData uri="http://schemas.openxmlformats.org/drawingml/2006/table">
            <a:tbl>
              <a:tblPr>
                <a:tableStyleId>{5940675A-B579-460E-94D1-54222C63F5DA}</a:tableStyleId>
              </a:tblPr>
              <a:tblGrid>
                <a:gridCol w="2794781">
                  <a:extLst>
                    <a:ext uri="{9D8B030D-6E8A-4147-A177-3AD203B41FA5}">
                      <a16:colId xmlns:a16="http://schemas.microsoft.com/office/drawing/2014/main" val="413500415"/>
                    </a:ext>
                  </a:extLst>
                </a:gridCol>
                <a:gridCol w="2794781">
                  <a:extLst>
                    <a:ext uri="{9D8B030D-6E8A-4147-A177-3AD203B41FA5}">
                      <a16:colId xmlns:a16="http://schemas.microsoft.com/office/drawing/2014/main" val="3412095987"/>
                    </a:ext>
                  </a:extLst>
                </a:gridCol>
                <a:gridCol w="2794781">
                  <a:extLst>
                    <a:ext uri="{9D8B030D-6E8A-4147-A177-3AD203B41FA5}">
                      <a16:colId xmlns:a16="http://schemas.microsoft.com/office/drawing/2014/main" val="402526151"/>
                    </a:ext>
                  </a:extLst>
                </a:gridCol>
              </a:tblGrid>
              <a:tr h="190500">
                <a:tc>
                  <a:txBody>
                    <a:bodyPr/>
                    <a:lstStyle/>
                    <a:p>
                      <a:pPr algn="l" fontAlgn="ctr"/>
                      <a:r>
                        <a:rPr lang="en-US" sz="2000" u="none" strike="noStrike" dirty="0">
                          <a:effectLst/>
                          <a:latin typeface="Times New Roman" panose="02020603050405020304" pitchFamily="18" charset="0"/>
                          <a:cs typeface="Times New Roman" panose="02020603050405020304" pitchFamily="18" charset="0"/>
                        </a:rPr>
                        <a:t>Size decile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  Number of firms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PE ratio</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923793058"/>
                  </a:ext>
                </a:extLst>
              </a:tr>
              <a:tr h="190500">
                <a:tc>
                  <a:txBody>
                    <a:bodyPr/>
                    <a:lstStyle/>
                    <a:p>
                      <a:pPr algn="l" fontAlgn="ctr"/>
                      <a:r>
                        <a:rPr lang="en-US" sz="2000" u="none" strike="noStrike" dirty="0">
                          <a:effectLst/>
                          <a:latin typeface="Times New Roman" panose="02020603050405020304" pitchFamily="18" charset="0"/>
                          <a:cs typeface="Times New Roman" panose="02020603050405020304" pitchFamily="18" charset="0"/>
                        </a:rPr>
                        <a:t> Decile 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641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25.454</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758752153"/>
                  </a:ext>
                </a:extLst>
              </a:tr>
              <a:tr h="190500">
                <a:tc>
                  <a:txBody>
                    <a:bodyPr/>
                    <a:lstStyle/>
                    <a:p>
                      <a:pPr algn="l" fontAlgn="ctr"/>
                      <a:r>
                        <a:rPr lang="en-US" sz="2000" u="none" strike="noStrike" dirty="0">
                          <a:effectLst/>
                          <a:latin typeface="Times New Roman" panose="02020603050405020304" pitchFamily="18" charset="0"/>
                          <a:cs typeface="Times New Roman" panose="02020603050405020304" pitchFamily="18" charset="0"/>
                        </a:rPr>
                        <a:t> Decile 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353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18.828</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616822460"/>
                  </a:ext>
                </a:extLst>
              </a:tr>
              <a:tr h="190500">
                <a:tc>
                  <a:txBody>
                    <a:bodyPr/>
                    <a:lstStyle/>
                    <a:p>
                      <a:pPr algn="l" fontAlgn="ctr"/>
                      <a:r>
                        <a:rPr lang="en-US" sz="2000" u="none" strike="noStrike" dirty="0">
                          <a:effectLst/>
                          <a:latin typeface="Times New Roman" panose="02020603050405020304" pitchFamily="18" charset="0"/>
                          <a:cs typeface="Times New Roman" panose="02020603050405020304" pitchFamily="18" charset="0"/>
                        </a:rPr>
                        <a:t> Decile 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276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25.259</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019009665"/>
                  </a:ext>
                </a:extLst>
              </a:tr>
              <a:tr h="190500">
                <a:tc>
                  <a:txBody>
                    <a:bodyPr/>
                    <a:lstStyle/>
                    <a:p>
                      <a:pPr algn="l" fontAlgn="ctr"/>
                      <a:r>
                        <a:rPr lang="en-US" sz="2000" u="none" strike="noStrike" dirty="0">
                          <a:effectLst/>
                          <a:latin typeface="Times New Roman" panose="02020603050405020304" pitchFamily="18" charset="0"/>
                          <a:cs typeface="Times New Roman" panose="02020603050405020304" pitchFamily="18" charset="0"/>
                        </a:rPr>
                        <a:t> Decile 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255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21.379</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896960327"/>
                  </a:ext>
                </a:extLst>
              </a:tr>
              <a:tr h="190500">
                <a:tc>
                  <a:txBody>
                    <a:bodyPr/>
                    <a:lstStyle/>
                    <a:p>
                      <a:pPr algn="l" fontAlgn="ctr"/>
                      <a:r>
                        <a:rPr lang="en-US" sz="2000" u="none" strike="noStrike" dirty="0">
                          <a:effectLst/>
                          <a:latin typeface="Times New Roman" panose="02020603050405020304" pitchFamily="18" charset="0"/>
                          <a:cs typeface="Times New Roman" panose="02020603050405020304" pitchFamily="18" charset="0"/>
                        </a:rPr>
                        <a:t> Decile 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240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31.227</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281841064"/>
                  </a:ext>
                </a:extLst>
              </a:tr>
              <a:tr h="190500">
                <a:tc>
                  <a:txBody>
                    <a:bodyPr/>
                    <a:lstStyle/>
                    <a:p>
                      <a:pPr algn="l" fontAlgn="ctr"/>
                      <a:r>
                        <a:rPr lang="en-US" sz="2000" u="none" strike="noStrike" dirty="0">
                          <a:effectLst/>
                          <a:latin typeface="Times New Roman" panose="02020603050405020304" pitchFamily="18" charset="0"/>
                          <a:cs typeface="Times New Roman" panose="02020603050405020304" pitchFamily="18" charset="0"/>
                        </a:rPr>
                        <a:t> Decile 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260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44.424</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000492763"/>
                  </a:ext>
                </a:extLst>
              </a:tr>
              <a:tr h="190500">
                <a:tc>
                  <a:txBody>
                    <a:bodyPr/>
                    <a:lstStyle/>
                    <a:p>
                      <a:pPr algn="l" fontAlgn="ctr"/>
                      <a:r>
                        <a:rPr lang="en-US" sz="2000" u="none" strike="noStrike" dirty="0">
                          <a:effectLst/>
                          <a:latin typeface="Times New Roman" panose="02020603050405020304" pitchFamily="18" charset="0"/>
                          <a:cs typeface="Times New Roman" panose="02020603050405020304" pitchFamily="18" charset="0"/>
                        </a:rPr>
                        <a:t> Decile 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263</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56.124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989936459"/>
                  </a:ext>
                </a:extLst>
              </a:tr>
              <a:tr h="190500">
                <a:tc>
                  <a:txBody>
                    <a:bodyPr/>
                    <a:lstStyle/>
                    <a:p>
                      <a:pPr algn="l" fontAlgn="ctr"/>
                      <a:r>
                        <a:rPr lang="en-US" sz="2000" u="none" strike="noStrike" dirty="0">
                          <a:effectLst/>
                          <a:latin typeface="Times New Roman" panose="02020603050405020304" pitchFamily="18" charset="0"/>
                          <a:cs typeface="Times New Roman" panose="02020603050405020304" pitchFamily="18" charset="0"/>
                        </a:rPr>
                        <a:t> Decile 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231</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56.949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945251593"/>
                  </a:ext>
                </a:extLst>
              </a:tr>
              <a:tr h="190500">
                <a:tc>
                  <a:txBody>
                    <a:bodyPr/>
                    <a:lstStyle/>
                    <a:p>
                      <a:pPr algn="l" fontAlgn="ctr"/>
                      <a:r>
                        <a:rPr lang="en-US" sz="2000" u="none" strike="noStrike" dirty="0">
                          <a:effectLst/>
                          <a:latin typeface="Times New Roman" panose="02020603050405020304" pitchFamily="18" charset="0"/>
                          <a:cs typeface="Times New Roman" panose="02020603050405020304" pitchFamily="18" charset="0"/>
                        </a:rPr>
                        <a:t> Decile 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151</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68.011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46942729"/>
                  </a:ext>
                </a:extLst>
              </a:tr>
              <a:tr h="190500">
                <a:tc>
                  <a:txBody>
                    <a:bodyPr/>
                    <a:lstStyle/>
                    <a:p>
                      <a:pPr algn="l" fontAlgn="ctr"/>
                      <a:r>
                        <a:rPr lang="en-US" sz="2000" u="none" strike="noStrike" dirty="0">
                          <a:effectLst/>
                          <a:latin typeface="Times New Roman" panose="02020603050405020304" pitchFamily="18" charset="0"/>
                          <a:cs typeface="Times New Roman" panose="02020603050405020304" pitchFamily="18" charset="0"/>
                        </a:rPr>
                        <a:t> Decile 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33</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76.987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052859805"/>
                  </a:ext>
                </a:extLst>
              </a:tr>
            </a:tbl>
          </a:graphicData>
        </a:graphic>
      </p:graphicFrame>
    </p:spTree>
    <p:extLst>
      <p:ext uri="{BB962C8B-B14F-4D97-AF65-F5344CB8AC3E}">
        <p14:creationId xmlns:p14="http://schemas.microsoft.com/office/powerpoint/2010/main" val="3148430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55383-BC6E-43B0-AF9D-A5338D081CF3}"/>
              </a:ext>
            </a:extLst>
          </p:cNvPr>
          <p:cNvSpPr>
            <a:spLocks noGrp="1"/>
          </p:cNvSpPr>
          <p:nvPr>
            <p:ph type="title"/>
          </p:nvPr>
        </p:nvSpPr>
        <p:spPr>
          <a:xfrm>
            <a:off x="268356" y="0"/>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Determinants of PE ratio</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08598C0-43EF-48FE-AD53-F37BE3DB7D60}"/>
                  </a:ext>
                </a:extLst>
              </p:cNvPr>
              <p:cNvSpPr>
                <a:spLocks noGrp="1"/>
              </p:cNvSpPr>
              <p:nvPr>
                <p:ph idx="1"/>
              </p:nvPr>
            </p:nvSpPr>
            <p:spPr>
              <a:xfrm>
                <a:off x="268356" y="1253330"/>
                <a:ext cx="11655288" cy="5757069"/>
              </a:xfrm>
            </p:spPr>
            <p:txBody>
              <a:bodyPr>
                <a:noAutofit/>
              </a:bodyPr>
              <a:lstStyle/>
              <a:p>
                <a:pPr marL="0" indent="0">
                  <a:buNone/>
                </a:pPr>
                <a:endParaRPr lang="en-US" sz="2400" i="1"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f>
                        <m:fPr>
                          <m:ctrlPr>
                            <a:rPr lang="en-US" sz="2400" i="1" dirty="0">
                              <a:latin typeface="Cambria Math" panose="02040503050406030204" pitchFamily="18" charset="0"/>
                            </a:rPr>
                          </m:ctrlPr>
                        </m:fPr>
                        <m:num>
                          <m:r>
                            <m:rPr>
                              <m:sty m:val="p"/>
                            </m:rPr>
                            <a:rPr lang="en-US" sz="2400" i="0" dirty="0">
                              <a:latin typeface="Cambria Math" panose="02040503050406030204" pitchFamily="18" charset="0"/>
                            </a:rPr>
                            <m:t>Value</m:t>
                          </m:r>
                          <m:r>
                            <a:rPr lang="en-US" sz="2400" i="0" dirty="0">
                              <a:latin typeface="Cambria Math" panose="02040503050406030204" pitchFamily="18" charset="0"/>
                            </a:rPr>
                            <m:t> </m:t>
                          </m:r>
                          <m:r>
                            <m:rPr>
                              <m:sty m:val="p"/>
                            </m:rPr>
                            <a:rPr lang="en-US" sz="2400" i="0" dirty="0">
                              <a:latin typeface="Cambria Math" panose="02040503050406030204" pitchFamily="18" charset="0"/>
                            </a:rPr>
                            <m:t>of</m:t>
                          </m:r>
                          <m:r>
                            <a:rPr lang="en-US" sz="2400" i="0" dirty="0">
                              <a:latin typeface="Cambria Math" panose="02040503050406030204" pitchFamily="18" charset="0"/>
                            </a:rPr>
                            <m:t> </m:t>
                          </m:r>
                          <m:r>
                            <m:rPr>
                              <m:sty m:val="p"/>
                            </m:rPr>
                            <a:rPr lang="en-US" sz="2400" i="0" dirty="0">
                              <a:latin typeface="Cambria Math" panose="02040503050406030204" pitchFamily="18" charset="0"/>
                            </a:rPr>
                            <m:t>stock</m:t>
                          </m:r>
                        </m:num>
                        <m:den>
                          <m:r>
                            <m:rPr>
                              <m:sty m:val="p"/>
                            </m:rPr>
                            <a:rPr lang="en-US" sz="2400" i="0" dirty="0">
                              <a:latin typeface="Cambria Math" panose="02040503050406030204" pitchFamily="18" charset="0"/>
                            </a:rPr>
                            <m:t>EPS</m:t>
                          </m:r>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b="0" i="0" smtClean="0">
                              <a:latin typeface="Cambria Math" panose="02040503050406030204" pitchFamily="18" charset="0"/>
                            </a:rPr>
                            <m:t>1−</m:t>
                          </m:r>
                          <m:r>
                            <m:rPr>
                              <m:sty m:val="p"/>
                            </m:rPr>
                            <a:rPr lang="en-US" sz="2400" b="0" i="0" smtClean="0">
                              <a:latin typeface="Cambria Math" panose="02040503050406030204" pitchFamily="18" charset="0"/>
                            </a:rPr>
                            <m:t>Growth</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rate</m:t>
                          </m:r>
                          <m:r>
                            <a:rPr lang="en-US" sz="2400" b="0" i="0" smtClean="0">
                              <a:latin typeface="Cambria Math" panose="02040503050406030204" pitchFamily="18" charset="0"/>
                            </a:rPr>
                            <m:t>/</m:t>
                          </m:r>
                          <m:r>
                            <m:rPr>
                              <m:sty m:val="p"/>
                            </m:rPr>
                            <a:rPr lang="en-US" sz="2400" b="0" i="0" smtClean="0">
                              <a:latin typeface="Cambria Math" panose="02040503050406030204" pitchFamily="18" charset="0"/>
                            </a:rPr>
                            <m:t>ROE</m:t>
                          </m:r>
                        </m:num>
                        <m:den>
                          <m:r>
                            <m:rPr>
                              <m:sty m:val="p"/>
                            </m:rPr>
                            <a:rPr lang="en-US" sz="2400" i="0">
                              <a:latin typeface="Cambria Math" panose="02040503050406030204" pitchFamily="18" charset="0"/>
                            </a:rPr>
                            <m:t>Cost</m:t>
                          </m:r>
                          <m:r>
                            <a:rPr lang="en-US" sz="2400" i="0">
                              <a:latin typeface="Cambria Math" panose="02040503050406030204" pitchFamily="18" charset="0"/>
                            </a:rPr>
                            <m:t> </m:t>
                          </m:r>
                          <m:r>
                            <m:rPr>
                              <m:sty m:val="p"/>
                            </m:rPr>
                            <a:rPr lang="en-US" sz="2400" i="0">
                              <a:latin typeface="Cambria Math" panose="02040503050406030204" pitchFamily="18" charset="0"/>
                            </a:rPr>
                            <m:t>of</m:t>
                          </m:r>
                          <m:r>
                            <a:rPr lang="en-US" sz="2400" i="0">
                              <a:latin typeface="Cambria Math" panose="02040503050406030204" pitchFamily="18" charset="0"/>
                            </a:rPr>
                            <m:t> </m:t>
                          </m:r>
                          <m:r>
                            <m:rPr>
                              <m:sty m:val="p"/>
                            </m:rPr>
                            <a:rPr lang="en-US" sz="2400" i="0">
                              <a:latin typeface="Cambria Math" panose="02040503050406030204" pitchFamily="18" charset="0"/>
                            </a:rPr>
                            <m:t>equity</m:t>
                          </m:r>
                          <m:r>
                            <a:rPr lang="en-US" sz="2400" i="0">
                              <a:latin typeface="Cambria Math" panose="02040503050406030204" pitchFamily="18" charset="0"/>
                            </a:rPr>
                            <m:t>−</m:t>
                          </m:r>
                          <m:r>
                            <m:rPr>
                              <m:sty m:val="p"/>
                            </m:rPr>
                            <a:rPr lang="en-US" sz="2400" i="0">
                              <a:latin typeface="Cambria Math" panose="02040503050406030204" pitchFamily="18" charset="0"/>
                            </a:rPr>
                            <m:t>growth</m:t>
                          </m:r>
                          <m:r>
                            <a:rPr lang="en-US" sz="2400" i="0">
                              <a:latin typeface="Cambria Math" panose="02040503050406030204" pitchFamily="18" charset="0"/>
                            </a:rPr>
                            <m:t> </m:t>
                          </m:r>
                          <m:r>
                            <m:rPr>
                              <m:sty m:val="p"/>
                            </m:rPr>
                            <a:rPr lang="en-US" sz="2400" i="0">
                              <a:latin typeface="Cambria Math" panose="02040503050406030204" pitchFamily="18" charset="0"/>
                            </a:rPr>
                            <m:t>rate</m:t>
                          </m:r>
                        </m:den>
                      </m:f>
                    </m:oMath>
                  </m:oMathPara>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Higher the growth, and dividend payout ratio, higher the PE ratio, Given ROE is more than cost of equity.</a:t>
                </a:r>
              </a:p>
              <a:p>
                <a:r>
                  <a:rPr lang="en-US" sz="2400" dirty="0">
                    <a:latin typeface="Times New Roman" panose="02020603050405020304" pitchFamily="18" charset="0"/>
                    <a:cs typeface="Times New Roman" panose="02020603050405020304" pitchFamily="18" charset="0"/>
                  </a:rPr>
                  <a:t>More risky firms, lower PE ratio.</a:t>
                </a:r>
              </a:p>
            </p:txBody>
          </p:sp>
        </mc:Choice>
        <mc:Fallback xmlns="">
          <p:sp>
            <p:nvSpPr>
              <p:cNvPr id="3" name="Content Placeholder 2">
                <a:extLst>
                  <a:ext uri="{FF2B5EF4-FFF2-40B4-BE49-F238E27FC236}">
                    <a16:creationId xmlns:a16="http://schemas.microsoft.com/office/drawing/2014/main" id="{A08598C0-43EF-48FE-AD53-F37BE3DB7D60}"/>
                  </a:ext>
                </a:extLst>
              </p:cNvPr>
              <p:cNvSpPr>
                <a:spLocks noGrp="1" noRot="1" noChangeAspect="1" noMove="1" noResize="1" noEditPoints="1" noAdjustHandles="1" noChangeArrowheads="1" noChangeShapeType="1" noTextEdit="1"/>
              </p:cNvSpPr>
              <p:nvPr>
                <p:ph idx="1"/>
              </p:nvPr>
            </p:nvSpPr>
            <p:spPr>
              <a:xfrm>
                <a:off x="268356" y="1253330"/>
                <a:ext cx="11655288" cy="5757069"/>
              </a:xfrm>
              <a:blipFill>
                <a:blip r:embed="rId2"/>
                <a:stretch>
                  <a:fillRect l="-680" r="-366"/>
                </a:stretch>
              </a:blipFill>
            </p:spPr>
            <p:txBody>
              <a:bodyPr/>
              <a:lstStyle/>
              <a:p>
                <a:r>
                  <a:rPr lang="en-US">
                    <a:noFill/>
                  </a:rPr>
                  <a:t> </a:t>
                </a:r>
              </a:p>
            </p:txBody>
          </p:sp>
        </mc:Fallback>
      </mc:AlternateContent>
    </p:spTree>
    <p:extLst>
      <p:ext uri="{BB962C8B-B14F-4D97-AF65-F5344CB8AC3E}">
        <p14:creationId xmlns:p14="http://schemas.microsoft.com/office/powerpoint/2010/main" val="233743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ACF17-AAF2-4FE7-A50C-3F1F8F5E472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Firm with high growth period</a:t>
            </a:r>
          </a:p>
        </p:txBody>
      </p:sp>
      <p:sp>
        <p:nvSpPr>
          <p:cNvPr id="3" name="Content Placeholder 2">
            <a:extLst>
              <a:ext uri="{FF2B5EF4-FFF2-40B4-BE49-F238E27FC236}">
                <a16:creationId xmlns:a16="http://schemas.microsoft.com/office/drawing/2014/main" id="{7E76F839-865B-4FCC-BA33-C43A67875659}"/>
              </a:ext>
            </a:extLst>
          </p:cNvPr>
          <p:cNvSpPr>
            <a:spLocks noGrp="1"/>
          </p:cNvSpPr>
          <p:nvPr>
            <p:ph idx="1"/>
          </p:nvPr>
        </p:nvSpPr>
        <p:spPr>
          <a:xfrm>
            <a:off x="838200" y="1825624"/>
            <a:ext cx="10515600" cy="5032375"/>
          </a:xfrm>
        </p:spPr>
        <p:txBody>
          <a:bodyPr>
            <a:normAutofit/>
          </a:bodyPr>
          <a:lstStyle/>
          <a:p>
            <a:r>
              <a:rPr lang="en-US" sz="2400" dirty="0"/>
              <a:t>The PE ratio for a high growth firm with two stage model:</a:t>
            </a:r>
          </a:p>
          <a:p>
            <a:endParaRPr lang="en-US" sz="2400" dirty="0"/>
          </a:p>
          <a:p>
            <a:endParaRPr lang="en-US" sz="2400" dirty="0"/>
          </a:p>
          <a:p>
            <a:endParaRPr lang="en-US" sz="2400" dirty="0"/>
          </a:p>
          <a:p>
            <a:endParaRPr lang="en-US" sz="2400" dirty="0"/>
          </a:p>
          <a:p>
            <a:r>
              <a:rPr lang="en-US" sz="2400" dirty="0" err="1"/>
              <a:t>g</a:t>
            </a:r>
            <a:r>
              <a:rPr lang="en-US" sz="1600" dirty="0" err="1"/>
              <a:t>n</a:t>
            </a:r>
            <a:r>
              <a:rPr lang="en-US" sz="2400" dirty="0"/>
              <a:t>=growth rate for stable period</a:t>
            </a:r>
          </a:p>
          <a:p>
            <a:r>
              <a:rPr lang="en-US" sz="2400" dirty="0"/>
              <a:t>g=growth rate in high growth period</a:t>
            </a:r>
          </a:p>
          <a:p>
            <a:r>
              <a:rPr lang="en-US" sz="2400" dirty="0"/>
              <a:t>Payout Ratio</a:t>
            </a:r>
            <a:r>
              <a:rPr lang="en-US" sz="1800" dirty="0"/>
              <a:t>n</a:t>
            </a:r>
            <a:r>
              <a:rPr lang="en-US" sz="2400" dirty="0"/>
              <a:t>=payout ratio for stable period</a:t>
            </a:r>
          </a:p>
          <a:p>
            <a:r>
              <a:rPr lang="en-US" sz="2400" dirty="0"/>
              <a:t>Payout ratio=payout for high growth period</a:t>
            </a:r>
          </a:p>
          <a:p>
            <a:r>
              <a:rPr lang="en-US" sz="2400" dirty="0"/>
              <a:t>r=cost of equity</a:t>
            </a:r>
          </a:p>
          <a:p>
            <a:r>
              <a:rPr lang="en-US" sz="2400" dirty="0"/>
              <a:t>n=number of years for high growth period</a:t>
            </a:r>
          </a:p>
          <a:p>
            <a:endParaRPr lang="en-US" sz="2400" dirty="0"/>
          </a:p>
        </p:txBody>
      </p:sp>
      <p:pic>
        <p:nvPicPr>
          <p:cNvPr id="4" name="Picture 3">
            <a:extLst>
              <a:ext uri="{FF2B5EF4-FFF2-40B4-BE49-F238E27FC236}">
                <a16:creationId xmlns:a16="http://schemas.microsoft.com/office/drawing/2014/main" id="{D8578624-63C1-4720-B492-12985EF020BD}"/>
              </a:ext>
            </a:extLst>
          </p:cNvPr>
          <p:cNvPicPr>
            <a:picLocks noChangeAspect="1"/>
          </p:cNvPicPr>
          <p:nvPr/>
        </p:nvPicPr>
        <p:blipFill>
          <a:blip r:embed="rId2"/>
          <a:stretch>
            <a:fillRect/>
          </a:stretch>
        </p:blipFill>
        <p:spPr>
          <a:xfrm>
            <a:off x="1669774" y="2349304"/>
            <a:ext cx="8951334" cy="1666105"/>
          </a:xfrm>
          <a:prstGeom prst="rect">
            <a:avLst/>
          </a:prstGeom>
        </p:spPr>
      </p:pic>
    </p:spTree>
    <p:extLst>
      <p:ext uri="{BB962C8B-B14F-4D97-AF65-F5344CB8AC3E}">
        <p14:creationId xmlns:p14="http://schemas.microsoft.com/office/powerpoint/2010/main" val="1828252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11547-8564-4127-8F57-7042D9AA44B9}"/>
              </a:ext>
            </a:extLst>
          </p:cNvPr>
          <p:cNvSpPr>
            <a:spLocks noGrp="1"/>
          </p:cNvSpPr>
          <p:nvPr>
            <p:ph type="title"/>
          </p:nvPr>
        </p:nvSpPr>
        <p:spPr>
          <a:xfrm>
            <a:off x="388034" y="0"/>
            <a:ext cx="10515600" cy="1325563"/>
          </a:xfrm>
        </p:spPr>
        <p:txBody>
          <a:bodyPr>
            <a:normAutofit/>
          </a:bodyPr>
          <a:lstStyle/>
          <a:p>
            <a:r>
              <a:rPr lang="en-US" sz="3600" dirty="0"/>
              <a:t>Firm with high growth period</a:t>
            </a:r>
          </a:p>
        </p:txBody>
      </p:sp>
      <p:graphicFrame>
        <p:nvGraphicFramePr>
          <p:cNvPr id="4" name="Content Placeholder 3">
            <a:extLst>
              <a:ext uri="{FF2B5EF4-FFF2-40B4-BE49-F238E27FC236}">
                <a16:creationId xmlns:a16="http://schemas.microsoft.com/office/drawing/2014/main" id="{0C8CC2EF-FF1F-4BCC-898C-14F85006C1DF}"/>
              </a:ext>
            </a:extLst>
          </p:cNvPr>
          <p:cNvGraphicFramePr>
            <a:graphicFrameLocks noGrp="1"/>
          </p:cNvGraphicFramePr>
          <p:nvPr>
            <p:ph idx="1"/>
          </p:nvPr>
        </p:nvGraphicFramePr>
        <p:xfrm>
          <a:off x="613703" y="1385034"/>
          <a:ext cx="10064262" cy="2286000"/>
        </p:xfrm>
        <a:graphic>
          <a:graphicData uri="http://schemas.openxmlformats.org/drawingml/2006/table">
            <a:tbl>
              <a:tblPr firstRow="1" bandRow="1">
                <a:tableStyleId>{5940675A-B579-460E-94D1-54222C63F5DA}</a:tableStyleId>
              </a:tblPr>
              <a:tblGrid>
                <a:gridCol w="3354754">
                  <a:extLst>
                    <a:ext uri="{9D8B030D-6E8A-4147-A177-3AD203B41FA5}">
                      <a16:colId xmlns:a16="http://schemas.microsoft.com/office/drawing/2014/main" val="3161881002"/>
                    </a:ext>
                  </a:extLst>
                </a:gridCol>
                <a:gridCol w="3354754">
                  <a:extLst>
                    <a:ext uri="{9D8B030D-6E8A-4147-A177-3AD203B41FA5}">
                      <a16:colId xmlns:a16="http://schemas.microsoft.com/office/drawing/2014/main" val="3720579596"/>
                    </a:ext>
                  </a:extLst>
                </a:gridCol>
                <a:gridCol w="3354754">
                  <a:extLst>
                    <a:ext uri="{9D8B030D-6E8A-4147-A177-3AD203B41FA5}">
                      <a16:colId xmlns:a16="http://schemas.microsoft.com/office/drawing/2014/main" val="2900122388"/>
                    </a:ext>
                  </a:extLst>
                </a:gridCol>
              </a:tblGrid>
              <a:tr h="0">
                <a:tc>
                  <a:txBody>
                    <a:bodyPr/>
                    <a:lstStyle/>
                    <a:p>
                      <a:r>
                        <a:rPr lang="en-US" sz="2400" dirty="0">
                          <a:latin typeface="Times New Roman" panose="02020603050405020304" pitchFamily="18" charset="0"/>
                          <a:cs typeface="Times New Roman" panose="02020603050405020304" pitchFamily="18" charset="0"/>
                        </a:rPr>
                        <a:t>Variable </a:t>
                      </a:r>
                    </a:p>
                  </a:txBody>
                  <a:tcPr/>
                </a:tc>
                <a:tc>
                  <a:txBody>
                    <a:bodyPr/>
                    <a:lstStyle/>
                    <a:p>
                      <a:r>
                        <a:rPr lang="en-US" sz="2400" dirty="0">
                          <a:latin typeface="Times New Roman" panose="02020603050405020304" pitchFamily="18" charset="0"/>
                          <a:cs typeface="Times New Roman" panose="02020603050405020304" pitchFamily="18" charset="0"/>
                        </a:rPr>
                        <a:t>High growth period</a:t>
                      </a:r>
                    </a:p>
                  </a:txBody>
                  <a:tcPr/>
                </a:tc>
                <a:tc>
                  <a:txBody>
                    <a:bodyPr/>
                    <a:lstStyle/>
                    <a:p>
                      <a:r>
                        <a:rPr lang="en-US" sz="2400" dirty="0">
                          <a:latin typeface="Times New Roman" panose="02020603050405020304" pitchFamily="18" charset="0"/>
                          <a:cs typeface="Times New Roman" panose="02020603050405020304" pitchFamily="18" charset="0"/>
                        </a:rPr>
                        <a:t>Stable-growth rate</a:t>
                      </a:r>
                    </a:p>
                  </a:txBody>
                  <a:tcPr/>
                </a:tc>
                <a:extLst>
                  <a:ext uri="{0D108BD9-81ED-4DB2-BD59-A6C34878D82A}">
                    <a16:rowId xmlns:a16="http://schemas.microsoft.com/office/drawing/2014/main" val="1178875090"/>
                  </a:ext>
                </a:extLst>
              </a:tr>
              <a:tr h="370840">
                <a:tc>
                  <a:txBody>
                    <a:bodyPr/>
                    <a:lstStyle/>
                    <a:p>
                      <a:r>
                        <a:rPr lang="en-US" sz="2400" dirty="0">
                          <a:latin typeface="Times New Roman" panose="02020603050405020304" pitchFamily="18" charset="0"/>
                          <a:cs typeface="Times New Roman" panose="02020603050405020304" pitchFamily="18" charset="0"/>
                        </a:rPr>
                        <a:t>Expected growth rate</a:t>
                      </a:r>
                    </a:p>
                  </a:txBody>
                  <a:tcPr/>
                </a:tc>
                <a:tc>
                  <a:txBody>
                    <a:bodyPr/>
                    <a:lstStyle/>
                    <a:p>
                      <a:r>
                        <a:rPr lang="en-US" sz="2400" dirty="0">
                          <a:latin typeface="Times New Roman" panose="02020603050405020304" pitchFamily="18" charset="0"/>
                          <a:cs typeface="Times New Roman" panose="02020603050405020304" pitchFamily="18" charset="0"/>
                        </a:rPr>
                        <a:t>25%</a:t>
                      </a:r>
                    </a:p>
                  </a:txBody>
                  <a:tcPr/>
                </a:tc>
                <a:tc>
                  <a:txBody>
                    <a:bodyPr/>
                    <a:lstStyle/>
                    <a:p>
                      <a:r>
                        <a:rPr lang="en-US" sz="2400" dirty="0">
                          <a:latin typeface="Times New Roman" panose="02020603050405020304" pitchFamily="18" charset="0"/>
                          <a:cs typeface="Times New Roman" panose="02020603050405020304" pitchFamily="18" charset="0"/>
                        </a:rPr>
                        <a:t>8%</a:t>
                      </a:r>
                    </a:p>
                  </a:txBody>
                  <a:tcPr/>
                </a:tc>
                <a:extLst>
                  <a:ext uri="{0D108BD9-81ED-4DB2-BD59-A6C34878D82A}">
                    <a16:rowId xmlns:a16="http://schemas.microsoft.com/office/drawing/2014/main" val="4180788157"/>
                  </a:ext>
                </a:extLst>
              </a:tr>
              <a:tr h="370840">
                <a:tc>
                  <a:txBody>
                    <a:bodyPr/>
                    <a:lstStyle/>
                    <a:p>
                      <a:r>
                        <a:rPr lang="en-US" sz="2400" dirty="0">
                          <a:latin typeface="Times New Roman" panose="02020603050405020304" pitchFamily="18" charset="0"/>
                          <a:cs typeface="Times New Roman" panose="02020603050405020304" pitchFamily="18" charset="0"/>
                        </a:rPr>
                        <a:t>Payout ratio</a:t>
                      </a:r>
                    </a:p>
                  </a:txBody>
                  <a:tcPr/>
                </a:tc>
                <a:tc>
                  <a:txBody>
                    <a:bodyPr/>
                    <a:lstStyle/>
                    <a:p>
                      <a:r>
                        <a:rPr lang="en-US" sz="2400" dirty="0">
                          <a:latin typeface="Times New Roman" panose="02020603050405020304" pitchFamily="18" charset="0"/>
                          <a:cs typeface="Times New Roman" panose="02020603050405020304" pitchFamily="18" charset="0"/>
                        </a:rPr>
                        <a:t>20%</a:t>
                      </a:r>
                    </a:p>
                  </a:txBody>
                  <a:tcPr/>
                </a:tc>
                <a:tc>
                  <a:txBody>
                    <a:bodyPr/>
                    <a:lstStyle/>
                    <a:p>
                      <a:r>
                        <a:rPr lang="en-US" sz="2400" dirty="0">
                          <a:latin typeface="Times New Roman" panose="02020603050405020304" pitchFamily="18" charset="0"/>
                          <a:cs typeface="Times New Roman" panose="02020603050405020304" pitchFamily="18" charset="0"/>
                        </a:rPr>
                        <a:t>50%</a:t>
                      </a:r>
                    </a:p>
                  </a:txBody>
                  <a:tcPr/>
                </a:tc>
                <a:extLst>
                  <a:ext uri="{0D108BD9-81ED-4DB2-BD59-A6C34878D82A}">
                    <a16:rowId xmlns:a16="http://schemas.microsoft.com/office/drawing/2014/main" val="1862754183"/>
                  </a:ext>
                </a:extLst>
              </a:tr>
              <a:tr h="370840">
                <a:tc>
                  <a:txBody>
                    <a:bodyPr/>
                    <a:lstStyle/>
                    <a:p>
                      <a:r>
                        <a:rPr lang="en-US" sz="2400" dirty="0">
                          <a:latin typeface="Times New Roman" panose="02020603050405020304" pitchFamily="18" charset="0"/>
                          <a:cs typeface="Times New Roman" panose="02020603050405020304" pitchFamily="18" charset="0"/>
                        </a:rPr>
                        <a:t>beta</a:t>
                      </a:r>
                    </a:p>
                  </a:txBody>
                  <a:tcPr/>
                </a:tc>
                <a:tc>
                  <a:txBody>
                    <a:bodyPr/>
                    <a:lstStyle/>
                    <a:p>
                      <a:r>
                        <a:rPr lang="en-US" sz="2400" dirty="0">
                          <a:latin typeface="Times New Roman" panose="02020603050405020304" pitchFamily="18" charset="0"/>
                          <a:cs typeface="Times New Roman" panose="02020603050405020304" pitchFamily="18" charset="0"/>
                        </a:rPr>
                        <a:t>1</a:t>
                      </a:r>
                    </a:p>
                  </a:txBody>
                  <a:tcPr/>
                </a:tc>
                <a:tc>
                  <a:txBody>
                    <a:bodyPr/>
                    <a:lstStyle/>
                    <a:p>
                      <a:r>
                        <a:rPr lang="en-US" sz="2400" dirty="0">
                          <a:latin typeface="Times New Roman" panose="02020603050405020304" pitchFamily="18" charset="0"/>
                          <a:cs typeface="Times New Roman" panose="02020603050405020304" pitchFamily="18" charset="0"/>
                        </a:rPr>
                        <a:t>1</a:t>
                      </a:r>
                    </a:p>
                  </a:txBody>
                  <a:tcPr/>
                </a:tc>
                <a:extLst>
                  <a:ext uri="{0D108BD9-81ED-4DB2-BD59-A6C34878D82A}">
                    <a16:rowId xmlns:a16="http://schemas.microsoft.com/office/drawing/2014/main" val="4262339825"/>
                  </a:ext>
                </a:extLst>
              </a:tr>
              <a:tr h="370840">
                <a:tc>
                  <a:txBody>
                    <a:bodyPr/>
                    <a:lstStyle/>
                    <a:p>
                      <a:r>
                        <a:rPr lang="en-US" sz="2400" dirty="0">
                          <a:latin typeface="Times New Roman" panose="02020603050405020304" pitchFamily="18" charset="0"/>
                          <a:cs typeface="Times New Roman" panose="02020603050405020304" pitchFamily="18" charset="0"/>
                        </a:rPr>
                        <a:t>Number of years</a:t>
                      </a:r>
                    </a:p>
                  </a:txBody>
                  <a:tcPr/>
                </a:tc>
                <a:tc>
                  <a:txBody>
                    <a:bodyPr/>
                    <a:lstStyle/>
                    <a:p>
                      <a:r>
                        <a:rPr lang="en-US" sz="2400" dirty="0">
                          <a:latin typeface="Times New Roman" panose="02020603050405020304" pitchFamily="18" charset="0"/>
                          <a:cs typeface="Times New Roman" panose="02020603050405020304" pitchFamily="18" charset="0"/>
                        </a:rPr>
                        <a:t>5 years</a:t>
                      </a:r>
                    </a:p>
                  </a:txBody>
                  <a:tcPr/>
                </a:tc>
                <a:tc>
                  <a:txBody>
                    <a:bodyPr/>
                    <a:lstStyle/>
                    <a:p>
                      <a:r>
                        <a:rPr lang="en-US" sz="2400" dirty="0">
                          <a:latin typeface="Times New Roman" panose="02020603050405020304" pitchFamily="18" charset="0"/>
                          <a:cs typeface="Times New Roman" panose="02020603050405020304" pitchFamily="18" charset="0"/>
                        </a:rPr>
                        <a:t>Forever after 5 years</a:t>
                      </a:r>
                    </a:p>
                  </a:txBody>
                  <a:tcPr/>
                </a:tc>
                <a:extLst>
                  <a:ext uri="{0D108BD9-81ED-4DB2-BD59-A6C34878D82A}">
                    <a16:rowId xmlns:a16="http://schemas.microsoft.com/office/drawing/2014/main" val="3204921251"/>
                  </a:ext>
                </a:extLst>
              </a:tr>
            </a:tbl>
          </a:graphicData>
        </a:graphic>
      </p:graphicFrame>
      <p:sp>
        <p:nvSpPr>
          <p:cNvPr id="5" name="TextBox 4">
            <a:extLst>
              <a:ext uri="{FF2B5EF4-FFF2-40B4-BE49-F238E27FC236}">
                <a16:creationId xmlns:a16="http://schemas.microsoft.com/office/drawing/2014/main" id="{1FA35D73-2464-48C1-B259-803E24C6BE42}"/>
              </a:ext>
            </a:extLst>
          </p:cNvPr>
          <p:cNvSpPr txBox="1"/>
          <p:nvPr/>
        </p:nvSpPr>
        <p:spPr>
          <a:xfrm>
            <a:off x="1364974" y="4267200"/>
            <a:ext cx="7779026" cy="707886"/>
          </a:xfrm>
          <a:prstGeom prst="rect">
            <a:avLst/>
          </a:prstGeom>
          <a:noFill/>
        </p:spPr>
        <p:txBody>
          <a:bodyPr wrap="square" rtlCol="0">
            <a:spAutoFit/>
          </a:bodyPr>
          <a:lstStyle/>
          <a:p>
            <a:r>
              <a:rPr lang="en-US" sz="2000" dirty="0"/>
              <a:t>Risk-free rate=6%</a:t>
            </a:r>
          </a:p>
          <a:p>
            <a:r>
              <a:rPr lang="en-US" sz="2000" dirty="0"/>
              <a:t>Required rate of return=6%+5.5%*1=11.5%</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3786210-738E-4679-877A-81A57E9CA927}"/>
                  </a:ext>
                </a:extLst>
              </p:cNvPr>
              <p:cNvSpPr txBox="1"/>
              <p:nvPr/>
            </p:nvSpPr>
            <p:spPr>
              <a:xfrm>
                <a:off x="2980384" y="5251986"/>
                <a:ext cx="8653598" cy="830356"/>
              </a:xfrm>
              <a:prstGeom prst="rect">
                <a:avLst/>
              </a:prstGeom>
              <a:noFill/>
            </p:spPr>
            <p:txBody>
              <a:bodyPr wrap="square" lIns="0" tIns="0" rIns="0" bIns="0" rtlCol="0">
                <a:spAutoFit/>
              </a:bodyPr>
              <a:lstStyle/>
              <a:p>
                <a14:m>
                  <m:oMath xmlns:m="http://schemas.openxmlformats.org/officeDocument/2006/math">
                    <m:r>
                      <m:rPr>
                        <m:sty m:val="p"/>
                      </m:rPr>
                      <a:rPr lang="en-US" sz="2400" b="0" i="0" smtClean="0">
                        <a:latin typeface="Cambria Math" panose="02040503050406030204" pitchFamily="18" charset="0"/>
                      </a:rPr>
                      <m:t>Implied</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PE</m:t>
                    </m:r>
                    <m:r>
                      <a:rPr lang="en-US" sz="2400" b="0" i="1" smtClean="0">
                        <a:latin typeface="Cambria Math" panose="02040503050406030204" pitchFamily="18" charset="0"/>
                      </a:rPr>
                      <m:t>=</m:t>
                    </m:r>
                    <m:f>
                      <m:fPr>
                        <m:ctrlPr>
                          <a:rPr lang="en-US" sz="2400" i="1" smtClean="0">
                            <a:latin typeface="Cambria Math" panose="02040503050406030204" pitchFamily="18" charset="0"/>
                          </a:rPr>
                        </m:ctrlPr>
                      </m:fPr>
                      <m:num>
                        <m:r>
                          <a:rPr lang="en-US" sz="2400" b="0" i="0" smtClean="0">
                            <a:latin typeface="Cambria Math" panose="02040503050406030204" pitchFamily="18" charset="0"/>
                          </a:rPr>
                          <m:t>20∗1.25∗</m:t>
                        </m:r>
                        <m:d>
                          <m:dPr>
                            <m:ctrlPr>
                              <a:rPr lang="en-US" sz="2400" b="0" i="1" smtClean="0">
                                <a:latin typeface="Cambria Math" panose="02040503050406030204" pitchFamily="18" charset="0"/>
                              </a:rPr>
                            </m:ctrlPr>
                          </m:dPr>
                          <m:e>
                            <m:r>
                              <a:rPr lang="en-US" sz="2400" b="0" i="0" smtClean="0">
                                <a:latin typeface="Cambria Math" panose="02040503050406030204" pitchFamily="18" charset="0"/>
                              </a:rPr>
                              <m:t>1−</m:t>
                            </m:r>
                            <m:f>
                              <m:fPr>
                                <m:ctrlPr>
                                  <a:rPr lang="en-US" sz="2400" b="0" i="1" smtClean="0">
                                    <a:latin typeface="Cambria Math" panose="02040503050406030204" pitchFamily="18" charset="0"/>
                                  </a:rPr>
                                </m:ctrlPr>
                              </m:fPr>
                              <m:num>
                                <m:sSup>
                                  <m:sSupPr>
                                    <m:ctrlPr>
                                      <a:rPr lang="en-US" sz="2400" b="0" i="1" smtClean="0">
                                        <a:latin typeface="Cambria Math" panose="02040503050406030204" pitchFamily="18" charset="0"/>
                                      </a:rPr>
                                    </m:ctrlPr>
                                  </m:sSupPr>
                                  <m:e>
                                    <m:r>
                                      <a:rPr lang="en-US" sz="2400" b="0" i="0" smtClean="0">
                                        <a:latin typeface="Cambria Math" panose="02040503050406030204" pitchFamily="18" charset="0"/>
                                      </a:rPr>
                                      <m:t>1.25</m:t>
                                    </m:r>
                                  </m:e>
                                  <m:sup>
                                    <m:r>
                                      <a:rPr lang="en-US" sz="2400" b="0" i="0" smtClean="0">
                                        <a:latin typeface="Cambria Math" panose="02040503050406030204" pitchFamily="18" charset="0"/>
                                      </a:rPr>
                                      <m:t>5</m:t>
                                    </m:r>
                                  </m:sup>
                                </m:sSup>
                              </m:num>
                              <m:den>
                                <m:sSup>
                                  <m:sSupPr>
                                    <m:ctrlPr>
                                      <a:rPr lang="en-US" sz="2400" b="0" i="1" smtClean="0">
                                        <a:latin typeface="Cambria Math" panose="02040503050406030204" pitchFamily="18" charset="0"/>
                                      </a:rPr>
                                    </m:ctrlPr>
                                  </m:sSupPr>
                                  <m:e>
                                    <m:r>
                                      <a:rPr lang="en-US" sz="2400" b="0" i="0" smtClean="0">
                                        <a:latin typeface="Cambria Math" panose="02040503050406030204" pitchFamily="18" charset="0"/>
                                      </a:rPr>
                                      <m:t>1.115</m:t>
                                    </m:r>
                                  </m:e>
                                  <m:sup>
                                    <m:r>
                                      <a:rPr lang="en-US" sz="2400" b="0" i="0" smtClean="0">
                                        <a:latin typeface="Cambria Math" panose="02040503050406030204" pitchFamily="18" charset="0"/>
                                      </a:rPr>
                                      <m:t>5</m:t>
                                    </m:r>
                                  </m:sup>
                                </m:sSup>
                              </m:den>
                            </m:f>
                          </m:e>
                        </m:d>
                        <m:r>
                          <a:rPr lang="en-US" sz="2400" b="0" i="0" smtClean="0">
                            <a:latin typeface="Cambria Math" panose="02040503050406030204" pitchFamily="18" charset="0"/>
                          </a:rPr>
                          <m:t> </m:t>
                        </m:r>
                      </m:num>
                      <m:den>
                        <m:r>
                          <a:rPr lang="en-US" sz="2400" b="0" i="0" smtClean="0">
                            <a:latin typeface="Cambria Math" panose="02040503050406030204" pitchFamily="18" charset="0"/>
                          </a:rPr>
                          <m:t>0.115−0.25</m:t>
                        </m:r>
                      </m:den>
                    </m:f>
                    <m:r>
                      <a:rPr lang="en-US" sz="2400" b="0" i="0"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0" smtClean="0">
                            <a:latin typeface="Cambria Math" panose="02040503050406030204" pitchFamily="18" charset="0"/>
                          </a:rPr>
                          <m:t>0.50∗</m:t>
                        </m:r>
                        <m:sSup>
                          <m:sSupPr>
                            <m:ctrlPr>
                              <a:rPr lang="en-US" sz="2400" b="0" i="1" smtClean="0">
                                <a:latin typeface="Cambria Math" panose="02040503050406030204" pitchFamily="18" charset="0"/>
                              </a:rPr>
                            </m:ctrlPr>
                          </m:sSupPr>
                          <m:e>
                            <m:r>
                              <a:rPr lang="en-US" sz="2400" b="0" i="0" smtClean="0">
                                <a:latin typeface="Cambria Math" panose="02040503050406030204" pitchFamily="18" charset="0"/>
                              </a:rPr>
                              <m:t>1.25</m:t>
                            </m:r>
                          </m:e>
                          <m:sup>
                            <m:r>
                              <a:rPr lang="en-US" sz="2400" b="0" i="0" smtClean="0">
                                <a:latin typeface="Cambria Math" panose="02040503050406030204" pitchFamily="18" charset="0"/>
                              </a:rPr>
                              <m:t>5</m:t>
                            </m:r>
                          </m:sup>
                        </m:sSup>
                        <m:r>
                          <a:rPr lang="en-US" sz="2400" b="0" i="0" smtClean="0">
                            <a:latin typeface="Cambria Math" panose="02040503050406030204" pitchFamily="18" charset="0"/>
                          </a:rPr>
                          <m:t>∗1.08</m:t>
                        </m:r>
                      </m:num>
                      <m:den>
                        <m:d>
                          <m:dPr>
                            <m:ctrlPr>
                              <a:rPr lang="en-US" sz="2400" b="0" i="1" smtClean="0">
                                <a:latin typeface="Cambria Math" panose="02040503050406030204" pitchFamily="18" charset="0"/>
                              </a:rPr>
                            </m:ctrlPr>
                          </m:dPr>
                          <m:e>
                            <m:r>
                              <a:rPr lang="en-US" sz="2400" b="0" i="0" smtClean="0">
                                <a:latin typeface="Cambria Math" panose="02040503050406030204" pitchFamily="18" charset="0"/>
                              </a:rPr>
                              <m:t>0.115−0.08</m:t>
                            </m:r>
                          </m:e>
                        </m:d>
                        <m:r>
                          <a:rPr lang="en-US" sz="2400" b="0" i="0"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0" smtClean="0">
                                <a:latin typeface="Cambria Math" panose="02040503050406030204" pitchFamily="18" charset="0"/>
                              </a:rPr>
                              <m:t>0.115</m:t>
                            </m:r>
                          </m:e>
                          <m:sup>
                            <m:r>
                              <a:rPr lang="en-US" sz="2400" b="0" i="0" smtClean="0">
                                <a:latin typeface="Cambria Math" panose="02040503050406030204" pitchFamily="18" charset="0"/>
                              </a:rPr>
                              <m:t>5</m:t>
                            </m:r>
                          </m:sup>
                        </m:sSup>
                      </m:den>
                    </m:f>
                  </m:oMath>
                </a14:m>
                <a:r>
                  <a:rPr lang="en-US" sz="2400" dirty="0">
                    <a:latin typeface="Times New Roman" panose="02020603050405020304" pitchFamily="18" charset="0"/>
                    <a:cs typeface="Times New Roman" panose="02020603050405020304" pitchFamily="18" charset="0"/>
                  </a:rPr>
                  <a:t>=28.55</a:t>
                </a:r>
              </a:p>
            </p:txBody>
          </p:sp>
        </mc:Choice>
        <mc:Fallback xmlns="">
          <p:sp>
            <p:nvSpPr>
              <p:cNvPr id="3" name="TextBox 2">
                <a:extLst>
                  <a:ext uri="{FF2B5EF4-FFF2-40B4-BE49-F238E27FC236}">
                    <a16:creationId xmlns:a16="http://schemas.microsoft.com/office/drawing/2014/main" id="{B3786210-738E-4679-877A-81A57E9CA927}"/>
                  </a:ext>
                </a:extLst>
              </p:cNvPr>
              <p:cNvSpPr txBox="1">
                <a:spLocks noRot="1" noChangeAspect="1" noMove="1" noResize="1" noEditPoints="1" noAdjustHandles="1" noChangeArrowheads="1" noChangeShapeType="1" noTextEdit="1"/>
              </p:cNvSpPr>
              <p:nvPr/>
            </p:nvSpPr>
            <p:spPr>
              <a:xfrm>
                <a:off x="2980384" y="5251986"/>
                <a:ext cx="8653598" cy="830356"/>
              </a:xfrm>
              <a:prstGeom prst="rect">
                <a:avLst/>
              </a:prstGeom>
              <a:blipFill>
                <a:blip r:embed="rId2"/>
                <a:stretch>
                  <a:fillRect b="-6618"/>
                </a:stretch>
              </a:blipFill>
            </p:spPr>
            <p:txBody>
              <a:bodyPr/>
              <a:lstStyle/>
              <a:p>
                <a:r>
                  <a:rPr lang="en-US">
                    <a:noFill/>
                  </a:rPr>
                  <a:t> </a:t>
                </a:r>
              </a:p>
            </p:txBody>
          </p:sp>
        </mc:Fallback>
      </mc:AlternateContent>
    </p:spTree>
    <p:extLst>
      <p:ext uri="{BB962C8B-B14F-4D97-AF65-F5344CB8AC3E}">
        <p14:creationId xmlns:p14="http://schemas.microsoft.com/office/powerpoint/2010/main" val="411874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348FB-6E5B-45B5-AD51-18921547787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PE, growth, and risk relationship </a:t>
            </a:r>
          </a:p>
        </p:txBody>
      </p:sp>
      <p:graphicFrame>
        <p:nvGraphicFramePr>
          <p:cNvPr id="4" name="Content Placeholder 3">
            <a:extLst>
              <a:ext uri="{FF2B5EF4-FFF2-40B4-BE49-F238E27FC236}">
                <a16:creationId xmlns:a16="http://schemas.microsoft.com/office/drawing/2014/main" id="{D3225CD5-7EDE-4C02-A1BA-9ABA42F76AFC}"/>
              </a:ext>
            </a:extLst>
          </p:cNvPr>
          <p:cNvGraphicFramePr>
            <a:graphicFrameLocks noGrp="1"/>
          </p:cNvGraphicFramePr>
          <p:nvPr>
            <p:ph idx="1"/>
          </p:nvPr>
        </p:nvGraphicFramePr>
        <p:xfrm>
          <a:off x="323557" y="1825625"/>
          <a:ext cx="11633981" cy="48987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0734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8690F-2B2B-4553-845D-F36DB687D58D}"/>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Determinants of PE ratio for Indian firms</a:t>
            </a:r>
          </a:p>
        </p:txBody>
      </p:sp>
      <p:graphicFrame>
        <p:nvGraphicFramePr>
          <p:cNvPr id="5" name="Content Placeholder 4">
            <a:extLst>
              <a:ext uri="{FF2B5EF4-FFF2-40B4-BE49-F238E27FC236}">
                <a16:creationId xmlns:a16="http://schemas.microsoft.com/office/drawing/2014/main" id="{83C9C68B-3058-4AAF-9280-27D95F048040}"/>
              </a:ext>
            </a:extLst>
          </p:cNvPr>
          <p:cNvGraphicFramePr>
            <a:graphicFrameLocks noGrp="1"/>
          </p:cNvGraphicFramePr>
          <p:nvPr>
            <p:ph idx="1"/>
            <p:extLst>
              <p:ext uri="{D42A27DB-BD31-4B8C-83A1-F6EECF244321}">
                <p14:modId xmlns:p14="http://schemas.microsoft.com/office/powerpoint/2010/main" val="2691450789"/>
              </p:ext>
            </p:extLst>
          </p:nvPr>
        </p:nvGraphicFramePr>
        <p:xfrm>
          <a:off x="2096086" y="2616591"/>
          <a:ext cx="7315200" cy="1575580"/>
        </p:xfrm>
        <a:graphic>
          <a:graphicData uri="http://schemas.openxmlformats.org/drawingml/2006/table">
            <a:tbl>
              <a:tblPr>
                <a:tableStyleId>{5940675A-B579-460E-94D1-54222C63F5DA}</a:tableStyleId>
              </a:tblPr>
              <a:tblGrid>
                <a:gridCol w="2088436">
                  <a:extLst>
                    <a:ext uri="{9D8B030D-6E8A-4147-A177-3AD203B41FA5}">
                      <a16:colId xmlns:a16="http://schemas.microsoft.com/office/drawing/2014/main" val="2507689971"/>
                    </a:ext>
                  </a:extLst>
                </a:gridCol>
                <a:gridCol w="1929533">
                  <a:extLst>
                    <a:ext uri="{9D8B030D-6E8A-4147-A177-3AD203B41FA5}">
                      <a16:colId xmlns:a16="http://schemas.microsoft.com/office/drawing/2014/main" val="1621213868"/>
                    </a:ext>
                  </a:extLst>
                </a:gridCol>
                <a:gridCol w="936392">
                  <a:extLst>
                    <a:ext uri="{9D8B030D-6E8A-4147-A177-3AD203B41FA5}">
                      <a16:colId xmlns:a16="http://schemas.microsoft.com/office/drawing/2014/main" val="2914658869"/>
                    </a:ext>
                  </a:extLst>
                </a:gridCol>
                <a:gridCol w="2360839">
                  <a:extLst>
                    <a:ext uri="{9D8B030D-6E8A-4147-A177-3AD203B41FA5}">
                      <a16:colId xmlns:a16="http://schemas.microsoft.com/office/drawing/2014/main" val="1174607272"/>
                    </a:ext>
                  </a:extLst>
                </a:gridCol>
              </a:tblGrid>
              <a:tr h="393895">
                <a:tc>
                  <a:txBody>
                    <a:bodyPr/>
                    <a:lstStyle/>
                    <a:p>
                      <a:pPr algn="ctr" fontAlgn="b"/>
                      <a:r>
                        <a:rPr lang="en-US" sz="2000" u="none" strike="noStrike">
                          <a:effectLst/>
                          <a:latin typeface="Times New Roman" panose="02020603050405020304" pitchFamily="18" charset="0"/>
                          <a:cs typeface="Times New Roman" panose="02020603050405020304" pitchFamily="18" charset="0"/>
                        </a:rPr>
                        <a:t>PE ratio</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Coef.</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Std. Err.</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t-value</a:t>
                      </a:r>
                    </a:p>
                  </a:txBody>
                  <a:tcPr marL="9525" marR="9525" marT="9525" marB="0" anchor="b"/>
                </a:tc>
                <a:extLst>
                  <a:ext uri="{0D108BD9-81ED-4DB2-BD59-A6C34878D82A}">
                    <a16:rowId xmlns:a16="http://schemas.microsoft.com/office/drawing/2014/main" val="4190171411"/>
                  </a:ext>
                </a:extLst>
              </a:tr>
              <a:tr h="393895">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Growth</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5.88</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0.39</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6.64</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687404550"/>
                  </a:ext>
                </a:extLst>
              </a:tr>
              <a:tr h="393895">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Beta</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-16.95</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1.82</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-13.39</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88512921"/>
                  </a:ext>
                </a:extLst>
              </a:tr>
              <a:tr h="393895">
                <a:tc>
                  <a:txBody>
                    <a:bodyPr/>
                    <a:lstStyle/>
                    <a:p>
                      <a:pPr algn="l" fontAlgn="b"/>
                      <a:r>
                        <a:rPr lang="en-US" sz="2000" u="none" strike="noStrike">
                          <a:effectLst/>
                          <a:latin typeface="Times New Roman" panose="02020603050405020304" pitchFamily="18" charset="0"/>
                          <a:cs typeface="Times New Roman" panose="02020603050405020304" pitchFamily="18" charset="0"/>
                        </a:rPr>
                        <a:t>Constant</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36.79</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a:effectLst/>
                          <a:latin typeface="Times New Roman" panose="02020603050405020304" pitchFamily="18" charset="0"/>
                          <a:cs typeface="Times New Roman" panose="02020603050405020304" pitchFamily="18" charset="0"/>
                        </a:rPr>
                        <a:t>2.15</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40.99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722258585"/>
                  </a:ext>
                </a:extLst>
              </a:tr>
            </a:tbl>
          </a:graphicData>
        </a:graphic>
      </p:graphicFrame>
      <p:sp>
        <p:nvSpPr>
          <p:cNvPr id="7" name="Rectangle 6">
            <a:extLst>
              <a:ext uri="{FF2B5EF4-FFF2-40B4-BE49-F238E27FC236}">
                <a16:creationId xmlns:a16="http://schemas.microsoft.com/office/drawing/2014/main" id="{818E7EE4-4B43-461D-AFDC-4A36914B226B}"/>
              </a:ext>
            </a:extLst>
          </p:cNvPr>
          <p:cNvSpPr/>
          <p:nvPr/>
        </p:nvSpPr>
        <p:spPr>
          <a:xfrm>
            <a:off x="1739288" y="4748742"/>
            <a:ext cx="3887789" cy="830997"/>
          </a:xfrm>
          <a:prstGeom prst="rect">
            <a:avLst/>
          </a:prstGeom>
        </p:spPr>
        <p:txBody>
          <a:bodyPr wrap="square">
            <a:spAutoFit/>
          </a:bodyPr>
          <a:lstStyle/>
          <a:p>
            <a:r>
              <a:rPr lang="en-US" sz="2400" dirty="0">
                <a:solidFill>
                  <a:srgbClr val="000000"/>
                </a:solidFill>
                <a:latin typeface="Times New Roman" panose="02020603050405020304" pitchFamily="18" charset="0"/>
                <a:cs typeface="Times New Roman" panose="02020603050405020304" pitchFamily="18" charset="0"/>
              </a:rPr>
              <a:t>Adj R-squared   =</a:t>
            </a:r>
            <a:r>
              <a:rPr lang="en-US" sz="2400" dirty="0">
                <a:latin typeface="Times New Roman" panose="02020603050405020304" pitchFamily="18" charset="0"/>
                <a:cs typeface="Times New Roman" panose="02020603050405020304" pitchFamily="18" charset="0"/>
              </a:rPr>
              <a:t> </a:t>
            </a:r>
            <a:r>
              <a:rPr lang="en-US" sz="2400" dirty="0">
                <a:solidFill>
                  <a:srgbClr val="000000"/>
                </a:solidFill>
                <a:latin typeface="Times New Roman" panose="02020603050405020304" pitchFamily="18" charset="0"/>
                <a:cs typeface="Times New Roman" panose="02020603050405020304" pitchFamily="18" charset="0"/>
              </a:rPr>
              <a:t>0.1355</a:t>
            </a:r>
          </a:p>
          <a:p>
            <a:r>
              <a:rPr lang="en-US" sz="2400" dirty="0">
                <a:solidFill>
                  <a:srgbClr val="000000"/>
                </a:solidFill>
                <a:latin typeface="Times New Roman" panose="02020603050405020304" pitchFamily="18" charset="0"/>
                <a:cs typeface="Times New Roman" panose="02020603050405020304" pitchFamily="18" charset="0"/>
              </a:rPr>
              <a:t>Number of firms=2138</a:t>
            </a:r>
            <a:r>
              <a:rPr 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247767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DE22A-4846-4602-947A-3031270A969D}"/>
              </a:ext>
            </a:extLst>
          </p:cNvPr>
          <p:cNvSpPr>
            <a:spLocks noGrp="1"/>
          </p:cNvSpPr>
          <p:nvPr>
            <p:ph type="title"/>
          </p:nvPr>
        </p:nvSpPr>
        <p:spPr>
          <a:xfrm>
            <a:off x="838200" y="36512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Time series of NSE 500 PE ratio </a:t>
            </a:r>
          </a:p>
        </p:txBody>
      </p:sp>
      <p:graphicFrame>
        <p:nvGraphicFramePr>
          <p:cNvPr id="8" name="Content Placeholder 4">
            <a:extLst>
              <a:ext uri="{FF2B5EF4-FFF2-40B4-BE49-F238E27FC236}">
                <a16:creationId xmlns:a16="http://schemas.microsoft.com/office/drawing/2014/main" id="{02148BC2-0AA8-4DB2-8C4E-153094A31D82}"/>
              </a:ext>
            </a:extLst>
          </p:cNvPr>
          <p:cNvGraphicFramePr>
            <a:graphicFrameLocks noGrp="1"/>
          </p:cNvGraphicFramePr>
          <p:nvPr>
            <p:ph idx="1"/>
          </p:nvPr>
        </p:nvGraphicFramePr>
        <p:xfrm>
          <a:off x="357809" y="1825625"/>
          <a:ext cx="11383617"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02438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456DC-CB18-4D44-881B-060174A2CD8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Can we compare multiples across markets? </a:t>
            </a:r>
          </a:p>
        </p:txBody>
      </p:sp>
      <p:sp>
        <p:nvSpPr>
          <p:cNvPr id="3" name="Content Placeholder 2">
            <a:extLst>
              <a:ext uri="{FF2B5EF4-FFF2-40B4-BE49-F238E27FC236}">
                <a16:creationId xmlns:a16="http://schemas.microsoft.com/office/drawing/2014/main" id="{65D6D0CF-395C-4369-8934-823CF52F6BCC}"/>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Countries with higher real interest rates should have lower multiples than countries with lower real interest rate.</a:t>
            </a:r>
          </a:p>
          <a:p>
            <a:pPr algn="just"/>
            <a:r>
              <a:rPr lang="en-US" sz="2400" dirty="0">
                <a:latin typeface="Times New Roman" panose="02020603050405020304" pitchFamily="18" charset="0"/>
                <a:cs typeface="Times New Roman" panose="02020603050405020304" pitchFamily="18" charset="0"/>
              </a:rPr>
              <a:t>Countries with higher expected growth rate should have higher multiples than countries with lower expected growth rate.</a:t>
            </a:r>
          </a:p>
          <a:p>
            <a:pPr algn="just"/>
            <a:r>
              <a:rPr lang="en-US" sz="2400" dirty="0">
                <a:latin typeface="Times New Roman" panose="02020603050405020304" pitchFamily="18" charset="0"/>
                <a:cs typeface="Times New Roman" panose="02020603050405020304" pitchFamily="18" charset="0"/>
              </a:rPr>
              <a:t>Countries that are viewed as riskier should have lower multiples than countries that are viewed less risky.</a:t>
            </a:r>
          </a:p>
          <a:p>
            <a:pPr algn="just"/>
            <a:r>
              <a:rPr lang="en-US" sz="2400" dirty="0">
                <a:latin typeface="Times New Roman" panose="02020603050405020304" pitchFamily="18" charset="0"/>
                <a:cs typeface="Times New Roman" panose="02020603050405020304" pitchFamily="18" charset="0"/>
              </a:rPr>
              <a:t>Countries where firms are more efficient in investments ( and earn a higher return on these investments) should have higher multiples.  </a:t>
            </a:r>
          </a:p>
          <a:p>
            <a:pPr marL="0" indent="0" algn="just">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7783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0253C1-546F-477D-B764-83BBC08DBC0F}"/>
              </a:ext>
            </a:extLst>
          </p:cNvPr>
          <p:cNvSpPr>
            <a:spLocks noGrp="1"/>
          </p:cNvSpPr>
          <p:nvPr>
            <p:ph idx="1"/>
          </p:nvPr>
        </p:nvSpPr>
        <p:spPr>
          <a:xfrm>
            <a:off x="838200" y="1389767"/>
            <a:ext cx="10515600" cy="4787196"/>
          </a:xfrm>
        </p:spPr>
        <p:txBody>
          <a:bodyPr>
            <a:normAutofit/>
          </a:bodyPr>
          <a:lstStyle/>
          <a:p>
            <a:endParaRPr lang="en-US" sz="2000" dirty="0"/>
          </a:p>
          <a:p>
            <a:endParaRPr lang="en-US" sz="2000" dirty="0"/>
          </a:p>
        </p:txBody>
      </p:sp>
      <p:sp>
        <p:nvSpPr>
          <p:cNvPr id="4" name="Rectangle 2">
            <a:extLst>
              <a:ext uri="{FF2B5EF4-FFF2-40B4-BE49-F238E27FC236}">
                <a16:creationId xmlns:a16="http://schemas.microsoft.com/office/drawing/2014/main" id="{C12D17AA-C562-4497-82CB-54155F12AD76}"/>
              </a:ext>
            </a:extLst>
          </p:cNvPr>
          <p:cNvSpPr txBox="1">
            <a:spLocks noChangeArrowheads="1"/>
          </p:cNvSpPr>
          <p:nvPr/>
        </p:nvSpPr>
        <p:spPr>
          <a:xfrm>
            <a:off x="838200" y="220666"/>
            <a:ext cx="9220200" cy="990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mj-cs"/>
              </a:defRPr>
            </a:lvl1pPr>
          </a:lstStyle>
          <a:p>
            <a:r>
              <a:rPr lang="en-US" sz="3600" dirty="0"/>
              <a:t>EV/EBITA</a:t>
            </a:r>
          </a:p>
        </p:txBody>
      </p:sp>
      <p:graphicFrame>
        <p:nvGraphicFramePr>
          <p:cNvPr id="5" name="Object 7">
            <a:extLst>
              <a:ext uri="{FF2B5EF4-FFF2-40B4-BE49-F238E27FC236}">
                <a16:creationId xmlns:a16="http://schemas.microsoft.com/office/drawing/2014/main" id="{F605DE62-9CAD-46CF-9C9C-0C701EA0A7CF}"/>
              </a:ext>
            </a:extLst>
          </p:cNvPr>
          <p:cNvGraphicFramePr>
            <a:graphicFrameLocks noChangeAspect="1"/>
          </p:cNvGraphicFramePr>
          <p:nvPr/>
        </p:nvGraphicFramePr>
        <p:xfrm>
          <a:off x="4554538" y="4878388"/>
          <a:ext cx="2362200" cy="819150"/>
        </p:xfrm>
        <a:graphic>
          <a:graphicData uri="http://schemas.openxmlformats.org/presentationml/2006/ole">
            <mc:AlternateContent xmlns:mc="http://schemas.openxmlformats.org/markup-compatibility/2006">
              <mc:Choice xmlns:v="urn:schemas-microsoft-com:vml" Requires="v">
                <p:oleObj spid="_x0000_s1185" name="Equation" r:id="rId3" imgW="1828800" imgH="634680" progId="">
                  <p:embed/>
                </p:oleObj>
              </mc:Choice>
              <mc:Fallback>
                <p:oleObj name="Equation" r:id="rId3" imgW="1828800" imgH="634680" progId="">
                  <p:embed/>
                  <p:pic>
                    <p:nvPicPr>
                      <p:cNvPr id="5" name="Object 7">
                        <a:extLst>
                          <a:ext uri="{FF2B5EF4-FFF2-40B4-BE49-F238E27FC236}">
                            <a16:creationId xmlns:a16="http://schemas.microsoft.com/office/drawing/2014/main" id="{F605DE62-9CAD-46CF-9C9C-0C701EA0A7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4538" y="4878388"/>
                        <a:ext cx="2362200" cy="819150"/>
                      </a:xfrm>
                      <a:prstGeom prst="rect">
                        <a:avLst/>
                      </a:prstGeom>
                      <a:noFill/>
                      <a:ln>
                        <a:noFill/>
                      </a:ln>
                      <a:effectLst/>
                    </p:spPr>
                  </p:pic>
                </p:oleObj>
              </mc:Fallback>
            </mc:AlternateContent>
          </a:graphicData>
        </a:graphic>
      </p:graphicFrame>
      <p:graphicFrame>
        <p:nvGraphicFramePr>
          <p:cNvPr id="6" name="Object 8">
            <a:extLst>
              <a:ext uri="{FF2B5EF4-FFF2-40B4-BE49-F238E27FC236}">
                <a16:creationId xmlns:a16="http://schemas.microsoft.com/office/drawing/2014/main" id="{FB3027B8-0947-4BB5-850D-DE1333AEE9B3}"/>
              </a:ext>
            </a:extLst>
          </p:cNvPr>
          <p:cNvGraphicFramePr>
            <a:graphicFrameLocks noChangeAspect="1"/>
          </p:cNvGraphicFramePr>
          <p:nvPr/>
        </p:nvGraphicFramePr>
        <p:xfrm>
          <a:off x="4572000" y="2590800"/>
          <a:ext cx="2344449" cy="778686"/>
        </p:xfrm>
        <a:graphic>
          <a:graphicData uri="http://schemas.openxmlformats.org/presentationml/2006/ole">
            <mc:AlternateContent xmlns:mc="http://schemas.openxmlformats.org/markup-compatibility/2006">
              <mc:Choice xmlns:v="urn:schemas-microsoft-com:vml" Requires="v">
                <p:oleObj spid="_x0000_s1186" name="Equation" r:id="rId5" imgW="1904760" imgH="634680" progId="Equation.3">
                  <p:embed/>
                </p:oleObj>
              </mc:Choice>
              <mc:Fallback>
                <p:oleObj name="Equation" r:id="rId5" imgW="1904760" imgH="634680" progId="Equation.3">
                  <p:embed/>
                  <p:pic>
                    <p:nvPicPr>
                      <p:cNvPr id="6" name="Object 8">
                        <a:extLst>
                          <a:ext uri="{FF2B5EF4-FFF2-40B4-BE49-F238E27FC236}">
                            <a16:creationId xmlns:a16="http://schemas.microsoft.com/office/drawing/2014/main" id="{FB3027B8-0947-4BB5-850D-DE1333AEE9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2590800"/>
                        <a:ext cx="2344449" cy="778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Object 9">
            <a:extLst>
              <a:ext uri="{FF2B5EF4-FFF2-40B4-BE49-F238E27FC236}">
                <a16:creationId xmlns:a16="http://schemas.microsoft.com/office/drawing/2014/main" id="{D45AD192-E8CA-4EA3-91CE-7013D0969CF4}"/>
              </a:ext>
            </a:extLst>
          </p:cNvPr>
          <p:cNvGraphicFramePr>
            <a:graphicFrameLocks noChangeAspect="1"/>
          </p:cNvGraphicFramePr>
          <p:nvPr/>
        </p:nvGraphicFramePr>
        <p:xfrm>
          <a:off x="4509799" y="3690140"/>
          <a:ext cx="2406650" cy="731316"/>
        </p:xfrm>
        <a:graphic>
          <a:graphicData uri="http://schemas.openxmlformats.org/presentationml/2006/ole">
            <mc:AlternateContent xmlns:mc="http://schemas.openxmlformats.org/markup-compatibility/2006">
              <mc:Choice xmlns:v="urn:schemas-microsoft-com:vml" Requires="v">
                <p:oleObj spid="_x0000_s1187" name="Equation" r:id="rId7" imgW="2082600" imgH="634680" progId="">
                  <p:embed/>
                </p:oleObj>
              </mc:Choice>
              <mc:Fallback>
                <p:oleObj name="Equation" r:id="rId7" imgW="2082600" imgH="634680" progId="">
                  <p:embed/>
                  <p:pic>
                    <p:nvPicPr>
                      <p:cNvPr id="7" name="Object 9">
                        <a:extLst>
                          <a:ext uri="{FF2B5EF4-FFF2-40B4-BE49-F238E27FC236}">
                            <a16:creationId xmlns:a16="http://schemas.microsoft.com/office/drawing/2014/main" id="{D45AD192-E8CA-4EA3-91CE-7013D0969CF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9799" y="3690140"/>
                        <a:ext cx="2406650" cy="731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Text Box 10">
            <a:extLst>
              <a:ext uri="{FF2B5EF4-FFF2-40B4-BE49-F238E27FC236}">
                <a16:creationId xmlns:a16="http://schemas.microsoft.com/office/drawing/2014/main" id="{7D936F9E-EC3B-47F5-A5E1-0497E8D0ACFA}"/>
              </a:ext>
            </a:extLst>
          </p:cNvPr>
          <p:cNvSpPr txBox="1">
            <a:spLocks noChangeArrowheads="1"/>
          </p:cNvSpPr>
          <p:nvPr/>
        </p:nvSpPr>
        <p:spPr bwMode="auto">
          <a:xfrm>
            <a:off x="1113183" y="3838814"/>
            <a:ext cx="2849757" cy="800619"/>
          </a:xfrm>
          <a:prstGeom prst="rect">
            <a:avLst/>
          </a:prstGeom>
          <a:noFill/>
          <a:ln w="9525">
            <a:noFill/>
            <a:miter lim="800000"/>
            <a:headEnd/>
            <a:tailEnd/>
          </a:ln>
          <a:effectLst/>
        </p:spPr>
        <p:txBody>
          <a:bodyPr wrap="square" lIns="93296" tIns="46648" rIns="93296" bIns="46648">
            <a:spAutoFit/>
          </a:bodyPr>
          <a:lstStyle/>
          <a:p>
            <a:pPr eaLnBrk="0" hangingPunct="0">
              <a:lnSpc>
                <a:spcPct val="120000"/>
              </a:lnSpc>
              <a:spcBef>
                <a:spcPct val="0"/>
              </a:spcBef>
              <a:buFontTx/>
              <a:buNone/>
            </a:pPr>
            <a:r>
              <a:rPr lang="en-US" sz="2000" dirty="0">
                <a:latin typeface="Times New Roman" pitchFamily="18" charset="0"/>
              </a:rPr>
              <a:t>Substitute EBITA(1 − </a:t>
            </a:r>
            <a:r>
              <a:rPr lang="en-US" sz="2000" i="1" dirty="0">
                <a:latin typeface="Times New Roman" pitchFamily="18" charset="0"/>
              </a:rPr>
              <a:t>T</a:t>
            </a:r>
            <a:r>
              <a:rPr lang="en-US" sz="2000" dirty="0">
                <a:latin typeface="Times New Roman" pitchFamily="18" charset="0"/>
              </a:rPr>
              <a:t>) for NOPLAT.</a:t>
            </a:r>
          </a:p>
        </p:txBody>
      </p:sp>
      <p:sp>
        <p:nvSpPr>
          <p:cNvPr id="9" name="Text Box 11">
            <a:extLst>
              <a:ext uri="{FF2B5EF4-FFF2-40B4-BE49-F238E27FC236}">
                <a16:creationId xmlns:a16="http://schemas.microsoft.com/office/drawing/2014/main" id="{79E09719-7086-4EE6-B90C-CC853498E5C8}"/>
              </a:ext>
            </a:extLst>
          </p:cNvPr>
          <p:cNvSpPr txBox="1">
            <a:spLocks noChangeArrowheads="1"/>
          </p:cNvSpPr>
          <p:nvPr/>
        </p:nvSpPr>
        <p:spPr bwMode="auto">
          <a:xfrm>
            <a:off x="1390176" y="2848214"/>
            <a:ext cx="2849757" cy="800619"/>
          </a:xfrm>
          <a:prstGeom prst="rect">
            <a:avLst/>
          </a:prstGeom>
          <a:noFill/>
          <a:ln w="9525">
            <a:noFill/>
            <a:miter lim="800000"/>
            <a:headEnd/>
            <a:tailEnd/>
          </a:ln>
          <a:effectLst/>
        </p:spPr>
        <p:txBody>
          <a:bodyPr wrap="square" lIns="93296" tIns="46648" rIns="93296" bIns="46648">
            <a:spAutoFit/>
          </a:bodyPr>
          <a:lstStyle/>
          <a:p>
            <a:pPr eaLnBrk="0" hangingPunct="0">
              <a:lnSpc>
                <a:spcPct val="120000"/>
              </a:lnSpc>
              <a:spcBef>
                <a:spcPct val="0"/>
              </a:spcBef>
              <a:buFontTx/>
              <a:buNone/>
            </a:pPr>
            <a:r>
              <a:rPr lang="en-US" sz="2000" dirty="0">
                <a:latin typeface="Times New Roman" pitchFamily="18" charset="0"/>
              </a:rPr>
              <a:t>Start with the key value driver formula.</a:t>
            </a:r>
          </a:p>
        </p:txBody>
      </p:sp>
      <p:sp>
        <p:nvSpPr>
          <p:cNvPr id="10" name="Text Box 12">
            <a:extLst>
              <a:ext uri="{FF2B5EF4-FFF2-40B4-BE49-F238E27FC236}">
                <a16:creationId xmlns:a16="http://schemas.microsoft.com/office/drawing/2014/main" id="{2324645D-C30F-4885-B697-8C756EABE3C5}"/>
              </a:ext>
            </a:extLst>
          </p:cNvPr>
          <p:cNvSpPr txBox="1">
            <a:spLocks noChangeArrowheads="1"/>
          </p:cNvSpPr>
          <p:nvPr/>
        </p:nvSpPr>
        <p:spPr bwMode="auto">
          <a:xfrm>
            <a:off x="1658649" y="4854573"/>
            <a:ext cx="2580270" cy="1539283"/>
          </a:xfrm>
          <a:prstGeom prst="rect">
            <a:avLst/>
          </a:prstGeom>
          <a:noFill/>
          <a:ln w="9525">
            <a:noFill/>
            <a:miter lim="800000"/>
            <a:headEnd/>
            <a:tailEnd/>
          </a:ln>
          <a:effectLst/>
        </p:spPr>
        <p:txBody>
          <a:bodyPr wrap="square" lIns="93296" tIns="46648" rIns="93296" bIns="46648">
            <a:spAutoFit/>
          </a:bodyPr>
          <a:lstStyle/>
          <a:p>
            <a:pPr eaLnBrk="0" hangingPunct="0">
              <a:lnSpc>
                <a:spcPct val="120000"/>
              </a:lnSpc>
              <a:spcBef>
                <a:spcPct val="0"/>
              </a:spcBef>
              <a:buFontTx/>
              <a:buNone/>
            </a:pPr>
            <a:r>
              <a:rPr lang="en-US" sz="2000" dirty="0">
                <a:latin typeface="Times New Roman" pitchFamily="18" charset="0"/>
              </a:rPr>
              <a:t>Divide both sides by EBITA to develop the enterprise value multiple.</a:t>
            </a:r>
          </a:p>
        </p:txBody>
      </p:sp>
      <p:sp>
        <p:nvSpPr>
          <p:cNvPr id="11" name="Text Box 14">
            <a:extLst>
              <a:ext uri="{FF2B5EF4-FFF2-40B4-BE49-F238E27FC236}">
                <a16:creationId xmlns:a16="http://schemas.microsoft.com/office/drawing/2014/main" id="{048E9795-D63C-4455-8868-FF7BB5B217C1}"/>
              </a:ext>
            </a:extLst>
          </p:cNvPr>
          <p:cNvSpPr txBox="1">
            <a:spLocks noChangeArrowheads="1"/>
          </p:cNvSpPr>
          <p:nvPr/>
        </p:nvSpPr>
        <p:spPr bwMode="auto">
          <a:xfrm>
            <a:off x="315070" y="1254241"/>
            <a:ext cx="10858308" cy="1616227"/>
          </a:xfrm>
          <a:prstGeom prst="rect">
            <a:avLst/>
          </a:prstGeom>
          <a:noFill/>
          <a:ln w="9525">
            <a:noFill/>
            <a:miter lim="800000"/>
            <a:headEnd/>
            <a:tailEnd/>
          </a:ln>
          <a:effectLst/>
        </p:spPr>
        <p:txBody>
          <a:bodyPr wrap="square" lIns="93296" tIns="46648" rIns="93296" bIns="46648">
            <a:spAutoFit/>
          </a:bodyPr>
          <a:lstStyle/>
          <a:p>
            <a:pPr algn="just">
              <a:lnSpc>
                <a:spcPct val="120000"/>
              </a:lnSpc>
              <a:spcAft>
                <a:spcPts val="600"/>
              </a:spcAft>
            </a:pPr>
            <a:r>
              <a:rPr lang="en-US" sz="2000" dirty="0">
                <a:latin typeface="Times New Roman" panose="02020603050405020304" pitchFamily="18" charset="0"/>
                <a:cs typeface="Times New Roman" panose="02020603050405020304" pitchFamily="18" charset="0"/>
              </a:rPr>
              <a:t>Enterprise value=Market value of equity + Market value of debt – Cash </a:t>
            </a:r>
          </a:p>
          <a:p>
            <a:pPr algn="just">
              <a:lnSpc>
                <a:spcPct val="120000"/>
              </a:lnSpc>
              <a:spcAft>
                <a:spcPts val="600"/>
              </a:spcAft>
            </a:pPr>
            <a:r>
              <a:rPr lang="en-US" sz="2000" dirty="0">
                <a:latin typeface="Times New Roman" panose="02020603050405020304" pitchFamily="18" charset="0"/>
                <a:cs typeface="Times New Roman" panose="02020603050405020304" pitchFamily="18" charset="0"/>
              </a:rPr>
              <a:t>When computing and comparing industry multiples, always start with enterprise value to EBITA. It tells more about a company’s value than any other multiple. To see why, consider the key value driver formula developed earlier:</a:t>
            </a:r>
          </a:p>
        </p:txBody>
      </p:sp>
      <p:sp>
        <p:nvSpPr>
          <p:cNvPr id="2" name="TextBox 1">
            <a:extLst>
              <a:ext uri="{FF2B5EF4-FFF2-40B4-BE49-F238E27FC236}">
                <a16:creationId xmlns:a16="http://schemas.microsoft.com/office/drawing/2014/main" id="{1119C80F-BAF7-4999-A98D-DE5A290E088B}"/>
              </a:ext>
            </a:extLst>
          </p:cNvPr>
          <p:cNvSpPr txBox="1"/>
          <p:nvPr/>
        </p:nvSpPr>
        <p:spPr>
          <a:xfrm>
            <a:off x="7439579" y="2728777"/>
            <a:ext cx="2339167" cy="369332"/>
          </a:xfrm>
          <a:prstGeom prst="rect">
            <a:avLst/>
          </a:prstGeom>
          <a:noFill/>
        </p:spPr>
        <p:txBody>
          <a:bodyPr wrap="none" rtlCol="0">
            <a:spAutoFit/>
          </a:bodyPr>
          <a:lstStyle/>
          <a:p>
            <a:r>
              <a:rPr lang="en-US" dirty="0"/>
              <a:t>Terminal value formula</a:t>
            </a:r>
          </a:p>
        </p:txBody>
      </p:sp>
    </p:spTree>
    <p:extLst>
      <p:ext uri="{BB962C8B-B14F-4D97-AF65-F5344CB8AC3E}">
        <p14:creationId xmlns:p14="http://schemas.microsoft.com/office/powerpoint/2010/main" val="3887401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5575F-C9EF-4664-8F2F-27A5B3DB85C4}"/>
              </a:ext>
            </a:extLst>
          </p:cNvPr>
          <p:cNvSpPr>
            <a:spLocks noGrp="1"/>
          </p:cNvSpPr>
          <p:nvPr>
            <p:ph type="title"/>
          </p:nvPr>
        </p:nvSpPr>
        <p:spPr>
          <a:xfrm>
            <a:off x="838200" y="365125"/>
            <a:ext cx="10515600" cy="746423"/>
          </a:xfrm>
        </p:spPr>
        <p:txBody>
          <a:bodyPr>
            <a:normAutofit/>
          </a:bodyPr>
          <a:lstStyle/>
          <a:p>
            <a:r>
              <a:rPr lang="en-US" sz="3600" dirty="0">
                <a:latin typeface="Times New Roman" panose="02020603050405020304" pitchFamily="18" charset="0"/>
                <a:cs typeface="Times New Roman" panose="02020603050405020304" pitchFamily="18" charset="0"/>
              </a:rPr>
              <a:t>TCS: EV/ EBITDA</a:t>
            </a:r>
          </a:p>
        </p:txBody>
      </p:sp>
      <p:graphicFrame>
        <p:nvGraphicFramePr>
          <p:cNvPr id="3" name="Table 2">
            <a:extLst>
              <a:ext uri="{FF2B5EF4-FFF2-40B4-BE49-F238E27FC236}">
                <a16:creationId xmlns:a16="http://schemas.microsoft.com/office/drawing/2014/main" id="{8B52F978-E3A3-4541-809B-8E6CD2B4DBEC}"/>
              </a:ext>
            </a:extLst>
          </p:cNvPr>
          <p:cNvGraphicFramePr>
            <a:graphicFrameLocks noGrp="1"/>
          </p:cNvGraphicFramePr>
          <p:nvPr>
            <p:extLst>
              <p:ext uri="{D42A27DB-BD31-4B8C-83A1-F6EECF244321}">
                <p14:modId xmlns:p14="http://schemas.microsoft.com/office/powerpoint/2010/main" val="3204716773"/>
              </p:ext>
            </p:extLst>
          </p:nvPr>
        </p:nvGraphicFramePr>
        <p:xfrm>
          <a:off x="1266092" y="1437164"/>
          <a:ext cx="7294811" cy="1914525"/>
        </p:xfrm>
        <a:graphic>
          <a:graphicData uri="http://schemas.openxmlformats.org/drawingml/2006/table">
            <a:tbl>
              <a:tblPr>
                <a:tableStyleId>{3B4B98B0-60AC-42C2-AFA5-B58CD77FA1E5}</a:tableStyleId>
              </a:tblPr>
              <a:tblGrid>
                <a:gridCol w="4828960">
                  <a:extLst>
                    <a:ext uri="{9D8B030D-6E8A-4147-A177-3AD203B41FA5}">
                      <a16:colId xmlns:a16="http://schemas.microsoft.com/office/drawing/2014/main" val="1769172743"/>
                    </a:ext>
                  </a:extLst>
                </a:gridCol>
                <a:gridCol w="2465851">
                  <a:extLst>
                    <a:ext uri="{9D8B030D-6E8A-4147-A177-3AD203B41FA5}">
                      <a16:colId xmlns:a16="http://schemas.microsoft.com/office/drawing/2014/main" val="1953582628"/>
                    </a:ext>
                  </a:extLst>
                </a:gridCol>
              </a:tblGrid>
              <a:tr h="190500">
                <a:tc>
                  <a:txBody>
                    <a:bodyPr/>
                    <a:lstStyle/>
                    <a:p>
                      <a:pPr algn="l" fontAlgn="b"/>
                      <a:r>
                        <a:rPr lang="en-US" sz="2000" b="0" i="0" kern="1200" dirty="0">
                          <a:solidFill>
                            <a:schemeClr val="tx1"/>
                          </a:solidFill>
                          <a:effectLst/>
                          <a:latin typeface="Times New Roman" panose="02020603050405020304" pitchFamily="18" charset="0"/>
                          <a:ea typeface="+mn-ea"/>
                          <a:cs typeface="Times New Roman" panose="02020603050405020304" pitchFamily="18" charset="0"/>
                        </a:rPr>
                        <a:t>Market Capitalization (on May 29, 2020)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b="0" i="0" kern="1200" dirty="0">
                          <a:solidFill>
                            <a:schemeClr val="tx1"/>
                          </a:solidFill>
                          <a:effectLst/>
                          <a:latin typeface="Times New Roman" panose="02020603050405020304" pitchFamily="18" charset="0"/>
                          <a:ea typeface="+mn-ea"/>
                          <a:cs typeface="Times New Roman" panose="02020603050405020304" pitchFamily="18" charset="0"/>
                        </a:rPr>
                        <a:t>752,428.18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0520099"/>
                  </a:ext>
                </a:extLst>
              </a:tr>
              <a:tr h="190500">
                <a:tc>
                  <a:txBody>
                    <a:bodyPr/>
                    <a:lstStyle/>
                    <a:p>
                      <a:pPr algn="l" fontAlgn="b"/>
                      <a:r>
                        <a:rPr lang="en-US" sz="2000" b="0" u="none" strike="noStrike" dirty="0">
                          <a:effectLst/>
                          <a:latin typeface="Times New Roman" panose="02020603050405020304" pitchFamily="18" charset="0"/>
                          <a:cs typeface="Times New Roman" panose="02020603050405020304" pitchFamily="18" charset="0"/>
                        </a:rPr>
                        <a:t>Book value of debt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b="0" i="0" kern="1200" dirty="0">
                          <a:solidFill>
                            <a:schemeClr val="tx1"/>
                          </a:solidFill>
                          <a:effectLst/>
                          <a:latin typeface="Times New Roman" panose="02020603050405020304" pitchFamily="18" charset="0"/>
                          <a:ea typeface="+mn-ea"/>
                          <a:cs typeface="Times New Roman" panose="02020603050405020304" pitchFamily="18" charset="0"/>
                        </a:rPr>
                        <a:t>6,906.00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35402732"/>
                  </a:ext>
                </a:extLst>
              </a:tr>
              <a:tr h="288518">
                <a:tc>
                  <a:txBody>
                    <a:bodyPr/>
                    <a:lstStyle/>
                    <a:p>
                      <a:pPr algn="l" fontAlgn="b"/>
                      <a:r>
                        <a:rPr lang="en-US" sz="2000" b="0" u="none" strike="noStrike" dirty="0">
                          <a:effectLst/>
                          <a:latin typeface="Times New Roman" panose="02020603050405020304" pitchFamily="18" charset="0"/>
                          <a:cs typeface="Times New Roman" panose="02020603050405020304" pitchFamily="18" charset="0"/>
                        </a:rPr>
                        <a:t>Less Cash</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b="0" i="0" kern="1200" dirty="0">
                          <a:solidFill>
                            <a:schemeClr val="tx1"/>
                          </a:solidFill>
                          <a:effectLst/>
                          <a:latin typeface="Times New Roman" panose="02020603050405020304" pitchFamily="18" charset="0"/>
                          <a:ea typeface="+mn-ea"/>
                          <a:cs typeface="Times New Roman" panose="02020603050405020304" pitchFamily="18" charset="0"/>
                        </a:rPr>
                        <a:t>9,666.00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264343333"/>
                  </a:ext>
                </a:extLst>
              </a:tr>
              <a:tr h="190500">
                <a:tc>
                  <a:txBody>
                    <a:bodyPr/>
                    <a:lstStyle/>
                    <a:p>
                      <a:pPr algn="l" fontAlgn="b"/>
                      <a:r>
                        <a:rPr lang="en-US" sz="2000" b="0" u="none" strike="noStrike" dirty="0">
                          <a:effectLst/>
                          <a:latin typeface="Times New Roman" panose="02020603050405020304" pitchFamily="18" charset="0"/>
                          <a:cs typeface="Times New Roman" panose="02020603050405020304" pitchFamily="18" charset="0"/>
                        </a:rPr>
                        <a:t>Enterprise value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rtl="0"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749,668.18</a:t>
                      </a:r>
                    </a:p>
                  </a:txBody>
                  <a:tcPr marL="9525" marR="9525" marT="9525" marB="0" anchor="b"/>
                </a:tc>
                <a:extLst>
                  <a:ext uri="{0D108BD9-81ED-4DB2-BD59-A6C34878D82A}">
                    <a16:rowId xmlns:a16="http://schemas.microsoft.com/office/drawing/2014/main" val="610151657"/>
                  </a:ext>
                </a:extLst>
              </a:tr>
              <a:tr h="190500">
                <a:tc>
                  <a:txBody>
                    <a:bodyPr/>
                    <a:lstStyle/>
                    <a:p>
                      <a:pPr algn="l" fontAlgn="b"/>
                      <a:r>
                        <a:rPr lang="en-US" sz="2000" b="0" u="none" strike="noStrike" dirty="0">
                          <a:effectLst/>
                          <a:latin typeface="Times New Roman" panose="02020603050405020304" pitchFamily="18" charset="0"/>
                          <a:cs typeface="Times New Roman" panose="02020603050405020304" pitchFamily="18" charset="0"/>
                        </a:rPr>
                        <a:t>Operating profit (EBIT)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a:r>
                        <a:rPr lang="en-US" sz="2000" b="0" dirty="0">
                          <a:solidFill>
                            <a:srgbClr val="000000"/>
                          </a:solidFill>
                          <a:effectLst/>
                          <a:latin typeface="Times New Roman" panose="02020603050405020304" pitchFamily="18" charset="0"/>
                          <a:cs typeface="Times New Roman" panose="02020603050405020304" pitchFamily="18" charset="0"/>
                        </a:rPr>
                        <a:t>46,701.00</a:t>
                      </a:r>
                    </a:p>
                  </a:txBody>
                  <a:tcPr marL="19050" marR="19050" marT="19050" marB="19050" anchor="ctr"/>
                </a:tc>
                <a:extLst>
                  <a:ext uri="{0D108BD9-81ED-4DB2-BD59-A6C34878D82A}">
                    <a16:rowId xmlns:a16="http://schemas.microsoft.com/office/drawing/2014/main" val="398883119"/>
                  </a:ext>
                </a:extLst>
              </a:tr>
              <a:tr h="200025">
                <a:tc>
                  <a:txBody>
                    <a:bodyPr/>
                    <a:lstStyle/>
                    <a:p>
                      <a:pPr algn="l" fontAlgn="b"/>
                      <a:r>
                        <a:rPr lang="en-US" sz="2000" b="0" u="none" strike="noStrike" dirty="0">
                          <a:effectLst/>
                          <a:latin typeface="Times New Roman" panose="02020603050405020304" pitchFamily="18" charset="0"/>
                          <a:cs typeface="Times New Roman" panose="02020603050405020304" pitchFamily="18" charset="0"/>
                        </a:rPr>
                        <a:t>EV/Operating Profit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r" fontAlgn="b"/>
                      <a:r>
                        <a:rPr lang="en-US" sz="2000" b="0" u="none" strike="noStrike" dirty="0">
                          <a:effectLst/>
                          <a:latin typeface="Times New Roman" panose="02020603050405020304" pitchFamily="18" charset="0"/>
                          <a:cs typeface="Times New Roman" panose="02020603050405020304" pitchFamily="18" charset="0"/>
                        </a:rPr>
                        <a:t>16.05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61369098"/>
                  </a:ext>
                </a:extLst>
              </a:tr>
            </a:tbl>
          </a:graphicData>
        </a:graphic>
      </p:graphicFrame>
    </p:spTree>
    <p:extLst>
      <p:ext uri="{BB962C8B-B14F-4D97-AF65-F5344CB8AC3E}">
        <p14:creationId xmlns:p14="http://schemas.microsoft.com/office/powerpoint/2010/main" val="1255539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DBFB8-DA81-4E60-AD2D-E3C1263958F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Large-Software firms: EV/ EBITDA</a:t>
            </a:r>
          </a:p>
        </p:txBody>
      </p:sp>
      <p:graphicFrame>
        <p:nvGraphicFramePr>
          <p:cNvPr id="5" name="Content Placeholder 4">
            <a:extLst>
              <a:ext uri="{FF2B5EF4-FFF2-40B4-BE49-F238E27FC236}">
                <a16:creationId xmlns:a16="http://schemas.microsoft.com/office/drawing/2014/main" id="{2928A2B2-4FA2-4710-82DA-6AEEC32C1E08}"/>
              </a:ext>
            </a:extLst>
          </p:cNvPr>
          <p:cNvGraphicFramePr>
            <a:graphicFrameLocks noGrp="1"/>
          </p:cNvGraphicFramePr>
          <p:nvPr>
            <p:ph idx="1"/>
            <p:extLst>
              <p:ext uri="{D42A27DB-BD31-4B8C-83A1-F6EECF244321}">
                <p14:modId xmlns:p14="http://schemas.microsoft.com/office/powerpoint/2010/main" val="3834313086"/>
              </p:ext>
            </p:extLst>
          </p:nvPr>
        </p:nvGraphicFramePr>
        <p:xfrm>
          <a:off x="2236763" y="2115502"/>
          <a:ext cx="6020972" cy="2251710"/>
        </p:xfrm>
        <a:graphic>
          <a:graphicData uri="http://schemas.openxmlformats.org/drawingml/2006/table">
            <a:tbl>
              <a:tblPr>
                <a:tableStyleId>{5940675A-B579-460E-94D1-54222C63F5DA}</a:tableStyleId>
              </a:tblPr>
              <a:tblGrid>
                <a:gridCol w="4003474">
                  <a:extLst>
                    <a:ext uri="{9D8B030D-6E8A-4147-A177-3AD203B41FA5}">
                      <a16:colId xmlns:a16="http://schemas.microsoft.com/office/drawing/2014/main" val="3169560778"/>
                    </a:ext>
                  </a:extLst>
                </a:gridCol>
                <a:gridCol w="2017498">
                  <a:extLst>
                    <a:ext uri="{9D8B030D-6E8A-4147-A177-3AD203B41FA5}">
                      <a16:colId xmlns:a16="http://schemas.microsoft.com/office/drawing/2014/main" val="74391290"/>
                    </a:ext>
                  </a:extLst>
                </a:gridCol>
              </a:tblGrid>
              <a:tr h="190500">
                <a:tc>
                  <a:txBody>
                    <a:bodyPr/>
                    <a:lstStyle/>
                    <a:p>
                      <a:pPr algn="l" fontAlgn="b"/>
                      <a:r>
                        <a:rPr lang="en-US" sz="2400" u="none" strike="noStrike">
                          <a:effectLst/>
                        </a:rPr>
                        <a:t>Mean</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12.15</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29036513"/>
                  </a:ext>
                </a:extLst>
              </a:tr>
              <a:tr h="190500">
                <a:tc>
                  <a:txBody>
                    <a:bodyPr/>
                    <a:lstStyle/>
                    <a:p>
                      <a:pPr algn="l" fontAlgn="b"/>
                      <a:r>
                        <a:rPr lang="en-US" sz="2400" u="none" strike="noStrike">
                          <a:effectLst/>
                        </a:rPr>
                        <a:t>Median</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11.89</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92291746"/>
                  </a:ext>
                </a:extLst>
              </a:tr>
              <a:tr h="190500">
                <a:tc>
                  <a:txBody>
                    <a:bodyPr/>
                    <a:lstStyle/>
                    <a:p>
                      <a:pPr algn="l" fontAlgn="b"/>
                      <a:r>
                        <a:rPr lang="en-US" sz="2400" u="none" strike="noStrike">
                          <a:effectLst/>
                        </a:rPr>
                        <a:t>Standard Deviation</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7.53</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26622247"/>
                  </a:ext>
                </a:extLst>
              </a:tr>
              <a:tr h="190500">
                <a:tc>
                  <a:txBody>
                    <a:bodyPr/>
                    <a:lstStyle/>
                    <a:p>
                      <a:pPr algn="l" fontAlgn="b"/>
                      <a:r>
                        <a:rPr lang="en-US" sz="2400" u="none" strike="noStrike">
                          <a:effectLst/>
                        </a:rPr>
                        <a:t>Minimum</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2.31</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07267245"/>
                  </a:ext>
                </a:extLst>
              </a:tr>
              <a:tr h="190500">
                <a:tc>
                  <a:txBody>
                    <a:bodyPr/>
                    <a:lstStyle/>
                    <a:p>
                      <a:pPr algn="l" fontAlgn="b"/>
                      <a:r>
                        <a:rPr lang="en-US" sz="2400" u="none" strike="noStrike">
                          <a:effectLst/>
                        </a:rPr>
                        <a:t>Maximum</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33.30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25864551"/>
                  </a:ext>
                </a:extLst>
              </a:tr>
              <a:tr h="190500">
                <a:tc>
                  <a:txBody>
                    <a:bodyPr/>
                    <a:lstStyle/>
                    <a:p>
                      <a:pPr algn="l" fontAlgn="b"/>
                      <a:r>
                        <a:rPr lang="en-US" sz="2400" u="none" strike="noStrike">
                          <a:effectLst/>
                        </a:rPr>
                        <a:t>Count</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20.00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38331583"/>
                  </a:ext>
                </a:extLst>
              </a:tr>
            </a:tbl>
          </a:graphicData>
        </a:graphic>
      </p:graphicFrame>
    </p:spTree>
    <p:extLst>
      <p:ext uri="{BB962C8B-B14F-4D97-AF65-F5344CB8AC3E}">
        <p14:creationId xmlns:p14="http://schemas.microsoft.com/office/powerpoint/2010/main" val="1237957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6F03F-0672-4F75-8156-C5B743451E4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TCS (EV/EBDITA) over time</a:t>
            </a:r>
          </a:p>
        </p:txBody>
      </p:sp>
      <p:graphicFrame>
        <p:nvGraphicFramePr>
          <p:cNvPr id="11" name="Content Placeholder 10">
            <a:extLst>
              <a:ext uri="{FF2B5EF4-FFF2-40B4-BE49-F238E27FC236}">
                <a16:creationId xmlns:a16="http://schemas.microsoft.com/office/drawing/2014/main" id="{E1C14483-F2FB-4848-9B1F-53DC82395777}"/>
              </a:ext>
            </a:extLst>
          </p:cNvPr>
          <p:cNvGraphicFramePr>
            <a:graphicFrameLocks noGrp="1"/>
          </p:cNvGraphicFramePr>
          <p:nvPr>
            <p:ph idx="1"/>
            <p:extLst>
              <p:ext uri="{D42A27DB-BD31-4B8C-83A1-F6EECF244321}">
                <p14:modId xmlns:p14="http://schemas.microsoft.com/office/powerpoint/2010/main" val="604907532"/>
              </p:ext>
            </p:extLst>
          </p:nvPr>
        </p:nvGraphicFramePr>
        <p:xfrm>
          <a:off x="2236763" y="1908944"/>
          <a:ext cx="4023360" cy="3457575"/>
        </p:xfrm>
        <a:graphic>
          <a:graphicData uri="http://schemas.openxmlformats.org/drawingml/2006/table">
            <a:tbl>
              <a:tblPr>
                <a:tableStyleId>{5940675A-B579-460E-94D1-54222C63F5DA}</a:tableStyleId>
              </a:tblPr>
              <a:tblGrid>
                <a:gridCol w="2011680">
                  <a:extLst>
                    <a:ext uri="{9D8B030D-6E8A-4147-A177-3AD203B41FA5}">
                      <a16:colId xmlns:a16="http://schemas.microsoft.com/office/drawing/2014/main" val="591379703"/>
                    </a:ext>
                  </a:extLst>
                </a:gridCol>
                <a:gridCol w="2011680">
                  <a:extLst>
                    <a:ext uri="{9D8B030D-6E8A-4147-A177-3AD203B41FA5}">
                      <a16:colId xmlns:a16="http://schemas.microsoft.com/office/drawing/2014/main" val="4232782038"/>
                    </a:ext>
                  </a:extLst>
                </a:gridCol>
              </a:tblGrid>
              <a:tr h="190500">
                <a:tc>
                  <a:txBody>
                    <a:bodyPr/>
                    <a:lstStyle/>
                    <a:p>
                      <a:pPr algn="l" fontAlgn="b"/>
                      <a:r>
                        <a:rPr lang="en-US" sz="2000" b="0" u="none" strike="noStrike">
                          <a:solidFill>
                            <a:srgbClr val="000000"/>
                          </a:solidFill>
                          <a:effectLst/>
                          <a:latin typeface="Times New Roman" panose="02020603050405020304" pitchFamily="18" charset="0"/>
                          <a:cs typeface="Times New Roman" panose="02020603050405020304" pitchFamily="18" charset="0"/>
                        </a:rPr>
                        <a:t>  Year</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EV/EBITA</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5934513"/>
                  </a:ext>
                </a:extLst>
              </a:tr>
              <a:tr h="190500">
                <a:tc>
                  <a:txBody>
                    <a:bodyPr/>
                    <a:lstStyle/>
                    <a:p>
                      <a:pPr algn="l" fontAlgn="b"/>
                      <a:r>
                        <a:rPr lang="en-US" sz="2000" b="0" u="none" strike="noStrike">
                          <a:solidFill>
                            <a:srgbClr val="000000"/>
                          </a:solidFill>
                          <a:effectLst/>
                          <a:latin typeface="Times New Roman" panose="02020603050405020304" pitchFamily="18" charset="0"/>
                          <a:cs typeface="Times New Roman" panose="02020603050405020304" pitchFamily="18" charset="0"/>
                        </a:rPr>
                        <a:t>Mar 19 </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17.42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002964596"/>
                  </a:ext>
                </a:extLst>
              </a:tr>
              <a:tr h="190500">
                <a:tc>
                  <a:txBody>
                    <a:bodyPr/>
                    <a:lstStyle/>
                    <a:p>
                      <a:pPr algn="l" fontAlgn="b"/>
                      <a:r>
                        <a:rPr lang="en-US" sz="2000" b="0" u="none" strike="noStrike">
                          <a:solidFill>
                            <a:srgbClr val="000000"/>
                          </a:solidFill>
                          <a:effectLst/>
                          <a:latin typeface="Times New Roman" panose="02020603050405020304" pitchFamily="18" charset="0"/>
                          <a:cs typeface="Times New Roman" panose="02020603050405020304" pitchFamily="18" charset="0"/>
                        </a:rPr>
                        <a:t>Mar 18 </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16.13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768787095"/>
                  </a:ext>
                </a:extLst>
              </a:tr>
              <a:tr h="190500">
                <a:tc>
                  <a:txBody>
                    <a:bodyPr/>
                    <a:lstStyle/>
                    <a:p>
                      <a:pPr algn="l" fontAlgn="b"/>
                      <a:r>
                        <a:rPr lang="en-US" sz="2000" b="0" u="none" strike="noStrike">
                          <a:solidFill>
                            <a:srgbClr val="000000"/>
                          </a:solidFill>
                          <a:effectLst/>
                          <a:latin typeface="Times New Roman" panose="02020603050405020304" pitchFamily="18" charset="0"/>
                          <a:cs typeface="Times New Roman" panose="02020603050405020304" pitchFamily="18" charset="0"/>
                        </a:rPr>
                        <a:t>Mar 17 </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15.1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910492603"/>
                  </a:ext>
                </a:extLst>
              </a:tr>
              <a:tr h="190500">
                <a:tc>
                  <a:txBody>
                    <a:bodyPr/>
                    <a:lstStyle/>
                    <a:p>
                      <a:pPr algn="l" fontAlgn="b"/>
                      <a:r>
                        <a:rPr lang="en-US" sz="2000" b="0" u="none" strike="noStrike">
                          <a:solidFill>
                            <a:srgbClr val="000000"/>
                          </a:solidFill>
                          <a:effectLst/>
                          <a:latin typeface="Times New Roman" panose="02020603050405020304" pitchFamily="18" charset="0"/>
                          <a:cs typeface="Times New Roman" panose="02020603050405020304" pitchFamily="18" charset="0"/>
                        </a:rPr>
                        <a:t>Mar 16 </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15.94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65482382"/>
                  </a:ext>
                </a:extLst>
              </a:tr>
              <a:tr h="190500">
                <a:tc>
                  <a:txBody>
                    <a:bodyPr/>
                    <a:lstStyle/>
                    <a:p>
                      <a:pPr algn="l" fontAlgn="b"/>
                      <a:r>
                        <a:rPr lang="en-US" sz="2000" b="0" u="none" strike="noStrike">
                          <a:solidFill>
                            <a:srgbClr val="000000"/>
                          </a:solidFill>
                          <a:effectLst/>
                          <a:latin typeface="Times New Roman" panose="02020603050405020304" pitchFamily="18" charset="0"/>
                          <a:cs typeface="Times New Roman" panose="02020603050405020304" pitchFamily="18" charset="0"/>
                        </a:rPr>
                        <a:t>Mar 15 </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18.55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47911096"/>
                  </a:ext>
                </a:extLst>
              </a:tr>
              <a:tr h="190500">
                <a:tc>
                  <a:txBody>
                    <a:bodyPr/>
                    <a:lstStyle/>
                    <a:p>
                      <a:pPr algn="l" fontAlgn="b"/>
                      <a:r>
                        <a:rPr lang="en-US" sz="2000" b="0" u="none" strike="noStrike">
                          <a:solidFill>
                            <a:srgbClr val="000000"/>
                          </a:solidFill>
                          <a:effectLst/>
                          <a:latin typeface="Times New Roman" panose="02020603050405020304" pitchFamily="18" charset="0"/>
                          <a:cs typeface="Times New Roman" panose="02020603050405020304" pitchFamily="18" charset="0"/>
                        </a:rPr>
                        <a:t>Mar 14 </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16.41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89045632"/>
                  </a:ext>
                </a:extLst>
              </a:tr>
              <a:tr h="190500">
                <a:tc>
                  <a:txBody>
                    <a:bodyPr/>
                    <a:lstStyle/>
                    <a:p>
                      <a:pPr algn="l" fontAlgn="b"/>
                      <a:r>
                        <a:rPr lang="en-US" sz="2000" b="0" u="none" strike="noStrike">
                          <a:solidFill>
                            <a:srgbClr val="000000"/>
                          </a:solidFill>
                          <a:effectLst/>
                          <a:latin typeface="Times New Roman" panose="02020603050405020304" pitchFamily="18" charset="0"/>
                          <a:cs typeface="Times New Roman" panose="02020603050405020304" pitchFamily="18" charset="0"/>
                        </a:rPr>
                        <a:t>Mar 13 </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18.37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62246170"/>
                  </a:ext>
                </a:extLst>
              </a:tr>
              <a:tr h="190500">
                <a:tc>
                  <a:txBody>
                    <a:bodyPr/>
                    <a:lstStyle/>
                    <a:p>
                      <a:pPr algn="l" fontAlgn="b"/>
                      <a:r>
                        <a:rPr lang="en-US" sz="2000" b="0" u="none" strike="noStrike">
                          <a:solidFill>
                            <a:srgbClr val="000000"/>
                          </a:solidFill>
                          <a:effectLst/>
                          <a:latin typeface="Times New Roman" panose="02020603050405020304" pitchFamily="18" charset="0"/>
                          <a:cs typeface="Times New Roman" panose="02020603050405020304" pitchFamily="18" charset="0"/>
                        </a:rPr>
                        <a:t>Mar 12 </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16.02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313631133"/>
                  </a:ext>
                </a:extLst>
              </a:tr>
              <a:tr h="190500">
                <a:tc>
                  <a:txBody>
                    <a:bodyPr/>
                    <a:lstStyle/>
                    <a:p>
                      <a:pPr algn="l" fontAlgn="b"/>
                      <a:r>
                        <a:rPr lang="en-US" sz="2000" b="0" u="none" strike="noStrike">
                          <a:solidFill>
                            <a:srgbClr val="000000"/>
                          </a:solidFill>
                          <a:effectLst/>
                          <a:latin typeface="Times New Roman" panose="02020603050405020304" pitchFamily="18" charset="0"/>
                          <a:cs typeface="Times New Roman" panose="02020603050405020304" pitchFamily="18" charset="0"/>
                        </a:rPr>
                        <a:t>Mar 11 </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24.67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046669416"/>
                  </a:ext>
                </a:extLst>
              </a:tr>
              <a:tr h="190500">
                <a:tc>
                  <a:txBody>
                    <a:bodyPr/>
                    <a:lstStyle/>
                    <a:p>
                      <a:pPr algn="l"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Average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u="none" strike="noStrike" dirty="0">
                          <a:solidFill>
                            <a:srgbClr val="000000"/>
                          </a:solidFill>
                          <a:effectLst/>
                          <a:latin typeface="Times New Roman" panose="02020603050405020304" pitchFamily="18" charset="0"/>
                          <a:cs typeface="Times New Roman" panose="02020603050405020304" pitchFamily="18" charset="0"/>
                        </a:rPr>
                        <a:t>17.368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698244720"/>
                  </a:ext>
                </a:extLst>
              </a:tr>
            </a:tbl>
          </a:graphicData>
        </a:graphic>
      </p:graphicFrame>
    </p:spTree>
    <p:extLst>
      <p:ext uri="{BB962C8B-B14F-4D97-AF65-F5344CB8AC3E}">
        <p14:creationId xmlns:p14="http://schemas.microsoft.com/office/powerpoint/2010/main" val="1515497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468BE-269C-4BE2-A6BC-3B40E1ECC64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Fundamental EV/EBITA</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245EE8A-4B8D-4A80-B97F-68464F7DA99B}"/>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Cost of capital =10.43%</a:t>
                </a:r>
              </a:p>
              <a:p>
                <a:r>
                  <a:rPr lang="en-US" sz="2400" dirty="0">
                    <a:latin typeface="Times New Roman" panose="02020603050405020304" pitchFamily="18" charset="0"/>
                    <a:cs typeface="Times New Roman" panose="02020603050405020304" pitchFamily="18" charset="0"/>
                  </a:rPr>
                  <a:t>Growth rate (analysts growth rate)=5.6%</a:t>
                </a:r>
              </a:p>
              <a:p>
                <a:r>
                  <a:rPr lang="en-US" sz="2400" dirty="0">
                    <a:latin typeface="Times New Roman" panose="02020603050405020304" pitchFamily="18" charset="0"/>
                    <a:cs typeface="Times New Roman" panose="02020603050405020304" pitchFamily="18" charset="0"/>
                  </a:rPr>
                  <a:t>EBITA=Rs </a:t>
                </a:r>
                <a:r>
                  <a:rPr lang="en-US" sz="2400" b="0" dirty="0">
                    <a:solidFill>
                      <a:srgbClr val="000000"/>
                    </a:solidFill>
                    <a:effectLst/>
                    <a:latin typeface="Times New Roman" panose="02020603050405020304" pitchFamily="18" charset="0"/>
                    <a:cs typeface="Times New Roman" panose="02020603050405020304" pitchFamily="18" charset="0"/>
                  </a:rPr>
                  <a:t>46,701</a:t>
                </a:r>
              </a:p>
              <a:p>
                <a:r>
                  <a:rPr lang="en-US" sz="2400" dirty="0">
                    <a:latin typeface="Times New Roman" panose="02020603050405020304" pitchFamily="18" charset="0"/>
                    <a:cs typeface="Times New Roman" panose="02020603050405020304" pitchFamily="18" charset="0"/>
                  </a:rPr>
                  <a:t> Capital investment=Book value of equity +debt</a:t>
                </a:r>
              </a:p>
              <a:p>
                <a:r>
                  <a:rPr lang="en-US" sz="2400" dirty="0">
                    <a:latin typeface="Times New Roman" panose="02020603050405020304" pitchFamily="18" charset="0"/>
                    <a:cs typeface="Times New Roman" panose="02020603050405020304" pitchFamily="18" charset="0"/>
                  </a:rPr>
                  <a:t>Book value of equity=Rs 78640 Cr.</a:t>
                </a:r>
              </a:p>
              <a:p>
                <a:r>
                  <a:rPr lang="en-US" sz="2400" dirty="0">
                    <a:latin typeface="Times New Roman" panose="02020603050405020304" pitchFamily="18" charset="0"/>
                    <a:cs typeface="Times New Roman" panose="02020603050405020304" pitchFamily="18" charset="0"/>
                  </a:rPr>
                  <a:t>Book value of debt=Rs. 6,906.00 Cr.</a:t>
                </a:r>
              </a:p>
              <a:p>
                <a:r>
                  <a:rPr lang="en-US" sz="2400" dirty="0">
                    <a:latin typeface="Times New Roman" panose="02020603050405020304" pitchFamily="18" charset="0"/>
                    <a:cs typeface="Times New Roman" panose="02020603050405020304" pitchFamily="18" charset="0"/>
                  </a:rPr>
                  <a:t>Capital investment= 78640 +6,906= Rs 85546 </a:t>
                </a:r>
              </a:p>
              <a:p>
                <a:r>
                  <a:rPr lang="en-US" sz="2400" b="0" i="0" u="none" strike="noStrike" dirty="0">
                    <a:solidFill>
                      <a:srgbClr val="000000"/>
                    </a:solidFill>
                    <a:effectLst/>
                    <a:latin typeface="Times New Roman" panose="02020603050405020304" pitchFamily="18" charset="0"/>
                    <a:cs typeface="Times New Roman" panose="02020603050405020304" pitchFamily="18" charset="0"/>
                  </a:rPr>
                  <a:t>Tax rate=25.17%</a:t>
                </a:r>
              </a:p>
              <a:p>
                <a:r>
                  <a:rPr lang="en-US" sz="2400" dirty="0">
                    <a:solidFill>
                      <a:srgbClr val="000000"/>
                    </a:solidFill>
                    <a:latin typeface="Times New Roman" panose="02020603050405020304" pitchFamily="18" charset="0"/>
                    <a:cs typeface="Times New Roman" panose="02020603050405020304" pitchFamily="18" charset="0"/>
                  </a:rPr>
                  <a:t>ROIC=</a:t>
                </a:r>
                <a14:m>
                  <m:oMath xmlns:m="http://schemas.openxmlformats.org/officeDocument/2006/math">
                    <m:f>
                      <m:fPr>
                        <m:ctrlPr>
                          <a:rPr lang="en-US" sz="2400" i="1" smtClean="0">
                            <a:solidFill>
                              <a:srgbClr val="000000"/>
                            </a:solidFill>
                            <a:latin typeface="Cambria Math" panose="02040503050406030204" pitchFamily="18" charset="0"/>
                            <a:cs typeface="Times New Roman" panose="02020603050405020304" pitchFamily="18" charset="0"/>
                          </a:rPr>
                        </m:ctrlPr>
                      </m:fPr>
                      <m:num>
                        <m:r>
                          <m:rPr>
                            <m:nor/>
                          </m:rPr>
                          <a:rPr lang="en-US" sz="2400" b="0" dirty="0" smtClean="0">
                            <a:solidFill>
                              <a:srgbClr val="000000"/>
                            </a:solidFill>
                            <a:effectLst/>
                            <a:latin typeface="Times New Roman" panose="02020603050405020304" pitchFamily="18" charset="0"/>
                            <a:cs typeface="Times New Roman" panose="02020603050405020304" pitchFamily="18" charset="0"/>
                          </a:rPr>
                          <m:t>46,701</m:t>
                        </m:r>
                        <m:r>
                          <m:rPr>
                            <m:nor/>
                          </m:rPr>
                          <a:rPr lang="en-US" sz="2400" b="0" i="0" dirty="0" smtClean="0">
                            <a:solidFill>
                              <a:srgbClr val="000000"/>
                            </a:solidFill>
                            <a:effectLst/>
                            <a:latin typeface="Times New Roman" panose="02020603050405020304" pitchFamily="18" charset="0"/>
                            <a:cs typeface="Times New Roman" panose="02020603050405020304" pitchFamily="18" charset="0"/>
                          </a:rPr>
                          <m:t>∗(1−25.17%)</m:t>
                        </m:r>
                      </m:num>
                      <m:den>
                        <m:r>
                          <m:rPr>
                            <m:nor/>
                          </m:rPr>
                          <a:rPr lang="en-US" sz="2400" dirty="0" smtClean="0">
                            <a:latin typeface="Times New Roman" panose="02020603050405020304" pitchFamily="18" charset="0"/>
                            <a:cs typeface="Times New Roman" panose="02020603050405020304" pitchFamily="18" charset="0"/>
                          </a:rPr>
                          <m:t>85546</m:t>
                        </m:r>
                      </m:den>
                    </m:f>
                  </m:oMath>
                </a14:m>
                <a:r>
                  <a:rPr lang="en-US" sz="2400" b="0" i="0" u="none" strike="noStrike" dirty="0">
                    <a:solidFill>
                      <a:srgbClr val="000000"/>
                    </a:solidFill>
                    <a:effectLst/>
                    <a:latin typeface="Times New Roman" panose="02020603050405020304" pitchFamily="18" charset="0"/>
                    <a:cs typeface="Times New Roman" panose="02020603050405020304" pitchFamily="18" charset="0"/>
                  </a:rPr>
                  <a:t>=40.85%</a:t>
                </a:r>
              </a:p>
              <a:p>
                <a:endParaRPr lang="en-US" sz="2400" dirty="0">
                  <a:latin typeface="Times New Roman" panose="02020603050405020304" pitchFamily="18"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6245EE8A-4B8D-4A80-B97F-68464F7DA99B}"/>
                  </a:ext>
                </a:extLst>
              </p:cNvPr>
              <p:cNvSpPr>
                <a:spLocks noGrp="1" noRot="1" noChangeAspect="1" noMove="1" noResize="1" noEditPoints="1" noAdjustHandles="1" noChangeArrowheads="1" noChangeShapeType="1" noTextEdit="1"/>
              </p:cNvSpPr>
              <p:nvPr>
                <p:ph idx="1"/>
              </p:nvPr>
            </p:nvSpPr>
            <p:spPr>
              <a:blipFill>
                <a:blip r:embed="rId3"/>
                <a:stretch>
                  <a:fillRect l="-812" t="-1961"/>
                </a:stretch>
              </a:blipFill>
            </p:spPr>
            <p:txBody>
              <a:bodyPr/>
              <a:lstStyle/>
              <a:p>
                <a:r>
                  <a:rPr lang="en-US">
                    <a:noFill/>
                  </a:rPr>
                  <a:t> </a:t>
                </a:r>
              </a:p>
            </p:txBody>
          </p:sp>
        </mc:Fallback>
      </mc:AlternateContent>
      <p:graphicFrame>
        <p:nvGraphicFramePr>
          <p:cNvPr id="10" name="Object 9">
            <a:extLst>
              <a:ext uri="{FF2B5EF4-FFF2-40B4-BE49-F238E27FC236}">
                <a16:creationId xmlns:a16="http://schemas.microsoft.com/office/drawing/2014/main" id="{DDA6F8A6-1391-43D2-9461-FA186888B6C4}"/>
              </a:ext>
            </a:extLst>
          </p:cNvPr>
          <p:cNvGraphicFramePr>
            <a:graphicFrameLocks noChangeAspect="1"/>
          </p:cNvGraphicFramePr>
          <p:nvPr>
            <p:extLst>
              <p:ext uri="{D42A27DB-BD31-4B8C-83A1-F6EECF244321}">
                <p14:modId xmlns:p14="http://schemas.microsoft.com/office/powerpoint/2010/main" val="1350991664"/>
              </p:ext>
            </p:extLst>
          </p:nvPr>
        </p:nvGraphicFramePr>
        <p:xfrm>
          <a:off x="8275914" y="2095920"/>
          <a:ext cx="2362200" cy="820737"/>
        </p:xfrm>
        <a:graphic>
          <a:graphicData uri="http://schemas.openxmlformats.org/presentationml/2006/ole">
            <mc:AlternateContent xmlns:mc="http://schemas.openxmlformats.org/markup-compatibility/2006">
              <mc:Choice xmlns:v="urn:schemas-microsoft-com:vml" Requires="v">
                <p:oleObj spid="_x0000_s6177" name="Equation" r:id="rId4" imgW="2362306" imgH="820174" progId="Equation.DSMT4">
                  <p:embed/>
                </p:oleObj>
              </mc:Choice>
              <mc:Fallback>
                <p:oleObj name="Equation" r:id="rId4" imgW="2362306" imgH="820174" progId="Equation.DSMT4">
                  <p:embed/>
                  <p:pic>
                    <p:nvPicPr>
                      <p:cNvPr id="0" name=""/>
                      <p:cNvPicPr/>
                      <p:nvPr/>
                    </p:nvPicPr>
                    <p:blipFill>
                      <a:blip r:embed="rId5"/>
                      <a:stretch>
                        <a:fillRect/>
                      </a:stretch>
                    </p:blipFill>
                    <p:spPr>
                      <a:xfrm>
                        <a:off x="8275914" y="2095920"/>
                        <a:ext cx="2362200" cy="820737"/>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115F68C-B17E-469D-A2D7-8D7C748475F5}"/>
                  </a:ext>
                </a:extLst>
              </p:cNvPr>
              <p:cNvSpPr txBox="1"/>
              <p:nvPr/>
            </p:nvSpPr>
            <p:spPr>
              <a:xfrm>
                <a:off x="8111678" y="3724295"/>
                <a:ext cx="2690672" cy="7303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panose="02040503050406030204" pitchFamily="18" charset="0"/>
                                </a:rPr>
                                <m:t>1−25.17</m:t>
                              </m:r>
                            </m:e>
                          </m:d>
                          <m:r>
                            <a:rPr lang="en-US" b="0" i="1" smtClean="0">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5.6%</m:t>
                              </m:r>
                            </m:num>
                            <m:den>
                              <m:r>
                                <a:rPr lang="en-US" b="0" i="1" smtClean="0">
                                  <a:latin typeface="Cambria Math" panose="02040503050406030204" pitchFamily="18" charset="0"/>
                                </a:rPr>
                                <m:t>40.85%</m:t>
                              </m:r>
                            </m:den>
                          </m:f>
                        </m:num>
                        <m:den>
                          <m:r>
                            <a:rPr lang="en-US" b="0" i="1" smtClean="0">
                              <a:latin typeface="Cambria Math" panose="02040503050406030204" pitchFamily="18" charset="0"/>
                            </a:rPr>
                            <m:t>10.43%−5.6%</m:t>
                          </m:r>
                        </m:den>
                      </m:f>
                    </m:oMath>
                  </m:oMathPara>
                </a14:m>
                <a:endParaRPr lang="en-US" dirty="0"/>
              </a:p>
            </p:txBody>
          </p:sp>
        </mc:Choice>
        <mc:Fallback xmlns="">
          <p:sp>
            <p:nvSpPr>
              <p:cNvPr id="11" name="TextBox 10">
                <a:extLst>
                  <a:ext uri="{FF2B5EF4-FFF2-40B4-BE49-F238E27FC236}">
                    <a16:creationId xmlns:a16="http://schemas.microsoft.com/office/drawing/2014/main" id="{E115F68C-B17E-469D-A2D7-8D7C748475F5}"/>
                  </a:ext>
                </a:extLst>
              </p:cNvPr>
              <p:cNvSpPr txBox="1">
                <a:spLocks noRot="1" noChangeAspect="1" noMove="1" noResize="1" noEditPoints="1" noAdjustHandles="1" noChangeArrowheads="1" noChangeShapeType="1" noTextEdit="1"/>
              </p:cNvSpPr>
              <p:nvPr/>
            </p:nvSpPr>
            <p:spPr>
              <a:xfrm>
                <a:off x="8111678" y="3724295"/>
                <a:ext cx="2690672" cy="730393"/>
              </a:xfrm>
              <a:prstGeom prst="rect">
                <a:avLst/>
              </a:prstGeom>
              <a:blipFill>
                <a:blip r:embed="rId6"/>
                <a:stretch>
                  <a:fillRect/>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3BCADD14-D576-4948-8024-82F6495FFE3D}"/>
              </a:ext>
            </a:extLst>
          </p:cNvPr>
          <p:cNvSpPr/>
          <p:nvPr/>
        </p:nvSpPr>
        <p:spPr>
          <a:xfrm>
            <a:off x="8712591" y="4589625"/>
            <a:ext cx="2376805"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EV/EBIT </a:t>
            </a:r>
            <a:r>
              <a:rPr lang="en-US" sz="2400" dirty="0">
                <a:solidFill>
                  <a:srgbClr val="000000"/>
                </a:solidFill>
                <a:latin typeface="Times New Roman" panose="02020603050405020304" pitchFamily="18" charset="0"/>
                <a:cs typeface="Times New Roman" panose="02020603050405020304" pitchFamily="18" charset="0"/>
              </a:rPr>
              <a:t>=13.36</a:t>
            </a:r>
            <a:r>
              <a:rPr 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794099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4F936-4562-4F93-89D1-D0E01377654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Sensitivity analysis </a:t>
            </a:r>
          </a:p>
        </p:txBody>
      </p:sp>
      <p:graphicFrame>
        <p:nvGraphicFramePr>
          <p:cNvPr id="7" name="Content Placeholder 6">
            <a:extLst>
              <a:ext uri="{FF2B5EF4-FFF2-40B4-BE49-F238E27FC236}">
                <a16:creationId xmlns:a16="http://schemas.microsoft.com/office/drawing/2014/main" id="{BF5E49F4-04AD-48E1-89E2-004A1AC3F147}"/>
              </a:ext>
            </a:extLst>
          </p:cNvPr>
          <p:cNvGraphicFramePr>
            <a:graphicFrameLocks noGrp="1"/>
          </p:cNvGraphicFramePr>
          <p:nvPr>
            <p:ph idx="1"/>
            <p:extLst>
              <p:ext uri="{D42A27DB-BD31-4B8C-83A1-F6EECF244321}">
                <p14:modId xmlns:p14="http://schemas.microsoft.com/office/powerpoint/2010/main" val="1002604916"/>
              </p:ext>
            </p:extLst>
          </p:nvPr>
        </p:nvGraphicFramePr>
        <p:xfrm>
          <a:off x="3692671" y="2296759"/>
          <a:ext cx="4030491" cy="2560320"/>
        </p:xfrm>
        <a:graphic>
          <a:graphicData uri="http://schemas.openxmlformats.org/drawingml/2006/table">
            <a:tbl>
              <a:tblPr>
                <a:tableStyleId>{5940675A-B579-460E-94D1-54222C63F5DA}</a:tableStyleId>
              </a:tblPr>
              <a:tblGrid>
                <a:gridCol w="2620919">
                  <a:extLst>
                    <a:ext uri="{9D8B030D-6E8A-4147-A177-3AD203B41FA5}">
                      <a16:colId xmlns:a16="http://schemas.microsoft.com/office/drawing/2014/main" val="848245547"/>
                    </a:ext>
                  </a:extLst>
                </a:gridCol>
                <a:gridCol w="1409572">
                  <a:extLst>
                    <a:ext uri="{9D8B030D-6E8A-4147-A177-3AD203B41FA5}">
                      <a16:colId xmlns:a16="http://schemas.microsoft.com/office/drawing/2014/main" val="897432297"/>
                    </a:ext>
                  </a:extLst>
                </a:gridCol>
              </a:tblGrid>
              <a:tr h="190500">
                <a:tc>
                  <a:txBody>
                    <a:bodyPr/>
                    <a:lstStyle/>
                    <a:p>
                      <a:pPr algn="ctr" fontAlgn="b"/>
                      <a:r>
                        <a:rPr lang="en-US" sz="2400" b="1" u="none" strike="noStrike" dirty="0">
                          <a:effectLst/>
                          <a:latin typeface="Times New Roman" panose="02020603050405020304" pitchFamily="18" charset="0"/>
                          <a:cs typeface="Times New Roman" panose="02020603050405020304" pitchFamily="18" charset="0"/>
                        </a:rPr>
                        <a:t>Long-term growth</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2400" b="1" u="none" strike="noStrike" dirty="0">
                          <a:effectLst/>
                          <a:latin typeface="Times New Roman" panose="02020603050405020304" pitchFamily="18" charset="0"/>
                          <a:cs typeface="Times New Roman" panose="02020603050405020304" pitchFamily="18" charset="0"/>
                        </a:rPr>
                        <a:t>EV/EBIT</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134563184"/>
                  </a:ext>
                </a:extLst>
              </a:tr>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10.50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3743457438"/>
                  </a:ext>
                </a:extLst>
              </a:tr>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2400" u="none" strike="noStrike">
                          <a:effectLst/>
                          <a:latin typeface="Times New Roman" panose="02020603050405020304" pitchFamily="18" charset="0"/>
                          <a:cs typeface="Times New Roman" panose="02020603050405020304" pitchFamily="18" charset="0"/>
                        </a:rPr>
                        <a:t>12.09</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2942116199"/>
                  </a:ext>
                </a:extLst>
              </a:tr>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14.41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2487942917"/>
                  </a:ext>
                </a:extLst>
              </a:tr>
              <a:tr h="190500">
                <a:tc>
                  <a:txBody>
                    <a:bodyPr/>
                    <a:lstStyle/>
                    <a:p>
                      <a:pPr algn="ctr" fontAlgn="b"/>
                      <a:r>
                        <a:rPr lang="en-US" sz="2400" u="none" strike="noStrike">
                          <a:effectLst/>
                          <a:latin typeface="Times New Roman" panose="02020603050405020304" pitchFamily="18" charset="0"/>
                          <a:cs typeface="Times New Roman" panose="02020603050405020304" pitchFamily="18" charset="0"/>
                        </a:rPr>
                        <a:t>7%</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18.08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2579007875"/>
                  </a:ext>
                </a:extLst>
              </a:tr>
              <a:tr h="190500">
                <a:tc>
                  <a:txBody>
                    <a:bodyPr/>
                    <a:lstStyle/>
                    <a:p>
                      <a:pPr algn="ctr" fontAlgn="b"/>
                      <a:r>
                        <a:rPr lang="en-US" sz="2400" u="none" strike="noStrike">
                          <a:effectLst/>
                          <a:latin typeface="Times New Roman" panose="02020603050405020304" pitchFamily="18" charset="0"/>
                          <a:cs typeface="Times New Roman" panose="02020603050405020304" pitchFamily="18" charset="0"/>
                        </a:rPr>
                        <a:t>8%</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24.76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2939777882"/>
                  </a:ext>
                </a:extLst>
              </a:tr>
              <a:tr h="190500">
                <a:tc>
                  <a:txBody>
                    <a:bodyPr/>
                    <a:lstStyle/>
                    <a:p>
                      <a:pPr algn="ctr" fontAlgn="b"/>
                      <a:r>
                        <a:rPr lang="en-US" sz="2400" u="none" strike="noStrike">
                          <a:effectLst/>
                          <a:latin typeface="Times New Roman" panose="02020603050405020304" pitchFamily="18" charset="0"/>
                          <a:cs typeface="Times New Roman" panose="02020603050405020304" pitchFamily="18" charset="0"/>
                        </a:rPr>
                        <a:t>9%</a:t>
                      </a:r>
                      <a:endParaRPr lang="en-US" sz="24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40.80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3027670645"/>
                  </a:ext>
                </a:extLst>
              </a:tr>
            </a:tbl>
          </a:graphicData>
        </a:graphic>
      </p:graphicFrame>
    </p:spTree>
    <p:extLst>
      <p:ext uri="{BB962C8B-B14F-4D97-AF65-F5344CB8AC3E}">
        <p14:creationId xmlns:p14="http://schemas.microsoft.com/office/powerpoint/2010/main" val="3106725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82F5-AF20-419B-9B11-FBA4332BE12E}"/>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Enterprise value/EBITDA multiple: issues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3A23ECE-12DA-473C-8991-029F4A37C8F9}"/>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EV/EBITDA (1)</a:t>
                </a:r>
                <a14:m>
                  <m:oMath xmlns:m="http://schemas.openxmlformats.org/officeDocument/2006/math">
                    <m:r>
                      <a:rPr lang="en-US" sz="2400" b="0" i="0" dirty="0" smtClean="0">
                        <a:latin typeface="Cambria Math" panose="02040503050406030204" pitchFamily="18" charset="0"/>
                      </a:rPr>
                      <m:t>=</m:t>
                    </m:r>
                    <m:f>
                      <m:fPr>
                        <m:ctrlPr>
                          <a:rPr lang="en-US" sz="2400" i="1" dirty="0" smtClean="0">
                            <a:latin typeface="Cambria Math" panose="02040503050406030204" pitchFamily="18" charset="0"/>
                          </a:rPr>
                        </m:ctrlPr>
                      </m:fPr>
                      <m:num>
                        <m:r>
                          <m:rPr>
                            <m:sty m:val="p"/>
                          </m:rPr>
                          <a:rPr lang="en-US" sz="2400" i="0" dirty="0">
                            <a:latin typeface="Cambria Math" panose="02040503050406030204" pitchFamily="18" charset="0"/>
                          </a:rPr>
                          <m:t>Market</m:t>
                        </m:r>
                        <m:r>
                          <a:rPr lang="en-US" sz="2400" i="0" dirty="0">
                            <a:latin typeface="Cambria Math" panose="02040503050406030204" pitchFamily="18" charset="0"/>
                          </a:rPr>
                          <m:t> </m:t>
                        </m:r>
                        <m:r>
                          <m:rPr>
                            <m:sty m:val="p"/>
                          </m:rPr>
                          <a:rPr lang="en-US" sz="2400" i="0" dirty="0">
                            <a:latin typeface="Cambria Math" panose="02040503050406030204" pitchFamily="18" charset="0"/>
                          </a:rPr>
                          <m:t>value</m:t>
                        </m:r>
                        <m:r>
                          <a:rPr lang="en-US" sz="2400" i="0" dirty="0">
                            <a:latin typeface="Cambria Math" panose="02040503050406030204" pitchFamily="18" charset="0"/>
                          </a:rPr>
                          <m:t> </m:t>
                        </m:r>
                        <m:r>
                          <m:rPr>
                            <m:sty m:val="p"/>
                          </m:rPr>
                          <a:rPr lang="en-US" sz="2400" i="0" dirty="0">
                            <a:latin typeface="Cambria Math" panose="02040503050406030204" pitchFamily="18" charset="0"/>
                          </a:rPr>
                          <m:t>of</m:t>
                        </m:r>
                        <m:r>
                          <a:rPr lang="en-US" sz="2400" i="0" dirty="0">
                            <a:latin typeface="Cambria Math" panose="02040503050406030204" pitchFamily="18" charset="0"/>
                          </a:rPr>
                          <m:t> </m:t>
                        </m:r>
                        <m:r>
                          <m:rPr>
                            <m:sty m:val="p"/>
                          </m:rPr>
                          <a:rPr lang="en-US" sz="2400" i="0" dirty="0">
                            <a:latin typeface="Cambria Math" panose="02040503050406030204" pitchFamily="18" charset="0"/>
                          </a:rPr>
                          <m:t>equity</m:t>
                        </m:r>
                        <m:r>
                          <a:rPr lang="en-US" sz="2400" b="0" i="0" dirty="0" smtClean="0">
                            <a:latin typeface="Cambria Math" panose="02040503050406030204" pitchFamily="18" charset="0"/>
                          </a:rPr>
                          <m:t>+</m:t>
                        </m:r>
                        <m:r>
                          <a:rPr lang="en-US" sz="2400" i="0" dirty="0">
                            <a:latin typeface="Cambria Math" panose="02040503050406030204" pitchFamily="18" charset="0"/>
                          </a:rPr>
                          <m:t> </m:t>
                        </m:r>
                        <m:r>
                          <m:rPr>
                            <m:sty m:val="p"/>
                          </m:rPr>
                          <a:rPr lang="en-US" sz="2400" i="0" dirty="0">
                            <a:latin typeface="Cambria Math" panose="02040503050406030204" pitchFamily="18" charset="0"/>
                          </a:rPr>
                          <m:t>Market</m:t>
                        </m:r>
                        <m:r>
                          <a:rPr lang="en-US" sz="2400" i="0" dirty="0">
                            <a:latin typeface="Cambria Math" panose="02040503050406030204" pitchFamily="18" charset="0"/>
                          </a:rPr>
                          <m:t> </m:t>
                        </m:r>
                        <m:r>
                          <m:rPr>
                            <m:sty m:val="p"/>
                          </m:rPr>
                          <a:rPr lang="en-US" sz="2400" i="0" dirty="0">
                            <a:latin typeface="Cambria Math" panose="02040503050406030204" pitchFamily="18" charset="0"/>
                          </a:rPr>
                          <m:t>value</m:t>
                        </m:r>
                        <m:r>
                          <a:rPr lang="en-US" sz="2400" i="0" dirty="0">
                            <a:latin typeface="Cambria Math" panose="02040503050406030204" pitchFamily="18" charset="0"/>
                          </a:rPr>
                          <m:t> </m:t>
                        </m:r>
                        <m:r>
                          <m:rPr>
                            <m:sty m:val="p"/>
                          </m:rPr>
                          <a:rPr lang="en-US" sz="2400" i="0" dirty="0">
                            <a:latin typeface="Cambria Math" panose="02040503050406030204" pitchFamily="18" charset="0"/>
                          </a:rPr>
                          <m:t>of</m:t>
                        </m:r>
                        <m:r>
                          <a:rPr lang="en-US" sz="2400" i="0" dirty="0">
                            <a:latin typeface="Cambria Math" panose="02040503050406030204" pitchFamily="18" charset="0"/>
                          </a:rPr>
                          <m:t> </m:t>
                        </m:r>
                        <m:r>
                          <m:rPr>
                            <m:sty m:val="p"/>
                          </m:rPr>
                          <a:rPr lang="en-US" sz="2400" i="0" dirty="0">
                            <a:latin typeface="Cambria Math" panose="02040503050406030204" pitchFamily="18" charset="0"/>
                          </a:rPr>
                          <m:t>debt</m:t>
                        </m:r>
                        <m:r>
                          <a:rPr lang="en-US" sz="2400" i="0" dirty="0">
                            <a:latin typeface="Cambria Math" panose="02040503050406030204" pitchFamily="18" charset="0"/>
                          </a:rPr>
                          <m:t>−</m:t>
                        </m:r>
                        <m:r>
                          <m:rPr>
                            <m:sty m:val="p"/>
                          </m:rPr>
                          <a:rPr lang="en-US" sz="2400" i="0" dirty="0">
                            <a:latin typeface="Cambria Math" panose="02040503050406030204" pitchFamily="18" charset="0"/>
                          </a:rPr>
                          <m:t>Cash</m:t>
                        </m:r>
                        <m:r>
                          <a:rPr lang="en-US" sz="2400" i="0" dirty="0">
                            <a:latin typeface="Cambria Math" panose="02040503050406030204" pitchFamily="18" charset="0"/>
                          </a:rPr>
                          <m:t>−</m:t>
                        </m:r>
                        <m:r>
                          <m:rPr>
                            <m:sty m:val="p"/>
                          </m:rPr>
                          <a:rPr lang="en-US" sz="2400" i="0" dirty="0">
                            <a:latin typeface="Cambria Math" panose="02040503050406030204" pitchFamily="18" charset="0"/>
                          </a:rPr>
                          <m:t>Minority</m:t>
                        </m:r>
                        <m:r>
                          <a:rPr lang="en-US" sz="2400" i="0" dirty="0">
                            <a:latin typeface="Cambria Math" panose="02040503050406030204" pitchFamily="18" charset="0"/>
                          </a:rPr>
                          <m:t> </m:t>
                        </m:r>
                        <m:r>
                          <m:rPr>
                            <m:sty m:val="p"/>
                          </m:rPr>
                          <a:rPr lang="en-US" sz="2400" i="0" dirty="0">
                            <a:latin typeface="Cambria Math" panose="02040503050406030204" pitchFamily="18" charset="0"/>
                          </a:rPr>
                          <m:t>interest</m:t>
                        </m:r>
                      </m:num>
                      <m:den>
                        <m:r>
                          <m:rPr>
                            <m:nor/>
                          </m:rPr>
                          <a:rPr lang="en-US" sz="2400" dirty="0">
                            <a:latin typeface="Times New Roman" panose="02020603050405020304" pitchFamily="18" charset="0"/>
                            <a:cs typeface="Times New Roman" panose="02020603050405020304" pitchFamily="18" charset="0"/>
                          </a:rPr>
                          <m:t>EBITDA</m:t>
                        </m:r>
                      </m:den>
                    </m:f>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EV/EBITDA (2)=</a:t>
                </a:r>
                <a14:m>
                  <m:oMath xmlns:m="http://schemas.openxmlformats.org/officeDocument/2006/math">
                    <m:f>
                      <m:fPr>
                        <m:ctrlPr>
                          <a:rPr lang="en-US" sz="2400" i="1" dirty="0" smtClean="0">
                            <a:latin typeface="Cambria Math" panose="02040503050406030204" pitchFamily="18" charset="0"/>
                          </a:rPr>
                        </m:ctrlPr>
                      </m:fPr>
                      <m:num>
                        <m:r>
                          <m:rPr>
                            <m:sty m:val="p"/>
                          </m:rPr>
                          <a:rPr lang="en-US" sz="2400" i="0" dirty="0">
                            <a:latin typeface="Cambria Math" panose="02040503050406030204" pitchFamily="18" charset="0"/>
                          </a:rPr>
                          <m:t>Market</m:t>
                        </m:r>
                        <m:r>
                          <a:rPr lang="en-US" sz="2400" i="0" dirty="0">
                            <a:latin typeface="Cambria Math" panose="02040503050406030204" pitchFamily="18" charset="0"/>
                          </a:rPr>
                          <m:t> </m:t>
                        </m:r>
                        <m:r>
                          <m:rPr>
                            <m:sty m:val="p"/>
                          </m:rPr>
                          <a:rPr lang="en-US" sz="2400" i="0" dirty="0">
                            <a:latin typeface="Cambria Math" panose="02040503050406030204" pitchFamily="18" charset="0"/>
                          </a:rPr>
                          <m:t>value</m:t>
                        </m:r>
                        <m:r>
                          <a:rPr lang="en-US" sz="2400" i="0" dirty="0">
                            <a:latin typeface="Cambria Math" panose="02040503050406030204" pitchFamily="18" charset="0"/>
                          </a:rPr>
                          <m:t> </m:t>
                        </m:r>
                        <m:r>
                          <m:rPr>
                            <m:sty m:val="p"/>
                          </m:rPr>
                          <a:rPr lang="en-US" sz="2400" i="0" dirty="0">
                            <a:latin typeface="Cambria Math" panose="02040503050406030204" pitchFamily="18" charset="0"/>
                          </a:rPr>
                          <m:t>of</m:t>
                        </m:r>
                        <m:r>
                          <a:rPr lang="en-US" sz="2400" i="0" dirty="0">
                            <a:latin typeface="Cambria Math" panose="02040503050406030204" pitchFamily="18" charset="0"/>
                          </a:rPr>
                          <m:t> </m:t>
                        </m:r>
                        <m:r>
                          <m:rPr>
                            <m:sty m:val="p"/>
                          </m:rPr>
                          <a:rPr lang="en-US" sz="2400" i="0" dirty="0">
                            <a:latin typeface="Cambria Math" panose="02040503050406030204" pitchFamily="18" charset="0"/>
                          </a:rPr>
                          <m:t>equity</m:t>
                        </m:r>
                        <m:r>
                          <a:rPr lang="en-US" sz="2400" b="0" i="0" dirty="0" smtClean="0">
                            <a:latin typeface="Cambria Math" panose="02040503050406030204" pitchFamily="18" charset="0"/>
                          </a:rPr>
                          <m:t>+ </m:t>
                        </m:r>
                        <m:r>
                          <m:rPr>
                            <m:sty m:val="p"/>
                          </m:rPr>
                          <a:rPr lang="en-US" sz="2400" i="0" dirty="0">
                            <a:latin typeface="Cambria Math" panose="02040503050406030204" pitchFamily="18" charset="0"/>
                          </a:rPr>
                          <m:t>Market</m:t>
                        </m:r>
                        <m:r>
                          <a:rPr lang="en-US" sz="2400" i="0" dirty="0">
                            <a:latin typeface="Cambria Math" panose="02040503050406030204" pitchFamily="18" charset="0"/>
                          </a:rPr>
                          <m:t> </m:t>
                        </m:r>
                        <m:r>
                          <m:rPr>
                            <m:sty m:val="p"/>
                          </m:rPr>
                          <a:rPr lang="en-US" sz="2400" i="0" dirty="0">
                            <a:latin typeface="Cambria Math" panose="02040503050406030204" pitchFamily="18" charset="0"/>
                          </a:rPr>
                          <m:t>value</m:t>
                        </m:r>
                        <m:r>
                          <a:rPr lang="en-US" sz="2400" i="0" dirty="0">
                            <a:latin typeface="Cambria Math" panose="02040503050406030204" pitchFamily="18" charset="0"/>
                          </a:rPr>
                          <m:t> </m:t>
                        </m:r>
                        <m:r>
                          <m:rPr>
                            <m:sty m:val="p"/>
                          </m:rPr>
                          <a:rPr lang="en-US" sz="2400" i="0" dirty="0">
                            <a:latin typeface="Cambria Math" panose="02040503050406030204" pitchFamily="18" charset="0"/>
                          </a:rPr>
                          <m:t>of</m:t>
                        </m:r>
                        <m:r>
                          <a:rPr lang="en-US" sz="2400" i="0" dirty="0">
                            <a:latin typeface="Cambria Math" panose="02040503050406030204" pitchFamily="18" charset="0"/>
                          </a:rPr>
                          <m:t> </m:t>
                        </m:r>
                        <m:r>
                          <m:rPr>
                            <m:sty m:val="p"/>
                          </m:rPr>
                          <a:rPr lang="en-US" sz="2400" i="0" dirty="0">
                            <a:latin typeface="Cambria Math" panose="02040503050406030204" pitchFamily="18" charset="0"/>
                          </a:rPr>
                          <m:t>debt</m:t>
                        </m:r>
                        <m:r>
                          <a:rPr lang="en-US" sz="2400" i="0" dirty="0">
                            <a:latin typeface="Cambria Math" panose="02040503050406030204" pitchFamily="18" charset="0"/>
                          </a:rPr>
                          <m:t>−</m:t>
                        </m:r>
                        <m:r>
                          <m:rPr>
                            <m:sty m:val="p"/>
                          </m:rPr>
                          <a:rPr lang="en-US" sz="2400" i="0" dirty="0">
                            <a:latin typeface="Cambria Math" panose="02040503050406030204" pitchFamily="18" charset="0"/>
                          </a:rPr>
                          <m:t>Cash</m:t>
                        </m:r>
                      </m:num>
                      <m:den>
                        <m:r>
                          <m:rPr>
                            <m:nor/>
                          </m:rPr>
                          <a:rPr lang="en-US" sz="2400" dirty="0">
                            <a:latin typeface="Times New Roman" panose="02020603050405020304" pitchFamily="18" charset="0"/>
                            <a:cs typeface="Times New Roman" panose="02020603050405020304" pitchFamily="18" charset="0"/>
                          </a:rPr>
                          <m:t>EBITDA</m:t>
                        </m:r>
                      </m:den>
                    </m:f>
                    <m:r>
                      <a:rPr lang="en-US" sz="2400" i="1" dirty="0">
                        <a:latin typeface="Cambria Math" panose="02040503050406030204" pitchFamily="18" charset="0"/>
                      </a:rPr>
                      <m:t> </m:t>
                    </m:r>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What happens if a firm has cross holding?</a:t>
                </a:r>
              </a:p>
              <a:p>
                <a:pPr lvl="1" algn="just"/>
                <a:r>
                  <a:rPr lang="en-US" b="1" dirty="0">
                    <a:latin typeface="Times New Roman" panose="02020603050405020304" pitchFamily="18" charset="0"/>
                    <a:cs typeface="Times New Roman" panose="02020603050405020304" pitchFamily="18" charset="0"/>
                  </a:rPr>
                  <a:t>Controlling interest: </a:t>
                </a:r>
                <a:r>
                  <a:rPr lang="en-US" dirty="0">
                    <a:latin typeface="Times New Roman" panose="02020603050405020304" pitchFamily="18" charset="0"/>
                    <a:cs typeface="Times New Roman" panose="02020603050405020304" pitchFamily="18" charset="0"/>
                  </a:rPr>
                  <a:t>The numerator reflects only the portion of the holding that belongs to the firm, whereas the denominator includes 100% of EBITDA of subsidiaries. This causes undervaluation.</a:t>
                </a:r>
              </a:p>
              <a:p>
                <a:pPr lvl="1" algn="just"/>
                <a:r>
                  <a:rPr lang="en-US" b="1" dirty="0">
                    <a:latin typeface="Times New Roman" panose="02020603050405020304" pitchFamily="18" charset="0"/>
                    <a:cs typeface="Times New Roman" panose="02020603050405020304" pitchFamily="18" charset="0"/>
                  </a:rPr>
                  <a:t>Minority interest: </a:t>
                </a:r>
                <a:r>
                  <a:rPr lang="en-US" dirty="0">
                    <a:latin typeface="Times New Roman" panose="02020603050405020304" pitchFamily="18" charset="0"/>
                    <a:cs typeface="Times New Roman" panose="02020603050405020304" pitchFamily="18" charset="0"/>
                  </a:rPr>
                  <a:t>The numerator reflects only the portion of the holding that belongs to the firm, whereas the denominator does not reflect holding’s income. This causes overvaluation. </a:t>
                </a:r>
              </a:p>
              <a:p>
                <a:pPr lvl="1"/>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13A23ECE-12DA-473C-8991-029F4A37C8F9}"/>
                  </a:ext>
                </a:extLst>
              </p:cNvPr>
              <p:cNvSpPr>
                <a:spLocks noGrp="1" noRot="1" noChangeAspect="1" noMove="1" noResize="1" noEditPoints="1" noAdjustHandles="1" noChangeArrowheads="1" noChangeShapeType="1" noTextEdit="1"/>
              </p:cNvSpPr>
              <p:nvPr>
                <p:ph idx="1"/>
              </p:nvPr>
            </p:nvSpPr>
            <p:spPr>
              <a:blipFill>
                <a:blip r:embed="rId2"/>
                <a:stretch>
                  <a:fillRect l="-812" r="-870"/>
                </a:stretch>
              </a:blipFill>
            </p:spPr>
            <p:txBody>
              <a:bodyPr/>
              <a:lstStyle/>
              <a:p>
                <a:r>
                  <a:rPr lang="en-US">
                    <a:noFill/>
                  </a:rPr>
                  <a:t> </a:t>
                </a:r>
              </a:p>
            </p:txBody>
          </p:sp>
        </mc:Fallback>
      </mc:AlternateContent>
    </p:spTree>
    <p:extLst>
      <p:ext uri="{BB962C8B-B14F-4D97-AF65-F5344CB8AC3E}">
        <p14:creationId xmlns:p14="http://schemas.microsoft.com/office/powerpoint/2010/main" val="23464723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58AB1-B09F-42C2-B64F-CB4BAD7D0016}"/>
              </a:ext>
            </a:extLst>
          </p:cNvPr>
          <p:cNvSpPr>
            <a:spLocks noGrp="1"/>
          </p:cNvSpPr>
          <p:nvPr>
            <p:ph type="title"/>
          </p:nvPr>
        </p:nvSpPr>
        <p:spPr>
          <a:xfrm>
            <a:off x="633046" y="379193"/>
            <a:ext cx="11213124" cy="1325563"/>
          </a:xfrm>
        </p:spPr>
        <p:txBody>
          <a:bodyPr>
            <a:normAutofit/>
          </a:bodyPr>
          <a:lstStyle/>
          <a:p>
            <a:r>
              <a:rPr lang="en-US" sz="3600" dirty="0">
                <a:latin typeface="Times New Roman" panose="02020603050405020304" pitchFamily="18" charset="0"/>
                <a:cs typeface="Times New Roman" panose="02020603050405020304" pitchFamily="18" charset="0"/>
              </a:rPr>
              <a:t>Enterprise value/EBITDA multiple: issues</a:t>
            </a:r>
          </a:p>
        </p:txBody>
      </p:sp>
      <p:sp>
        <p:nvSpPr>
          <p:cNvPr id="3" name="Content Placeholder 2">
            <a:extLst>
              <a:ext uri="{FF2B5EF4-FFF2-40B4-BE49-F238E27FC236}">
                <a16:creationId xmlns:a16="http://schemas.microsoft.com/office/drawing/2014/main" id="{4281FF21-E7E0-4A30-9BAC-CD7E0F72779C}"/>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Firm A has two cross-holdings: Firm B(51%) and Firm C(15%)</a:t>
            </a:r>
          </a:p>
          <a:p>
            <a:pPr algn="just"/>
            <a:r>
              <a:rPr lang="en-US" sz="2400" dirty="0">
                <a:latin typeface="Times New Roman" panose="02020603050405020304" pitchFamily="18" charset="0"/>
                <a:cs typeface="Times New Roman" panose="02020603050405020304" pitchFamily="18" charset="0"/>
              </a:rPr>
              <a:t>The market value of equity at Firm A is $1,529 million and the consolidated debt outstanding at the firm is $500 million. Consolidated EBITDA is $500 million. A portion of  EBITDA ($180 million) and debt outstanding ($150) represent Firm A holding in Firm B.</a:t>
            </a:r>
          </a:p>
          <a:p>
            <a:pPr algn="just"/>
            <a:r>
              <a:rPr lang="en-US" sz="2400" dirty="0">
                <a:latin typeface="Times New Roman" panose="02020603050405020304" pitchFamily="18" charset="0"/>
                <a:cs typeface="Times New Roman" panose="02020603050405020304" pitchFamily="18" charset="0"/>
              </a:rPr>
              <a:t>The market value of Firm B = $459 million</a:t>
            </a:r>
          </a:p>
          <a:p>
            <a:pPr algn="just"/>
            <a:r>
              <a:rPr lang="en-US" sz="2400" dirty="0">
                <a:latin typeface="Times New Roman" panose="02020603050405020304" pitchFamily="18" charset="0"/>
                <a:cs typeface="Times New Roman" panose="02020603050405020304" pitchFamily="18" charset="0"/>
              </a:rPr>
              <a:t>Firm C (private firm): EBITDA=$120 million on capital invested of $250 million with $100 million outstanding debt. Similar firms are trading at 1.48 PB multiples</a:t>
            </a:r>
          </a:p>
          <a:p>
            <a:pPr algn="just"/>
            <a:r>
              <a:rPr lang="en-US" sz="2400" dirty="0">
                <a:latin typeface="Times New Roman" panose="02020603050405020304" pitchFamily="18" charset="0"/>
                <a:cs typeface="Times New Roman" panose="02020603050405020304" pitchFamily="18" charset="0"/>
              </a:rPr>
              <a:t>The market value of Firm C=1.48*250=$370.25 million</a:t>
            </a: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6222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342EB-EEA5-47F7-93DD-7339D043C82D}"/>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Enterprise value/EBITDA multiple</a:t>
            </a:r>
          </a:p>
        </p:txBody>
      </p:sp>
      <p:sp>
        <p:nvSpPr>
          <p:cNvPr id="3" name="Content Placeholder 2">
            <a:extLst>
              <a:ext uri="{FF2B5EF4-FFF2-40B4-BE49-F238E27FC236}">
                <a16:creationId xmlns:a16="http://schemas.microsoft.com/office/drawing/2014/main" id="{EA27710E-9085-4C35-AF68-DE1AC1F9D44A}"/>
              </a:ext>
            </a:extLst>
          </p:cNvPr>
          <p:cNvSpPr>
            <a:spLocks noGrp="1"/>
          </p:cNvSpPr>
          <p:nvPr>
            <p:ph idx="1"/>
          </p:nvPr>
        </p:nvSpPr>
        <p:spPr>
          <a:xfrm>
            <a:off x="697524" y="1488000"/>
            <a:ext cx="10515600" cy="4884664"/>
          </a:xfrm>
        </p:spPr>
        <p:txBody>
          <a:bodyPr>
            <a:normAutofit lnSpcReduction="10000"/>
          </a:bodyPr>
          <a:lstStyle/>
          <a:p>
            <a:pPr marL="0" indent="0">
              <a:buNone/>
            </a:pPr>
            <a:r>
              <a:rPr lang="en-US" sz="2000" dirty="0">
                <a:latin typeface="Times New Roman" panose="02020603050405020304" pitchFamily="18" charset="0"/>
                <a:cs typeface="Times New Roman" panose="02020603050405020304" pitchFamily="18" charset="0"/>
              </a:rPr>
              <a:t>Analysts generally do: EV/EBITDA= equity (1,529) + debt (500) /EBITDA(500)=4.06</a:t>
            </a:r>
          </a:p>
          <a:p>
            <a:pPr marL="0" indent="0">
              <a:buNone/>
            </a:pPr>
            <a:r>
              <a:rPr lang="en-US" sz="2000" dirty="0">
                <a:latin typeface="Times New Roman" panose="02020603050405020304" pitchFamily="18" charset="0"/>
                <a:cs typeface="Times New Roman" panose="02020603050405020304" pitchFamily="18" charset="0"/>
              </a:rPr>
              <a:t>The market value of Firm A is likely to reflect 51% value of Firm A and 15% value of Firm B, where as EBITDA would reflect 100% profit of Firm B and none of portion of Firm A.</a:t>
            </a:r>
          </a:p>
          <a:p>
            <a:pPr marL="0" indent="0">
              <a:buNone/>
            </a:pPr>
            <a:r>
              <a:rPr lang="en-US" sz="2000" dirty="0">
                <a:latin typeface="Times New Roman" panose="02020603050405020304" pitchFamily="18" charset="0"/>
                <a:cs typeface="Times New Roman" panose="02020603050405020304" pitchFamily="18" charset="0"/>
              </a:rPr>
              <a:t>Adjustment of cross-holding</a:t>
            </a:r>
          </a:p>
          <a:p>
            <a:pPr>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Method 1: Multiples of standalone firm</a:t>
            </a:r>
          </a:p>
          <a:p>
            <a:pPr marL="0" indent="0">
              <a:buNone/>
            </a:pPr>
            <a:r>
              <a:rPr lang="en-US" sz="2000" dirty="0">
                <a:latin typeface="Times New Roman" panose="02020603050405020304" pitchFamily="18" charset="0"/>
                <a:cs typeface="Times New Roman" panose="02020603050405020304" pitchFamily="18" charset="0"/>
              </a:rPr>
              <a:t>EV/EBITDA=EV of firm A, without subsidiary/EBITDA of firm A, without subsidiary.</a:t>
            </a:r>
          </a:p>
          <a:p>
            <a:pPr marL="0" indent="0">
              <a:buNone/>
            </a:pPr>
            <a:r>
              <a:rPr lang="en-US" sz="2000" dirty="0">
                <a:latin typeface="Times New Roman" panose="02020603050405020304" pitchFamily="18" charset="0"/>
                <a:cs typeface="Times New Roman" panose="02020603050405020304" pitchFamily="18" charset="0"/>
              </a:rPr>
              <a:t>Standalone firm value of Firm A=1529-(0.51*459)-(0.15*370.25)) + (500-150)=Rs 1589.373 million</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EBITDA of Firm A=500-180=320</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EV/EBITDA( Standalone)= 1589.373/320= 4.96</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1806C50C-383D-41CF-BAF9-B62909EC3529}"/>
              </a:ext>
            </a:extLst>
          </p:cNvPr>
          <p:cNvSpPr/>
          <p:nvPr/>
        </p:nvSpPr>
        <p:spPr>
          <a:xfrm>
            <a:off x="4951828" y="4065563"/>
            <a:ext cx="928467" cy="77372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51% value of Firm B</a:t>
            </a:r>
          </a:p>
        </p:txBody>
      </p:sp>
      <p:sp>
        <p:nvSpPr>
          <p:cNvPr id="7" name="Rectangle 6">
            <a:extLst>
              <a:ext uri="{FF2B5EF4-FFF2-40B4-BE49-F238E27FC236}">
                <a16:creationId xmlns:a16="http://schemas.microsoft.com/office/drawing/2014/main" id="{9EB67AEA-97EC-4BD3-8733-11589640C06F}"/>
              </a:ext>
            </a:extLst>
          </p:cNvPr>
          <p:cNvSpPr/>
          <p:nvPr/>
        </p:nvSpPr>
        <p:spPr>
          <a:xfrm>
            <a:off x="6311707" y="4065562"/>
            <a:ext cx="928467" cy="77372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15% value of Firm C</a:t>
            </a:r>
          </a:p>
        </p:txBody>
      </p:sp>
      <p:sp>
        <p:nvSpPr>
          <p:cNvPr id="8" name="Rectangle 7">
            <a:extLst>
              <a:ext uri="{FF2B5EF4-FFF2-40B4-BE49-F238E27FC236}">
                <a16:creationId xmlns:a16="http://schemas.microsoft.com/office/drawing/2014/main" id="{B646BBDF-86DF-4D69-A196-3103C1FFD975}"/>
              </a:ext>
            </a:extLst>
          </p:cNvPr>
          <p:cNvSpPr/>
          <p:nvPr/>
        </p:nvSpPr>
        <p:spPr>
          <a:xfrm>
            <a:off x="7833948" y="4065562"/>
            <a:ext cx="928467" cy="77372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Debt value of Firm A</a:t>
            </a:r>
          </a:p>
        </p:txBody>
      </p:sp>
      <p:sp>
        <p:nvSpPr>
          <p:cNvPr id="9" name="Rectangle 8">
            <a:extLst>
              <a:ext uri="{FF2B5EF4-FFF2-40B4-BE49-F238E27FC236}">
                <a16:creationId xmlns:a16="http://schemas.microsoft.com/office/drawing/2014/main" id="{76D6B5F2-837A-4420-8B85-F9765021EB96}"/>
              </a:ext>
            </a:extLst>
          </p:cNvPr>
          <p:cNvSpPr/>
          <p:nvPr/>
        </p:nvSpPr>
        <p:spPr>
          <a:xfrm>
            <a:off x="3261360" y="4983138"/>
            <a:ext cx="1366911" cy="77372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100% profit of Firm B</a:t>
            </a:r>
          </a:p>
        </p:txBody>
      </p:sp>
    </p:spTree>
    <p:extLst>
      <p:ext uri="{BB962C8B-B14F-4D97-AF65-F5344CB8AC3E}">
        <p14:creationId xmlns:p14="http://schemas.microsoft.com/office/powerpoint/2010/main" val="28401799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B95BF-7DA2-4768-8D2D-6DB25CD4F60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Enterprise value/EBITDA multiple</a:t>
            </a:r>
          </a:p>
        </p:txBody>
      </p:sp>
      <p:sp>
        <p:nvSpPr>
          <p:cNvPr id="3" name="Content Placeholder 2">
            <a:extLst>
              <a:ext uri="{FF2B5EF4-FFF2-40B4-BE49-F238E27FC236}">
                <a16:creationId xmlns:a16="http://schemas.microsoft.com/office/drawing/2014/main" id="{EADEEDF7-B141-4818-B76D-102BADD0A08B}"/>
              </a:ext>
            </a:extLst>
          </p:cNvPr>
          <p:cNvSpPr>
            <a:spLocks noGrp="1"/>
          </p:cNvSpPr>
          <p:nvPr>
            <p:ph idx="1"/>
          </p:nvPr>
        </p:nvSpPr>
        <p:spPr/>
        <p:txBody>
          <a:bodyPr>
            <a:normAutofit/>
          </a:bodyPr>
          <a:lstStyle/>
          <a:p>
            <a:pP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Method 2: Consolidated multiples </a:t>
            </a:r>
          </a:p>
          <a:p>
            <a:r>
              <a:rPr lang="en-US" sz="2400" dirty="0">
                <a:latin typeface="Times New Roman" panose="02020603050405020304" pitchFamily="18" charset="0"/>
                <a:cs typeface="Times New Roman" panose="02020603050405020304" pitchFamily="18" charset="0"/>
              </a:rPr>
              <a:t>EV=Market equity value of parent firm +debt value of parent firm</a:t>
            </a:r>
          </a:p>
          <a:p>
            <a:r>
              <a:rPr lang="en-US" sz="2400" dirty="0">
                <a:latin typeface="Times New Roman" panose="02020603050405020304" pitchFamily="18" charset="0"/>
                <a:cs typeface="Times New Roman" panose="02020603050405020304" pitchFamily="18" charset="0"/>
              </a:rPr>
              <a:t>Market value=1529+(500-150)=Rs 1879 million</a:t>
            </a:r>
          </a:p>
          <a:p>
            <a:pPr marL="0" indent="0">
              <a:buNone/>
            </a:pPr>
            <a:r>
              <a:rPr lang="en-US" sz="2400" dirty="0">
                <a:latin typeface="Times New Roman" panose="02020603050405020304" pitchFamily="18" charset="0"/>
                <a:cs typeface="Times New Roman" panose="02020603050405020304" pitchFamily="18" charset="0"/>
              </a:rPr>
              <a:t>However, while calculating EBITDA includes the portion of profit from subsidiary that really belong to the parent firm.</a:t>
            </a:r>
          </a:p>
          <a:p>
            <a:r>
              <a:rPr lang="en-US" sz="2400" dirty="0">
                <a:latin typeface="Times New Roman" panose="02020603050405020304" pitchFamily="18" charset="0"/>
                <a:cs typeface="Times New Roman" panose="02020603050405020304" pitchFamily="18" charset="0"/>
              </a:rPr>
              <a:t>EBITDA=500-(0.49*180)+(0.15*120)=Rs 429.8 million</a:t>
            </a:r>
          </a:p>
          <a:p>
            <a:r>
              <a:rPr lang="en-US" sz="2400" dirty="0">
                <a:latin typeface="Times New Roman" panose="02020603050405020304" pitchFamily="18" charset="0"/>
                <a:cs typeface="Times New Roman" panose="02020603050405020304" pitchFamily="18" charset="0"/>
              </a:rPr>
              <a:t>EV/EBITDA= 1879/ 429.8=4.37 </a:t>
            </a:r>
          </a:p>
        </p:txBody>
      </p:sp>
    </p:spTree>
    <p:extLst>
      <p:ext uri="{BB962C8B-B14F-4D97-AF65-F5344CB8AC3E}">
        <p14:creationId xmlns:p14="http://schemas.microsoft.com/office/powerpoint/2010/main" val="2540911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E3AAC5C5-5B8B-4B6F-9C0E-6984BFD9C14D}"/>
              </a:ext>
            </a:extLst>
          </p:cNvPr>
          <p:cNvGraphicFramePr>
            <a:graphicFrameLocks noGrp="1"/>
          </p:cNvGraphicFramePr>
          <p:nvPr>
            <p:ph idx="1"/>
            <p:extLst>
              <p:ext uri="{D42A27DB-BD31-4B8C-83A1-F6EECF244321}">
                <p14:modId xmlns:p14="http://schemas.microsoft.com/office/powerpoint/2010/main" val="1306027817"/>
              </p:ext>
            </p:extLst>
          </p:nvPr>
        </p:nvGraphicFramePr>
        <p:xfrm>
          <a:off x="317718" y="1580892"/>
          <a:ext cx="11344399" cy="4808799"/>
        </p:xfrm>
        <a:graphic>
          <a:graphicData uri="http://schemas.openxmlformats.org/drawingml/2006/table">
            <a:tbl>
              <a:tblPr firstRow="1" bandRow="1"/>
              <a:tblGrid>
                <a:gridCol w="8362295">
                  <a:extLst>
                    <a:ext uri="{9D8B030D-6E8A-4147-A177-3AD203B41FA5}">
                      <a16:colId xmlns:a16="http://schemas.microsoft.com/office/drawing/2014/main" val="1260330589"/>
                    </a:ext>
                  </a:extLst>
                </a:gridCol>
                <a:gridCol w="2982104">
                  <a:extLst>
                    <a:ext uri="{9D8B030D-6E8A-4147-A177-3AD203B41FA5}">
                      <a16:colId xmlns:a16="http://schemas.microsoft.com/office/drawing/2014/main" val="2187109931"/>
                    </a:ext>
                  </a:extLst>
                </a:gridCol>
              </a:tblGrid>
              <a:tr h="292899">
                <a:tc>
                  <a:txBody>
                    <a:bodyPr/>
                    <a:lstStyle/>
                    <a:p>
                      <a:pPr algn="l" rtl="0" fontAlgn="b">
                        <a:spcBef>
                          <a:spcPts val="0"/>
                        </a:spcBef>
                        <a:spcAft>
                          <a:spcPts val="0"/>
                        </a:spcAft>
                      </a:pPr>
                      <a:r>
                        <a:rPr lang="en-US" sz="2000" b="0" i="0" u="none" strike="noStrike" dirty="0">
                          <a:solidFill>
                            <a:schemeClr val="tx1"/>
                          </a:solidFill>
                          <a:effectLst/>
                          <a:latin typeface="Times New Roman" panose="02020603050405020304" pitchFamily="18" charset="0"/>
                          <a:cs typeface="Times New Roman" panose="02020603050405020304" pitchFamily="18" charset="0"/>
                        </a:rPr>
                        <a:t>March 2020</a:t>
                      </a:r>
                    </a:p>
                  </a:txBody>
                  <a:tcPr marL="19088" marR="19088" marT="190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2000" b="0" i="0" u="none" strike="noStrike" dirty="0">
                          <a:solidFill>
                            <a:schemeClr val="tx1"/>
                          </a:solidFill>
                          <a:effectLst/>
                          <a:latin typeface="Times New Roman" panose="02020603050405020304" pitchFamily="18" charset="0"/>
                          <a:cs typeface="Times New Roman" panose="02020603050405020304" pitchFamily="18" charset="0"/>
                        </a:rPr>
                        <a:t> (in crores, expect ratio)</a:t>
                      </a:r>
                    </a:p>
                  </a:txBody>
                  <a:tcPr marL="19088" marR="19088" marT="190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6539538"/>
                  </a:ext>
                </a:extLst>
              </a:tr>
              <a:tr h="292899">
                <a:tc>
                  <a:txBody>
                    <a:bodyPr/>
                    <a:lstStyle/>
                    <a:p>
                      <a:pPr algn="l" rtl="0" fontAlgn="b">
                        <a:spcBef>
                          <a:spcPts val="0"/>
                        </a:spcBef>
                        <a:spcAft>
                          <a:spcPts val="0"/>
                        </a:spcAft>
                      </a:pPr>
                      <a:r>
                        <a:rPr lang="en-US" sz="2000" b="0" i="0" u="none" strike="noStrike" dirty="0">
                          <a:solidFill>
                            <a:schemeClr val="tx1"/>
                          </a:solidFill>
                          <a:effectLst/>
                          <a:latin typeface="Times New Roman" panose="02020603050405020304" pitchFamily="18" charset="0"/>
                          <a:cs typeface="Times New Roman" panose="02020603050405020304" pitchFamily="18" charset="0"/>
                        </a:rPr>
                        <a:t>Operating profit (standalone firm)</a:t>
                      </a:r>
                    </a:p>
                  </a:txBody>
                  <a:tcPr marL="19088" marR="19088" marT="190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2000" b="0" i="0" kern="1200" dirty="0">
                          <a:solidFill>
                            <a:schemeClr val="tx1"/>
                          </a:solidFill>
                          <a:effectLst/>
                          <a:latin typeface="Times New Roman" panose="02020603050405020304" pitchFamily="18" charset="0"/>
                          <a:ea typeface="+mn-ea"/>
                          <a:cs typeface="Times New Roman" panose="02020603050405020304" pitchFamily="18" charset="0"/>
                        </a:rPr>
                        <a:t>45,435.00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19088" marR="19088" marT="190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2472651"/>
                  </a:ext>
                </a:extLst>
              </a:tr>
              <a:tr h="292899">
                <a:tc>
                  <a:txBody>
                    <a:bodyPr/>
                    <a:lstStyle/>
                    <a:p>
                      <a:pPr algn="l" rtl="0" fontAlgn="b">
                        <a:spcBef>
                          <a:spcPts val="0"/>
                        </a:spcBef>
                        <a:spcAft>
                          <a:spcPts val="0"/>
                        </a:spcAft>
                      </a:pPr>
                      <a:r>
                        <a:rPr lang="en-US" sz="2000" b="0" i="0" u="none" strike="noStrike" dirty="0">
                          <a:solidFill>
                            <a:schemeClr val="tx1"/>
                          </a:solidFill>
                          <a:effectLst/>
                          <a:latin typeface="Times New Roman" panose="02020603050405020304" pitchFamily="18" charset="0"/>
                          <a:cs typeface="Times New Roman" panose="02020603050405020304" pitchFamily="18" charset="0"/>
                        </a:rPr>
                        <a:t>Operating profit (consolidated firm)</a:t>
                      </a:r>
                    </a:p>
                  </a:txBody>
                  <a:tcPr marL="19088" marR="19088" marT="190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2000" b="0" i="0" kern="1200" dirty="0">
                          <a:solidFill>
                            <a:schemeClr val="tx1"/>
                          </a:solidFill>
                          <a:effectLst/>
                          <a:latin typeface="Times New Roman" panose="02020603050405020304" pitchFamily="18" charset="0"/>
                          <a:ea typeface="+mn-ea"/>
                          <a:cs typeface="Times New Roman" panose="02020603050405020304" pitchFamily="18" charset="0"/>
                        </a:rPr>
                        <a:t>46,701.00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19088" marR="19088" marT="190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4170406"/>
                  </a:ext>
                </a:extLst>
              </a:tr>
              <a:tr h="292899">
                <a:tc>
                  <a:txBody>
                    <a:bodyPr/>
                    <a:lstStyle/>
                    <a:p>
                      <a:pPr algn="l" rtl="0" fontAlgn="b">
                        <a:spcBef>
                          <a:spcPts val="0"/>
                        </a:spcBef>
                        <a:spcAft>
                          <a:spcPts val="0"/>
                        </a:spcAft>
                      </a:pPr>
                      <a:r>
                        <a:rPr lang="en-US" sz="2000" b="0" i="0" kern="1200" dirty="0">
                          <a:solidFill>
                            <a:schemeClr val="tx1"/>
                          </a:solidFill>
                          <a:effectLst/>
                          <a:latin typeface="Times New Roman" panose="02020603050405020304" pitchFamily="18" charset="0"/>
                          <a:ea typeface="+mn-ea"/>
                          <a:cs typeface="Times New Roman" panose="02020603050405020304" pitchFamily="18" charset="0"/>
                        </a:rPr>
                        <a:t>Minority Interest (after tax)</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19088" marR="19088" marT="190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2000" b="0" i="0" kern="1200" dirty="0">
                          <a:solidFill>
                            <a:schemeClr val="tx1"/>
                          </a:solidFill>
                          <a:effectLst/>
                          <a:latin typeface="Times New Roman" panose="02020603050405020304" pitchFamily="18" charset="0"/>
                          <a:ea typeface="+mn-ea"/>
                          <a:cs typeface="Times New Roman" panose="02020603050405020304" pitchFamily="18" charset="0"/>
                        </a:rPr>
                        <a:t>107.00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19088" marR="19088" marT="190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3721275"/>
                  </a:ext>
                </a:extLst>
              </a:tr>
              <a:tr h="292899">
                <a:tc>
                  <a:txBody>
                    <a:bodyPr/>
                    <a:lstStyle/>
                    <a:p>
                      <a:pPr algn="l" rtl="0" fontAlgn="b">
                        <a:spcBef>
                          <a:spcPts val="0"/>
                        </a:spcBef>
                        <a:spcAft>
                          <a:spcPts val="0"/>
                        </a:spcAft>
                      </a:pPr>
                      <a:r>
                        <a:rPr lang="en-US" sz="2000" b="0" i="0" u="none" strike="noStrike" dirty="0">
                          <a:solidFill>
                            <a:schemeClr val="tx1"/>
                          </a:solidFill>
                          <a:effectLst/>
                          <a:latin typeface="Times New Roman" panose="02020603050405020304" pitchFamily="18" charset="0"/>
                          <a:cs typeface="Times New Roman" panose="02020603050405020304" pitchFamily="18" charset="0"/>
                        </a:rPr>
                        <a:t>Effective tax rate (</a:t>
                      </a:r>
                      <a:r>
                        <a:rPr lang="en-US" sz="2000" b="0" i="0" kern="1200" dirty="0">
                          <a:solidFill>
                            <a:schemeClr val="tx1"/>
                          </a:solidFill>
                          <a:effectLst/>
                          <a:latin typeface="Times New Roman" panose="02020603050405020304" pitchFamily="18" charset="0"/>
                          <a:ea typeface="+mn-ea"/>
                          <a:cs typeface="Times New Roman" panose="02020603050405020304" pitchFamily="18" charset="0"/>
                        </a:rPr>
                        <a:t>10378.00/42248)</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19088" marR="19088" marT="190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2000" b="0" i="0" u="none" strike="noStrike" dirty="0">
                          <a:solidFill>
                            <a:schemeClr val="tx1"/>
                          </a:solidFill>
                          <a:effectLst/>
                          <a:latin typeface="Times New Roman" panose="02020603050405020304" pitchFamily="18" charset="0"/>
                          <a:cs typeface="Times New Roman" panose="02020603050405020304" pitchFamily="18" charset="0"/>
                        </a:rPr>
                        <a:t>24.6%</a:t>
                      </a:r>
                    </a:p>
                  </a:txBody>
                  <a:tcPr marL="19088" marR="19088" marT="190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3178894"/>
                  </a:ext>
                </a:extLst>
              </a:tr>
              <a:tr h="292899">
                <a:tc>
                  <a:txBody>
                    <a:bodyPr/>
                    <a:lstStyle/>
                    <a:p>
                      <a:pPr algn="l" rtl="0" fontAlgn="b">
                        <a:spcBef>
                          <a:spcPts val="0"/>
                        </a:spcBef>
                        <a:spcAft>
                          <a:spcPts val="0"/>
                        </a:spcAft>
                      </a:pPr>
                      <a:r>
                        <a:rPr lang="en-US" sz="2000" b="0" i="0" kern="1200" dirty="0">
                          <a:solidFill>
                            <a:schemeClr val="tx1"/>
                          </a:solidFill>
                          <a:effectLst/>
                          <a:latin typeface="Times New Roman" panose="02020603050405020304" pitchFamily="18" charset="0"/>
                          <a:ea typeface="+mn-ea"/>
                          <a:cs typeface="Times New Roman" panose="02020603050405020304" pitchFamily="18" charset="0"/>
                        </a:rPr>
                        <a:t>Minority Interest before tax</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19088" marR="19088" marT="190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2000" b="0" i="0" u="none" strike="noStrike" dirty="0">
                          <a:solidFill>
                            <a:schemeClr val="tx1"/>
                          </a:solidFill>
                          <a:effectLst/>
                          <a:latin typeface="Times New Roman" panose="02020603050405020304" pitchFamily="18" charset="0"/>
                          <a:cs typeface="Times New Roman" panose="02020603050405020304" pitchFamily="18" charset="0"/>
                        </a:rPr>
                        <a:t>141.84</a:t>
                      </a:r>
                    </a:p>
                  </a:txBody>
                  <a:tcPr marL="19088" marR="19088" marT="190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9376158"/>
                  </a:ext>
                </a:extLst>
              </a:tr>
              <a:tr h="298723">
                <a:tc>
                  <a:txBody>
                    <a:bodyPr/>
                    <a:lstStyle/>
                    <a:p>
                      <a:pPr marL="342900" marR="0" lvl="0" indent="-342900" algn="l" defTabSz="914400" rtl="0" eaLnBrk="1" fontAlgn="b" latinLnBrk="0" hangingPunct="1">
                        <a:lnSpc>
                          <a:spcPct val="100000"/>
                        </a:lnSpc>
                        <a:spcBef>
                          <a:spcPts val="0"/>
                        </a:spcBef>
                        <a:spcAft>
                          <a:spcPts val="0"/>
                        </a:spcAft>
                        <a:buClrTx/>
                        <a:buSzTx/>
                        <a:buFont typeface="Wingdings" panose="05000000000000000000" pitchFamily="2" charset="2"/>
                        <a:buChar char="q"/>
                        <a:tabLst/>
                        <a:defRPr/>
                      </a:pPr>
                      <a:r>
                        <a:rPr lang="en-US" sz="2000" b="0" i="0" u="none" strike="noStrike" dirty="0">
                          <a:solidFill>
                            <a:schemeClr val="tx1"/>
                          </a:solidFill>
                          <a:effectLst/>
                          <a:latin typeface="Times New Roman" panose="02020603050405020304" pitchFamily="18" charset="0"/>
                          <a:cs typeface="Times New Roman" panose="02020603050405020304" pitchFamily="18" charset="0"/>
                        </a:rPr>
                        <a:t>Operating profit (consolidated firm without minority interest)</a:t>
                      </a:r>
                    </a:p>
                  </a:txBody>
                  <a:tcPr marL="19088" marR="19088" marT="190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46,559.16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6801408"/>
                  </a:ext>
                </a:extLst>
              </a:tr>
              <a:tr h="411438">
                <a:tc>
                  <a:txBody>
                    <a:bodyPr/>
                    <a:lstStyle/>
                    <a:p>
                      <a:pPr algn="l" fontAlgn="b"/>
                      <a:r>
                        <a:rPr lang="en-US" sz="2000" b="0" i="0" kern="1200" dirty="0">
                          <a:solidFill>
                            <a:schemeClr val="tx1"/>
                          </a:solidFill>
                          <a:effectLst/>
                          <a:latin typeface="Times New Roman" panose="02020603050405020304" pitchFamily="18" charset="0"/>
                          <a:ea typeface="+mn-ea"/>
                          <a:cs typeface="Times New Roman" panose="02020603050405020304" pitchFamily="18" charset="0"/>
                        </a:rPr>
                        <a:t>Market Capitalization (on May 29, 2020)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b="0" i="0" kern="1200" dirty="0">
                          <a:solidFill>
                            <a:schemeClr val="tx1"/>
                          </a:solidFill>
                          <a:effectLst/>
                          <a:latin typeface="Times New Roman" panose="02020603050405020304" pitchFamily="18" charset="0"/>
                          <a:ea typeface="+mn-ea"/>
                          <a:cs typeface="Times New Roman" panose="02020603050405020304" pitchFamily="18" charset="0"/>
                        </a:rPr>
                        <a:t>752,428.18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9362132"/>
                  </a:ext>
                </a:extLst>
              </a:tr>
              <a:tr h="548957">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chemeClr val="tx1"/>
                          </a:solidFill>
                          <a:effectLst/>
                          <a:latin typeface="Times New Roman" panose="02020603050405020304" pitchFamily="18" charset="0"/>
                          <a:cs typeface="Times New Roman" panose="02020603050405020304" pitchFamily="18" charset="0"/>
                        </a:rPr>
                        <a:t>Less Market value of minority interest (</a:t>
                      </a:r>
                      <a:r>
                        <a:rPr lang="en-US" sz="2000" b="0" i="0" kern="1200" dirty="0">
                          <a:solidFill>
                            <a:schemeClr val="tx1"/>
                          </a:solidFill>
                          <a:effectLst/>
                          <a:latin typeface="Times New Roman" panose="02020603050405020304" pitchFamily="18" charset="0"/>
                          <a:ea typeface="+mn-ea"/>
                          <a:cs typeface="Times New Roman" panose="02020603050405020304" pitchFamily="18" charset="0"/>
                        </a:rPr>
                        <a:t>623.00*</a:t>
                      </a:r>
                      <a:r>
                        <a:rPr lang="en-US" sz="2000" u="none" strike="noStrike" dirty="0">
                          <a:effectLst/>
                          <a:latin typeface="Times New Roman" panose="02020603050405020304" pitchFamily="18" charset="0"/>
                          <a:cs typeface="Times New Roman" panose="02020603050405020304" pitchFamily="18" charset="0"/>
                        </a:rPr>
                        <a:t>12.15)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088" marR="19088" marT="190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7569.45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6312620"/>
                  </a:ext>
                </a:extLst>
              </a:tr>
              <a:tr h="292899">
                <a:tc>
                  <a:txBody>
                    <a:bodyPr/>
                    <a:lstStyle/>
                    <a:p>
                      <a:pPr marL="342900" marR="0" lvl="0" indent="-342900" algn="l" defTabSz="914400" rtl="0" eaLnBrk="1" fontAlgn="b" latinLnBrk="0" hangingPunct="1">
                        <a:lnSpc>
                          <a:spcPct val="100000"/>
                        </a:lnSpc>
                        <a:spcBef>
                          <a:spcPts val="0"/>
                        </a:spcBef>
                        <a:spcAft>
                          <a:spcPts val="0"/>
                        </a:spcAft>
                        <a:buClrTx/>
                        <a:buSzTx/>
                        <a:buFont typeface="Wingdings" panose="05000000000000000000" pitchFamily="2" charset="2"/>
                        <a:buChar char="q"/>
                        <a:tabLst/>
                        <a:defRPr/>
                      </a:pPr>
                      <a:r>
                        <a:rPr lang="en-US" sz="2000" b="0" i="0" kern="1200" dirty="0">
                          <a:solidFill>
                            <a:schemeClr val="tx1"/>
                          </a:solidFill>
                          <a:effectLst/>
                          <a:latin typeface="Times New Roman" panose="02020603050405020304" pitchFamily="18" charset="0"/>
                          <a:ea typeface="+mn-ea"/>
                          <a:cs typeface="Times New Roman" panose="02020603050405020304" pitchFamily="18" charset="0"/>
                        </a:rPr>
                        <a:t>Market Capitalization, without minority interest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088" marR="19088" marT="1908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744,858.73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1522408"/>
                  </a:ext>
                </a:extLst>
              </a:tr>
              <a:tr h="292899">
                <a:tc>
                  <a:txBody>
                    <a:bodyPr/>
                    <a:lstStyle/>
                    <a:p>
                      <a:pPr algn="l" fontAlgn="b"/>
                      <a:r>
                        <a:rPr lang="en-US" sz="2000" b="0" u="none" strike="noStrike" dirty="0">
                          <a:effectLst/>
                          <a:latin typeface="Times New Roman" panose="02020603050405020304" pitchFamily="18" charset="0"/>
                          <a:cs typeface="Times New Roman" panose="02020603050405020304" pitchFamily="18" charset="0"/>
                        </a:rPr>
                        <a:t>Add Book value of debt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kern="1200" dirty="0">
                          <a:solidFill>
                            <a:schemeClr val="tx1"/>
                          </a:solidFill>
                          <a:effectLst/>
                          <a:latin typeface="Times New Roman" panose="02020603050405020304" pitchFamily="18" charset="0"/>
                          <a:ea typeface="+mn-ea"/>
                          <a:cs typeface="Times New Roman" panose="02020603050405020304" pitchFamily="18" charset="0"/>
                        </a:rPr>
                        <a:t>6,906.00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8348875"/>
                  </a:ext>
                </a:extLst>
              </a:tr>
              <a:tr h="292899">
                <a:tc>
                  <a:txBody>
                    <a:bodyPr/>
                    <a:lstStyle/>
                    <a:p>
                      <a:pPr algn="l"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Less Cash</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9,666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3953267"/>
                  </a:ext>
                </a:extLst>
              </a:tr>
              <a:tr h="292899">
                <a:tc>
                  <a:txBody>
                    <a:bodyPr/>
                    <a:lstStyle/>
                    <a:p>
                      <a:pPr marL="342900" indent="-342900" algn="l" fontAlgn="b">
                        <a:buFont typeface="Wingdings" panose="05000000000000000000" pitchFamily="2" charset="2"/>
                        <a:buChar char="q"/>
                      </a:pPr>
                      <a:r>
                        <a:rPr lang="en-US" sz="2000" b="0" i="0" u="none" strike="noStrike" dirty="0">
                          <a:solidFill>
                            <a:srgbClr val="000000"/>
                          </a:solidFill>
                          <a:effectLst/>
                          <a:latin typeface="Times New Roman" panose="02020603050405020304" pitchFamily="18" charset="0"/>
                          <a:cs typeface="Times New Roman" panose="02020603050405020304" pitchFamily="18" charset="0"/>
                        </a:rPr>
                        <a:t>Adjusted Enterprise value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fontAlgn="b">
                        <a:buFont typeface="Wingdings" panose="05000000000000000000" pitchFamily="2" charset="2"/>
                        <a:buNone/>
                      </a:pPr>
                      <a:r>
                        <a:rPr lang="en-US" sz="2000" b="0" i="0" u="none" strike="noStrike" dirty="0">
                          <a:solidFill>
                            <a:srgbClr val="000000"/>
                          </a:solidFill>
                          <a:effectLst/>
                          <a:latin typeface="Times New Roman" panose="02020603050405020304" pitchFamily="18" charset="0"/>
                          <a:cs typeface="Times New Roman" panose="02020603050405020304" pitchFamily="18" charset="0"/>
                        </a:rPr>
                        <a:t>742,098.73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025880"/>
                  </a:ext>
                </a:extLst>
              </a:tr>
              <a:tr h="292899">
                <a:tc>
                  <a:txBody>
                    <a:bodyPr/>
                    <a:lstStyle/>
                    <a:p>
                      <a:pPr marL="342900" indent="-342900" algn="l" fontAlgn="b">
                        <a:buFont typeface="Wingdings" panose="05000000000000000000" pitchFamily="2" charset="2"/>
                        <a:buChar char="q"/>
                      </a:pPr>
                      <a:r>
                        <a:rPr lang="en-US" sz="2000" b="0" i="0" u="none" strike="noStrike" dirty="0">
                          <a:solidFill>
                            <a:srgbClr val="000000"/>
                          </a:solidFill>
                          <a:effectLst/>
                          <a:latin typeface="Times New Roman" panose="02020603050405020304" pitchFamily="18" charset="0"/>
                          <a:cs typeface="Times New Roman" panose="02020603050405020304" pitchFamily="18" charset="0"/>
                        </a:rPr>
                        <a:t>Adjusted EV/EBIT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fontAlgn="b">
                        <a:buFont typeface="Wingdings" panose="05000000000000000000" pitchFamily="2" charset="2"/>
                        <a:buNone/>
                      </a:pPr>
                      <a:r>
                        <a:rPr lang="en-US" sz="2000" b="0" i="0" u="none" strike="noStrike" dirty="0">
                          <a:solidFill>
                            <a:srgbClr val="000000"/>
                          </a:solidFill>
                          <a:effectLst/>
                          <a:latin typeface="Times New Roman" panose="02020603050405020304" pitchFamily="18" charset="0"/>
                          <a:cs typeface="Times New Roman" panose="02020603050405020304" pitchFamily="18" charset="0"/>
                        </a:rPr>
                        <a:t>15.93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6402004"/>
                  </a:ext>
                </a:extLst>
              </a:tr>
            </a:tbl>
          </a:graphicData>
        </a:graphic>
      </p:graphicFrame>
      <p:sp>
        <p:nvSpPr>
          <p:cNvPr id="17" name="Title 16">
            <a:extLst>
              <a:ext uri="{FF2B5EF4-FFF2-40B4-BE49-F238E27FC236}">
                <a16:creationId xmlns:a16="http://schemas.microsoft.com/office/drawing/2014/main" id="{742209A4-DC36-4932-AB51-C289B13336A6}"/>
              </a:ext>
            </a:extLst>
          </p:cNvPr>
          <p:cNvSpPr>
            <a:spLocks noGrp="1"/>
          </p:cNvSpPr>
          <p:nvPr>
            <p:ph type="title"/>
          </p:nvPr>
        </p:nvSpPr>
        <p:spPr>
          <a:xfrm>
            <a:off x="838200" y="365125"/>
            <a:ext cx="10515600" cy="661817"/>
          </a:xfrm>
        </p:spPr>
        <p:txBody>
          <a:bodyPr>
            <a:normAutofit/>
          </a:bodyPr>
          <a:lstStyle/>
          <a:p>
            <a:r>
              <a:rPr lang="en-US" sz="3600" dirty="0">
                <a:latin typeface="Times New Roman" panose="02020603050405020304" pitchFamily="18" charset="0"/>
                <a:cs typeface="Times New Roman" panose="02020603050405020304" pitchFamily="18" charset="0"/>
              </a:rPr>
              <a:t>Adjusted Enterprise value/EBIT multiple</a:t>
            </a:r>
            <a:endParaRPr lang="en-US" sz="3600" dirty="0"/>
          </a:p>
        </p:txBody>
      </p:sp>
    </p:spTree>
    <p:extLst>
      <p:ext uri="{BB962C8B-B14F-4D97-AF65-F5344CB8AC3E}">
        <p14:creationId xmlns:p14="http://schemas.microsoft.com/office/powerpoint/2010/main" val="1352475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460C-1E77-4A8E-A0DD-382067CDA8B6}"/>
              </a:ext>
            </a:extLst>
          </p:cNvPr>
          <p:cNvSpPr>
            <a:spLocks noGrp="1"/>
          </p:cNvSpPr>
          <p:nvPr>
            <p:ph type="title"/>
          </p:nvPr>
        </p:nvSpPr>
        <p:spPr>
          <a:xfrm>
            <a:off x="191086" y="0"/>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Book value multiples</a:t>
            </a:r>
          </a:p>
        </p:txBody>
      </p:sp>
      <p:sp>
        <p:nvSpPr>
          <p:cNvPr id="3" name="Content Placeholder 2">
            <a:extLst>
              <a:ext uri="{FF2B5EF4-FFF2-40B4-BE49-F238E27FC236}">
                <a16:creationId xmlns:a16="http://schemas.microsoft.com/office/drawing/2014/main" id="{55CA06E5-8AE7-4E2F-B038-2D5696BB70CC}"/>
              </a:ext>
            </a:extLst>
          </p:cNvPr>
          <p:cNvSpPr>
            <a:spLocks noGrp="1"/>
          </p:cNvSpPr>
          <p:nvPr>
            <p:ph idx="1"/>
          </p:nvPr>
        </p:nvSpPr>
        <p:spPr>
          <a:xfrm>
            <a:off x="534572" y="1460500"/>
            <a:ext cx="11451101" cy="5032375"/>
          </a:xfrm>
        </p:spPr>
        <p:txBody>
          <a:bodyPr>
            <a:noAutofit/>
          </a:bodyPr>
          <a:lstStyle/>
          <a:p>
            <a:r>
              <a:rPr lang="en-US" sz="2400" dirty="0">
                <a:latin typeface="Times New Roman" panose="02020603050405020304" pitchFamily="18" charset="0"/>
                <a:cs typeface="Times New Roman" panose="02020603050405020304" pitchFamily="18" charset="0"/>
              </a:rPr>
              <a:t>Price to book ratio=Market value of equity/ Book value of equity (without minority interest)</a:t>
            </a:r>
          </a:p>
          <a:p>
            <a:r>
              <a:rPr lang="en-US" sz="2400" dirty="0">
                <a:latin typeface="Times New Roman" panose="02020603050405020304" pitchFamily="18" charset="0"/>
                <a:cs typeface="Times New Roman" panose="02020603050405020304" pitchFamily="18" charset="0"/>
              </a:rPr>
              <a:t>Normally, if a firm is trading below the book value has been considered undervalued.</a:t>
            </a:r>
          </a:p>
          <a:p>
            <a:r>
              <a:rPr lang="en-US" sz="2400" dirty="0">
                <a:latin typeface="Times New Roman" panose="02020603050405020304" pitchFamily="18" charset="0"/>
                <a:cs typeface="Times New Roman" panose="02020603050405020304" pitchFamily="18" charset="0"/>
              </a:rPr>
              <a:t>PB ratio (TCS May 2020)= 752,42/ 6,906= 10.89</a:t>
            </a:r>
          </a:p>
          <a:p>
            <a:pPr marL="0" indent="0">
              <a:buNone/>
            </a:pPr>
            <a:r>
              <a:rPr lang="en-US" sz="2400" dirty="0">
                <a:latin typeface="Times New Roman" panose="02020603050405020304" pitchFamily="18" charset="0"/>
                <a:cs typeface="Times New Roman" panose="02020603050405020304" pitchFamily="18" charset="0"/>
              </a:rPr>
              <a:t>Would TCS stock buyback have any impact on PB ratio?</a:t>
            </a:r>
          </a:p>
          <a:p>
            <a:pPr marL="0" indent="0">
              <a:buNone/>
            </a:pPr>
            <a:r>
              <a:rPr lang="en-US" sz="2400" dirty="0">
                <a:latin typeface="Times New Roman" panose="02020603050405020304" pitchFamily="18" charset="0"/>
                <a:cs typeface="Times New Roman" panose="02020603050405020304" pitchFamily="18" charset="0"/>
              </a:rPr>
              <a:t>On 2017, TCS repurchased Rs 16000 crore stocks</a:t>
            </a:r>
          </a:p>
          <a:p>
            <a:r>
              <a:rPr lang="en-US" sz="2400" dirty="0">
                <a:latin typeface="Times New Roman" panose="02020603050405020304" pitchFamily="18" charset="0"/>
                <a:cs typeface="Times New Roman" panose="02020603050405020304" pitchFamily="18" charset="0"/>
              </a:rPr>
              <a:t>Adjusted Market value of equity= Rs 7854896-160000=Rs. 7694896</a:t>
            </a:r>
          </a:p>
          <a:p>
            <a:r>
              <a:rPr lang="en-US" sz="2400" dirty="0">
                <a:latin typeface="Times New Roman" panose="02020603050405020304" pitchFamily="18" charset="0"/>
                <a:cs typeface="Times New Roman" panose="02020603050405020304" pitchFamily="18" charset="0"/>
              </a:rPr>
              <a:t>Adjusted book value of equity=851280 – 160000=Rs. 691280 </a:t>
            </a:r>
          </a:p>
          <a:p>
            <a:r>
              <a:rPr lang="en-US" sz="2400" dirty="0">
                <a:latin typeface="Times New Roman" panose="02020603050405020304" pitchFamily="18" charset="0"/>
                <a:cs typeface="Times New Roman" panose="02020603050405020304" pitchFamily="18" charset="0"/>
              </a:rPr>
              <a:t>TCS PB ratio= 7694896/691280=11.13</a:t>
            </a:r>
          </a:p>
          <a:p>
            <a:pPr marL="0" indent="0">
              <a:buNone/>
            </a:pPr>
            <a:r>
              <a:rPr lang="en-US" sz="2400" dirty="0">
                <a:latin typeface="Times New Roman" panose="02020603050405020304" pitchFamily="18" charset="0"/>
                <a:cs typeface="Times New Roman" panose="02020603050405020304" pitchFamily="18" charset="0"/>
              </a:rPr>
              <a:t>To compare price to book ratio across firms when some firms in the sample buyback stocks and some do not, is problematic. </a:t>
            </a:r>
          </a:p>
        </p:txBody>
      </p:sp>
    </p:spTree>
    <p:extLst>
      <p:ext uri="{BB962C8B-B14F-4D97-AF65-F5344CB8AC3E}">
        <p14:creationId xmlns:p14="http://schemas.microsoft.com/office/powerpoint/2010/main" val="2538875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A129E-B577-437B-8910-00C8C9113B3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Determinants of PB ratio</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FEED8DD-173D-48E2-9C65-D2AC3F8A3894}"/>
                  </a:ext>
                </a:extLst>
              </p:cNvPr>
              <p:cNvSpPr>
                <a:spLocks noGrp="1"/>
              </p:cNvSpPr>
              <p:nvPr>
                <p:ph idx="1"/>
              </p:nvPr>
            </p:nvSpPr>
            <p:spPr>
              <a:xfrm>
                <a:off x="838199" y="1825624"/>
                <a:ext cx="10711375" cy="4760705"/>
              </a:xfrm>
            </p:spPr>
            <p:txBody>
              <a:bodyPr>
                <a:normAutofit/>
              </a:bodyPr>
              <a:lstStyle/>
              <a:p>
                <a:r>
                  <a:rPr lang="en-US" sz="2400" dirty="0">
                    <a:latin typeface="Times New Roman" panose="02020603050405020304" pitchFamily="18" charset="0"/>
                    <a:cs typeface="Times New Roman" panose="02020603050405020304" pitchFamily="18" charset="0"/>
                  </a:rPr>
                  <a:t>P/BV=</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𝑅𝑂𝐸</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𝑔</m:t>
                            </m:r>
                          </m:e>
                          <m:sub>
                            <m:r>
                              <a:rPr lang="en-US" sz="2400" b="0" i="1" smtClean="0">
                                <a:latin typeface="Cambria Math" panose="02040503050406030204" pitchFamily="18" charset="0"/>
                              </a:rPr>
                              <m:t>𝑛</m:t>
                            </m:r>
                          </m:sub>
                        </m:sSub>
                      </m:num>
                      <m:den>
                        <m:r>
                          <a:rPr lang="en-US" sz="2400" b="0" i="1" smtClean="0">
                            <a:latin typeface="Cambria Math" panose="02040503050406030204" pitchFamily="18" charset="0"/>
                          </a:rPr>
                          <m:t>𝐾𝑒</m:t>
                        </m:r>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𝑔</m:t>
                            </m:r>
                          </m:e>
                          <m:sub>
                            <m:r>
                              <a:rPr lang="en-US" sz="2400" i="1">
                                <a:latin typeface="Cambria Math" panose="02040503050406030204" pitchFamily="18" charset="0"/>
                              </a:rPr>
                              <m:t>𝑛</m:t>
                            </m:r>
                          </m:sub>
                        </m:sSub>
                      </m:den>
                    </m:f>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If ROE&gt;</a:t>
                </a:r>
                <a:r>
                  <a:rPr lang="en-US" sz="2400" dirty="0" err="1">
                    <a:latin typeface="Times New Roman" panose="02020603050405020304" pitchFamily="18" charset="0"/>
                    <a:cs typeface="Times New Roman" panose="02020603050405020304" pitchFamily="18" charset="0"/>
                  </a:rPr>
                  <a:t>Ke</a:t>
                </a:r>
                <a:r>
                  <a:rPr lang="en-US" sz="2400" dirty="0">
                    <a:latin typeface="Times New Roman" panose="02020603050405020304" pitchFamily="18" charset="0"/>
                    <a:cs typeface="Times New Roman" panose="02020603050405020304" pitchFamily="18" charset="0"/>
                  </a:rPr>
                  <a:t>, PB ratio would be more than 1, else less than 1.</a:t>
                </a:r>
              </a:p>
              <a:p>
                <a:r>
                  <a:rPr lang="en-US" sz="2400" dirty="0">
                    <a:latin typeface="Times New Roman" panose="02020603050405020304" pitchFamily="18" charset="0"/>
                    <a:cs typeface="Times New Roman" panose="02020603050405020304" pitchFamily="18" charset="0"/>
                  </a:rPr>
                  <a:t>Implied P/BV ratio of TCS=</a:t>
                </a:r>
              </a:p>
              <a:p>
                <a:pPr lvl="1"/>
                <a:r>
                  <a:rPr lang="en-US" dirty="0">
                    <a:latin typeface="Times New Roman" panose="02020603050405020304" pitchFamily="18" charset="0"/>
                    <a:cs typeface="Times New Roman" panose="02020603050405020304" pitchFamily="18" charset="0"/>
                  </a:rPr>
                  <a:t>ROE= </a:t>
                </a:r>
                <a:r>
                  <a:rPr lang="en-US" dirty="0"/>
                  <a:t>32447</a:t>
                </a:r>
                <a:r>
                  <a:rPr lang="en-US" dirty="0">
                    <a:latin typeface="Times New Roman" panose="02020603050405020304" pitchFamily="18" charset="0"/>
                    <a:cs typeface="Times New Roman" panose="02020603050405020304" pitchFamily="18" charset="0"/>
                  </a:rPr>
                  <a:t>/ 78640 =41.26%</a:t>
                </a:r>
              </a:p>
              <a:p>
                <a:pPr lvl="1"/>
                <a:r>
                  <a:rPr lang="en-US" dirty="0">
                    <a:latin typeface="Times New Roman" panose="02020603050405020304" pitchFamily="18" charset="0"/>
                    <a:cs typeface="Times New Roman" panose="02020603050405020304" pitchFamily="18" charset="0"/>
                  </a:rPr>
                  <a:t>Cost of equity= 10.43% </a:t>
                </a:r>
              </a:p>
              <a:p>
                <a:pPr lvl="1"/>
                <a:r>
                  <a:rPr lang="en-US" dirty="0">
                    <a:latin typeface="Times New Roman" panose="02020603050405020304" pitchFamily="18" charset="0"/>
                    <a:cs typeface="Times New Roman" panose="02020603050405020304" pitchFamily="18" charset="0"/>
                  </a:rPr>
                  <a:t>Growth rate=</a:t>
                </a:r>
                <a:r>
                  <a:rPr lang="en-US" sz="2400" dirty="0">
                    <a:latin typeface="Times New Roman" panose="02020603050405020304" pitchFamily="18" charset="0"/>
                    <a:cs typeface="Times New Roman" panose="02020603050405020304" pitchFamily="18" charset="0"/>
                  </a:rPr>
                  <a:t>5.6%</a:t>
                </a:r>
              </a:p>
              <a:p>
                <a:pPr lvl="1"/>
                <a:r>
                  <a:rPr lang="en-US" dirty="0">
                    <a:latin typeface="Times New Roman" panose="02020603050405020304" pitchFamily="18" charset="0"/>
                    <a:cs typeface="Times New Roman" panose="02020603050405020304" pitchFamily="18" charset="0"/>
                  </a:rPr>
                  <a:t>Implied P/B=</a:t>
                </a:r>
                <a14:m>
                  <m:oMath xmlns:m="http://schemas.openxmlformats.org/officeDocument/2006/math">
                    <m:f>
                      <m:fPr>
                        <m:ctrlPr>
                          <a:rPr lang="en-US" i="1" smtClean="0">
                            <a:latin typeface="Cambria Math" panose="02040503050406030204" pitchFamily="18" charset="0"/>
                          </a:rPr>
                        </m:ctrlPr>
                      </m:fPr>
                      <m:num>
                        <m:r>
                          <m:rPr>
                            <m:nor/>
                          </m:rPr>
                          <a:rPr lang="en-US" dirty="0" smtClean="0">
                            <a:latin typeface="Times New Roman" panose="02020603050405020304" pitchFamily="18" charset="0"/>
                            <a:cs typeface="Times New Roman" panose="02020603050405020304" pitchFamily="18" charset="0"/>
                          </a:rPr>
                          <m:t>41.26%</m:t>
                        </m:r>
                        <m:r>
                          <a:rPr lang="en-US" b="0" i="1" smtClean="0">
                            <a:latin typeface="Cambria Math" panose="02040503050406030204" pitchFamily="18" charset="0"/>
                          </a:rPr>
                          <m:t>−5.6%</m:t>
                        </m:r>
                      </m:num>
                      <m:den>
                        <m:r>
                          <a:rPr lang="en-US" b="0" i="1" smtClean="0">
                            <a:latin typeface="Cambria Math" panose="02040503050406030204" pitchFamily="18" charset="0"/>
                          </a:rPr>
                          <m:t>10.43%−5.6%</m:t>
                        </m:r>
                      </m:den>
                    </m:f>
                    <m:r>
                      <a:rPr lang="en-US" b="0" i="1" smtClean="0">
                        <a:latin typeface="Cambria Math" panose="02040503050406030204" pitchFamily="18" charset="0"/>
                      </a:rPr>
                      <m:t>=7.38</m:t>
                    </m:r>
                  </m:oMath>
                </a14:m>
                <a:endParaRPr lang="en-US"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ROE=</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𝑃𝐴𝑇</m:t>
                        </m:r>
                      </m:num>
                      <m:den>
                        <m:r>
                          <a:rPr lang="en-US" sz="2400" b="0" i="1" smtClean="0">
                            <a:latin typeface="Cambria Math" panose="02040503050406030204" pitchFamily="18" charset="0"/>
                          </a:rPr>
                          <m:t>𝐵𝑜𝑜𝑘</m:t>
                        </m:r>
                        <m:r>
                          <a:rPr lang="en-US" sz="2400" b="0" i="1" smtClean="0">
                            <a:latin typeface="Cambria Math" panose="02040503050406030204" pitchFamily="18" charset="0"/>
                          </a:rPr>
                          <m:t> </m:t>
                        </m:r>
                        <m:r>
                          <a:rPr lang="en-US" sz="2400" b="0" i="1" smtClean="0">
                            <a:latin typeface="Cambria Math" panose="02040503050406030204" pitchFamily="18" charset="0"/>
                          </a:rPr>
                          <m:t>𝑣𝑎𝑙𝑢𝑒</m:t>
                        </m:r>
                        <m:r>
                          <a:rPr lang="en-US" sz="2400" b="0" i="1" smtClean="0">
                            <a:latin typeface="Cambria Math" panose="02040503050406030204" pitchFamily="18" charset="0"/>
                          </a:rPr>
                          <m:t> </m:t>
                        </m:r>
                        <m:r>
                          <a:rPr lang="en-US" sz="2400" b="0" i="1" smtClean="0">
                            <a:latin typeface="Cambria Math" panose="02040503050406030204" pitchFamily="18" charset="0"/>
                          </a:rPr>
                          <m:t>𝑜𝑓</m:t>
                        </m:r>
                        <m:r>
                          <a:rPr lang="en-US" sz="2400" b="0" i="1" smtClean="0">
                            <a:latin typeface="Cambria Math" panose="02040503050406030204" pitchFamily="18" charset="0"/>
                          </a:rPr>
                          <m:t> </m:t>
                        </m:r>
                        <m:r>
                          <a:rPr lang="en-US" sz="2400" b="0" i="1" smtClean="0">
                            <a:latin typeface="Cambria Math" panose="02040503050406030204" pitchFamily="18" charset="0"/>
                          </a:rPr>
                          <m:t>𝑒𝑞𝑢𝑖𝑡𝑦</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𝑃𝐴𝑇</m:t>
                        </m:r>
                      </m:num>
                      <m:den>
                        <m:r>
                          <a:rPr lang="en-US" sz="2400" b="0" i="1" smtClean="0">
                            <a:latin typeface="Cambria Math" panose="02040503050406030204" pitchFamily="18" charset="0"/>
                          </a:rPr>
                          <m:t>𝑆𝑎𝑙𝑒𝑠</m:t>
                        </m:r>
                      </m:den>
                    </m:f>
                    <m:r>
                      <a:rPr lang="en-US" sz="2400" b="0" i="1" smtClean="0">
                        <a:latin typeface="Cambria Math" panose="02040503050406030204" pitchFamily="18" charset="0"/>
                      </a:rPr>
                      <m:t>𝑋</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𝑆𝑎𝑙𝑒𝑠</m:t>
                        </m:r>
                      </m:num>
                      <m:den>
                        <m:r>
                          <a:rPr lang="en-US" sz="2400" b="0" i="1" smtClean="0">
                            <a:latin typeface="Cambria Math" panose="02040503050406030204" pitchFamily="18" charset="0"/>
                          </a:rPr>
                          <m:t>𝑇𝐴</m:t>
                        </m:r>
                      </m:den>
                    </m:f>
                    <m:r>
                      <a:rPr lang="en-US" sz="2400" b="0" i="1" smtClean="0">
                        <a:latin typeface="Cambria Math" panose="02040503050406030204" pitchFamily="18" charset="0"/>
                      </a:rPr>
                      <m:t>𝑋</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𝑇𝐴</m:t>
                        </m:r>
                      </m:num>
                      <m:den>
                        <m:r>
                          <a:rPr lang="en-US" sz="2400" b="0" i="1" smtClean="0">
                            <a:latin typeface="Cambria Math" panose="02040503050406030204" pitchFamily="18" charset="0"/>
                          </a:rPr>
                          <m:t>𝐵𝑜𝑜𝑘</m:t>
                        </m:r>
                        <m:r>
                          <a:rPr lang="en-US" sz="2400" b="0" i="1" smtClean="0">
                            <a:latin typeface="Cambria Math" panose="02040503050406030204" pitchFamily="18" charset="0"/>
                          </a:rPr>
                          <m:t> </m:t>
                        </m:r>
                        <m:r>
                          <a:rPr lang="en-US" sz="2400" b="0" i="1" smtClean="0">
                            <a:latin typeface="Cambria Math" panose="02040503050406030204" pitchFamily="18" charset="0"/>
                          </a:rPr>
                          <m:t>𝑣𝑎𝑙𝑢𝑒</m:t>
                        </m:r>
                        <m:r>
                          <a:rPr lang="en-US" sz="2400" b="0" i="1" smtClean="0">
                            <a:latin typeface="Cambria Math" panose="02040503050406030204" pitchFamily="18" charset="0"/>
                          </a:rPr>
                          <m:t> </m:t>
                        </m:r>
                        <m:r>
                          <a:rPr lang="en-US" sz="2400" b="0" i="1" smtClean="0">
                            <a:latin typeface="Cambria Math" panose="02040503050406030204" pitchFamily="18" charset="0"/>
                          </a:rPr>
                          <m:t>𝑜𝑓</m:t>
                        </m:r>
                        <m:r>
                          <a:rPr lang="en-US" sz="2400" b="0" i="1" smtClean="0">
                            <a:latin typeface="Cambria Math" panose="02040503050406030204" pitchFamily="18" charset="0"/>
                          </a:rPr>
                          <m:t> </m:t>
                        </m:r>
                        <m:r>
                          <a:rPr lang="en-US" sz="2400" b="0" i="1" smtClean="0">
                            <a:latin typeface="Cambria Math" panose="02040503050406030204" pitchFamily="18" charset="0"/>
                          </a:rPr>
                          <m:t>𝑒𝑞𝑢𝑖𝑡𝑦</m:t>
                        </m:r>
                      </m:den>
                    </m:f>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CFEED8DD-173D-48E2-9C65-D2AC3F8A3894}"/>
                  </a:ext>
                </a:extLst>
              </p:cNvPr>
              <p:cNvSpPr>
                <a:spLocks noGrp="1" noRot="1" noChangeAspect="1" noMove="1" noResize="1" noEditPoints="1" noAdjustHandles="1" noChangeArrowheads="1" noChangeShapeType="1" noTextEdit="1"/>
              </p:cNvSpPr>
              <p:nvPr>
                <p:ph idx="1"/>
              </p:nvPr>
            </p:nvSpPr>
            <p:spPr>
              <a:xfrm>
                <a:off x="838199" y="1825624"/>
                <a:ext cx="10711375" cy="4760705"/>
              </a:xfrm>
              <a:blipFill>
                <a:blip r:embed="rId2"/>
                <a:stretch>
                  <a:fillRect l="-739" t="-384"/>
                </a:stretch>
              </a:blipFill>
            </p:spPr>
            <p:txBody>
              <a:bodyPr/>
              <a:lstStyle/>
              <a:p>
                <a:r>
                  <a:rPr lang="en-US">
                    <a:noFill/>
                  </a:rPr>
                  <a:t> </a:t>
                </a:r>
              </a:p>
            </p:txBody>
          </p:sp>
        </mc:Fallback>
      </mc:AlternateContent>
    </p:spTree>
    <p:extLst>
      <p:ext uri="{BB962C8B-B14F-4D97-AF65-F5344CB8AC3E}">
        <p14:creationId xmlns:p14="http://schemas.microsoft.com/office/powerpoint/2010/main" val="1067903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5AAA3-5213-4460-B22C-0D8374F5D80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PB ratio</a:t>
            </a:r>
          </a:p>
        </p:txBody>
      </p:sp>
      <p:graphicFrame>
        <p:nvGraphicFramePr>
          <p:cNvPr id="4" name="Content Placeholder 3">
            <a:extLst>
              <a:ext uri="{FF2B5EF4-FFF2-40B4-BE49-F238E27FC236}">
                <a16:creationId xmlns:a16="http://schemas.microsoft.com/office/drawing/2014/main" id="{DA65FF1F-B143-45B3-A67F-665C5399E9AB}"/>
              </a:ext>
            </a:extLst>
          </p:cNvPr>
          <p:cNvGraphicFramePr>
            <a:graphicFrameLocks noGrp="1"/>
          </p:cNvGraphicFramePr>
          <p:nvPr>
            <p:ph idx="1"/>
          </p:nvPr>
        </p:nvGraphicFramePr>
        <p:xfrm>
          <a:off x="668097" y="1585071"/>
          <a:ext cx="10855805" cy="4486123"/>
        </p:xfrm>
        <a:graphic>
          <a:graphicData uri="http://schemas.openxmlformats.org/drawingml/2006/table">
            <a:tbl>
              <a:tblPr firstRow="1" bandRow="1">
                <a:tableStyleId>{2D5ABB26-0587-4C30-8999-92F81FD0307C}</a:tableStyleId>
              </a:tblPr>
              <a:tblGrid>
                <a:gridCol w="1840848">
                  <a:extLst>
                    <a:ext uri="{9D8B030D-6E8A-4147-A177-3AD203B41FA5}">
                      <a16:colId xmlns:a16="http://schemas.microsoft.com/office/drawing/2014/main" val="2663448041"/>
                    </a:ext>
                  </a:extLst>
                </a:gridCol>
                <a:gridCol w="5396355">
                  <a:extLst>
                    <a:ext uri="{9D8B030D-6E8A-4147-A177-3AD203B41FA5}">
                      <a16:colId xmlns:a16="http://schemas.microsoft.com/office/drawing/2014/main" val="1754731323"/>
                    </a:ext>
                  </a:extLst>
                </a:gridCol>
                <a:gridCol w="3618602">
                  <a:extLst>
                    <a:ext uri="{9D8B030D-6E8A-4147-A177-3AD203B41FA5}">
                      <a16:colId xmlns:a16="http://schemas.microsoft.com/office/drawing/2014/main" val="1874041672"/>
                    </a:ext>
                  </a:extLst>
                </a:gridCol>
              </a:tblGrid>
              <a:tr h="0">
                <a:tc>
                  <a:txBody>
                    <a:bodyPr/>
                    <a:lstStyle/>
                    <a:p>
                      <a:pPr algn="l"/>
                      <a:endParaRPr lang="en-US" sz="280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2800" u="sng" dirty="0">
                          <a:latin typeface="Times New Roman" panose="02020603050405020304" pitchFamily="18" charset="0"/>
                          <a:cs typeface="Times New Roman" panose="02020603050405020304" pitchFamily="18" charset="0"/>
                        </a:rPr>
                        <a:t>Equity returns spread (ROE-</a:t>
                      </a:r>
                      <a:r>
                        <a:rPr lang="en-US" sz="2800" u="sng" dirty="0" err="1">
                          <a:latin typeface="Times New Roman" panose="02020603050405020304" pitchFamily="18" charset="0"/>
                          <a:cs typeface="Times New Roman" panose="02020603050405020304" pitchFamily="18" charset="0"/>
                        </a:rPr>
                        <a:t>Ke</a:t>
                      </a:r>
                      <a:r>
                        <a:rPr lang="en-US" sz="2800" u="sng" dirty="0">
                          <a:latin typeface="Times New Roman" panose="02020603050405020304" pitchFamily="18" charset="0"/>
                          <a:cs typeface="Times New Roman" panose="02020603050405020304" pitchFamily="18" charset="0"/>
                        </a:rPr>
                        <a: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5557958"/>
                  </a:ext>
                </a:extLst>
              </a:tr>
              <a:tr h="345420">
                <a:tc>
                  <a:txBody>
                    <a:bodyPr/>
                    <a:lstStyle/>
                    <a:p>
                      <a:pPr algn="ctr"/>
                      <a:endParaRPr lang="en-US" sz="280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dirty="0">
                          <a:latin typeface="Times New Roman" panose="02020603050405020304" pitchFamily="18" charset="0"/>
                          <a:cs typeface="Times New Roman" panose="02020603050405020304" pitchFamily="18" charset="0"/>
                        </a:rPr>
                        <a:t>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dirty="0">
                          <a:latin typeface="Times New Roman" panose="02020603050405020304" pitchFamily="18" charset="0"/>
                          <a:cs typeface="Times New Roman" panose="02020603050405020304" pitchFamily="18" charset="0"/>
                        </a:rPr>
                        <a:t>High</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47572317"/>
                  </a:ext>
                </a:extLst>
              </a:tr>
              <a:tr h="1651483">
                <a:tc rowSpan="2">
                  <a:txBody>
                    <a:bodyPr/>
                    <a:lstStyle/>
                    <a:p>
                      <a:pPr algn="ctr"/>
                      <a:r>
                        <a:rPr lang="en-US" sz="2800" dirty="0">
                          <a:latin typeface="Times New Roman" panose="02020603050405020304" pitchFamily="18" charset="0"/>
                          <a:cs typeface="Times New Roman" panose="02020603050405020304" pitchFamily="18" charset="0"/>
                        </a:rPr>
                        <a:t>PB ratio</a:t>
                      </a:r>
                    </a:p>
                    <a:p>
                      <a:pPr algn="ctr"/>
                      <a:r>
                        <a:rPr lang="en-US" sz="2800" dirty="0">
                          <a:latin typeface="Times New Roman" panose="02020603050405020304" pitchFamily="18" charset="0"/>
                          <a:cs typeface="Times New Roman" panose="02020603050405020304" pitchFamily="18" charset="0"/>
                        </a:rPr>
                        <a:t>High</a:t>
                      </a:r>
                    </a:p>
                    <a:p>
                      <a:pPr algn="ctr"/>
                      <a:endParaRPr lang="en-US" sz="2800" dirty="0">
                        <a:latin typeface="Times New Roman" panose="02020603050405020304" pitchFamily="18" charset="0"/>
                        <a:cs typeface="Times New Roman" panose="02020603050405020304" pitchFamily="18" charset="0"/>
                      </a:endParaRPr>
                    </a:p>
                    <a:p>
                      <a:pPr algn="ctr"/>
                      <a:endParaRPr lang="en-US" sz="2800" dirty="0">
                        <a:latin typeface="Times New Roman" panose="02020603050405020304" pitchFamily="18" charset="0"/>
                        <a:cs typeface="Times New Roman" panose="02020603050405020304" pitchFamily="18" charset="0"/>
                      </a:endParaRPr>
                    </a:p>
                    <a:p>
                      <a:pPr algn="ctr"/>
                      <a:endParaRPr lang="en-US" sz="2800" dirty="0">
                        <a:latin typeface="Times New Roman" panose="02020603050405020304" pitchFamily="18" charset="0"/>
                        <a:cs typeface="Times New Roman" panose="02020603050405020304" pitchFamily="18" charset="0"/>
                      </a:endParaRPr>
                    </a:p>
                    <a:p>
                      <a:pPr algn="ctr"/>
                      <a:r>
                        <a:rPr lang="en-US" sz="2800" dirty="0">
                          <a:latin typeface="Times New Roman" panose="02020603050405020304" pitchFamily="18" charset="0"/>
                          <a:cs typeface="Times New Roman" panose="02020603050405020304" pitchFamily="18" charset="0"/>
                        </a:rPr>
                        <a:t>Low</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dirty="0">
                          <a:latin typeface="Times New Roman" panose="02020603050405020304" pitchFamily="18" charset="0"/>
                          <a:cs typeface="Times New Roman" panose="02020603050405020304" pitchFamily="18" charset="0"/>
                        </a:rPr>
                        <a:t>Overvalued </a:t>
                      </a:r>
                    </a:p>
                    <a:p>
                      <a:pPr algn="ctr"/>
                      <a:r>
                        <a:rPr lang="en-US" sz="2800" dirty="0">
                          <a:latin typeface="Times New Roman" panose="02020603050405020304" pitchFamily="18" charset="0"/>
                          <a:cs typeface="Times New Roman" panose="02020603050405020304" pitchFamily="18" charset="0"/>
                        </a:rPr>
                        <a:t>High PB ratio</a:t>
                      </a:r>
                    </a:p>
                    <a:p>
                      <a:pPr algn="ctr"/>
                      <a:r>
                        <a:rPr lang="en-US" sz="2800" dirty="0">
                          <a:latin typeface="Times New Roman" panose="02020603050405020304" pitchFamily="18" charset="0"/>
                          <a:cs typeface="Times New Roman" panose="02020603050405020304" pitchFamily="18" charset="0"/>
                        </a:rPr>
                        <a:t>Low Equity return spread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dirty="0">
                          <a:latin typeface="Times New Roman" panose="02020603050405020304" pitchFamily="18" charset="0"/>
                          <a:cs typeface="Times New Roman" panose="02020603050405020304" pitchFamily="18" charset="0"/>
                        </a:rPr>
                        <a:t>High PB ratio</a:t>
                      </a:r>
                    </a:p>
                    <a:p>
                      <a:pPr algn="ctr"/>
                      <a:r>
                        <a:rPr lang="en-US" sz="2800" dirty="0">
                          <a:latin typeface="Times New Roman" panose="02020603050405020304" pitchFamily="18" charset="0"/>
                          <a:cs typeface="Times New Roman" panose="02020603050405020304" pitchFamily="18" charset="0"/>
                        </a:rPr>
                        <a:t>High Equity returns spread</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52470792"/>
                  </a:ext>
                </a:extLst>
              </a:tr>
              <a:tr h="1651483">
                <a:tc vMerge="1">
                  <a:txBody>
                    <a:bodyPr/>
                    <a:lstStyle/>
                    <a:p>
                      <a:pPr algn="ctr"/>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Low PB ratio</a:t>
                      </a:r>
                    </a:p>
                    <a:p>
                      <a:pPr algn="ctr"/>
                      <a:r>
                        <a:rPr lang="en-US" sz="2800" dirty="0">
                          <a:latin typeface="Times New Roman" panose="02020603050405020304" pitchFamily="18" charset="0"/>
                          <a:cs typeface="Times New Roman" panose="02020603050405020304" pitchFamily="18" charset="0"/>
                        </a:rPr>
                        <a:t>Low equity return spread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dirty="0">
                          <a:latin typeface="Times New Roman" panose="02020603050405020304" pitchFamily="18" charset="0"/>
                          <a:cs typeface="Times New Roman" panose="02020603050405020304" pitchFamily="18" charset="0"/>
                        </a:rPr>
                        <a:t>Undervalued </a:t>
                      </a:r>
                    </a:p>
                    <a:p>
                      <a:pPr algn="ctr"/>
                      <a:r>
                        <a:rPr lang="en-US" sz="2800" dirty="0">
                          <a:latin typeface="Times New Roman" panose="02020603050405020304" pitchFamily="18" charset="0"/>
                          <a:cs typeface="Times New Roman" panose="02020603050405020304" pitchFamily="18" charset="0"/>
                        </a:rPr>
                        <a:t>Low PB ratio</a:t>
                      </a:r>
                    </a:p>
                    <a:p>
                      <a:pPr algn="ctr"/>
                      <a:r>
                        <a:rPr lang="en-US" sz="2800" dirty="0">
                          <a:latin typeface="Times New Roman" panose="02020603050405020304" pitchFamily="18" charset="0"/>
                          <a:cs typeface="Times New Roman" panose="02020603050405020304" pitchFamily="18" charset="0"/>
                        </a:rPr>
                        <a:t>High equity return spread</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60070921"/>
                  </a:ext>
                </a:extLst>
              </a:tr>
            </a:tbl>
          </a:graphicData>
        </a:graphic>
      </p:graphicFrame>
    </p:spTree>
    <p:extLst>
      <p:ext uri="{BB962C8B-B14F-4D97-AF65-F5344CB8AC3E}">
        <p14:creationId xmlns:p14="http://schemas.microsoft.com/office/powerpoint/2010/main" val="11750566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27F2C-5EBE-43AB-9CCA-5DFADA6BFFFE}"/>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PB ratio</a:t>
            </a:r>
          </a:p>
        </p:txBody>
      </p:sp>
      <p:sp>
        <p:nvSpPr>
          <p:cNvPr id="3" name="Content Placeholder 2">
            <a:extLst>
              <a:ext uri="{FF2B5EF4-FFF2-40B4-BE49-F238E27FC236}">
                <a16:creationId xmlns:a16="http://schemas.microsoft.com/office/drawing/2014/main" id="{A887C7DC-0A10-4A9C-ABFD-D9ABE17B83D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You are looking at three firms in the same business, all with  a cost of equity 10%. Firm A has of 12%, Firm B has a ROE 10%, and Firm C a ROE of 8%. Which one is most likely to be trading at below book value.</a:t>
            </a:r>
          </a:p>
        </p:txBody>
      </p:sp>
    </p:spTree>
    <p:extLst>
      <p:ext uri="{BB962C8B-B14F-4D97-AF65-F5344CB8AC3E}">
        <p14:creationId xmlns:p14="http://schemas.microsoft.com/office/powerpoint/2010/main" val="4338747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D523F-EBA3-4F9C-8988-3C4A867791F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Why PB ratio</a:t>
            </a:r>
          </a:p>
        </p:txBody>
      </p:sp>
      <p:sp>
        <p:nvSpPr>
          <p:cNvPr id="3" name="Content Placeholder 2">
            <a:extLst>
              <a:ext uri="{FF2B5EF4-FFF2-40B4-BE49-F238E27FC236}">
                <a16:creationId xmlns:a16="http://schemas.microsoft.com/office/drawing/2014/main" id="{6F244637-4262-479E-AE12-AB6357B17C37}"/>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Firms with negative earnings can be evaluated by PB ratio</a:t>
            </a:r>
          </a:p>
          <a:p>
            <a:pPr algn="just"/>
            <a:r>
              <a:rPr lang="en-US" sz="2400" dirty="0">
                <a:latin typeface="Times New Roman" panose="02020603050405020304" pitchFamily="18" charset="0"/>
                <a:cs typeface="Times New Roman" panose="02020603050405020304" pitchFamily="18" charset="0"/>
              </a:rPr>
              <a:t>When accounting standards vary widely across firms (countries), PB ratio may not be comparable (would IFRS resolve this issue?)</a:t>
            </a:r>
          </a:p>
          <a:p>
            <a:pPr algn="just"/>
            <a:r>
              <a:rPr lang="en-US" sz="2400" dirty="0">
                <a:latin typeface="Times New Roman" panose="02020603050405020304" pitchFamily="18" charset="0"/>
                <a:cs typeface="Times New Roman" panose="02020603050405020304" pitchFamily="18" charset="0"/>
              </a:rPr>
              <a:t>Book value may not carry much meaning for service, and technology firms that do not have significant tangible assets.</a:t>
            </a:r>
          </a:p>
          <a:p>
            <a:pPr algn="just"/>
            <a:r>
              <a:rPr lang="en-US" sz="2400" dirty="0">
                <a:latin typeface="Times New Roman" panose="02020603050405020304" pitchFamily="18" charset="0"/>
                <a:cs typeface="Times New Roman" panose="02020603050405020304" pitchFamily="18" charset="0"/>
              </a:rPr>
              <a:t>Current PB ratio would be more meaningful if the firm can sustain current ROE in future as well.</a:t>
            </a:r>
          </a:p>
        </p:txBody>
      </p:sp>
    </p:spTree>
    <p:extLst>
      <p:ext uri="{BB962C8B-B14F-4D97-AF65-F5344CB8AC3E}">
        <p14:creationId xmlns:p14="http://schemas.microsoft.com/office/powerpoint/2010/main" val="26318782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37404-7315-47DE-B931-F67544CEA63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Revenue multiples</a:t>
            </a:r>
          </a:p>
        </p:txBody>
      </p:sp>
      <p:sp>
        <p:nvSpPr>
          <p:cNvPr id="3" name="Content Placeholder 2">
            <a:extLst>
              <a:ext uri="{FF2B5EF4-FFF2-40B4-BE49-F238E27FC236}">
                <a16:creationId xmlns:a16="http://schemas.microsoft.com/office/drawing/2014/main" id="{A6F5AFEC-F0EF-42C4-953D-3007630A7877}"/>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Revenue multiples</a:t>
            </a:r>
          </a:p>
          <a:p>
            <a:pPr lvl="1"/>
            <a:r>
              <a:rPr lang="en-US" dirty="0">
                <a:latin typeface="Times New Roman" panose="02020603050405020304" pitchFamily="18" charset="0"/>
                <a:cs typeface="Times New Roman" panose="02020603050405020304" pitchFamily="18" charset="0"/>
              </a:rPr>
              <a:t>EV/Sales</a:t>
            </a:r>
          </a:p>
          <a:p>
            <a:pPr lvl="1"/>
            <a:r>
              <a:rPr lang="en-US" dirty="0" err="1">
                <a:latin typeface="Times New Roman" panose="02020603050405020304" pitchFamily="18" charset="0"/>
                <a:cs typeface="Times New Roman" panose="02020603050405020304" pitchFamily="18" charset="0"/>
              </a:rPr>
              <a:t>Mcap</a:t>
            </a:r>
            <a:r>
              <a:rPr lang="en-US" dirty="0">
                <a:latin typeface="Times New Roman" panose="02020603050405020304" pitchFamily="18" charset="0"/>
                <a:cs typeface="Times New Roman" panose="02020603050405020304" pitchFamily="18" charset="0"/>
              </a:rPr>
              <a:t>/Sales </a:t>
            </a:r>
          </a:p>
          <a:p>
            <a:r>
              <a:rPr lang="en-US" dirty="0">
                <a:latin typeface="Times New Roman" panose="02020603050405020304" pitchFamily="18" charset="0"/>
                <a:cs typeface="Times New Roman" panose="02020603050405020304" pitchFamily="18" charset="0"/>
              </a:rPr>
              <a:t>TCS: EV=8282516, Sales=1277810 </a:t>
            </a:r>
          </a:p>
          <a:p>
            <a:pPr lvl="1"/>
            <a:r>
              <a:rPr lang="en-US" dirty="0">
                <a:solidFill>
                  <a:srgbClr val="000000"/>
                </a:solidFill>
                <a:latin typeface="Times New Roman" panose="02020603050405020304" pitchFamily="18" charset="0"/>
                <a:cs typeface="Times New Roman" panose="02020603050405020304" pitchFamily="18" charset="0"/>
              </a:rPr>
              <a:t>EV/Sales=</a:t>
            </a:r>
            <a:r>
              <a:rPr lang="en-US" dirty="0">
                <a:latin typeface="Times New Roman" panose="02020603050405020304" pitchFamily="18" charset="0"/>
                <a:cs typeface="Times New Roman" panose="02020603050405020304" pitchFamily="18" charset="0"/>
              </a:rPr>
              <a:t> 8282516/ 1277810=6.48</a:t>
            </a:r>
          </a:p>
          <a:p>
            <a:pPr lvl="1"/>
            <a:r>
              <a:rPr lang="en-US" dirty="0" err="1">
                <a:solidFill>
                  <a:srgbClr val="000000"/>
                </a:solidFill>
                <a:latin typeface="Times New Roman" panose="02020603050405020304" pitchFamily="18" charset="0"/>
                <a:cs typeface="Times New Roman" panose="02020603050405020304" pitchFamily="18" charset="0"/>
              </a:rPr>
              <a:t>Mcap</a:t>
            </a:r>
            <a:r>
              <a:rPr lang="en-US" dirty="0">
                <a:solidFill>
                  <a:srgbClr val="000000"/>
                </a:solidFill>
                <a:latin typeface="Times New Roman" panose="02020603050405020304" pitchFamily="18" charset="0"/>
                <a:cs typeface="Times New Roman" panose="02020603050405020304" pitchFamily="18" charset="0"/>
              </a:rPr>
              <a:t>/Sales=</a:t>
            </a:r>
            <a:r>
              <a:rPr lang="en-US" dirty="0">
                <a:latin typeface="Times New Roman" panose="02020603050405020304" pitchFamily="18" charset="0"/>
                <a:cs typeface="Times New Roman" panose="02020603050405020304" pitchFamily="18" charset="0"/>
              </a:rPr>
              <a:t> 7854896 / 1277810= 6.14</a:t>
            </a:r>
          </a:p>
        </p:txBody>
      </p:sp>
    </p:spTree>
    <p:extLst>
      <p:ext uri="{BB962C8B-B14F-4D97-AF65-F5344CB8AC3E}">
        <p14:creationId xmlns:p14="http://schemas.microsoft.com/office/powerpoint/2010/main" val="9168337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38EB3-83C8-47A4-8A97-6BEB5DE8D2AE}"/>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Revenue Multiples</a:t>
            </a:r>
          </a:p>
        </p:txBody>
      </p:sp>
      <p:sp>
        <p:nvSpPr>
          <p:cNvPr id="3" name="Content Placeholder 2">
            <a:extLst>
              <a:ext uri="{FF2B5EF4-FFF2-40B4-BE49-F238E27FC236}">
                <a16:creationId xmlns:a16="http://schemas.microsoft.com/office/drawing/2014/main" id="{B49CD2AC-79BE-40DE-9973-B3EED6AB6F1B}"/>
              </a:ext>
            </a:extLst>
          </p:cNvPr>
          <p:cNvSpPr>
            <a:spLocks noGrp="1"/>
          </p:cNvSpPr>
          <p:nvPr>
            <p:ph idx="1"/>
          </p:nvPr>
        </p:nvSpPr>
        <p:spPr/>
        <p:txBody>
          <a:bodyPr/>
          <a:lstStyle/>
          <a:p>
            <a:r>
              <a:rPr lang="en-US" dirty="0"/>
              <a:t>You are comparing the revenues multiples of retail firms. If you pick  firms based just on the revenue multiple (low is good), which of the following is most likely to look cheap to you?</a:t>
            </a:r>
          </a:p>
          <a:p>
            <a:pPr lvl="1"/>
            <a:r>
              <a:rPr lang="en-US" dirty="0"/>
              <a:t>Department stores</a:t>
            </a:r>
          </a:p>
          <a:p>
            <a:pPr lvl="1"/>
            <a:r>
              <a:rPr lang="en-US" dirty="0"/>
              <a:t>Discount retailers</a:t>
            </a:r>
          </a:p>
          <a:p>
            <a:pPr lvl="1"/>
            <a:r>
              <a:rPr lang="en-US" dirty="0"/>
              <a:t>Luxury retailers </a:t>
            </a:r>
          </a:p>
          <a:p>
            <a:pPr lvl="1"/>
            <a:r>
              <a:rPr lang="en-US" dirty="0"/>
              <a:t>None of the above </a:t>
            </a:r>
          </a:p>
        </p:txBody>
      </p:sp>
    </p:spTree>
    <p:extLst>
      <p:ext uri="{BB962C8B-B14F-4D97-AF65-F5344CB8AC3E}">
        <p14:creationId xmlns:p14="http://schemas.microsoft.com/office/powerpoint/2010/main" val="21490410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898F0-D05B-4A22-AA82-23B52D4F1D4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Sector-Specific multiples </a:t>
            </a:r>
          </a:p>
        </p:txBody>
      </p:sp>
      <p:sp>
        <p:nvSpPr>
          <p:cNvPr id="3" name="Content Placeholder 2">
            <a:extLst>
              <a:ext uri="{FF2B5EF4-FFF2-40B4-BE49-F238E27FC236}">
                <a16:creationId xmlns:a16="http://schemas.microsoft.com/office/drawing/2014/main" id="{2C008EF3-3E33-4F3D-B205-B20AD1428C6E}"/>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Sector specific multiples can be used based on the value driver of the firm.</a:t>
            </a:r>
          </a:p>
          <a:p>
            <a:pPr lvl="1" algn="just"/>
            <a:r>
              <a:rPr lang="en-US" dirty="0">
                <a:latin typeface="Times New Roman" panose="02020603050405020304" pitchFamily="18" charset="0"/>
                <a:cs typeface="Times New Roman" panose="02020603050405020304" pitchFamily="18" charset="0"/>
              </a:rPr>
              <a:t>For instance, for telecom industry, =EV/number of subscribers</a:t>
            </a:r>
          </a:p>
          <a:p>
            <a:pPr lvl="1" algn="just"/>
            <a:r>
              <a:rPr lang="en-US" dirty="0">
                <a:latin typeface="Times New Roman" panose="02020603050405020304" pitchFamily="18" charset="0"/>
                <a:cs typeface="Times New Roman" panose="02020603050405020304" pitchFamily="18" charset="0"/>
              </a:rPr>
              <a:t>For LinkedIn= EV/Number of members</a:t>
            </a:r>
          </a:p>
          <a:p>
            <a:pPr algn="just"/>
            <a:r>
              <a:rPr lang="en-US" sz="2400" dirty="0">
                <a:latin typeface="Times New Roman" panose="02020603050405020304" pitchFamily="18" charset="0"/>
                <a:cs typeface="Times New Roman" panose="02020603050405020304" pitchFamily="18" charset="0"/>
              </a:rPr>
              <a:t>Limitation: It is difficult to link sector-specific multiples with a firm’s fundamental. At the end, the firm value depends on it cashflows, expected growth, and riskiness of cashflows. However, sector-specific multiples do not provide conviction of profitability.</a:t>
            </a:r>
          </a:p>
          <a:p>
            <a:pPr lvl="1" algn="just"/>
            <a:r>
              <a:rPr lang="en-US" dirty="0">
                <a:latin typeface="Times New Roman" panose="02020603050405020304" pitchFamily="18" charset="0"/>
                <a:cs typeface="Times New Roman" panose="02020603050405020304" pitchFamily="18" charset="0"/>
              </a:rPr>
              <a:t>The highly used multiple of Internet portal firms is EV/number of site visitors </a:t>
            </a:r>
          </a:p>
          <a:p>
            <a:pPr lvl="1"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41074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AC617-EB5D-455F-98CE-08FF11C037A8}"/>
              </a:ext>
            </a:extLst>
          </p:cNvPr>
          <p:cNvSpPr>
            <a:spLocks noGrp="1"/>
          </p:cNvSpPr>
          <p:nvPr>
            <p:ph type="title"/>
          </p:nvPr>
        </p:nvSpPr>
        <p:spPr>
          <a:xfrm>
            <a:off x="70413" y="84046"/>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In nutshell..</a:t>
            </a:r>
          </a:p>
        </p:txBody>
      </p:sp>
      <p:graphicFrame>
        <p:nvGraphicFramePr>
          <p:cNvPr id="4" name="Content Placeholder 3">
            <a:extLst>
              <a:ext uri="{FF2B5EF4-FFF2-40B4-BE49-F238E27FC236}">
                <a16:creationId xmlns:a16="http://schemas.microsoft.com/office/drawing/2014/main" id="{D0D26433-A182-4084-9092-8DDE60CE584F}"/>
              </a:ext>
            </a:extLst>
          </p:cNvPr>
          <p:cNvGraphicFramePr>
            <a:graphicFrameLocks noGrp="1"/>
          </p:cNvGraphicFramePr>
          <p:nvPr>
            <p:ph idx="1"/>
            <p:extLst>
              <p:ext uri="{D42A27DB-BD31-4B8C-83A1-F6EECF244321}">
                <p14:modId xmlns:p14="http://schemas.microsoft.com/office/powerpoint/2010/main" val="3505971180"/>
              </p:ext>
            </p:extLst>
          </p:nvPr>
        </p:nvGraphicFramePr>
        <p:xfrm>
          <a:off x="3640194" y="982496"/>
          <a:ext cx="6308036" cy="2011680"/>
        </p:xfrm>
        <a:graphic>
          <a:graphicData uri="http://schemas.openxmlformats.org/drawingml/2006/table">
            <a:tbl>
              <a:tblPr firstRow="1" bandRow="1">
                <a:tableStyleId>{2D5ABB26-0587-4C30-8999-92F81FD0307C}</a:tableStyleId>
              </a:tblPr>
              <a:tblGrid>
                <a:gridCol w="3154018">
                  <a:extLst>
                    <a:ext uri="{9D8B030D-6E8A-4147-A177-3AD203B41FA5}">
                      <a16:colId xmlns:a16="http://schemas.microsoft.com/office/drawing/2014/main" val="3103313223"/>
                    </a:ext>
                  </a:extLst>
                </a:gridCol>
                <a:gridCol w="3154018">
                  <a:extLst>
                    <a:ext uri="{9D8B030D-6E8A-4147-A177-3AD203B41FA5}">
                      <a16:colId xmlns:a16="http://schemas.microsoft.com/office/drawing/2014/main" val="1774141954"/>
                    </a:ext>
                  </a:extLst>
                </a:gridCol>
              </a:tblGrid>
              <a:tr h="370840">
                <a:tc>
                  <a:txBody>
                    <a:bodyPr/>
                    <a:lstStyle/>
                    <a:p>
                      <a:r>
                        <a:rPr lang="en-US" sz="2400" dirty="0">
                          <a:latin typeface="Times New Roman" panose="02020603050405020304" pitchFamily="18" charset="0"/>
                          <a:cs typeface="Times New Roman" panose="02020603050405020304" pitchFamily="18" charset="0"/>
                        </a:rPr>
                        <a:t>EV/</a:t>
                      </a:r>
                    </a:p>
                  </a:txBody>
                  <a:tcPr/>
                </a:tc>
                <a:tc>
                  <a:txBody>
                    <a:bodyPr/>
                    <a:lstStyle/>
                    <a:p>
                      <a:r>
                        <a:rPr lang="en-US" sz="2400" dirty="0">
                          <a:latin typeface="Times New Roman" panose="02020603050405020304" pitchFamily="18" charset="0"/>
                          <a:cs typeface="Times New Roman" panose="02020603050405020304" pitchFamily="18" charset="0"/>
                        </a:rPr>
                        <a:t>Sales</a:t>
                      </a:r>
                    </a:p>
                    <a:p>
                      <a:r>
                        <a:rPr lang="en-US" sz="2400" dirty="0">
                          <a:latin typeface="Times New Roman" panose="02020603050405020304" pitchFamily="18" charset="0"/>
                          <a:cs typeface="Times New Roman" panose="02020603050405020304" pitchFamily="18" charset="0"/>
                        </a:rPr>
                        <a:t>EBIDTA</a:t>
                      </a:r>
                    </a:p>
                    <a:p>
                      <a:r>
                        <a:rPr lang="en-US" sz="2400" dirty="0">
                          <a:latin typeface="Times New Roman" panose="02020603050405020304" pitchFamily="18" charset="0"/>
                          <a:cs typeface="Times New Roman" panose="02020603050405020304" pitchFamily="18" charset="0"/>
                        </a:rPr>
                        <a:t>EBIT</a:t>
                      </a:r>
                    </a:p>
                  </a:txBody>
                  <a:tcPr/>
                </a:tc>
                <a:extLst>
                  <a:ext uri="{0D108BD9-81ED-4DB2-BD59-A6C34878D82A}">
                    <a16:rowId xmlns:a16="http://schemas.microsoft.com/office/drawing/2014/main" val="2823231046"/>
                  </a:ext>
                </a:extLst>
              </a:tr>
              <a:tr h="370840">
                <a:tc>
                  <a:txBody>
                    <a:bodyPr/>
                    <a:lstStyle/>
                    <a:p>
                      <a:r>
                        <a:rPr lang="en-US" sz="2400" dirty="0">
                          <a:latin typeface="Times New Roman" panose="02020603050405020304" pitchFamily="18" charset="0"/>
                          <a:cs typeface="Times New Roman" panose="02020603050405020304" pitchFamily="18" charset="0"/>
                        </a:rPr>
                        <a:t>Price/</a:t>
                      </a:r>
                    </a:p>
                  </a:txBody>
                  <a:tcPr/>
                </a:tc>
                <a:tc>
                  <a:txBody>
                    <a:bodyPr/>
                    <a:lstStyle/>
                    <a:p>
                      <a:r>
                        <a:rPr lang="en-US" sz="2400" dirty="0">
                          <a:latin typeface="Times New Roman" panose="02020603050405020304" pitchFamily="18" charset="0"/>
                          <a:cs typeface="Times New Roman" panose="02020603050405020304" pitchFamily="18" charset="0"/>
                        </a:rPr>
                        <a:t>Book value per share</a:t>
                      </a:r>
                    </a:p>
                    <a:p>
                      <a:r>
                        <a:rPr lang="en-US" sz="2400" dirty="0">
                          <a:latin typeface="Times New Roman" panose="02020603050405020304" pitchFamily="18" charset="0"/>
                          <a:cs typeface="Times New Roman" panose="02020603050405020304" pitchFamily="18" charset="0"/>
                        </a:rPr>
                        <a:t>EPS</a:t>
                      </a:r>
                    </a:p>
                  </a:txBody>
                  <a:tcPr/>
                </a:tc>
                <a:extLst>
                  <a:ext uri="{0D108BD9-81ED-4DB2-BD59-A6C34878D82A}">
                    <a16:rowId xmlns:a16="http://schemas.microsoft.com/office/drawing/2014/main" val="1931898217"/>
                  </a:ext>
                </a:extLst>
              </a:tr>
            </a:tbl>
          </a:graphicData>
        </a:graphic>
      </p:graphicFrame>
      <p:sp>
        <p:nvSpPr>
          <p:cNvPr id="5" name="TextBox 4">
            <a:extLst>
              <a:ext uri="{FF2B5EF4-FFF2-40B4-BE49-F238E27FC236}">
                <a16:creationId xmlns:a16="http://schemas.microsoft.com/office/drawing/2014/main" id="{B6BA10E9-6695-4A11-B866-E66A3C280FBA}"/>
              </a:ext>
            </a:extLst>
          </p:cNvPr>
          <p:cNvSpPr txBox="1"/>
          <p:nvPr/>
        </p:nvSpPr>
        <p:spPr>
          <a:xfrm>
            <a:off x="510654" y="3369157"/>
            <a:ext cx="10399643" cy="3046988"/>
          </a:xfrm>
          <a:prstGeom prst="rect">
            <a:avLst/>
          </a:prstGeom>
          <a:noFill/>
        </p:spPr>
        <p:txBody>
          <a:bodyPr wrap="square" rtlCol="0">
            <a:spAutoFit/>
          </a:bodyPr>
          <a:lstStyle/>
          <a:p>
            <a:pPr algn="just"/>
            <a:r>
              <a:rPr lang="en-US" sz="2400" dirty="0">
                <a:latin typeface="Times New Roman" panose="02020603050405020304" pitchFamily="18" charset="0"/>
                <a:cs typeface="Times New Roman" panose="02020603050405020304" pitchFamily="18" charset="0"/>
              </a:rPr>
              <a:t>1. While we move from top to down, we achieve operation and financial efficiency,  our multiples become less comparable across markets, and firms, because differences in accounting standards, and multiples can be distorted because of accounting manipulation. </a:t>
            </a:r>
          </a:p>
          <a:p>
            <a:pPr algn="just"/>
            <a:r>
              <a:rPr lang="en-US" sz="2400" dirty="0">
                <a:latin typeface="Times New Roman" panose="02020603050405020304" pitchFamily="18" charset="0"/>
                <a:cs typeface="Times New Roman" panose="02020603050405020304" pitchFamily="18" charset="0"/>
              </a:rPr>
              <a:t>2. When using multiples use, the denominator should use a forecasted, rather than historical.</a:t>
            </a:r>
          </a:p>
          <a:p>
            <a:pPr algn="just"/>
            <a:r>
              <a:rPr lang="en-US" sz="2400" dirty="0">
                <a:latin typeface="Times New Roman" panose="02020603050405020304" pitchFamily="18" charset="0"/>
                <a:cs typeface="Times New Roman" panose="02020603050405020304" pitchFamily="18" charset="0"/>
              </a:rPr>
              <a:t>3. Including value in the numerator without including its corresponding income in denominator will systematically distort the multiple upward, </a:t>
            </a:r>
            <a:r>
              <a:rPr lang="en-US" sz="2400" dirty="0" err="1">
                <a:latin typeface="Times New Roman" panose="02020603050405020304" pitchFamily="18" charset="0"/>
                <a:cs typeface="Times New Roman" panose="02020603050405020304" pitchFamily="18" charset="0"/>
              </a:rPr>
              <a:t>vica</a:t>
            </a:r>
            <a:r>
              <a:rPr lang="en-US" sz="2400" dirty="0">
                <a:latin typeface="Times New Roman" panose="02020603050405020304" pitchFamily="18" charset="0"/>
                <a:cs typeface="Times New Roman" panose="02020603050405020304" pitchFamily="18" charset="0"/>
              </a:rPr>
              <a:t>-versa.</a:t>
            </a:r>
          </a:p>
        </p:txBody>
      </p:sp>
    </p:spTree>
    <p:extLst>
      <p:ext uri="{BB962C8B-B14F-4D97-AF65-F5344CB8AC3E}">
        <p14:creationId xmlns:p14="http://schemas.microsoft.com/office/powerpoint/2010/main" val="21442416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TotalTime>
  <Words>2628</Words>
  <Application>Microsoft Office PowerPoint</Application>
  <PresentationFormat>Widescreen</PresentationFormat>
  <Paragraphs>412</Paragraphs>
  <Slides>37</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45" baseType="lpstr">
      <vt:lpstr>Arial</vt:lpstr>
      <vt:lpstr>Calibri</vt:lpstr>
      <vt:lpstr>Calibri Light</vt:lpstr>
      <vt:lpstr>Cambria Math</vt:lpstr>
      <vt:lpstr>Times New Roman</vt:lpstr>
      <vt:lpstr>Wingdings</vt:lpstr>
      <vt:lpstr>Office Theme</vt:lpstr>
      <vt:lpstr>Equation</vt:lpstr>
      <vt:lpstr>Pricing (relative valuation) of assets</vt:lpstr>
      <vt:lpstr>Why relative valuation?</vt:lpstr>
      <vt:lpstr>The essence of relative valuation</vt:lpstr>
      <vt:lpstr>Basic steps to using multiples</vt:lpstr>
      <vt:lpstr>Definition tests</vt:lpstr>
      <vt:lpstr>Definition tests: PE ratio</vt:lpstr>
      <vt:lpstr>Definition tests: PE ratio</vt:lpstr>
      <vt:lpstr>Descriptive test: Understand your multiple</vt:lpstr>
      <vt:lpstr>PE ratio of Indian Firm (May 2020)</vt:lpstr>
      <vt:lpstr>PE ratio Based on size(May 2020)</vt:lpstr>
      <vt:lpstr>Determinants of PE ratio</vt:lpstr>
      <vt:lpstr>Firm with high growth period</vt:lpstr>
      <vt:lpstr>Firm with high growth period</vt:lpstr>
      <vt:lpstr>PE, growth, and risk relationship </vt:lpstr>
      <vt:lpstr>Determinants of PE ratio for Indian firms</vt:lpstr>
      <vt:lpstr>Time series of NSE 500 PE ratio </vt:lpstr>
      <vt:lpstr>Can we compare multiples across markets? </vt:lpstr>
      <vt:lpstr>PowerPoint Presentation</vt:lpstr>
      <vt:lpstr>TCS: EV/ EBITDA</vt:lpstr>
      <vt:lpstr>Large-Software firms: EV/ EBITDA</vt:lpstr>
      <vt:lpstr>TCS (EV/EBDITA) over time</vt:lpstr>
      <vt:lpstr>Fundamental EV/EBITA</vt:lpstr>
      <vt:lpstr>Sensitivity analysis </vt:lpstr>
      <vt:lpstr>Enterprise value/EBITDA multiple: issues</vt:lpstr>
      <vt:lpstr>Enterprise value/EBITDA multiple: issues</vt:lpstr>
      <vt:lpstr>Enterprise value/EBITDA multiple</vt:lpstr>
      <vt:lpstr>Enterprise value/EBITDA multiple</vt:lpstr>
      <vt:lpstr>Adjusted Enterprise value/EBIT multiple</vt:lpstr>
      <vt:lpstr>Book value multiples</vt:lpstr>
      <vt:lpstr>Determinants of PB ratio</vt:lpstr>
      <vt:lpstr>PB ratio</vt:lpstr>
      <vt:lpstr>PB ratio</vt:lpstr>
      <vt:lpstr>Why PB ratio</vt:lpstr>
      <vt:lpstr>Revenue multiples</vt:lpstr>
      <vt:lpstr>Revenue Multiples</vt:lpstr>
      <vt:lpstr>Sector-Specific multiples </vt:lpstr>
      <vt:lpstr>In nutshell..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Pricing (relative valuation) of assets</dc:title>
  <dc:creator>Prof. Yogesh Chauhan</dc:creator>
  <cp:lastModifiedBy>Prof. Yogesh Chauhan</cp:lastModifiedBy>
  <cp:revision>50</cp:revision>
  <dcterms:created xsi:type="dcterms:W3CDTF">2020-05-29T06:39:58Z</dcterms:created>
  <dcterms:modified xsi:type="dcterms:W3CDTF">2020-06-07T06:19:15Z</dcterms:modified>
</cp:coreProperties>
</file>