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5" autoAdjust="0"/>
    <p:restoredTop sz="94660"/>
  </p:normalViewPr>
  <p:slideViewPr>
    <p:cSldViewPr snapToGrid="0">
      <p:cViewPr varScale="1">
        <p:scale>
          <a:sx n="71" d="100"/>
          <a:sy n="71" d="100"/>
        </p:scale>
        <p:origin x="7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A81F-6DFB-4FBB-81D2-1A0CC3E9D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63CCA-7A8C-4D84-A24B-479ECA924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F92C8-DF7F-407C-BE35-96F2A2E9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94633-1778-465A-9F74-5FB6275D5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FDCF9-B4F8-4A63-83D7-C2520BB5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318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0AC82-8ECE-4066-8E83-E9DABF223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4F852-FDC4-4A0F-B372-5F718F81A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69032-3A76-4998-8309-017452A2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4E72C-432A-479A-98F6-61E225B0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D7707-B59F-4ABD-B68A-4F4FE7A4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25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E543-4E55-421C-9126-9EFF8922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B0C40-44FC-48AE-AD2F-C68EF690D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FDFEC-367D-48A9-8FAE-F0A0FEA1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A456-ED1E-4EC2-87E7-BC8A3998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BDCED-1E66-4BD9-9381-43C2CCCA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501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99F4-44F7-4493-9524-4D9776B1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77FD-4A8A-4E6B-A708-71DB10BFB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5C2C5-5EF1-4CC2-8753-D81BF9016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A3194-B92D-45A5-9A32-373FDA41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0EFC3-E371-4819-82A3-92B13667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FF93-7266-4B79-8691-97C66097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0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E10A-5B1A-4E60-83F7-F7AD3D9D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9D7EC-532B-448D-B253-0D950F1C0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AA890-E66C-4376-AEE7-6E18E1D1F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6762F7-D69D-465B-87B3-548A06B2F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4D0DB-F883-4319-919C-132A0B063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0B6522-9D95-4A1B-8D3F-1C9A03B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CFBF85-6BE3-4E76-ADC6-311720B5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AFEE5C-B25E-49F5-9949-0A49370A9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18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8E3AB-9317-4D6F-91DF-C0B3E518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F8AA8-58FD-4AF9-A5F3-64205FB52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B875F-EEB9-4154-8374-1DCA4DD0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2B9A7D-904E-4843-BBA0-E8B09258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42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3AFDC9-A368-4E2F-88D7-1AD78A84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BF3A13-9121-4AA7-8C21-53D28B4B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B2B93-ADCD-46E9-B39F-93A55F064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09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D1884-75F5-459C-9209-57E8F6CDA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FCE6D-0781-4F95-A2FF-4A27A9616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7A457-E9BC-4A01-8F66-13D7D5325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778DC-359B-40E5-8983-FCD41913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F8F94-9AC9-45F6-B007-0D67FA6F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5DB6C-6255-49A7-B968-167A62DB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72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FD4B-AE27-46BC-92E8-327937968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2B74AB-ED4F-4133-AAFE-60280932C5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9C3FE-D9CA-4206-93C0-87DE7ECBC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76770-683C-41A7-AC59-44D3B650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26EE5-CBB0-48C9-BABB-D5AD854C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4D2C2-EEB5-4851-856E-2D8189FA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253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BDD0-930D-4538-A34C-835100BF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1833A5-F264-4D35-9FC1-1C4E001C6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A5B6E-FC9F-4133-ACCD-42386137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DAF9-BD24-46D7-981C-0DA49DD7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AD0ED-98A9-4AF8-8936-804BA5E8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47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3B5DC2-F35A-4C41-BFA7-FAAA4369D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61AF99-7114-4436-B71F-CEFE50107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9E5A5-B8C0-4049-B2DD-601E3F1A8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4E846-BB1E-4C8E-83CA-FE2C8F9A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9163-DA4F-492C-84F5-D5981DCD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76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A8A281-ABB0-4E91-AC29-98A7C0AF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85108-64E7-4528-92EE-BFDD19E3B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FF26B-E396-4A72-A092-BB218FAA8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C5A6D-43D3-4E39-9187-0781351F7EF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F9A9-23ED-4CDB-B074-7EFF23E90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F33CD-AE71-49A7-85C7-F21836CFC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8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67303-A483-41C2-B283-C69361449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2357" y="23050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5400" dirty="0"/>
              <a:t>  Y = B</a:t>
            </a:r>
            <a:r>
              <a:rPr lang="en-IN" sz="5400" baseline="-25000" dirty="0"/>
              <a:t>0</a:t>
            </a:r>
            <a:r>
              <a:rPr lang="en-IN" sz="5400" dirty="0"/>
              <a:t> + B</a:t>
            </a:r>
            <a:r>
              <a:rPr lang="en-IN" sz="5400" baseline="-25000" dirty="0"/>
              <a:t>1</a:t>
            </a:r>
            <a:r>
              <a:rPr lang="en-IN" sz="5400" dirty="0"/>
              <a:t>X </a:t>
            </a:r>
          </a:p>
        </p:txBody>
      </p:sp>
    </p:spTree>
    <p:extLst>
      <p:ext uri="{BB962C8B-B14F-4D97-AF65-F5344CB8AC3E}">
        <p14:creationId xmlns:p14="http://schemas.microsoft.com/office/powerpoint/2010/main" val="12275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A3D4EDB-81B8-4762-98EA-A24593CD5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355" y="2153834"/>
            <a:ext cx="9144000" cy="1655762"/>
          </a:xfrm>
        </p:spPr>
        <p:txBody>
          <a:bodyPr>
            <a:noAutofit/>
          </a:bodyPr>
          <a:lstStyle/>
          <a:p>
            <a:r>
              <a:rPr lang="en-IN" sz="4000" dirty="0"/>
              <a:t>Null Hypothesis in regression</a:t>
            </a:r>
          </a:p>
          <a:p>
            <a:r>
              <a:rPr lang="en-IN" sz="4000" dirty="0"/>
              <a:t>H</a:t>
            </a:r>
            <a:r>
              <a:rPr lang="en-IN" sz="4000" baseline="-25000" dirty="0"/>
              <a:t>0</a:t>
            </a:r>
            <a:r>
              <a:rPr lang="en-IN" sz="4000" dirty="0"/>
              <a:t> : </a:t>
            </a:r>
            <a:r>
              <a:rPr lang="el-GR" sz="4000" dirty="0"/>
              <a:t>β</a:t>
            </a:r>
            <a:r>
              <a:rPr lang="el-GR" sz="4000" baseline="-25000" dirty="0"/>
              <a:t>1</a:t>
            </a:r>
            <a:r>
              <a:rPr lang="el-GR" sz="4000" dirty="0"/>
              <a:t> = 0</a:t>
            </a:r>
            <a:endParaRPr lang="en-IN" sz="4000" dirty="0"/>
          </a:p>
          <a:p>
            <a:endParaRPr lang="en-IN" sz="4000" dirty="0"/>
          </a:p>
          <a:p>
            <a:r>
              <a:rPr lang="en-IN" sz="4000" dirty="0"/>
              <a:t>Slope is zero or Y is independent of X </a:t>
            </a:r>
          </a:p>
          <a:p>
            <a:endParaRPr lang="en-IN" sz="4000" dirty="0"/>
          </a:p>
          <a:p>
            <a:endParaRPr lang="en-IN" sz="4000" dirty="0"/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99797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F2DF-4731-442F-B15A-2A550C3D4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4513" y="183505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400" dirty="0"/>
              <a:t>H</a:t>
            </a:r>
            <a:r>
              <a:rPr lang="en-IN" sz="4400" baseline="-25000" dirty="0"/>
              <a:t>a</a:t>
            </a:r>
            <a:r>
              <a:rPr lang="en-IN" sz="4400" dirty="0"/>
              <a:t> : </a:t>
            </a:r>
            <a:r>
              <a:rPr lang="el-GR" sz="4400" dirty="0"/>
              <a:t>β</a:t>
            </a:r>
            <a:r>
              <a:rPr lang="el-GR" sz="4400" baseline="-25000" dirty="0"/>
              <a:t>1</a:t>
            </a:r>
            <a:r>
              <a:rPr lang="el-GR" sz="4400" dirty="0"/>
              <a:t> ≠</a:t>
            </a:r>
            <a:r>
              <a:rPr lang="en-IN" sz="4400" dirty="0"/>
              <a:t> </a:t>
            </a:r>
            <a:r>
              <a:rPr lang="el-GR" sz="4400" dirty="0"/>
              <a:t>0</a:t>
            </a:r>
            <a:endParaRPr lang="en-IN" sz="4400" dirty="0"/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 err="1"/>
              <a:t>i.e</a:t>
            </a:r>
            <a:r>
              <a:rPr lang="en-IN" sz="4400" dirty="0"/>
              <a:t> there is some relationship between dependent and independent variable</a:t>
            </a:r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476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EE883-FF2E-4D70-B6ED-4E585E883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0396"/>
            <a:ext cx="10515600" cy="4351338"/>
          </a:xfrm>
        </p:spPr>
        <p:txBody>
          <a:bodyPr/>
          <a:lstStyle/>
          <a:p>
            <a:r>
              <a:rPr lang="en-US" dirty="0"/>
              <a:t>the t-statistic and the associated p-value, defines the statistical significance of the beta coefficients.</a:t>
            </a:r>
          </a:p>
          <a:p>
            <a:r>
              <a:rPr lang="en-US" dirty="0"/>
              <a:t>large t-statistic will produce a small p-value.</a:t>
            </a:r>
          </a:p>
          <a:p>
            <a:r>
              <a:rPr lang="en-US" dirty="0"/>
              <a:t>higher the t-statistic (and the lower the p-value), the more significant the predictor</a:t>
            </a:r>
          </a:p>
          <a:p>
            <a:r>
              <a:rPr lang="en-US" dirty="0"/>
              <a:t>High t-statistics (which go with low p-values near 0, usually </a:t>
            </a:r>
            <a:r>
              <a:rPr lang="en-IN" dirty="0"/>
              <a:t>p &lt; 0.05</a:t>
            </a:r>
            <a:r>
              <a:rPr lang="en-US" dirty="0"/>
              <a:t>) indicate that a predictor should be retained in a model, while very low t-statistics indicate a predictor could be dropped </a:t>
            </a:r>
          </a:p>
          <a:p>
            <a:r>
              <a:rPr lang="en-US" dirty="0"/>
              <a:t>Hence lower p value means we can reject Null hypothesis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824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5BD83-D2E3-483B-8321-E88A540C0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F-statistic gives the overall significance of the model.</a:t>
            </a:r>
          </a:p>
          <a:p>
            <a:r>
              <a:rPr lang="en-US" dirty="0"/>
              <a:t> It assess whether at least one independent  variable has a significant effect on the dependent variable. </a:t>
            </a:r>
          </a:p>
          <a:p>
            <a:r>
              <a:rPr lang="en-IN" dirty="0"/>
              <a:t>Not relevant in simple linear regression but useful in multiple linear regression.</a:t>
            </a:r>
          </a:p>
          <a:p>
            <a:r>
              <a:rPr lang="en-IN" dirty="0"/>
              <a:t>Higher F </a:t>
            </a:r>
            <a:r>
              <a:rPr lang="en-US" dirty="0"/>
              <a:t>–statistic implies lower p value </a:t>
            </a:r>
          </a:p>
          <a:p>
            <a:r>
              <a:rPr lang="en-US" dirty="0"/>
              <a:t>Higher the better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240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DA7D7-FA13-46A0-AB74-6D9C3E7B9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R-squared (R</a:t>
            </a:r>
            <a:r>
              <a:rPr lang="en-US" baseline="30000" dirty="0"/>
              <a:t>2</a:t>
            </a:r>
            <a:r>
              <a:rPr lang="en-US" dirty="0"/>
              <a:t>) ranges from 0 to 1 and represents the proportion of information (i.e. variation) in the data that can be explained by the model. </a:t>
            </a:r>
            <a:r>
              <a:rPr lang="en-IN" dirty="0"/>
              <a:t>How well the model fits the data. </a:t>
            </a:r>
            <a:endParaRPr lang="en-US" dirty="0"/>
          </a:p>
          <a:p>
            <a:r>
              <a:rPr lang="en-IN" dirty="0"/>
              <a:t>Higher the better </a:t>
            </a:r>
          </a:p>
          <a:p>
            <a:r>
              <a:rPr lang="en-US" dirty="0"/>
              <a:t>In multiple linear regression model, consider the adjusted R-squared, which is a penalized R</a:t>
            </a:r>
            <a:r>
              <a:rPr lang="en-US" baseline="30000" dirty="0"/>
              <a:t>2  </a:t>
            </a:r>
            <a:r>
              <a:rPr lang="en-US" dirty="0"/>
              <a:t>for a higher number of predictors , </a:t>
            </a:r>
            <a:r>
              <a:rPr lang="en-US" dirty="0" err="1"/>
              <a:t>i.e</a:t>
            </a:r>
            <a:r>
              <a:rPr lang="en-US" dirty="0"/>
              <a:t> there is not much benefit after adding more and more predictors.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216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91423-845C-4500-8E6A-662E10F98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VIF (Variance inflation factor)</a:t>
            </a:r>
          </a:p>
          <a:p>
            <a:r>
              <a:rPr lang="en-IN" dirty="0"/>
              <a:t>Lower the better 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1EA1B-F36C-4D60-A5EE-9E2C371BD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3132137"/>
            <a:ext cx="90773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5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270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14</cp:revision>
  <dcterms:created xsi:type="dcterms:W3CDTF">2021-03-04T07:52:39Z</dcterms:created>
  <dcterms:modified xsi:type="dcterms:W3CDTF">2024-01-14T05:40:48Z</dcterms:modified>
</cp:coreProperties>
</file>