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46" r:id="rId2"/>
    <p:sldId id="541" r:id="rId3"/>
    <p:sldId id="542" r:id="rId4"/>
    <p:sldId id="543" r:id="rId5"/>
    <p:sldId id="544" r:id="rId6"/>
    <p:sldId id="545" r:id="rId7"/>
    <p:sldId id="547" r:id="rId8"/>
    <p:sldId id="538" r:id="rId9"/>
    <p:sldId id="53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 varScale="1">
        <p:scale>
          <a:sx n="71" d="100"/>
          <a:sy n="71" d="100"/>
        </p:scale>
        <p:origin x="9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C465-05BA-4939-B9DF-2F19577B1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B964CE-9D98-463C-AB8F-FCBDCFE18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0CD98-4F94-4023-85AF-605651F08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201A3-4377-4E91-AD86-3AAA4526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99D3-DDC4-4520-B8AA-73B8DD47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51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38AF1-EC3D-4DFD-A74F-70EA168A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A2588-04CF-465A-AE03-F79706255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3D8AE-38BB-4B48-BB5F-AC163F8B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9CC4E-DD6C-4640-8FA1-E5B784D30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55DB7-A6A5-4CCD-BBE0-C0A20A41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446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14A8-72C6-421D-AAA7-46E58248C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50C4F-0EE8-494E-A670-E0D2AFA1B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64BA6-F8F4-4DA3-8FE3-441176CC2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1D55F-4857-4AFA-8CFB-4B4401B8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94EC1-474A-4ECA-9A32-BA25E8E6A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027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DBE5F-AF1D-4A89-BAB3-F8BE50E8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5F0C4-03D8-4357-B528-A86A8AE8C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E6AAB-37FC-4994-97AA-47C262D8B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3A1B5-2D54-4D16-AA1B-BAEE67A2A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2AE47-1BBD-46E9-BC30-D0AEC82BA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96523-3051-44EB-85A7-D4468CF3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402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95820-FEC6-45A2-A940-E985321C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B3617-FF97-4130-94CA-B2588F98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A1D89-47EB-4FCA-AD9C-8F1292AF1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00E8DE-3072-46EA-9A20-2993FF99B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0A12C-31F9-4EB9-BC4C-DC111E417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CE6DDC-0A5E-4958-9D76-DE1E450E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79D8D8-7692-403A-9E6E-DE83E405A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E33FC7-0C35-48A5-BEC1-ABAFB49B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71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3D2A-6134-410A-AAAD-11165BFC9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64E4F9-6EF8-400E-8253-F5E66305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DDA19-54DF-45AC-A02A-701EB52E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8E832-11DD-4D9E-B50F-1F50B79DE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209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9B0F6A-F0B5-425E-AB43-F166FE81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8F584C-8DF7-4A68-B1F7-A84284123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C7C73-4B25-4885-A6C9-9220B647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24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BC45-7EE8-465C-928D-531712CF7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1EB5F-B22B-4695-B174-832DFE3DD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2470D-DD66-4A8C-9644-E906E1572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5AC4C-1E63-4DAE-B491-465DC2F48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F0D1A-9820-4254-A420-D3C1BA94E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2FB97-EF2E-46A5-A654-AF7F3210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63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DA05E-5812-4D9A-ADCA-F8D94B5DD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F0E981-F90A-4C5A-83E5-250F4AEEF6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E2F27-0A19-410F-A708-CB632FA51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6C5B5-8520-47DE-9229-5E50A379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91A9C-7AD1-4038-8B0F-13E8CB80B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AEE07-75C4-4A71-ACF5-FB189A448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02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F7C8-4B25-4026-A76C-9EA010D8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64663-B863-4478-A4E1-C8C9CADC1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899D0-EF0B-4DA4-816E-25A24BBD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7930D-CAE2-4E19-ABEF-663486CF5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B0C84-FCC0-45B2-BD97-A0C81ABF1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21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21B48E-50D1-4781-9D01-0C6F0BFE26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A961D-05AC-4775-909C-F9D119EB6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C818A-F02C-48D0-AA31-1A12EC99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6D792-F69B-4F58-8E75-1357A014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B55A2-C64B-4B7A-B34D-DB995C7B3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47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B43DB-E281-42A6-96FD-FE42D698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71341-3659-457A-B4EA-1769A2F67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ACFE3-2599-4BCC-AEC9-22129927C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A5747-66B3-4D5D-A570-A50DE82DDBDC}" type="datetimeFigureOut">
              <a:rPr lang="en-IN" smtClean="0"/>
              <a:t>21-01-2024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29F08-1C56-4A70-B38E-CEE074293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66B8B-BB1F-4E67-97D3-94CEE7027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51659-D419-408B-BBDF-37558BE173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860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9D957-0C98-43A1-A432-67A1DE7CD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179" y="2023588"/>
            <a:ext cx="3375581" cy="747893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Synergy Effect </a:t>
            </a:r>
          </a:p>
        </p:txBody>
      </p:sp>
    </p:spTree>
    <p:extLst>
      <p:ext uri="{BB962C8B-B14F-4D97-AF65-F5344CB8AC3E}">
        <p14:creationId xmlns:p14="http://schemas.microsoft.com/office/powerpoint/2010/main" val="425777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6E474-6421-4D7B-8443-AF18E5E75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857500"/>
            <a:ext cx="8229600" cy="1143000"/>
          </a:xfrm>
        </p:spPr>
        <p:txBody>
          <a:bodyPr/>
          <a:lstStyle/>
          <a:p>
            <a:r>
              <a:rPr lang="en-IN" dirty="0"/>
              <a:t>Interaction effects</a:t>
            </a:r>
          </a:p>
        </p:txBody>
      </p:sp>
    </p:spTree>
    <p:extLst>
      <p:ext uri="{BB962C8B-B14F-4D97-AF65-F5344CB8AC3E}">
        <p14:creationId xmlns:p14="http://schemas.microsoft.com/office/powerpoint/2010/main" val="355313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lephone, cellphone&#10;&#10;Description automatically generated">
            <a:extLst>
              <a:ext uri="{FF2B5EF4-FFF2-40B4-BE49-F238E27FC236}">
                <a16:creationId xmlns:a16="http://schemas.microsoft.com/office/drawing/2014/main" id="{B2A38AFF-455A-4C9F-B5F8-A6C61E297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412" y="643468"/>
            <a:ext cx="7575177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187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1226D-6450-41EC-BC0A-E7415E093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00B050"/>
                </a:solidFill>
              </a:rPr>
              <a:t>sales = b0 + b1*</a:t>
            </a:r>
            <a:r>
              <a:rPr lang="en-IN" dirty="0" err="1">
                <a:solidFill>
                  <a:srgbClr val="00B050"/>
                </a:solidFill>
              </a:rPr>
              <a:t>youtube</a:t>
            </a:r>
            <a:r>
              <a:rPr lang="en-IN" dirty="0">
                <a:solidFill>
                  <a:srgbClr val="00B050"/>
                </a:solidFill>
              </a:rPr>
              <a:t> + b2*</a:t>
            </a:r>
            <a:r>
              <a:rPr lang="en-IN" dirty="0" err="1">
                <a:solidFill>
                  <a:srgbClr val="00B050"/>
                </a:solidFill>
              </a:rPr>
              <a:t>facebook</a:t>
            </a:r>
            <a:endParaRPr lang="en-IN" dirty="0">
              <a:solidFill>
                <a:srgbClr val="00B050"/>
              </a:solidFill>
            </a:endParaRPr>
          </a:p>
          <a:p>
            <a:r>
              <a:rPr lang="en-IN" dirty="0"/>
              <a:t>Additive  model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55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851EC-0841-4071-A448-BAA9508E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838201"/>
            <a:ext cx="8229600" cy="4525963"/>
          </a:xfrm>
        </p:spPr>
        <p:txBody>
          <a:bodyPr>
            <a:normAutofit/>
          </a:bodyPr>
          <a:lstStyle/>
          <a:p>
            <a:r>
              <a:rPr lang="en-IN" dirty="0"/>
              <a:t>Additive model assumes that, the effect on sales of </a:t>
            </a:r>
            <a:r>
              <a:rPr lang="en-IN" dirty="0" err="1"/>
              <a:t>youtube</a:t>
            </a:r>
            <a:r>
              <a:rPr lang="en-IN" dirty="0"/>
              <a:t> advertising is independent of the effect of </a:t>
            </a:r>
            <a:r>
              <a:rPr lang="en-IN" dirty="0" err="1"/>
              <a:t>facebook</a:t>
            </a:r>
            <a:r>
              <a:rPr lang="en-IN" dirty="0"/>
              <a:t> advertising.</a:t>
            </a:r>
          </a:p>
          <a:p>
            <a:r>
              <a:rPr lang="en-IN" dirty="0"/>
              <a:t>synergy effect in marketing</a:t>
            </a:r>
          </a:p>
          <a:p>
            <a:r>
              <a:rPr lang="en-US" dirty="0"/>
              <a:t>In statistics it is referred to as an </a:t>
            </a:r>
            <a:r>
              <a:rPr lang="en-US" b="1" dirty="0"/>
              <a:t>interaction effect .</a:t>
            </a:r>
          </a:p>
          <a:p>
            <a:r>
              <a:rPr lang="en-IN" dirty="0"/>
              <a:t>Spending money on </a:t>
            </a:r>
            <a:r>
              <a:rPr lang="en-IN" dirty="0" err="1"/>
              <a:t>facebook</a:t>
            </a:r>
            <a:r>
              <a:rPr lang="en-IN" dirty="0"/>
              <a:t> advertising may increase the effectiveness of </a:t>
            </a:r>
            <a:r>
              <a:rPr lang="en-IN" dirty="0" err="1"/>
              <a:t>youtube</a:t>
            </a:r>
            <a:r>
              <a:rPr lang="en-IN" dirty="0"/>
              <a:t> advertising on sales !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16985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6E0057-2DCC-4A3A-A195-E1130064FF96}"/>
              </a:ext>
            </a:extLst>
          </p:cNvPr>
          <p:cNvSpPr/>
          <p:nvPr/>
        </p:nvSpPr>
        <p:spPr>
          <a:xfrm>
            <a:off x="2514600" y="2053432"/>
            <a:ext cx="7543800" cy="17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= b0 + b1*x1 + b2*x2 + b3*(x1*x2)</a:t>
            </a:r>
          </a:p>
          <a:p>
            <a:pPr algn="just">
              <a:lnSpc>
                <a:spcPct val="107000"/>
              </a:lnSpc>
            </a:pPr>
            <a:endParaRPr lang="en-IN" sz="2400" b="1" dirty="0">
              <a:solidFill>
                <a:srgbClr val="00B050"/>
              </a:solidFill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en-IN" sz="24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sales = b0 + b1*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b2*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b3*(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IN" b="1" dirty="0" err="1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IN" b="1" dirty="0">
                <a:solidFill>
                  <a:srgbClr val="00B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24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227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F2390-C8FF-F8E7-EED5-8879C387B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41" y="1803960"/>
            <a:ext cx="10515600" cy="1325563"/>
          </a:xfrm>
        </p:spPr>
        <p:txBody>
          <a:bodyPr/>
          <a:lstStyle/>
          <a:p>
            <a:r>
              <a:rPr lang="en-IN" dirty="0"/>
              <a:t>Hands on </a:t>
            </a:r>
          </a:p>
        </p:txBody>
      </p:sp>
    </p:spTree>
    <p:extLst>
      <p:ext uri="{BB962C8B-B14F-4D97-AF65-F5344CB8AC3E}">
        <p14:creationId xmlns:p14="http://schemas.microsoft.com/office/powerpoint/2010/main" val="384826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6395-42F9-4C6F-91C4-270F60CA4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Multicollinearity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B4621-2467-4979-8A66-7BE7ACA6C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Redundancy between predictor variables.</a:t>
            </a:r>
          </a:p>
          <a:p>
            <a:r>
              <a:rPr lang="en-IN" dirty="0"/>
              <a:t>Predictor variables might be correlated with each other</a:t>
            </a:r>
          </a:p>
          <a:p>
            <a:r>
              <a:rPr lang="en-IN" dirty="0"/>
              <a:t>High cost of model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1716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4940A-0B9A-46DD-B8D6-83D89A83D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Variance inflation factor (or VIF), </a:t>
            </a:r>
          </a:p>
          <a:p>
            <a:r>
              <a:rPr lang="en-IN" dirty="0"/>
              <a:t>measures how much the variance of a regression coefficient is inflated due to multicollinearity in the model.</a:t>
            </a:r>
          </a:p>
          <a:p>
            <a:r>
              <a:rPr lang="en-IN" dirty="0"/>
              <a:t>The smallest possible value of VIF is one (absence of multicollinearity). As a rule of thumb, a VIF value that exceeds 5 or 10 indicates a problematic amount of collinearity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4606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183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Office Theme</vt:lpstr>
      <vt:lpstr>PowerPoint Presentation</vt:lpstr>
      <vt:lpstr>Interaction effects</vt:lpstr>
      <vt:lpstr>PowerPoint Presentation</vt:lpstr>
      <vt:lpstr>PowerPoint Presentation</vt:lpstr>
      <vt:lpstr>PowerPoint Presentation</vt:lpstr>
      <vt:lpstr>PowerPoint Presentation</vt:lpstr>
      <vt:lpstr>Hands on </vt:lpstr>
      <vt:lpstr>Multicollinearity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4</cp:revision>
  <dcterms:created xsi:type="dcterms:W3CDTF">2021-12-05T09:10:41Z</dcterms:created>
  <dcterms:modified xsi:type="dcterms:W3CDTF">2024-01-21T09:20:01Z</dcterms:modified>
</cp:coreProperties>
</file>