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31"/>
  </p:notesMasterIdLst>
  <p:sldIdLst>
    <p:sldId id="256" r:id="rId2"/>
    <p:sldId id="546" r:id="rId3"/>
    <p:sldId id="257" r:id="rId4"/>
    <p:sldId id="274" r:id="rId5"/>
    <p:sldId id="559" r:id="rId6"/>
    <p:sldId id="553" r:id="rId7"/>
    <p:sldId id="554" r:id="rId8"/>
    <p:sldId id="555" r:id="rId9"/>
    <p:sldId id="556" r:id="rId10"/>
    <p:sldId id="557" r:id="rId11"/>
    <p:sldId id="558" r:id="rId12"/>
    <p:sldId id="551" r:id="rId13"/>
    <p:sldId id="263" r:id="rId14"/>
    <p:sldId id="264" r:id="rId15"/>
    <p:sldId id="265" r:id="rId16"/>
    <p:sldId id="547" r:id="rId17"/>
    <p:sldId id="266" r:id="rId18"/>
    <p:sldId id="267" r:id="rId19"/>
    <p:sldId id="261" r:id="rId20"/>
    <p:sldId id="262" r:id="rId21"/>
    <p:sldId id="268" r:id="rId22"/>
    <p:sldId id="269" r:id="rId23"/>
    <p:sldId id="270" r:id="rId24"/>
    <p:sldId id="271" r:id="rId25"/>
    <p:sldId id="272" r:id="rId26"/>
    <p:sldId id="273" r:id="rId27"/>
    <p:sldId id="548" r:id="rId28"/>
    <p:sldId id="549" r:id="rId29"/>
    <p:sldId id="55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79" autoAdjust="0"/>
    <p:restoredTop sz="94660"/>
  </p:normalViewPr>
  <p:slideViewPr>
    <p:cSldViewPr snapToGrid="0">
      <p:cViewPr varScale="1">
        <p:scale>
          <a:sx n="64" d="100"/>
          <a:sy n="64" d="100"/>
        </p:scale>
        <p:origin x="11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5623FE-BA08-400B-B2F9-AFAE688C80EB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6401F-E707-4E31-AFD0-7AE86B680DF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7996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2’nd order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26401F-E707-4E31-AFD0-7AE86B680DFF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9529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606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457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35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3146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1482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5153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9880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7052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2343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2859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5032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6743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92858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04827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7141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2DB01-4DC8-41FA-AAB9-24D1C7B62835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335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2DB01-4DC8-41FA-AAB9-24D1C7B62835}" type="datetimeFigureOut">
              <a:rPr lang="en-IN" smtClean="0"/>
              <a:t>02-03-2025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9375016-0C22-43E9-8521-FC64AEC216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72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0555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en you advertise, it's artificial intelligence. When you hire, it's  machine learning. When you implement, it's linear regression. - The cycle  of AI | Make a Meme">
            <a:extLst>
              <a:ext uri="{FF2B5EF4-FFF2-40B4-BE49-F238E27FC236}">
                <a16:creationId xmlns:a16="http://schemas.microsoft.com/office/drawing/2014/main" id="{F606010D-06AD-4F3E-9B0F-424E449E2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331" y="0"/>
            <a:ext cx="8644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3D20E3-FBBE-435A-B1AA-A47B7C02A5F5}"/>
              </a:ext>
            </a:extLst>
          </p:cNvPr>
          <p:cNvSpPr txBox="1"/>
          <p:nvPr/>
        </p:nvSpPr>
        <p:spPr>
          <a:xfrm>
            <a:off x="81280" y="2367280"/>
            <a:ext cx="2357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Regression …</a:t>
            </a:r>
          </a:p>
        </p:txBody>
      </p:sp>
    </p:spTree>
    <p:extLst>
      <p:ext uri="{BB962C8B-B14F-4D97-AF65-F5344CB8AC3E}">
        <p14:creationId xmlns:p14="http://schemas.microsoft.com/office/powerpoint/2010/main" val="1415898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3085-DC61-47A3-B6E1-C991E5A6A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7997" y="3554168"/>
            <a:ext cx="10515600" cy="775335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Regression comes under Supervised ML technique </a:t>
            </a:r>
          </a:p>
        </p:txBody>
      </p:sp>
    </p:spTree>
    <p:extLst>
      <p:ext uri="{BB962C8B-B14F-4D97-AF65-F5344CB8AC3E}">
        <p14:creationId xmlns:p14="http://schemas.microsoft.com/office/powerpoint/2010/main" val="128561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19EF1-3F55-4E02-9378-9D9070632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Regression analysis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FB8AB-EBB0-4883-BE3C-A594BE6E9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is a set of statistical processes for estimating the </a:t>
            </a:r>
            <a:r>
              <a:rPr lang="en-US" b="1" dirty="0"/>
              <a:t>relationships</a:t>
            </a:r>
            <a:r>
              <a:rPr lang="en-US" dirty="0"/>
              <a:t> between a </a:t>
            </a:r>
            <a:r>
              <a:rPr lang="en-US" b="1" dirty="0"/>
              <a:t>dependent</a:t>
            </a:r>
            <a:r>
              <a:rPr lang="en-US" dirty="0"/>
              <a:t> variable (often called the 'outcome' or 'response' variable) and one or more </a:t>
            </a:r>
            <a:r>
              <a:rPr lang="en-US" b="1" dirty="0"/>
              <a:t>independent</a:t>
            </a:r>
            <a:r>
              <a:rPr lang="en-US" dirty="0"/>
              <a:t> variables (often called 'predictors', 'covariates', 'explanatory variables' or 'features').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294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20473-CD71-97A3-FEEF-530F086DE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013" y="2168759"/>
            <a:ext cx="10515600" cy="1325563"/>
          </a:xfrm>
        </p:spPr>
        <p:txBody>
          <a:bodyPr/>
          <a:lstStyle/>
          <a:p>
            <a:r>
              <a:rPr lang="en-IN" dirty="0"/>
              <a:t>Sample Use cases </a:t>
            </a:r>
          </a:p>
        </p:txBody>
      </p:sp>
    </p:spTree>
    <p:extLst>
      <p:ext uri="{BB962C8B-B14F-4D97-AF65-F5344CB8AC3E}">
        <p14:creationId xmlns:p14="http://schemas.microsoft.com/office/powerpoint/2010/main" val="3683044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362CB-5572-983B-E27F-20B9EE26C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Energy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34543A8-EB6F-7014-7B22-0695A13FEF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445091"/>
            <a:ext cx="10224541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Consumption Forecasting: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Historical energy usage, weather conditions, economic activity.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Future energy consumption.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Renewable Energy Production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Weather conditions, historical performance data.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Energy output.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209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58634-D319-AC7F-2AF0-3B684DBB7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Real Estate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85A37E0-D49E-4F91-6A93-966B510103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43131" y="1884174"/>
            <a:ext cx="9126281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Property Valuation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Location, size, amenities, market trends, historical sales data.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Property value.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Rent Prediction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Location, property features, market conditions.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Rental price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54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22EA-4C53-87CB-AE57-4C4466D93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Marketing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5DF901A-1DDD-8031-D63C-9779686DA5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154637"/>
            <a:ext cx="8643135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Customer Lifetime Value (CLV)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Purchase history, engagement metrics, demographic data.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Customer lifetime value.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Marketing Campaign Effectiveness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Pre-campaign metrics, campaign characteristics.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Post Campaign Sales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319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B62A1-8B14-3BC9-9B2B-45E022A86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Healthcare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0D9AB59-00EB-8584-1008-0CF4C0D8AB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150409"/>
            <a:ext cx="7724166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Disease Progression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Age, lifestyle, genetic factors, treatment history.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Disease progression rate.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Medical Costs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Medical history, demographics, treatment plans.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healthcare costs.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703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C0D37-8131-3930-0179-D59913771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Economics and Finance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8AAF633-4221-6CCD-FCBC-FCF9CC1CF6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327742"/>
            <a:ext cx="1008963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Stock Price Prediction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Historical stock prices, market indices, economic indicators, company performance metrics.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Future stock price.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Demand Forecasting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Independent Variables: Historical sales data, pricing, marketing efforts, economic conditions.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Dependent Variable: Future demand for products/services.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305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3B601-369B-8A52-20A0-8BFCE6271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B205D-6944-1ADC-DB27-A87C888B3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Performance predictions </a:t>
            </a:r>
          </a:p>
          <a:p>
            <a:r>
              <a:rPr lang="en-US" dirty="0"/>
              <a:t>Dependent Variable: Performance Score</a:t>
            </a:r>
          </a:p>
          <a:p>
            <a:r>
              <a:rPr lang="en-US" dirty="0"/>
              <a:t>Independent Variables: Years of Experience, Education Level, Training Hours, Job Role, Age, Department, Number of Projects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95401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C48F5-B54D-C577-01A2-C41BE8CDD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Regression class task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D09BD-C1E7-C7D6-4947-D4238AEE6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https://forms.gle/ijNCwa6xXuSuBawu9</a:t>
            </a:r>
          </a:p>
        </p:txBody>
      </p:sp>
    </p:spTree>
    <p:extLst>
      <p:ext uri="{BB962C8B-B14F-4D97-AF65-F5344CB8AC3E}">
        <p14:creationId xmlns:p14="http://schemas.microsoft.com/office/powerpoint/2010/main" val="2120801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695EBE-7D45-4FB7-A884-038E8943E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66687"/>
            <a:ext cx="9296400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92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6E6BD5-F806-405C-89AD-315FDF546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372" y="535940"/>
            <a:ext cx="8639175" cy="685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DC1CAE-9139-414F-83B0-259F28A72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655" y="1283652"/>
            <a:ext cx="4667250" cy="723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B76D0F-93CD-4E96-B186-E2C3AE8E7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1100" y="2582545"/>
            <a:ext cx="35433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94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B2A0A1-17EC-4958-B5CF-87D5073C5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372" y="535940"/>
            <a:ext cx="8639175" cy="685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34C353-29E7-4ADA-9F8B-D00DEB715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134" y="1597342"/>
            <a:ext cx="7105650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75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317E43-60B8-415E-A2EE-C714A24D3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404" y="2838450"/>
            <a:ext cx="3543300" cy="590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5E4D28-6817-4DFA-94C7-B02AAADDE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134" y="1597342"/>
            <a:ext cx="7105650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4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952B8C-6A2E-4A59-8AA1-23FB68FCE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417" y="1276667"/>
            <a:ext cx="3895725" cy="1724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0F10D6-1B01-42A2-9308-5DE94AA91FAA}"/>
              </a:ext>
            </a:extLst>
          </p:cNvPr>
          <p:cNvSpPr txBox="1"/>
          <p:nvPr/>
        </p:nvSpPr>
        <p:spPr>
          <a:xfrm>
            <a:off x="1336040" y="4145280"/>
            <a:ext cx="10149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Non Linear because </a:t>
            </a:r>
            <a:r>
              <a:rPr lang="en-IN" sz="4000" dirty="0">
                <a:solidFill>
                  <a:srgbClr val="FF0000"/>
                </a:solidFill>
              </a:rPr>
              <a:t>parameters are non linear</a:t>
            </a:r>
          </a:p>
        </p:txBody>
      </p:sp>
    </p:spTree>
    <p:extLst>
      <p:ext uri="{BB962C8B-B14F-4D97-AF65-F5344CB8AC3E}">
        <p14:creationId xmlns:p14="http://schemas.microsoft.com/office/powerpoint/2010/main" val="142120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7B1E50-1429-4D1D-A890-CD58A02E7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262" y="1865312"/>
            <a:ext cx="6010275" cy="17049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B9E3D0-53AB-4E3D-9385-0AF8F012A77C}"/>
              </a:ext>
            </a:extLst>
          </p:cNvPr>
          <p:cNvSpPr txBox="1"/>
          <p:nvPr/>
        </p:nvSpPr>
        <p:spPr>
          <a:xfrm>
            <a:off x="1336040" y="4145280"/>
            <a:ext cx="10149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Non Linear because </a:t>
            </a:r>
            <a:r>
              <a:rPr lang="en-IN" sz="4000" dirty="0">
                <a:solidFill>
                  <a:srgbClr val="FF0000"/>
                </a:solidFill>
              </a:rPr>
              <a:t>parameters are non linear</a:t>
            </a:r>
          </a:p>
        </p:txBody>
      </p:sp>
    </p:spTree>
    <p:extLst>
      <p:ext uri="{BB962C8B-B14F-4D97-AF65-F5344CB8AC3E}">
        <p14:creationId xmlns:p14="http://schemas.microsoft.com/office/powerpoint/2010/main" val="228787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866D3E-B11F-4A05-8B57-6C6F99D02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725" y="61912"/>
            <a:ext cx="897255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353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68F65A-7806-4215-9B84-21E772D8F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" y="95250"/>
            <a:ext cx="8867775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972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638BA7-70CE-4A74-83A4-A75D675E5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62" y="228600"/>
            <a:ext cx="951547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213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9DB00F-B6BF-4A2C-A1FF-DBD0B1D46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512" y="114300"/>
            <a:ext cx="9324975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70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6E4599-2E7F-481D-8FCC-9253AC0BE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37" y="409575"/>
            <a:ext cx="9153525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22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3D2E13-5FAD-4933-8DFF-69A54CE80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5" y="104775"/>
            <a:ext cx="8286750" cy="66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38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7E72B-4380-4305-963C-0F75D8CD5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242" y="3429000"/>
            <a:ext cx="8524875" cy="304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787AE8-0E5C-4897-B88A-6C6B1C7AE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812" y="116840"/>
            <a:ext cx="5597914" cy="33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27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3866A3-8E00-48A8-9DC3-F5B347151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750" y="400050"/>
            <a:ext cx="7200900" cy="3028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22A129-2FAF-4174-9457-D3523F740826}"/>
              </a:ext>
            </a:extLst>
          </p:cNvPr>
          <p:cNvSpPr txBox="1"/>
          <p:nvPr/>
        </p:nvSpPr>
        <p:spPr>
          <a:xfrm>
            <a:off x="1682750" y="3429000"/>
            <a:ext cx="85242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Physical interpretation : It is the fraction of variation of the dependent variable that is explained by the Regression line .</a:t>
            </a:r>
          </a:p>
          <a:p>
            <a:endParaRPr lang="en-IN" sz="2800" dirty="0"/>
          </a:p>
          <a:p>
            <a:r>
              <a:rPr lang="en-IN" sz="2800" dirty="0"/>
              <a:t>Also expressed in %</a:t>
            </a:r>
          </a:p>
          <a:p>
            <a:endParaRPr lang="en-IN" sz="2800" dirty="0"/>
          </a:p>
          <a:p>
            <a:r>
              <a:rPr lang="en-IN" sz="2800" dirty="0"/>
              <a:t>Higher value indicates better fit. </a:t>
            </a:r>
          </a:p>
        </p:txBody>
      </p:sp>
    </p:spTree>
    <p:extLst>
      <p:ext uri="{BB962C8B-B14F-4D97-AF65-F5344CB8AC3E}">
        <p14:creationId xmlns:p14="http://schemas.microsoft.com/office/powerpoint/2010/main" val="19742897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C5FFD3-140B-41FD-8DF6-5EE9A8C36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" y="309562"/>
            <a:ext cx="8867775" cy="62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6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489CB1-6744-47D1-B4BC-168D954B7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5" y="204944"/>
            <a:ext cx="7732395" cy="42455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B57570-AFCD-4080-8B7F-8158ED622B04}"/>
              </a:ext>
            </a:extLst>
          </p:cNvPr>
          <p:cNvSpPr txBox="1"/>
          <p:nvPr/>
        </p:nvSpPr>
        <p:spPr>
          <a:xfrm>
            <a:off x="1300480" y="4450497"/>
            <a:ext cx="105359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Physical interpretation : It is the fraction of variation of the dependent variable that is explained by the Regression line .</a:t>
            </a:r>
          </a:p>
          <a:p>
            <a:r>
              <a:rPr lang="en-IN" sz="2800" dirty="0"/>
              <a:t>Also expressed in %</a:t>
            </a:r>
          </a:p>
          <a:p>
            <a:r>
              <a:rPr lang="en-IN" sz="2800" dirty="0"/>
              <a:t>Higher value indicates better fit. </a:t>
            </a:r>
          </a:p>
        </p:txBody>
      </p:sp>
    </p:spTree>
    <p:extLst>
      <p:ext uri="{BB962C8B-B14F-4D97-AF65-F5344CB8AC3E}">
        <p14:creationId xmlns:p14="http://schemas.microsoft.com/office/powerpoint/2010/main" val="22743878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5CE199-047B-49BE-99A3-E52924D51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805" y="0"/>
            <a:ext cx="867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34029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1189</TotalTime>
  <Words>414</Words>
  <Application>Microsoft Office PowerPoint</Application>
  <PresentationFormat>Widescreen</PresentationFormat>
  <Paragraphs>71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Regression analysis</vt:lpstr>
      <vt:lpstr>Sample Use cases </vt:lpstr>
      <vt:lpstr>Energy</vt:lpstr>
      <vt:lpstr>Real Estate</vt:lpstr>
      <vt:lpstr>Marketing</vt:lpstr>
      <vt:lpstr>Healthcare</vt:lpstr>
      <vt:lpstr>Economics and Finance</vt:lpstr>
      <vt:lpstr>PowerPoint Presentation</vt:lpstr>
      <vt:lpstr>Regression class task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27</cp:revision>
  <dcterms:created xsi:type="dcterms:W3CDTF">2020-02-02T19:16:11Z</dcterms:created>
  <dcterms:modified xsi:type="dcterms:W3CDTF">2025-03-02T12:28:34Z</dcterms:modified>
</cp:coreProperties>
</file>