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546" r:id="rId3"/>
    <p:sldId id="257" r:id="rId4"/>
    <p:sldId id="274" r:id="rId5"/>
    <p:sldId id="261" r:id="rId6"/>
    <p:sldId id="262" r:id="rId7"/>
    <p:sldId id="263" r:id="rId8"/>
    <p:sldId id="264" r:id="rId9"/>
    <p:sldId id="265" r:id="rId10"/>
    <p:sldId id="547" r:id="rId11"/>
    <p:sldId id="266" r:id="rId12"/>
    <p:sldId id="267" r:id="rId13"/>
    <p:sldId id="551" r:id="rId14"/>
    <p:sldId id="555" r:id="rId15"/>
    <p:sldId id="552" r:id="rId16"/>
    <p:sldId id="556" r:id="rId17"/>
    <p:sldId id="553" r:id="rId18"/>
    <p:sldId id="557" r:id="rId19"/>
    <p:sldId id="554" r:id="rId20"/>
    <p:sldId id="558" r:id="rId21"/>
    <p:sldId id="559" r:id="rId22"/>
    <p:sldId id="560" r:id="rId23"/>
    <p:sldId id="561" r:id="rId24"/>
    <p:sldId id="562" r:id="rId25"/>
    <p:sldId id="563" r:id="rId26"/>
    <p:sldId id="564" r:id="rId27"/>
    <p:sldId id="268" r:id="rId28"/>
    <p:sldId id="269" r:id="rId29"/>
    <p:sldId id="270" r:id="rId30"/>
    <p:sldId id="271" r:id="rId31"/>
    <p:sldId id="272" r:id="rId32"/>
    <p:sldId id="273" r:id="rId33"/>
    <p:sldId id="548" r:id="rId34"/>
    <p:sldId id="549" r:id="rId35"/>
    <p:sldId id="550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4T06:46:51.9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1859 60 19603,'-158'-26'-385,"-4"3"353,2 13 0,13 10 96,14 27 96,13 21-32,12 26-128,3 31-32,-5 34-64,-4 37-224,-4 37-1025,-1 25-929,7 13-769,8 11-801,15-6-800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4T06:46:53.0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2108 3427,'0'74'495,"3"1"1,3-2-1,4 1 0,2-1 0,4 0 0,3-2 0,33 81 0,-17-74-330,3-1 0,4-1 0,3-3 0,3-2-1,3-2 1,3-2 0,3-3 0,2-2 0,4-3-1,69 52 1,-37-43 188,2-3-1,3-5 1,2-5 0,3-3-1,1-6 1,214 62 0,-169-70 207,0-6 0,3-8 1,0-6-1,253-2 1,-230-24 505,-1-7 1,0-8-1,312-83 1,-252 35-762,-3-10 0,-4-11 0,-4-9 0,256-157 0,-300 144-305,-5-7 0,-6-8 1,-6-7-1,-6-7 0,163-191 1,-250 251-127,-4-2 1,-4-4-1,-3-2 1,74-155 0,-109 189 91,-2 0 0,-3-2 0,-2-1 0,-3 0 0,-3-1 0,-2-1 0,-3 1 0,-2-2 0,-6-87 0,-2 112 21,-2-1-1,-2 0 1,-2 1-1,-1 1 1,-2 0-1,-1 0 0,-29-56 1,18 52 13,0 1 0,-3 1 1,-2 1-1,-1 2 0,-66-63 0,33 45-8,-2 2 0,-2 4-1,-2 2 1,-2 4 0,-2 3-1,-2 3 1,-1 3 0,-1 4-1,-150-37 1,143 49-121,-1 3-1,-1 4 1,1 4-1,-1 3 1,-1 5 0,2 3-1,-1 3 1,1 5 0,-117 32-1,70-5-210,3 6 1,-226 114-1,263-109 327,2 4 0,3 3 0,2 5 0,-100 94 0,148-120 9,2 1-1,1 2 1,2 1-1,2 2 0,1 0 1,3 2-1,2 2 1,1 0-1,-18 57 0,28-59-4,1-1 0,2 2-1,3-1 1,1 1-1,2 0 1,2 1 0,3-1-1,1 0 1,2 0-1,17 72 1,-5-59-5,2 0-1,3-1 1,3-1 0,1-1-1,4-2 1,1 0-1,3-2 1,3-2 0,1-1-1,3-2 1,1-1 0,3-3-1,55 44 1,-41-41 36,2-4-1,2-2 1,2-2 0,1-4-1,1-2 1,2-3 0,1-4-1,2-2 1,0-3 0,122 17-1,-65-26 189,1-4-1,0-7 0,0-5 0,-1-6 0,224-48 1,611-221 219,-61 14-864,-845 252 231,0 3 0,1 2 0,0 2 0,78 2 0,-130 5 172,1 1-1,-1-1 1,1 1-1,-1 0 1,0 1 0,1-1-1,-1 1 1,0 1 0,0-1-1,10 7 1,-13-6 2,1-1 0,-1 1 1,0 0-1,-1 0 0,1 1 0,-1-1 1,1 1-1,-1-1 0,0 1 0,0 0 1,-1 0-1,1-1 0,-1 1 0,1 0 1,-2 1-1,1-1 0,1 6 0,-1 12 2,0 0-1,-1 0 1,-1 0-1,-1 0 1,-1 0-1,-1 0 1,-1 0-1,-11 29 1,-78 170 104,65-160-93,-223 436-39,-97 223 254,311-624-196,5 1 0,4 2 0,4 2 0,4 0 1,-12 176-1,31-236-29,2 0 0,2 1 1,1-1-1,17 79 0,-15-102-7,0-1 0,1 0 0,1 0 1,1-1-1,0 0 0,1 0 0,1-1 0,0 0 0,1-1 0,0 0 0,1-1 0,1 0 0,26 20 0,-18-19 19,2 0-1,0-2 1,0-1-1,1-1 1,0-1 0,1-1-1,0-1 1,0-1-1,41 4 1,0-4 155,-1-3 1,108-9-1,-59-7 59,0-5 0,167-49 0,213-96 229,303-144 367,-770 294-845,-18 6 237,-9 4 867,-16 4-853,0 1-1,0 0 1,0 2-1,0 0 1,0 0 0,-25 12-1,-97 52-358,107-52 166,-137 79-239,3 8-1,6 7 0,4 6 1,-152 149-1,291-249 164,6-8-180,1 0 1,0 0-1,1 1 0,0 1 0,0 0 1,1 0-1,-7 12 0,13-21 145,1 1-1,-1-1 1,0 1 0,1-1 0,-1 1-1,1-1 1,0 1 0,-1-1-1,1 1 1,0 0 0,0-1 0,0 1-1,0-1 1,0 1 0,1-1-1,-1 1 1,0-1 0,1 1-1,-1-1 1,1 1 0,0-1 0,-1 1-1,1-1 1,0 0 0,0 1-1,0-1 1,0 0 0,0 0-1,0 1 1,0-1 0,0 0 0,2 1-1,4 2-213,-1 0 0,1-1-1,0 0 1,0 0 0,12 2 0,-8-2 360,383 145-2931,-201-56 406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5623FE-BA08-400B-B2F9-AFAE688C80EB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6401F-E707-4E31-AFD0-7AE86B680DF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7996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2’nd order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26401F-E707-4E31-AFD0-7AE86B680DFF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9752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96CFF-26F6-4E92-88DF-5DC3944EBE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B0984B-C8AD-4810-AE75-87D12BAA98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A9E874-DA93-4754-875E-21487118A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25D390-9F99-42BF-BC88-DBB5377FE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6B5BFD-ED6A-43E2-A000-0AAFC155E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983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1801E-E0CA-474C-8677-DE4BADB4B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FDBE5-E240-4FD6-9A07-EA7B284F7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7B8EEA-8201-4103-ADAA-9A58DA827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B5B0D8-1E5D-456A-B453-ABCADF55D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3A003-F429-491C-9733-87B681411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5886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2F5E5-C529-423D-8C23-2EF69D80A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4457AD-7AA3-4642-854A-847F8C0DB7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6AAD48-E021-4338-A1EF-99747F70B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DDFB2-4BCB-4FEF-9839-C30A33787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16295D-ADA6-4B26-B201-3E3E1626D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7856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42C96-1F7F-4C1C-96E2-646691222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2C6A3-F235-459D-8727-B90456DEFB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B18D1F-561F-48B2-8D70-C6EBF4A3F3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F43574-8F2F-4EF5-874E-30D880976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F90558-03C5-4501-8933-CBDC1F54A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32B44-927A-4139-9EA5-9803ADFFC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594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ABA11-F334-49BF-BE5C-E06DC3561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54CE1-C561-4FF2-8332-DB4E6F649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D4D4B3-927D-4DAB-9458-5FAA6C8AC7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885C1D-BF4A-4E5E-A411-A88E18AEAB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BF0766-703B-467E-9FA8-DFDD8B5D74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47678F-9052-4696-B362-5F6AF0A50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7BC74C-E8F1-4B66-8D3A-161560CE5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8B5390-FB66-4DD9-BBA5-E6B102AC5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076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D19A3-FFE9-49ED-B485-BD85652E7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846F31-1A53-4C65-9046-98892D882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6DFD35-A696-47C5-800D-F294EA3EB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7C9396-1A8E-45B6-9335-C95839FE2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4529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7CFD04-5BE6-4D96-AD32-A4122D97B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56EB40-E9DD-4BBC-807F-BB5423F09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654A49-026F-427F-ADEC-69734ACE3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7257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BFC3F-AEF0-4741-B9A4-F2AFDA3F0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5ADB8-C139-4436-9D58-0D44F1C6D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1E81A0-B309-4109-A6A8-24CCC119A8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66047E-2DCB-4931-9230-AB4F8D16F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00B659-E01E-4D92-8F84-B6BF16C52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455B8D-DAFC-4089-8BA6-418227EA0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8822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C77AA-534E-44BC-85DF-3531EB677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738E5F-8BD2-42FF-A95A-CE39FC2872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83D8C-96F7-4F59-B848-4A9C12B97E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AEA3A3-FFEA-4903-85A0-9E96D246C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0606DC-39B0-42EF-AB8D-90694987A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7DE2CF-B852-406B-8CBA-9E63BF212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8364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E270A-143F-411B-BF65-33BD6D8AA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155B61-14A2-4BDE-B41B-664437ACF1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4CC7BA-5BA9-4F27-9140-6CA8F8BB7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1AC4B8-B19D-4E6C-AA4C-25B69A6B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3E1C1-E46E-4FFB-98DF-4D7700E4A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2391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342DB9-2BE5-4B5E-AEE3-76F0D9DBA3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5DC1C8-8E78-4416-B4A2-19E283DF6E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BE955E-4D29-4BE3-ADDB-E2F5AECF9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4D707-4749-48D6-9C06-A85C89E73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41B41-481E-4846-A2D7-08A768905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8539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BD29B6-EB7A-45BE-985F-E929376BD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6C7DCF-3AC6-45A7-ABAC-655657F779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9662C-7F37-4EC2-BC41-29F8CA7248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E2DB01-4DC8-41FA-AAB9-24D1C7B62835}" type="datetimeFigureOut">
              <a:rPr lang="en-IN" smtClean="0"/>
              <a:t>14-01-2024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860FF-458C-41F1-9E09-53105D1D82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11992-FAE9-4185-BD11-A57F86774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2048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customXml" Target="../ink/ink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mn28FrJ6CI" TargetMode="External"/><Relationship Id="rId2" Type="http://schemas.openxmlformats.org/officeDocument/2006/relationships/hyperlink" Target="https://proceedings.stis.ac.id/icdsos/article/download/58/33/2102#:~:text=In%20our%20research%2C%20we%20propose,of%20the%20weapon%20system%20circulation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9D7B1C6-BA15-FD9C-6F0E-98CB6241F8E1}"/>
              </a:ext>
            </a:extLst>
          </p:cNvPr>
          <p:cNvGrpSpPr/>
          <p:nvPr/>
        </p:nvGrpSpPr>
        <p:grpSpPr>
          <a:xfrm>
            <a:off x="4030717" y="2040165"/>
            <a:ext cx="3418200" cy="2334240"/>
            <a:chOff x="4030717" y="2040165"/>
            <a:chExt cx="3418200" cy="233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10F6CA56-608E-D7CE-0DF0-A1559EFCF217}"/>
                    </a:ext>
                  </a:extLst>
                </p14:cNvPr>
                <p14:cNvContentPartPr/>
                <p14:nvPr/>
              </p14:nvContentPartPr>
              <p14:xfrm>
                <a:off x="4077157" y="2040165"/>
                <a:ext cx="669600" cy="64476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10F6CA56-608E-D7CE-0DF0-A1559EFCF217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072837" y="2035845"/>
                  <a:ext cx="678240" cy="65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C4A2C4A0-80BB-AF1E-CE11-2F8C24840AF2}"/>
                    </a:ext>
                  </a:extLst>
                </p14:cNvPr>
                <p14:cNvContentPartPr/>
                <p14:nvPr/>
              </p14:nvContentPartPr>
              <p14:xfrm>
                <a:off x="4030717" y="2180925"/>
                <a:ext cx="3418200" cy="219348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C4A2C4A0-80BB-AF1E-CE11-2F8C24840AF2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026397" y="2176605"/>
                  <a:ext cx="3426840" cy="2202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590555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en you advertise, it's artificial intelligence. When you hire, it's  machine learning. When you implement, it's linear regression. - The cycle  of AI | Make a Meme">
            <a:extLst>
              <a:ext uri="{FF2B5EF4-FFF2-40B4-BE49-F238E27FC236}">
                <a16:creationId xmlns:a16="http://schemas.microsoft.com/office/drawing/2014/main" id="{F606010D-06AD-4F3E-9B0F-424E449E2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331" y="0"/>
            <a:ext cx="86445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23D20E3-FBBE-435A-B1AA-A47B7C02A5F5}"/>
              </a:ext>
            </a:extLst>
          </p:cNvPr>
          <p:cNvSpPr txBox="1"/>
          <p:nvPr/>
        </p:nvSpPr>
        <p:spPr>
          <a:xfrm>
            <a:off x="667068" y="2695893"/>
            <a:ext cx="2357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FF0000"/>
                </a:solidFill>
              </a:rPr>
              <a:t>Regression</a:t>
            </a:r>
            <a:r>
              <a:rPr lang="en-IN" dirty="0"/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1415898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3085-DC61-47A3-B6E1-C991E5A6A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3720" y="3041332"/>
            <a:ext cx="10515600" cy="775335"/>
          </a:xfrm>
        </p:spPr>
        <p:txBody>
          <a:bodyPr/>
          <a:lstStyle/>
          <a:p>
            <a:pPr marL="0" indent="0">
              <a:buNone/>
            </a:pPr>
            <a:r>
              <a:rPr lang="en-IN" dirty="0"/>
              <a:t>Regression comes under Supervised ML technique </a:t>
            </a:r>
          </a:p>
        </p:txBody>
      </p:sp>
    </p:spTree>
    <p:extLst>
      <p:ext uri="{BB962C8B-B14F-4D97-AF65-F5344CB8AC3E}">
        <p14:creationId xmlns:p14="http://schemas.microsoft.com/office/powerpoint/2010/main" val="128561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19EF1-3F55-4E02-9378-9D9070632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Regression analysis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FB8AB-EBB0-4883-BE3C-A594BE6E9F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is a set of statistical processes for estimating the </a:t>
            </a:r>
            <a:r>
              <a:rPr lang="en-US" b="1" dirty="0"/>
              <a:t>relationships</a:t>
            </a:r>
            <a:r>
              <a:rPr lang="en-US" dirty="0"/>
              <a:t> between a </a:t>
            </a:r>
            <a:r>
              <a:rPr lang="en-US" b="1" dirty="0"/>
              <a:t>dependent</a:t>
            </a:r>
            <a:r>
              <a:rPr lang="en-US" dirty="0"/>
              <a:t> variable (often called the 'outcome' or 'response' variable) and one or more </a:t>
            </a:r>
            <a:r>
              <a:rPr lang="en-US" b="1" dirty="0"/>
              <a:t>independent</a:t>
            </a:r>
            <a:r>
              <a:rPr lang="en-US" dirty="0"/>
              <a:t> variables (often called 'predictors', 'covariates', 'explanatory variables' or 'features').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294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866D3E-B11F-4A05-8B57-6C6F99D02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725" y="61912"/>
            <a:ext cx="8972550" cy="67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03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68F65A-7806-4215-9B84-21E772D8F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112" y="95250"/>
            <a:ext cx="8867775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417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695EBE-7D45-4FB7-A884-038E8943E0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66687"/>
            <a:ext cx="9296400" cy="652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692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16E6BD5-F806-405C-89AD-315FDF546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372" y="535940"/>
            <a:ext cx="8639175" cy="685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DC1CAE-9139-414F-83B0-259F28A725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5655" y="1283652"/>
            <a:ext cx="4667250" cy="723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B76D0F-93CD-4E96-B186-E2C3AE8E7A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1100" y="2582545"/>
            <a:ext cx="3543300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940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B2A0A1-17EC-4958-B5CF-87D5073C5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372" y="535940"/>
            <a:ext cx="8639175" cy="685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34C353-29E7-4ADA-9F8B-D00DEB7159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6134" y="1597342"/>
            <a:ext cx="7105650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51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317E43-60B8-415E-A2EE-C714A24D3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0404" y="2838450"/>
            <a:ext cx="3543300" cy="5905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5E4D28-6817-4DFA-94C7-B02AAADDE9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134" y="1597342"/>
            <a:ext cx="7105650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572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952B8C-6A2E-4A59-8AA1-23FB68FCE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7417" y="1276667"/>
            <a:ext cx="3895725" cy="17240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0F10D6-1B01-42A2-9308-5DE94AA91FAA}"/>
              </a:ext>
            </a:extLst>
          </p:cNvPr>
          <p:cNvSpPr txBox="1"/>
          <p:nvPr/>
        </p:nvSpPr>
        <p:spPr>
          <a:xfrm>
            <a:off x="1336040" y="4145280"/>
            <a:ext cx="10149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/>
              <a:t>Non-Linear because </a:t>
            </a:r>
            <a:r>
              <a:rPr lang="en-IN" sz="4000" dirty="0">
                <a:solidFill>
                  <a:srgbClr val="FF0000"/>
                </a:solidFill>
              </a:rPr>
              <a:t>parameters are non-linear</a:t>
            </a:r>
          </a:p>
        </p:txBody>
      </p:sp>
    </p:spTree>
    <p:extLst>
      <p:ext uri="{BB962C8B-B14F-4D97-AF65-F5344CB8AC3E}">
        <p14:creationId xmlns:p14="http://schemas.microsoft.com/office/powerpoint/2010/main" val="306891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7B1E50-1429-4D1D-A890-CD58A02E7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3262" y="1865312"/>
            <a:ext cx="6010275" cy="17049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B9E3D0-53AB-4E3D-9385-0AF8F012A77C}"/>
              </a:ext>
            </a:extLst>
          </p:cNvPr>
          <p:cNvSpPr txBox="1"/>
          <p:nvPr/>
        </p:nvSpPr>
        <p:spPr>
          <a:xfrm>
            <a:off x="1336040" y="4145280"/>
            <a:ext cx="10149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/>
              <a:t>Non-Linear because </a:t>
            </a:r>
            <a:r>
              <a:rPr lang="en-IN" sz="4000" dirty="0">
                <a:solidFill>
                  <a:srgbClr val="FF0000"/>
                </a:solidFill>
              </a:rPr>
              <a:t>parameters are non-linear</a:t>
            </a:r>
          </a:p>
        </p:txBody>
      </p:sp>
    </p:spTree>
    <p:extLst>
      <p:ext uri="{BB962C8B-B14F-4D97-AF65-F5344CB8AC3E}">
        <p14:creationId xmlns:p14="http://schemas.microsoft.com/office/powerpoint/2010/main" val="3285836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FA087-47D7-15B0-7995-B47FB7E35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Applications </a:t>
            </a:r>
          </a:p>
        </p:txBody>
      </p:sp>
    </p:spTree>
    <p:extLst>
      <p:ext uri="{BB962C8B-B14F-4D97-AF65-F5344CB8AC3E}">
        <p14:creationId xmlns:p14="http://schemas.microsoft.com/office/powerpoint/2010/main" val="15452628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94273-B85F-24A6-1BC5-0E18EC228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400" b="1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Marketing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B06F4-3D03-E223-D4A3-5D19615C9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IN" b="1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Sales Forecasting:</a:t>
            </a:r>
            <a:r>
              <a:rPr lang="en-IN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Predicting sales based on marketing spend, seasonality, and other factors.</a:t>
            </a:r>
            <a:endParaRPr lang="en-IN" kern="100" dirty="0">
              <a:solidFill>
                <a:srgbClr val="37415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IN" b="1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Customer Lifetime Value:</a:t>
            </a:r>
            <a:r>
              <a:rPr lang="en-IN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Estimating the lifetime value of a customer based on past </a:t>
            </a:r>
            <a:r>
              <a:rPr lang="en-IN" kern="0" dirty="0" err="1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behavior</a:t>
            </a:r>
            <a:r>
              <a:rPr lang="en-IN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kern="100" dirty="0">
              <a:solidFill>
                <a:srgbClr val="37415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799021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6AC9A-9A07-77F4-991A-60F7A9143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Finance:</a:t>
            </a:r>
            <a:br>
              <a:rPr lang="en-US" b="0" i="0" dirty="0">
                <a:solidFill>
                  <a:srgbClr val="374151"/>
                </a:solidFill>
                <a:effectLst/>
                <a:latin typeface="Söhne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1CFEFB-B15C-85AD-0570-2F6F5F2B6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lvl="1" indent="-285750" algn="l">
              <a:buFont typeface="+mj-lt"/>
              <a:buAutoNum type="arabicPeriod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Stock Price Prediction: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Regression can be used to model the relationship between various financial indicators and stock prices.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Credit Scoring: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Predicting credit scores based on financial and demographic variables.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534473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CE2BC-709E-F73A-C9EE-6F3379E6C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öhne"/>
              </a:rPr>
              <a:t>Healthcare:</a:t>
            </a:r>
            <a:br>
              <a:rPr lang="en-US" dirty="0">
                <a:latin typeface="Söhne"/>
              </a:rPr>
            </a:br>
            <a:endParaRPr lang="en-IN" dirty="0">
              <a:latin typeface="Söhne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8AB7F-400C-6DEA-19F5-B279B88A6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Disease Prediction: Modeling the relationship between risk factors and the likelihood of developing certain diseases.</a:t>
            </a:r>
          </a:p>
          <a:p>
            <a:r>
              <a:rPr lang="en-US" dirty="0"/>
              <a:t>Drug Dosage Optimization: Determining optimal drug dosages based on patient characteristics.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66839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346E3-4043-1E46-0A65-4A822EA89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Economics: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EBB89-C6E4-B27A-BC7B-8C151DA877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GDP Forecasting: Modeling the relationship between economic indicators and the Gross Domestic Product (GDP).</a:t>
            </a:r>
          </a:p>
          <a:p>
            <a:r>
              <a:rPr lang="en-US" dirty="0"/>
              <a:t>Inflation Prediction: Analyzing factors influencing inflation rates.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149376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1403C-5DB6-2013-38C6-4CF3F17A8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Education:</a:t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215EF-DE46-6591-E60D-E9235FEAA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Student Performance Prediction: Predicting academic performance based on study time, attendance, and other factors.</a:t>
            </a:r>
          </a:p>
          <a:p>
            <a:r>
              <a:rPr lang="en-US" dirty="0"/>
              <a:t>Educational Resource Allocation: Modeling the relationship between resource allocation and student outcomes.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846024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A713B-3E19-971E-8506-9B9292C39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Environmental Science:</a:t>
            </a:r>
            <a:br>
              <a:rPr lang="en-IN" kern="100" dirty="0">
                <a:solidFill>
                  <a:srgbClr val="37415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9AF9B8-E683-3428-3EBB-798C192B6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0"/>
            <a:endParaRPr lang="en-IN" sz="2400" dirty="0">
              <a:effectLst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IN" b="1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Climate Change Analysis:</a:t>
            </a:r>
            <a:r>
              <a:rPr lang="en-IN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Studying the relationship between greenhouse gas emissions and temperature changes.</a:t>
            </a:r>
            <a:endParaRPr lang="en-IN" kern="100" dirty="0">
              <a:solidFill>
                <a:srgbClr val="37415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IN" b="1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Air Quality Prediction:</a:t>
            </a:r>
            <a:r>
              <a:rPr lang="en-IN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Predicting air quality based on environmental variables.</a:t>
            </a:r>
            <a:endParaRPr lang="en-IN" kern="100" dirty="0">
              <a:solidFill>
                <a:srgbClr val="37415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8471902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8C077-A618-603F-0E59-E9C86BD6C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400" b="1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Retail:</a:t>
            </a:r>
            <a:br>
              <a:rPr lang="en-IN" sz="4000" kern="100" dirty="0">
                <a:solidFill>
                  <a:srgbClr val="37415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93BE27-8D94-E798-5934-6EE6181EF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IN" sz="2800" b="1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Demand Forecasting:</a:t>
            </a:r>
            <a:r>
              <a:rPr lang="en-IN" sz="2800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Predicting product demand based on historical sales data and external factors.</a:t>
            </a:r>
            <a:endParaRPr lang="en-IN" sz="2800" kern="100" dirty="0">
              <a:solidFill>
                <a:srgbClr val="37415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IN" sz="2800" b="1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Price Optimization:</a:t>
            </a:r>
            <a:r>
              <a:rPr lang="en-IN" sz="2800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800" kern="0" dirty="0" err="1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Analyzing</a:t>
            </a:r>
            <a:r>
              <a:rPr lang="en-IN" sz="2800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relationship between pricing strategies and sales.</a:t>
            </a:r>
            <a:endParaRPr lang="en-IN" sz="2800" kern="100" dirty="0">
              <a:solidFill>
                <a:srgbClr val="37415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714851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0F7C5-ABF3-A120-C2F6-B09CE1A04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400" b="1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Human Resources:</a:t>
            </a:r>
            <a:br>
              <a:rPr lang="en-IN" sz="4000" kern="100" dirty="0">
                <a:solidFill>
                  <a:srgbClr val="37415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94FBB-107B-CB39-0127-11D20473CD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/>
              <a:t>Manpower requirement prediction : based on company growth , attrition etc</a:t>
            </a:r>
          </a:p>
          <a:p>
            <a:r>
              <a:rPr lang="en-US" sz="2400" dirty="0"/>
              <a:t>Employee Performance Prediction: Predicting employee performance based on various HR metrics.</a:t>
            </a:r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5545869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7A8B3-F54F-A814-03A8-C17877252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400" b="1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Sports Analytics:</a:t>
            </a:r>
            <a:br>
              <a:rPr lang="en-IN" sz="4000" kern="100" dirty="0">
                <a:solidFill>
                  <a:srgbClr val="37415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498EF-3DF2-964E-02BB-A87037A545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IN" b="1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Player Performance Prediction:</a:t>
            </a:r>
            <a:r>
              <a:rPr lang="en-IN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kern="0" dirty="0" err="1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Modeling</a:t>
            </a:r>
            <a:r>
              <a:rPr lang="en-IN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relationship between player statistics and performance.</a:t>
            </a:r>
            <a:endParaRPr lang="en-IN" kern="100" dirty="0">
              <a:solidFill>
                <a:srgbClr val="37415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IN" b="1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Outcome Prediction:</a:t>
            </a:r>
            <a:r>
              <a:rPr lang="en-IN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Predicting game outcomes based on team statistics.</a:t>
            </a:r>
            <a:endParaRPr lang="en-IN" kern="100" dirty="0">
              <a:solidFill>
                <a:srgbClr val="37415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3534621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80D75-494B-BD69-F9B6-CB9A93123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400" b="1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Supply Chain Management:</a:t>
            </a:r>
            <a:br>
              <a:rPr lang="en-IN" sz="4000" kern="100" dirty="0">
                <a:solidFill>
                  <a:srgbClr val="37415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212F4-163F-3941-5B5F-F71B6E3DF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IN" b="1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Inventory Management:</a:t>
            </a:r>
            <a:r>
              <a:rPr lang="en-IN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Predicting optimal inventory levels based on demand and lead times.</a:t>
            </a:r>
            <a:endParaRPr lang="en-IN" kern="100" dirty="0">
              <a:solidFill>
                <a:srgbClr val="37415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IN" b="1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Supply Chain Optimization:</a:t>
            </a:r>
            <a:r>
              <a:rPr lang="en-IN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kern="0" dirty="0" err="1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Analyzing</a:t>
            </a:r>
            <a:r>
              <a:rPr lang="en-IN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factors influencing the efficiency of the supply chain.</a:t>
            </a:r>
            <a:endParaRPr lang="en-IN" kern="100" dirty="0">
              <a:solidFill>
                <a:srgbClr val="37415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6779260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7E2C8-C090-A5BD-6CFE-2EE003089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400" b="1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Telecommunications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8093A-DD68-1490-0427-38ED6EF5E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IN" b="1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Network Performance:</a:t>
            </a:r>
            <a:r>
              <a:rPr lang="en-IN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kern="0" dirty="0" err="1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Analyzing</a:t>
            </a:r>
            <a:r>
              <a:rPr lang="en-IN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relationship between network parameters and call quality.</a:t>
            </a:r>
            <a:endParaRPr lang="en-IN" kern="100" dirty="0">
              <a:solidFill>
                <a:srgbClr val="37415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IN" b="1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Customer Churn Prediction:</a:t>
            </a:r>
            <a:r>
              <a:rPr lang="en-IN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Predicting customer churn based on usage patterns.</a:t>
            </a:r>
            <a:endParaRPr lang="en-IN" kern="100" dirty="0">
              <a:solidFill>
                <a:srgbClr val="37415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IN" sz="2400" kern="100" dirty="0">
              <a:solidFill>
                <a:srgbClr val="37415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8268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C0778-0A47-A2D6-20CE-A85B931AF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400" b="1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 Estate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4F727-8072-9035-C3AA-54E19076DF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IN" sz="2800" b="1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Property Price Prediction:</a:t>
            </a:r>
            <a:r>
              <a:rPr lang="en-IN" sz="2800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800" kern="0" dirty="0" err="1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Modeling</a:t>
            </a:r>
            <a:r>
              <a:rPr lang="en-IN" sz="2800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relationship between property features and prices.</a:t>
            </a:r>
            <a:endParaRPr lang="en-IN" sz="2800" kern="100" dirty="0">
              <a:solidFill>
                <a:srgbClr val="37415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IN" sz="2800" b="1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Housing Market Analysis:</a:t>
            </a:r>
            <a:r>
              <a:rPr lang="en-IN" sz="2800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800" kern="0" dirty="0" err="1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Analyzing</a:t>
            </a:r>
            <a:r>
              <a:rPr lang="en-IN" sz="2800" kern="0" dirty="0">
                <a:solidFill>
                  <a:srgbClr val="37415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factors influencing the real estate market.</a:t>
            </a:r>
            <a:endParaRPr lang="en-IN" sz="2800" kern="100" dirty="0">
              <a:solidFill>
                <a:srgbClr val="37415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0658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1D608-9666-909E-FDA7-774E44924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Warfare</a:t>
            </a:r>
            <a:r>
              <a:rPr lang="en-IN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D56F3-EE24-EB6D-5119-831EAB72BB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Weapon System Operational Readiness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>
                <a:hlinkClick r:id="rId2"/>
              </a:rPr>
              <a:t>https://proceedings.stis.ac.id/icdsos/article/download/58/33/2102#:~:text=In%20our%20research%2C%20we%20propose,of%20the%20weapon%20system%20circulation</a:t>
            </a:r>
            <a:r>
              <a:rPr lang="en-IN" dirty="0"/>
              <a:t>. 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>
                <a:hlinkClick r:id="rId3"/>
              </a:rPr>
              <a:t>https://www.youtube.com/watch?v=emn28FrJ6CI</a:t>
            </a: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068174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638BA7-70CE-4A74-83A4-A75D675E5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262" y="228600"/>
            <a:ext cx="951547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9213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9DB00F-B6BF-4A2C-A1FF-DBD0B1D46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512" y="114300"/>
            <a:ext cx="9324975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3700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06E4599-2E7F-481D-8FCC-9253AC0BE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37" y="409575"/>
            <a:ext cx="9153525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822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3D2E13-5FAD-4933-8DFF-69A54CE80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5" y="104775"/>
            <a:ext cx="8286750" cy="664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0387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7E72B-4380-4305-963C-0F75D8CD5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242" y="3429000"/>
            <a:ext cx="8524875" cy="304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5787AE8-0E5C-4897-B88A-6C6B1C7AE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0812" y="116840"/>
            <a:ext cx="5597914" cy="331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6278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3866A3-8E00-48A8-9DC3-F5B3471517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2750" y="400050"/>
            <a:ext cx="7200900" cy="30289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22A129-2FAF-4174-9457-D3523F740826}"/>
              </a:ext>
            </a:extLst>
          </p:cNvPr>
          <p:cNvSpPr txBox="1"/>
          <p:nvPr/>
        </p:nvSpPr>
        <p:spPr>
          <a:xfrm>
            <a:off x="1682750" y="3429000"/>
            <a:ext cx="852424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/>
              <a:t>Physical interpretation : It is the fraction of variation of the dependent variable that is explained by the Regression line .</a:t>
            </a:r>
          </a:p>
          <a:p>
            <a:endParaRPr lang="en-IN" sz="2800" dirty="0"/>
          </a:p>
          <a:p>
            <a:r>
              <a:rPr lang="en-IN" sz="2800" dirty="0"/>
              <a:t>Also expressed in %</a:t>
            </a:r>
          </a:p>
          <a:p>
            <a:endParaRPr lang="en-IN" sz="2800" dirty="0"/>
          </a:p>
          <a:p>
            <a:r>
              <a:rPr lang="en-IN" sz="2800" dirty="0"/>
              <a:t>Higher value indicates better fit. </a:t>
            </a:r>
          </a:p>
        </p:txBody>
      </p:sp>
    </p:spTree>
    <p:extLst>
      <p:ext uri="{BB962C8B-B14F-4D97-AF65-F5344CB8AC3E}">
        <p14:creationId xmlns:p14="http://schemas.microsoft.com/office/powerpoint/2010/main" val="19742897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2C5FFD3-140B-41FD-8DF6-5EE9A8C36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112" y="309562"/>
            <a:ext cx="8867775" cy="623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360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489CB1-6744-47D1-B4BC-168D954B74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6325" y="204944"/>
            <a:ext cx="7732395" cy="42455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B57570-AFCD-4080-8B7F-8158ED622B04}"/>
              </a:ext>
            </a:extLst>
          </p:cNvPr>
          <p:cNvSpPr txBox="1"/>
          <p:nvPr/>
        </p:nvSpPr>
        <p:spPr>
          <a:xfrm>
            <a:off x="1300480" y="4450497"/>
            <a:ext cx="105359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/>
              <a:t>Physical interpretation : It is the fraction of variation of the dependent variable that is explained by the Regression line .</a:t>
            </a:r>
          </a:p>
          <a:p>
            <a:r>
              <a:rPr lang="en-IN" sz="2800" dirty="0"/>
              <a:t>Also expressed in %</a:t>
            </a:r>
          </a:p>
          <a:p>
            <a:r>
              <a:rPr lang="en-IN" sz="2800" dirty="0"/>
              <a:t>Higher value indicates better fit. </a:t>
            </a:r>
          </a:p>
        </p:txBody>
      </p:sp>
    </p:spTree>
    <p:extLst>
      <p:ext uri="{BB962C8B-B14F-4D97-AF65-F5344CB8AC3E}">
        <p14:creationId xmlns:p14="http://schemas.microsoft.com/office/powerpoint/2010/main" val="22743878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E5CE199-047B-49BE-99A3-E52924D51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805" y="0"/>
            <a:ext cx="867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340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1312</TotalTime>
  <Words>558</Words>
  <Application>Microsoft Office PowerPoint</Application>
  <PresentationFormat>Widescreen</PresentationFormat>
  <Paragraphs>60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Arial</vt:lpstr>
      <vt:lpstr>Calibri</vt:lpstr>
      <vt:lpstr>Calibri Light</vt:lpstr>
      <vt:lpstr>Segoe UI</vt:lpstr>
      <vt:lpstr>Söhne</vt:lpstr>
      <vt:lpstr>Symbol</vt:lpstr>
      <vt:lpstr>Office Theme</vt:lpstr>
      <vt:lpstr>PowerPoint Presentation</vt:lpstr>
      <vt:lpstr>PowerPoint Presentation</vt:lpstr>
      <vt:lpstr>PowerPoint Presentation</vt:lpstr>
      <vt:lpstr>Regression 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Applications </vt:lpstr>
      <vt:lpstr>Marketing</vt:lpstr>
      <vt:lpstr>Finance: </vt:lpstr>
      <vt:lpstr>Healthcare: </vt:lpstr>
      <vt:lpstr>Economics:</vt:lpstr>
      <vt:lpstr>Education: </vt:lpstr>
      <vt:lpstr>Environmental Science: </vt:lpstr>
      <vt:lpstr>Retail: </vt:lpstr>
      <vt:lpstr>Human Resources: </vt:lpstr>
      <vt:lpstr>Sports Analytics: </vt:lpstr>
      <vt:lpstr>Supply Chain Management: </vt:lpstr>
      <vt:lpstr>Telecommunications</vt:lpstr>
      <vt:lpstr>Real Estate</vt:lpstr>
      <vt:lpstr>Warfare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30</cp:revision>
  <dcterms:created xsi:type="dcterms:W3CDTF">2020-02-02T19:16:11Z</dcterms:created>
  <dcterms:modified xsi:type="dcterms:W3CDTF">2024-01-14T06:49:04Z</dcterms:modified>
</cp:coreProperties>
</file>