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1" r:id="rId3"/>
    <p:sldId id="264" r:id="rId4"/>
    <p:sldId id="262" r:id="rId5"/>
    <p:sldId id="265" r:id="rId6"/>
    <p:sldId id="263" r:id="rId7"/>
    <p:sldId id="260" r:id="rId8"/>
    <p:sldId id="259" r:id="rId9"/>
    <p:sldId id="257" r:id="rId10"/>
    <p:sldId id="258" r:id="rId11"/>
    <p:sldId id="266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REFERENCE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6 Sep 2020</a:t>
            </a:r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2A4C8-15FD-4214-A5E2-B4A331BD4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Career Stages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263FCB-414B-44D4-A6FF-CCAE25A6545B}"/>
              </a:ext>
            </a:extLst>
          </p:cNvPr>
          <p:cNvSpPr txBox="1"/>
          <p:nvPr/>
        </p:nvSpPr>
        <p:spPr>
          <a:xfrm>
            <a:off x="660140" y="1582340"/>
            <a:ext cx="82809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1. Exploration :</a:t>
            </a:r>
          </a:p>
          <a:p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It represents pre employment stage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Start in mid twenties – influenced by our family, teachers and friends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We develop a lot of expectation related to a job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The problem arises in mid 30’s when our earlier choices are tested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048929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8699D-6E5C-4F2E-8308-0DB814D4F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Career Stage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6299AC-6C0B-49DF-94DD-F495A087D16D}"/>
              </a:ext>
            </a:extLst>
          </p:cNvPr>
          <p:cNvSpPr txBox="1"/>
          <p:nvPr/>
        </p:nvSpPr>
        <p:spPr>
          <a:xfrm>
            <a:off x="1043608" y="1844824"/>
            <a:ext cx="799288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2. Establishment</a:t>
            </a:r>
          </a:p>
          <a:p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This stage covers 10 years from 25 years onwards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This stage begins with anxiety, mistakes, learning and recovery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In this stage an individual tries to get settled on a job in some organisation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Everyone tries to establish himself/herself in society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In the earl part of the stage individual has junior status with relevant job skills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By the end of the stage, Individual gets settled and all set to accelerate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825097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1B85E-4B1C-4084-BB0C-E82569F75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Career Stages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768E78-B54C-4BDE-B0B6-61ADB057F2A9}"/>
              </a:ext>
            </a:extLst>
          </p:cNvPr>
          <p:cNvSpPr txBox="1"/>
          <p:nvPr/>
        </p:nvSpPr>
        <p:spPr>
          <a:xfrm>
            <a:off x="914400" y="1844824"/>
            <a:ext cx="7772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3. Maintenance (Mid Career)</a:t>
            </a:r>
          </a:p>
          <a:p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This stage ranges from 35 to 45 years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You are no longer a learner, you are counted as seniors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In this stage, individual suffers from mid life crisis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The crisis is all about getting into critical evaluation with spouse, kids and parents around one always face difficulty is maintaining a good work life balance.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One must invest time and efforts in the right direction in terms of career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44594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E362E-4C3E-40C7-9EB0-3F902C089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Career Stages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8257B4-1DDA-45DD-A0AB-6796DAE511C0}"/>
              </a:ext>
            </a:extLst>
          </p:cNvPr>
          <p:cNvSpPr txBox="1"/>
          <p:nvPr/>
        </p:nvSpPr>
        <p:spPr>
          <a:xfrm>
            <a:off x="1259632" y="1988840"/>
            <a:ext cx="66967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4. Late Career </a:t>
            </a:r>
          </a:p>
          <a:p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This stage continues for 20 years from mid forties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From this stage either you will maintain growth or you may stagnate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Individual has varied experiences and even mentor new people as well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Individuals get locked into their current job in this stage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809659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6CEC-0324-4B2F-B059-FD1FCD0A0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Career Stages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04E091-6476-4BC3-BAB4-6EA46D7EDBF4}"/>
              </a:ext>
            </a:extLst>
          </p:cNvPr>
          <p:cNvSpPr txBox="1"/>
          <p:nvPr/>
        </p:nvSpPr>
        <p:spPr>
          <a:xfrm>
            <a:off x="914400" y="1772816"/>
            <a:ext cx="75460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5. Decline</a:t>
            </a:r>
          </a:p>
          <a:p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In this stage individuals mostly retire or they are forced to step out of limelight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It is the hardest stage, for those who are high achievers in earlier stages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This may create frustration as so many jobs left behind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One must be ready for this retired life and try to engage in various other activities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One must give chance to others.</a:t>
            </a:r>
          </a:p>
        </p:txBody>
      </p:sp>
    </p:spTree>
    <p:extLst>
      <p:ext uri="{BB962C8B-B14F-4D97-AF65-F5344CB8AC3E}">
        <p14:creationId xmlns:p14="http://schemas.microsoft.com/office/powerpoint/2010/main" val="3604075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1333C-3A36-4070-AB93-E3994CD50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The HR Journey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230D04-EF1B-45BC-B079-D29A6F2A4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728787"/>
            <a:ext cx="7906072" cy="464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624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D1827-E2E6-4663-9AE8-8DBCE5CA0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Evolution of HR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58A69E-5754-4076-BD39-EC6A9C616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700808"/>
            <a:ext cx="6453801" cy="470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244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HR Value Proposition Model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D32F18-FDF8-482C-B3EA-F8FE52AE2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908" y="1916832"/>
            <a:ext cx="7978080" cy="423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675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59A98-306F-455F-9646-D41CC63F7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Engagement with Organisation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0B6FD5-B64F-4F19-B7AE-07621E6E4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201" y="2132856"/>
            <a:ext cx="7029089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059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995DB-B904-42AB-BA6A-6DD4BE85A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Maslow Hierarchy applied to Employee Engagement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C1B9FB-FF53-4C27-A8F8-47718BB8A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66" y="1988840"/>
            <a:ext cx="7423267" cy="436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549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EDDA8-0202-4F48-B00B-902FBD6FB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Factors Influencing Employee Engagement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C3005E-57D5-4484-A907-D9755C3B7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938" y="2060848"/>
            <a:ext cx="6768258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740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7D2A2-C31C-41A5-949E-49630EE0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Social Exchange Theory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39DA0C-5718-46AE-A5A6-38886F659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988840"/>
            <a:ext cx="8041770" cy="345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548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C7023-15B9-4B3F-B261-B37CA9316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77813"/>
            <a:ext cx="8532440" cy="1143000"/>
          </a:xfrm>
        </p:spPr>
        <p:txBody>
          <a:bodyPr/>
          <a:lstStyle/>
          <a:p>
            <a:r>
              <a:rPr lang="en-MY" dirty="0"/>
              <a:t>Propositions - Social Exchange Theory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8D8398-50C3-44F9-AD3B-90F3E3ECB181}"/>
              </a:ext>
            </a:extLst>
          </p:cNvPr>
          <p:cNvSpPr txBox="1"/>
          <p:nvPr/>
        </p:nvSpPr>
        <p:spPr>
          <a:xfrm>
            <a:off x="1043608" y="1772816"/>
            <a:ext cx="705678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MY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b="1" dirty="0"/>
              <a:t>Success proposition</a:t>
            </a:r>
            <a:r>
              <a:rPr lang="en-MY" dirty="0"/>
              <a:t>: When one finds they are rewarded for their actions, they tend to repeat the action.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b="1" dirty="0"/>
              <a:t>Stimulus proposition: </a:t>
            </a:r>
            <a:r>
              <a:rPr lang="en-MY" dirty="0"/>
              <a:t>The more often a particular stimulus has resulted in a reward in the past, the more likely it is that a person will respond to it.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b="1" dirty="0"/>
              <a:t>Deprivation–satiation proposition: </a:t>
            </a:r>
            <a:r>
              <a:rPr lang="en-MY" dirty="0"/>
              <a:t>The more often in the recent past a person has received a particular reward, the less valuable any further unit of that reward becomes.</a:t>
            </a:r>
          </a:p>
        </p:txBody>
      </p:sp>
    </p:spTree>
    <p:extLst>
      <p:ext uri="{BB962C8B-B14F-4D97-AF65-F5344CB8AC3E}">
        <p14:creationId xmlns:p14="http://schemas.microsoft.com/office/powerpoint/2010/main" val="25594210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956</TotalTime>
  <Words>439</Words>
  <Application>Microsoft Office PowerPoint</Application>
  <PresentationFormat>On-screen Show (4:3)</PresentationFormat>
  <Paragraphs>74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Times New Roman</vt:lpstr>
      <vt:lpstr>Wingdings</vt:lpstr>
      <vt:lpstr>Office Theme</vt:lpstr>
      <vt:lpstr>REFERENCE</vt:lpstr>
      <vt:lpstr>Career Stages</vt:lpstr>
      <vt:lpstr>Career Stage </vt:lpstr>
      <vt:lpstr>Career Stages</vt:lpstr>
      <vt:lpstr>Career Stages</vt:lpstr>
      <vt:lpstr>Career Stages</vt:lpstr>
      <vt:lpstr>The HR Journey</vt:lpstr>
      <vt:lpstr>Evolution of HR</vt:lpstr>
      <vt:lpstr>HR Value Proposition Model</vt:lpstr>
      <vt:lpstr>Engagement with Organisation</vt:lpstr>
      <vt:lpstr>Maslow Hierarchy applied to Employee Engagement</vt:lpstr>
      <vt:lpstr>Factors Influencing Employee Engagement</vt:lpstr>
      <vt:lpstr>Social Exchange Theory</vt:lpstr>
      <vt:lpstr>Propositions - Social Exchange Theory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17</cp:revision>
  <cp:lastPrinted>1601-01-01T00:00:00Z</cp:lastPrinted>
  <dcterms:created xsi:type="dcterms:W3CDTF">2020-07-09T15:12:46Z</dcterms:created>
  <dcterms:modified xsi:type="dcterms:W3CDTF">2020-09-06T16:27:32Z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