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20"/>
  </p:notesMasterIdLst>
  <p:handoutMasterIdLst>
    <p:handoutMasterId r:id="rId21"/>
  </p:handoutMasterIdLst>
  <p:sldIdLst>
    <p:sldId id="256" r:id="rId2"/>
    <p:sldId id="305" r:id="rId3"/>
    <p:sldId id="306" r:id="rId4"/>
    <p:sldId id="307" r:id="rId5"/>
    <p:sldId id="302" r:id="rId6"/>
    <p:sldId id="303" r:id="rId7"/>
    <p:sldId id="260" r:id="rId8"/>
    <p:sldId id="258" r:id="rId9"/>
    <p:sldId id="257" r:id="rId10"/>
    <p:sldId id="304" r:id="rId11"/>
    <p:sldId id="259" r:id="rId12"/>
    <p:sldId id="261" r:id="rId13"/>
    <p:sldId id="262" r:id="rId14"/>
    <p:sldId id="263" r:id="rId15"/>
    <p:sldId id="299" r:id="rId16"/>
    <p:sldId id="264" r:id="rId17"/>
    <p:sldId id="300" r:id="rId18"/>
    <p:sldId id="301" r:id="rId19"/>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REFERENCE</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30</a:t>
            </a:r>
            <a:r>
              <a:rPr lang="en-MY" baseline="30000" dirty="0"/>
              <a:t>th</a:t>
            </a:r>
            <a:r>
              <a:rPr lang="en-MY" dirty="0"/>
              <a:t> Aug 2020</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F3892-173D-4A45-9A38-E06A2EE76863}"/>
              </a:ext>
            </a:extLst>
          </p:cNvPr>
          <p:cNvSpPr>
            <a:spLocks noGrp="1"/>
          </p:cNvSpPr>
          <p:nvPr>
            <p:ph type="title"/>
          </p:nvPr>
        </p:nvSpPr>
        <p:spPr/>
        <p:txBody>
          <a:bodyPr/>
          <a:lstStyle/>
          <a:p>
            <a:r>
              <a:rPr lang="en-MY" dirty="0"/>
              <a:t>Concept of Justice</a:t>
            </a:r>
          </a:p>
        </p:txBody>
      </p:sp>
      <p:sp>
        <p:nvSpPr>
          <p:cNvPr id="4" name="TextBox 3">
            <a:extLst>
              <a:ext uri="{FF2B5EF4-FFF2-40B4-BE49-F238E27FC236}">
                <a16:creationId xmlns:a16="http://schemas.microsoft.com/office/drawing/2014/main" id="{D80D8789-7BF2-42EE-A453-1F003FC267AC}"/>
              </a:ext>
            </a:extLst>
          </p:cNvPr>
          <p:cNvSpPr txBox="1"/>
          <p:nvPr/>
        </p:nvSpPr>
        <p:spPr>
          <a:xfrm>
            <a:off x="1043608" y="1844824"/>
            <a:ext cx="7416824" cy="3970318"/>
          </a:xfrm>
          <a:prstGeom prst="rect">
            <a:avLst/>
          </a:prstGeom>
          <a:noFill/>
        </p:spPr>
        <p:txBody>
          <a:bodyPr wrap="square" rtlCol="0">
            <a:spAutoFit/>
          </a:bodyPr>
          <a:lstStyle/>
          <a:p>
            <a:r>
              <a:rPr lang="en-MY" b="1" dirty="0"/>
              <a:t>Procedural justice</a:t>
            </a:r>
            <a:r>
              <a:rPr lang="en-MY" dirty="0"/>
              <a:t>: Employees consider an outcome acceptable if they believe the procedure used to make the decision is fair. For example, differences in pay are acceptable if the employees perceive the process to arrive at the disparity is both clear and reasonable or a  performance rating is fair if the right criteria was used to arrive at the final rating.</a:t>
            </a:r>
          </a:p>
          <a:p>
            <a:endParaRPr lang="en-MY" dirty="0"/>
          </a:p>
          <a:p>
            <a:r>
              <a:rPr lang="en-MY" b="1" dirty="0"/>
              <a:t>Distributive justice</a:t>
            </a:r>
            <a:r>
              <a:rPr lang="en-MY" dirty="0"/>
              <a:t>: Distributive justice refers to the perception of fairness in the distribution of outcomes. If employees feel like their performance review was fair in comparison with how their peers did, their satisfaction with the outcome is likely to be perceived as acceptable. In compensation, distributive justice refers to the perception that the employees got the proper reward when compared to their effort.</a:t>
            </a:r>
          </a:p>
        </p:txBody>
      </p:sp>
    </p:spTree>
    <p:extLst>
      <p:ext uri="{BB962C8B-B14F-4D97-AF65-F5344CB8AC3E}">
        <p14:creationId xmlns:p14="http://schemas.microsoft.com/office/powerpoint/2010/main" val="996778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30FA4-8FEC-40F2-9E4F-5596368006DF}"/>
              </a:ext>
            </a:extLst>
          </p:cNvPr>
          <p:cNvSpPr>
            <a:spLocks noGrp="1"/>
          </p:cNvSpPr>
          <p:nvPr>
            <p:ph type="title"/>
          </p:nvPr>
        </p:nvSpPr>
        <p:spPr/>
        <p:txBody>
          <a:bodyPr/>
          <a:lstStyle/>
          <a:p>
            <a:r>
              <a:rPr lang="en-MY" dirty="0" err="1"/>
              <a:t>Rater</a:t>
            </a:r>
            <a:r>
              <a:rPr lang="en-MY" dirty="0"/>
              <a:t> Errors I</a:t>
            </a:r>
          </a:p>
        </p:txBody>
      </p:sp>
      <p:sp>
        <p:nvSpPr>
          <p:cNvPr id="4" name="TextBox 3">
            <a:extLst>
              <a:ext uri="{FF2B5EF4-FFF2-40B4-BE49-F238E27FC236}">
                <a16:creationId xmlns:a16="http://schemas.microsoft.com/office/drawing/2014/main" id="{71A35524-08E6-4E94-B798-5DA97221D988}"/>
              </a:ext>
            </a:extLst>
          </p:cNvPr>
          <p:cNvSpPr txBox="1"/>
          <p:nvPr/>
        </p:nvSpPr>
        <p:spPr>
          <a:xfrm>
            <a:off x="914400" y="1628800"/>
            <a:ext cx="7344816" cy="3693319"/>
          </a:xfrm>
          <a:prstGeom prst="rect">
            <a:avLst/>
          </a:prstGeom>
          <a:noFill/>
        </p:spPr>
        <p:txBody>
          <a:bodyPr wrap="square" rtlCol="0">
            <a:spAutoFit/>
          </a:bodyPr>
          <a:lstStyle/>
          <a:p>
            <a:r>
              <a:rPr lang="en-MY" dirty="0"/>
              <a:t>The </a:t>
            </a:r>
            <a:r>
              <a:rPr lang="en-MY" b="1" dirty="0"/>
              <a:t>recency effect </a:t>
            </a:r>
            <a:r>
              <a:rPr lang="en-MY" dirty="0"/>
              <a:t>— where </a:t>
            </a:r>
            <a:r>
              <a:rPr lang="en-MY" dirty="0" err="1"/>
              <a:t>raters</a:t>
            </a:r>
            <a:r>
              <a:rPr lang="en-MY" dirty="0"/>
              <a:t> allow recent events to drive the</a:t>
            </a:r>
          </a:p>
          <a:p>
            <a:r>
              <a:rPr lang="en-MY" dirty="0"/>
              <a:t>feedback without looking at performance for the whole rating</a:t>
            </a:r>
          </a:p>
          <a:p>
            <a:r>
              <a:rPr lang="en-MY" dirty="0"/>
              <a:t>period — is especially prevalent, generally because most</a:t>
            </a:r>
          </a:p>
          <a:p>
            <a:r>
              <a:rPr lang="en-MY" dirty="0"/>
              <a:t>supervisors are crunched for time and often haven’t properly</a:t>
            </a:r>
          </a:p>
          <a:p>
            <a:r>
              <a:rPr lang="en-MY" dirty="0"/>
              <a:t>documented employee performance for the entire year or quarter,</a:t>
            </a:r>
          </a:p>
          <a:p>
            <a:r>
              <a:rPr lang="en-MY" dirty="0"/>
              <a:t>thus being held hostage by their own memory.</a:t>
            </a:r>
          </a:p>
          <a:p>
            <a:endParaRPr lang="en-MY" dirty="0"/>
          </a:p>
          <a:p>
            <a:r>
              <a:rPr lang="en-MY" dirty="0"/>
              <a:t>Another problem can be the </a:t>
            </a:r>
            <a:r>
              <a:rPr lang="en-MY" b="1" dirty="0"/>
              <a:t>error of central tendency</a:t>
            </a:r>
            <a:r>
              <a:rPr lang="en-MY" dirty="0"/>
              <a:t>, in which all</a:t>
            </a:r>
          </a:p>
          <a:p>
            <a:r>
              <a:rPr lang="en-MY" dirty="0"/>
              <a:t>employees are rated as average — no highs, no lows. Central</a:t>
            </a:r>
          </a:p>
          <a:p>
            <a:r>
              <a:rPr lang="en-MY" dirty="0"/>
              <a:t>tendency is the middle child of “all my employees are amazing”</a:t>
            </a:r>
          </a:p>
          <a:p>
            <a:r>
              <a:rPr lang="en-MY" dirty="0"/>
              <a:t>and “everybody needs to improve” — two other </a:t>
            </a:r>
            <a:r>
              <a:rPr lang="en-MY" dirty="0" err="1"/>
              <a:t>rater</a:t>
            </a:r>
            <a:r>
              <a:rPr lang="en-MY" dirty="0"/>
              <a:t> issues that</a:t>
            </a:r>
          </a:p>
          <a:p>
            <a:r>
              <a:rPr lang="en-MY" dirty="0"/>
              <a:t>HR must be on the lookout for when managing the process.</a:t>
            </a:r>
          </a:p>
          <a:p>
            <a:endParaRPr lang="en-MY" dirty="0"/>
          </a:p>
        </p:txBody>
      </p:sp>
    </p:spTree>
    <p:extLst>
      <p:ext uri="{BB962C8B-B14F-4D97-AF65-F5344CB8AC3E}">
        <p14:creationId xmlns:p14="http://schemas.microsoft.com/office/powerpoint/2010/main" val="1776006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003CE-2A66-4B61-B81C-6F5C18808DAB}"/>
              </a:ext>
            </a:extLst>
          </p:cNvPr>
          <p:cNvSpPr>
            <a:spLocks noGrp="1"/>
          </p:cNvSpPr>
          <p:nvPr>
            <p:ph type="title"/>
          </p:nvPr>
        </p:nvSpPr>
        <p:spPr/>
        <p:txBody>
          <a:bodyPr/>
          <a:lstStyle/>
          <a:p>
            <a:r>
              <a:rPr lang="en-MY" dirty="0" err="1"/>
              <a:t>Rater</a:t>
            </a:r>
            <a:r>
              <a:rPr lang="en-MY" dirty="0"/>
              <a:t> Error II</a:t>
            </a:r>
          </a:p>
        </p:txBody>
      </p:sp>
      <p:sp>
        <p:nvSpPr>
          <p:cNvPr id="4" name="TextBox 3">
            <a:extLst>
              <a:ext uri="{FF2B5EF4-FFF2-40B4-BE49-F238E27FC236}">
                <a16:creationId xmlns:a16="http://schemas.microsoft.com/office/drawing/2014/main" id="{29AF554E-217D-45EF-B18B-224747B5BA6D}"/>
              </a:ext>
            </a:extLst>
          </p:cNvPr>
          <p:cNvSpPr txBox="1"/>
          <p:nvPr/>
        </p:nvSpPr>
        <p:spPr>
          <a:xfrm>
            <a:off x="1115616" y="1916832"/>
            <a:ext cx="7416824" cy="3416320"/>
          </a:xfrm>
          <a:prstGeom prst="rect">
            <a:avLst/>
          </a:prstGeom>
          <a:noFill/>
        </p:spPr>
        <p:txBody>
          <a:bodyPr wrap="square" rtlCol="0">
            <a:spAutoFit/>
          </a:bodyPr>
          <a:lstStyle/>
          <a:p>
            <a:r>
              <a:rPr lang="en-MY" dirty="0"/>
              <a:t>Another error is the </a:t>
            </a:r>
            <a:r>
              <a:rPr lang="en-MY" b="1" dirty="0"/>
              <a:t>primacy effect</a:t>
            </a:r>
            <a:r>
              <a:rPr lang="en-MY" dirty="0"/>
              <a:t>, when </a:t>
            </a:r>
            <a:r>
              <a:rPr lang="en-MY" dirty="0" err="1"/>
              <a:t>raters</a:t>
            </a:r>
            <a:r>
              <a:rPr lang="en-MY" dirty="0"/>
              <a:t> allow first events to drive ratings. For example, when interviewing ten people in a row there is often the tendency for </a:t>
            </a:r>
            <a:r>
              <a:rPr lang="en-MY" dirty="0" err="1"/>
              <a:t>raters</a:t>
            </a:r>
            <a:r>
              <a:rPr lang="en-MY" dirty="0"/>
              <a:t> to remember the first person that they interviewed more clearly than others.</a:t>
            </a:r>
          </a:p>
          <a:p>
            <a:endParaRPr lang="en-MY" dirty="0"/>
          </a:p>
          <a:p>
            <a:r>
              <a:rPr lang="en-MY" dirty="0"/>
              <a:t>The </a:t>
            </a:r>
            <a:r>
              <a:rPr lang="en-MY" b="1" dirty="0"/>
              <a:t>halo effect </a:t>
            </a:r>
            <a:r>
              <a:rPr lang="en-MY" dirty="0"/>
              <a:t>refers to assuming that there are many positive things about a person based on one positive thing, such as a person with excellent attendance must also be productive.</a:t>
            </a:r>
          </a:p>
          <a:p>
            <a:endParaRPr lang="en-MY" dirty="0"/>
          </a:p>
          <a:p>
            <a:r>
              <a:rPr lang="en-MY" dirty="0"/>
              <a:t>The </a:t>
            </a:r>
            <a:r>
              <a:rPr lang="en-MY" b="1" dirty="0"/>
              <a:t>horn effect </a:t>
            </a:r>
            <a:r>
              <a:rPr lang="en-MY" dirty="0"/>
              <a:t>refers to assuming many negative things</a:t>
            </a:r>
          </a:p>
          <a:p>
            <a:r>
              <a:rPr lang="en-MY" dirty="0"/>
              <a:t>about a person because there is an area in need of improvement.</a:t>
            </a:r>
          </a:p>
          <a:p>
            <a:endParaRPr lang="en-MY" dirty="0"/>
          </a:p>
        </p:txBody>
      </p:sp>
    </p:spTree>
    <p:extLst>
      <p:ext uri="{BB962C8B-B14F-4D97-AF65-F5344CB8AC3E}">
        <p14:creationId xmlns:p14="http://schemas.microsoft.com/office/powerpoint/2010/main" val="4014649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ADD2D-3E84-466C-86F0-33B50029DAC4}"/>
              </a:ext>
            </a:extLst>
          </p:cNvPr>
          <p:cNvSpPr>
            <a:spLocks noGrp="1"/>
          </p:cNvSpPr>
          <p:nvPr>
            <p:ph type="title"/>
          </p:nvPr>
        </p:nvSpPr>
        <p:spPr/>
        <p:txBody>
          <a:bodyPr/>
          <a:lstStyle/>
          <a:p>
            <a:r>
              <a:rPr lang="en-MY" dirty="0"/>
              <a:t>Adult Learning Styles</a:t>
            </a:r>
          </a:p>
        </p:txBody>
      </p:sp>
      <p:sp>
        <p:nvSpPr>
          <p:cNvPr id="4" name="TextBox 3">
            <a:extLst>
              <a:ext uri="{FF2B5EF4-FFF2-40B4-BE49-F238E27FC236}">
                <a16:creationId xmlns:a16="http://schemas.microsoft.com/office/drawing/2014/main" id="{E4420926-B03A-44E9-A794-D095FEE448FE}"/>
              </a:ext>
            </a:extLst>
          </p:cNvPr>
          <p:cNvSpPr txBox="1"/>
          <p:nvPr/>
        </p:nvSpPr>
        <p:spPr>
          <a:xfrm>
            <a:off x="660140" y="1502688"/>
            <a:ext cx="8280920" cy="5355312"/>
          </a:xfrm>
          <a:prstGeom prst="rect">
            <a:avLst/>
          </a:prstGeom>
          <a:noFill/>
        </p:spPr>
        <p:txBody>
          <a:bodyPr wrap="square" rtlCol="0">
            <a:spAutoFit/>
          </a:bodyPr>
          <a:lstStyle/>
          <a:p>
            <a:r>
              <a:rPr lang="en-MY" dirty="0"/>
              <a:t>All trainers should take into account the learning styles of their employees. Many of them haven’t been in a formal classroom in years, and yet HR professionals often hustle them into a conference room for the latest PowerPoint presentation without regard to how well they will absorb the material. Effective trainers know that people learn with their senses, and some senses are more dominant than others. Imagine for example, that a child enters a playground with his mother.</a:t>
            </a:r>
          </a:p>
          <a:p>
            <a:pPr marL="285750" indent="-285750">
              <a:buFont typeface="Wingdings" panose="05000000000000000000" pitchFamily="2" charset="2"/>
              <a:buChar char="§"/>
            </a:pPr>
            <a:r>
              <a:rPr lang="en-MY" dirty="0"/>
              <a:t> A visual learner will watch how the other kids are playing and then mirror their </a:t>
            </a:r>
            <a:r>
              <a:rPr lang="en-MY" dirty="0" err="1"/>
              <a:t>behavior</a:t>
            </a:r>
            <a:r>
              <a:rPr lang="en-MY" dirty="0"/>
              <a:t>.</a:t>
            </a:r>
          </a:p>
          <a:p>
            <a:pPr marL="285750" indent="-285750">
              <a:buFont typeface="Wingdings" panose="05000000000000000000" pitchFamily="2" charset="2"/>
              <a:buChar char="§"/>
            </a:pPr>
            <a:r>
              <a:rPr lang="en-MY" dirty="0"/>
              <a:t>An auditory learner may ask his mother what he should do, seeking verbal direction.</a:t>
            </a:r>
          </a:p>
          <a:p>
            <a:pPr marL="285750" indent="-285750">
              <a:buFont typeface="Wingdings" panose="05000000000000000000" pitchFamily="2" charset="2"/>
              <a:buChar char="§"/>
            </a:pPr>
            <a:r>
              <a:rPr lang="en-MY" dirty="0"/>
              <a:t>A tactile or </a:t>
            </a:r>
            <a:r>
              <a:rPr lang="en-MY" dirty="0" err="1"/>
              <a:t>kinesthetic</a:t>
            </a:r>
            <a:r>
              <a:rPr lang="en-MY" dirty="0"/>
              <a:t> learner is likely to jump right in, grabbing a ball or digging his hands in the sand.</a:t>
            </a:r>
          </a:p>
          <a:p>
            <a:endParaRPr lang="en-MY" dirty="0"/>
          </a:p>
          <a:p>
            <a:r>
              <a:rPr lang="en-MY" dirty="0"/>
              <a:t>The visual learner will be most comfortable using a reference chart or reading the training manual. The auditory learner would benefit from watching a video on the key program features, listening to the trainer’s voice. And the tactile learner just wants to get started, </a:t>
            </a:r>
            <a:r>
              <a:rPr lang="en-MY" dirty="0" err="1"/>
              <a:t>tap,tap</a:t>
            </a:r>
            <a:r>
              <a:rPr lang="en-MY" dirty="0"/>
              <a:t>, tapping away on the keyboard or clicking his way through the demo.</a:t>
            </a:r>
          </a:p>
        </p:txBody>
      </p:sp>
    </p:spTree>
    <p:extLst>
      <p:ext uri="{BB962C8B-B14F-4D97-AF65-F5344CB8AC3E}">
        <p14:creationId xmlns:p14="http://schemas.microsoft.com/office/powerpoint/2010/main" val="2652616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4F46A-F79D-4077-8F8A-0F914E0790C3}"/>
              </a:ext>
            </a:extLst>
          </p:cNvPr>
          <p:cNvSpPr>
            <a:spLocks noGrp="1"/>
          </p:cNvSpPr>
          <p:nvPr>
            <p:ph type="title"/>
          </p:nvPr>
        </p:nvSpPr>
        <p:spPr/>
        <p:txBody>
          <a:bodyPr/>
          <a:lstStyle/>
          <a:p>
            <a:r>
              <a:rPr lang="en-MY" dirty="0"/>
              <a:t>Forced Distribution Curve</a:t>
            </a:r>
          </a:p>
        </p:txBody>
      </p:sp>
      <p:pic>
        <p:nvPicPr>
          <p:cNvPr id="5" name="Picture 4">
            <a:extLst>
              <a:ext uri="{FF2B5EF4-FFF2-40B4-BE49-F238E27FC236}">
                <a16:creationId xmlns:a16="http://schemas.microsoft.com/office/drawing/2014/main" id="{0DA6DD70-B806-490A-B36F-44BDE6E8DCE3}"/>
              </a:ext>
            </a:extLst>
          </p:cNvPr>
          <p:cNvPicPr>
            <a:picLocks noChangeAspect="1"/>
          </p:cNvPicPr>
          <p:nvPr/>
        </p:nvPicPr>
        <p:blipFill>
          <a:blip r:embed="rId2"/>
          <a:stretch>
            <a:fillRect/>
          </a:stretch>
        </p:blipFill>
        <p:spPr>
          <a:xfrm>
            <a:off x="886265" y="1700808"/>
            <a:ext cx="7239000" cy="2066925"/>
          </a:xfrm>
          <a:prstGeom prst="rect">
            <a:avLst/>
          </a:prstGeom>
        </p:spPr>
      </p:pic>
    </p:spTree>
    <p:extLst>
      <p:ext uri="{BB962C8B-B14F-4D97-AF65-F5344CB8AC3E}">
        <p14:creationId xmlns:p14="http://schemas.microsoft.com/office/powerpoint/2010/main" val="646890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D6043-9910-4646-BBA9-1E40B657F513}"/>
              </a:ext>
            </a:extLst>
          </p:cNvPr>
          <p:cNvSpPr>
            <a:spLocks noGrp="1"/>
          </p:cNvSpPr>
          <p:nvPr>
            <p:ph type="title"/>
          </p:nvPr>
        </p:nvSpPr>
        <p:spPr/>
        <p:txBody>
          <a:bodyPr/>
          <a:lstStyle/>
          <a:p>
            <a:r>
              <a:rPr lang="en-MY" dirty="0"/>
              <a:t>Two Models of Learning</a:t>
            </a:r>
          </a:p>
        </p:txBody>
      </p:sp>
      <p:pic>
        <p:nvPicPr>
          <p:cNvPr id="5" name="Picture 4">
            <a:extLst>
              <a:ext uri="{FF2B5EF4-FFF2-40B4-BE49-F238E27FC236}">
                <a16:creationId xmlns:a16="http://schemas.microsoft.com/office/drawing/2014/main" id="{5B0A65AF-8C3E-4499-B1F7-ABD0D9E0D494}"/>
              </a:ext>
            </a:extLst>
          </p:cNvPr>
          <p:cNvPicPr>
            <a:picLocks noChangeAspect="1"/>
          </p:cNvPicPr>
          <p:nvPr/>
        </p:nvPicPr>
        <p:blipFill>
          <a:blip r:embed="rId2"/>
          <a:stretch>
            <a:fillRect/>
          </a:stretch>
        </p:blipFill>
        <p:spPr>
          <a:xfrm>
            <a:off x="914400" y="1844824"/>
            <a:ext cx="7658100" cy="3952875"/>
          </a:xfrm>
          <a:prstGeom prst="rect">
            <a:avLst/>
          </a:prstGeom>
        </p:spPr>
      </p:pic>
    </p:spTree>
    <p:extLst>
      <p:ext uri="{BB962C8B-B14F-4D97-AF65-F5344CB8AC3E}">
        <p14:creationId xmlns:p14="http://schemas.microsoft.com/office/powerpoint/2010/main" val="2718224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A5D04-E9AA-47BA-8F17-907D9D1F23C7}"/>
              </a:ext>
            </a:extLst>
          </p:cNvPr>
          <p:cNvSpPr>
            <a:spLocks noGrp="1"/>
          </p:cNvSpPr>
          <p:nvPr>
            <p:ph type="title"/>
          </p:nvPr>
        </p:nvSpPr>
        <p:spPr/>
        <p:txBody>
          <a:bodyPr/>
          <a:lstStyle/>
          <a:p>
            <a:r>
              <a:rPr lang="en-MY" dirty="0"/>
              <a:t>Andragogy Model</a:t>
            </a:r>
          </a:p>
        </p:txBody>
      </p:sp>
      <p:pic>
        <p:nvPicPr>
          <p:cNvPr id="5" name="Picture 4">
            <a:extLst>
              <a:ext uri="{FF2B5EF4-FFF2-40B4-BE49-F238E27FC236}">
                <a16:creationId xmlns:a16="http://schemas.microsoft.com/office/drawing/2014/main" id="{05774C33-B679-4BD6-B3BE-E3D2B5BBDEF3}"/>
              </a:ext>
            </a:extLst>
          </p:cNvPr>
          <p:cNvPicPr>
            <a:picLocks noChangeAspect="1"/>
          </p:cNvPicPr>
          <p:nvPr/>
        </p:nvPicPr>
        <p:blipFill>
          <a:blip r:embed="rId2"/>
          <a:stretch>
            <a:fillRect/>
          </a:stretch>
        </p:blipFill>
        <p:spPr>
          <a:xfrm>
            <a:off x="1835696" y="1772816"/>
            <a:ext cx="4295775" cy="4695825"/>
          </a:xfrm>
          <a:prstGeom prst="rect">
            <a:avLst/>
          </a:prstGeom>
        </p:spPr>
      </p:pic>
    </p:spTree>
    <p:extLst>
      <p:ext uri="{BB962C8B-B14F-4D97-AF65-F5344CB8AC3E}">
        <p14:creationId xmlns:p14="http://schemas.microsoft.com/office/powerpoint/2010/main" val="1252775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Adult Learning Principles</a:t>
            </a:r>
          </a:p>
        </p:txBody>
      </p:sp>
      <p:pic>
        <p:nvPicPr>
          <p:cNvPr id="5" name="Picture 4">
            <a:extLst>
              <a:ext uri="{FF2B5EF4-FFF2-40B4-BE49-F238E27FC236}">
                <a16:creationId xmlns:a16="http://schemas.microsoft.com/office/drawing/2014/main" id="{0ABF750B-6AE6-48D4-8559-264EBDDC0D47}"/>
              </a:ext>
            </a:extLst>
          </p:cNvPr>
          <p:cNvPicPr>
            <a:picLocks noChangeAspect="1"/>
          </p:cNvPicPr>
          <p:nvPr/>
        </p:nvPicPr>
        <p:blipFill>
          <a:blip r:embed="rId2"/>
          <a:stretch>
            <a:fillRect/>
          </a:stretch>
        </p:blipFill>
        <p:spPr>
          <a:xfrm>
            <a:off x="956207" y="1916832"/>
            <a:ext cx="7231585" cy="4371181"/>
          </a:xfrm>
          <a:prstGeom prst="rect">
            <a:avLst/>
          </a:prstGeom>
        </p:spPr>
      </p:pic>
    </p:spTree>
    <p:extLst>
      <p:ext uri="{BB962C8B-B14F-4D97-AF65-F5344CB8AC3E}">
        <p14:creationId xmlns:p14="http://schemas.microsoft.com/office/powerpoint/2010/main" val="19496757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2A032-5D7B-4E2A-BB01-130406394856}"/>
              </a:ext>
            </a:extLst>
          </p:cNvPr>
          <p:cNvSpPr>
            <a:spLocks noGrp="1"/>
          </p:cNvSpPr>
          <p:nvPr>
            <p:ph type="title"/>
          </p:nvPr>
        </p:nvSpPr>
        <p:spPr/>
        <p:txBody>
          <a:bodyPr/>
          <a:lstStyle/>
          <a:p>
            <a:r>
              <a:rPr lang="en-MY" dirty="0"/>
              <a:t>Principles of Andragogy</a:t>
            </a:r>
          </a:p>
        </p:txBody>
      </p:sp>
      <p:pic>
        <p:nvPicPr>
          <p:cNvPr id="5" name="Picture 4">
            <a:extLst>
              <a:ext uri="{FF2B5EF4-FFF2-40B4-BE49-F238E27FC236}">
                <a16:creationId xmlns:a16="http://schemas.microsoft.com/office/drawing/2014/main" id="{BBBD8066-F45B-47AA-B3B2-0E7764F45BA4}"/>
              </a:ext>
            </a:extLst>
          </p:cNvPr>
          <p:cNvPicPr>
            <a:picLocks noChangeAspect="1"/>
          </p:cNvPicPr>
          <p:nvPr/>
        </p:nvPicPr>
        <p:blipFill>
          <a:blip r:embed="rId2"/>
          <a:stretch>
            <a:fillRect/>
          </a:stretch>
        </p:blipFill>
        <p:spPr>
          <a:xfrm>
            <a:off x="1691680" y="1988840"/>
            <a:ext cx="6239622" cy="4310410"/>
          </a:xfrm>
          <a:prstGeom prst="rect">
            <a:avLst/>
          </a:prstGeom>
        </p:spPr>
      </p:pic>
    </p:spTree>
    <p:extLst>
      <p:ext uri="{BB962C8B-B14F-4D97-AF65-F5344CB8AC3E}">
        <p14:creationId xmlns:p14="http://schemas.microsoft.com/office/powerpoint/2010/main" val="2033874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86978-EC80-42D0-A684-6D54D8D70D8D}"/>
              </a:ext>
            </a:extLst>
          </p:cNvPr>
          <p:cNvSpPr>
            <a:spLocks noGrp="1"/>
          </p:cNvSpPr>
          <p:nvPr>
            <p:ph type="title"/>
          </p:nvPr>
        </p:nvSpPr>
        <p:spPr/>
        <p:txBody>
          <a:bodyPr/>
          <a:lstStyle/>
          <a:p>
            <a:r>
              <a:rPr lang="en-MY" dirty="0"/>
              <a:t>Difference Pedagogical and Andragogical Model</a:t>
            </a:r>
          </a:p>
        </p:txBody>
      </p:sp>
      <p:pic>
        <p:nvPicPr>
          <p:cNvPr id="5" name="Picture 4">
            <a:extLst>
              <a:ext uri="{FF2B5EF4-FFF2-40B4-BE49-F238E27FC236}">
                <a16:creationId xmlns:a16="http://schemas.microsoft.com/office/drawing/2014/main" id="{ED9064E0-DA97-4F4D-9A93-8D8DAEAE6B95}"/>
              </a:ext>
            </a:extLst>
          </p:cNvPr>
          <p:cNvPicPr>
            <a:picLocks noChangeAspect="1"/>
          </p:cNvPicPr>
          <p:nvPr/>
        </p:nvPicPr>
        <p:blipFill>
          <a:blip r:embed="rId2"/>
          <a:stretch>
            <a:fillRect/>
          </a:stretch>
        </p:blipFill>
        <p:spPr>
          <a:xfrm>
            <a:off x="755576" y="2205038"/>
            <a:ext cx="7931224" cy="2359172"/>
          </a:xfrm>
          <a:prstGeom prst="rect">
            <a:avLst/>
          </a:prstGeom>
        </p:spPr>
      </p:pic>
    </p:spTree>
    <p:extLst>
      <p:ext uri="{BB962C8B-B14F-4D97-AF65-F5344CB8AC3E}">
        <p14:creationId xmlns:p14="http://schemas.microsoft.com/office/powerpoint/2010/main" val="3824731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5093A-0774-45DF-972E-F9CF94DD3AFA}"/>
              </a:ext>
            </a:extLst>
          </p:cNvPr>
          <p:cNvSpPr>
            <a:spLocks noGrp="1"/>
          </p:cNvSpPr>
          <p:nvPr>
            <p:ph type="title"/>
          </p:nvPr>
        </p:nvSpPr>
        <p:spPr/>
        <p:txBody>
          <a:bodyPr/>
          <a:lstStyle/>
          <a:p>
            <a:r>
              <a:rPr lang="en-MY" dirty="0"/>
              <a:t>Career Slope</a:t>
            </a:r>
          </a:p>
        </p:txBody>
      </p:sp>
      <p:pic>
        <p:nvPicPr>
          <p:cNvPr id="5" name="Picture 4">
            <a:extLst>
              <a:ext uri="{FF2B5EF4-FFF2-40B4-BE49-F238E27FC236}">
                <a16:creationId xmlns:a16="http://schemas.microsoft.com/office/drawing/2014/main" id="{08B3B0D8-6FA6-4005-8FB8-DAF3F408A936}"/>
              </a:ext>
            </a:extLst>
          </p:cNvPr>
          <p:cNvPicPr>
            <a:picLocks noChangeAspect="1"/>
          </p:cNvPicPr>
          <p:nvPr/>
        </p:nvPicPr>
        <p:blipFill>
          <a:blip r:embed="rId2"/>
          <a:stretch>
            <a:fillRect/>
          </a:stretch>
        </p:blipFill>
        <p:spPr>
          <a:xfrm>
            <a:off x="1259632" y="1772816"/>
            <a:ext cx="6408712" cy="4806534"/>
          </a:xfrm>
          <a:prstGeom prst="rect">
            <a:avLst/>
          </a:prstGeom>
        </p:spPr>
      </p:pic>
    </p:spTree>
    <p:extLst>
      <p:ext uri="{BB962C8B-B14F-4D97-AF65-F5344CB8AC3E}">
        <p14:creationId xmlns:p14="http://schemas.microsoft.com/office/powerpoint/2010/main" val="27937814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93CCA-2F74-4A70-A001-BEA2B95A416E}"/>
              </a:ext>
            </a:extLst>
          </p:cNvPr>
          <p:cNvSpPr>
            <a:spLocks noGrp="1"/>
          </p:cNvSpPr>
          <p:nvPr>
            <p:ph type="title"/>
          </p:nvPr>
        </p:nvSpPr>
        <p:spPr/>
        <p:txBody>
          <a:bodyPr/>
          <a:lstStyle/>
          <a:p>
            <a:r>
              <a:rPr lang="en-MY" dirty="0"/>
              <a:t>Difference between Training, Education and Development</a:t>
            </a:r>
          </a:p>
        </p:txBody>
      </p:sp>
      <p:pic>
        <p:nvPicPr>
          <p:cNvPr id="5" name="Picture 4">
            <a:extLst>
              <a:ext uri="{FF2B5EF4-FFF2-40B4-BE49-F238E27FC236}">
                <a16:creationId xmlns:a16="http://schemas.microsoft.com/office/drawing/2014/main" id="{A1165EB3-AB9C-4F13-AE10-6A84E6DA006A}"/>
              </a:ext>
            </a:extLst>
          </p:cNvPr>
          <p:cNvPicPr>
            <a:picLocks noChangeAspect="1"/>
          </p:cNvPicPr>
          <p:nvPr/>
        </p:nvPicPr>
        <p:blipFill>
          <a:blip r:embed="rId2"/>
          <a:stretch>
            <a:fillRect/>
          </a:stretch>
        </p:blipFill>
        <p:spPr>
          <a:xfrm>
            <a:off x="1043608" y="1772816"/>
            <a:ext cx="6120680" cy="3168352"/>
          </a:xfrm>
          <a:prstGeom prst="rect">
            <a:avLst/>
          </a:prstGeom>
        </p:spPr>
      </p:pic>
    </p:spTree>
    <p:extLst>
      <p:ext uri="{BB962C8B-B14F-4D97-AF65-F5344CB8AC3E}">
        <p14:creationId xmlns:p14="http://schemas.microsoft.com/office/powerpoint/2010/main" val="3907659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E5BE7-FFD9-43E9-8FEF-18C0395DCEB1}"/>
              </a:ext>
            </a:extLst>
          </p:cNvPr>
          <p:cNvSpPr>
            <a:spLocks noGrp="1"/>
          </p:cNvSpPr>
          <p:nvPr>
            <p:ph type="title"/>
          </p:nvPr>
        </p:nvSpPr>
        <p:spPr/>
        <p:txBody>
          <a:bodyPr/>
          <a:lstStyle/>
          <a:p>
            <a:r>
              <a:rPr lang="en-MY" dirty="0"/>
              <a:t>The Five Phases of ADDIE</a:t>
            </a:r>
          </a:p>
        </p:txBody>
      </p:sp>
      <p:pic>
        <p:nvPicPr>
          <p:cNvPr id="7" name="Picture 6">
            <a:extLst>
              <a:ext uri="{FF2B5EF4-FFF2-40B4-BE49-F238E27FC236}">
                <a16:creationId xmlns:a16="http://schemas.microsoft.com/office/drawing/2014/main" id="{4770A9EC-9263-498C-84A7-12F597C63934}"/>
              </a:ext>
            </a:extLst>
          </p:cNvPr>
          <p:cNvPicPr>
            <a:picLocks noChangeAspect="1"/>
          </p:cNvPicPr>
          <p:nvPr/>
        </p:nvPicPr>
        <p:blipFill>
          <a:blip r:embed="rId2"/>
          <a:stretch>
            <a:fillRect/>
          </a:stretch>
        </p:blipFill>
        <p:spPr>
          <a:xfrm>
            <a:off x="683568" y="1628800"/>
            <a:ext cx="8134523" cy="4809173"/>
          </a:xfrm>
          <a:prstGeom prst="rect">
            <a:avLst/>
          </a:prstGeom>
        </p:spPr>
      </p:pic>
    </p:spTree>
    <p:extLst>
      <p:ext uri="{BB962C8B-B14F-4D97-AF65-F5344CB8AC3E}">
        <p14:creationId xmlns:p14="http://schemas.microsoft.com/office/powerpoint/2010/main" val="26340446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FD3BB-BE0F-44BE-983E-52D72D04D3F8}"/>
              </a:ext>
            </a:extLst>
          </p:cNvPr>
          <p:cNvSpPr>
            <a:spLocks noGrp="1"/>
          </p:cNvSpPr>
          <p:nvPr>
            <p:ph type="title"/>
          </p:nvPr>
        </p:nvSpPr>
        <p:spPr/>
        <p:txBody>
          <a:bodyPr/>
          <a:lstStyle/>
          <a:p>
            <a:r>
              <a:rPr lang="en-MY" sz="4000" dirty="0"/>
              <a:t>ADDIE Instructional Design Model</a:t>
            </a:r>
          </a:p>
        </p:txBody>
      </p:sp>
      <p:pic>
        <p:nvPicPr>
          <p:cNvPr id="5" name="Picture 4">
            <a:extLst>
              <a:ext uri="{FF2B5EF4-FFF2-40B4-BE49-F238E27FC236}">
                <a16:creationId xmlns:a16="http://schemas.microsoft.com/office/drawing/2014/main" id="{68A7B323-FBE3-46BD-9EAD-6175299E5FBB}"/>
              </a:ext>
            </a:extLst>
          </p:cNvPr>
          <p:cNvPicPr>
            <a:picLocks noChangeAspect="1"/>
          </p:cNvPicPr>
          <p:nvPr/>
        </p:nvPicPr>
        <p:blipFill>
          <a:blip r:embed="rId2"/>
          <a:stretch>
            <a:fillRect/>
          </a:stretch>
        </p:blipFill>
        <p:spPr>
          <a:xfrm>
            <a:off x="1115616" y="1700808"/>
            <a:ext cx="7524292" cy="4392488"/>
          </a:xfrm>
          <a:prstGeom prst="rect">
            <a:avLst/>
          </a:prstGeom>
        </p:spPr>
      </p:pic>
    </p:spTree>
    <p:extLst>
      <p:ext uri="{BB962C8B-B14F-4D97-AF65-F5344CB8AC3E}">
        <p14:creationId xmlns:p14="http://schemas.microsoft.com/office/powerpoint/2010/main" val="26947354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3F30E-AB9B-4E11-BAFC-860FFCF97AE3}"/>
              </a:ext>
            </a:extLst>
          </p:cNvPr>
          <p:cNvSpPr>
            <a:spLocks noGrp="1"/>
          </p:cNvSpPr>
          <p:nvPr>
            <p:ph type="title"/>
          </p:nvPr>
        </p:nvSpPr>
        <p:spPr/>
        <p:txBody>
          <a:bodyPr/>
          <a:lstStyle/>
          <a:p>
            <a:r>
              <a:rPr lang="en-MY" dirty="0"/>
              <a:t>Kirkpatrick Table for evaluation</a:t>
            </a:r>
          </a:p>
        </p:txBody>
      </p:sp>
      <p:pic>
        <p:nvPicPr>
          <p:cNvPr id="4" name="Picture 3">
            <a:extLst>
              <a:ext uri="{FF2B5EF4-FFF2-40B4-BE49-F238E27FC236}">
                <a16:creationId xmlns:a16="http://schemas.microsoft.com/office/drawing/2014/main" id="{77E0DB6D-033D-4547-B410-AE3D798B087A}"/>
              </a:ext>
            </a:extLst>
          </p:cNvPr>
          <p:cNvPicPr>
            <a:picLocks noChangeAspect="1"/>
          </p:cNvPicPr>
          <p:nvPr/>
        </p:nvPicPr>
        <p:blipFill>
          <a:blip r:embed="rId2"/>
          <a:stretch>
            <a:fillRect/>
          </a:stretch>
        </p:blipFill>
        <p:spPr>
          <a:xfrm>
            <a:off x="1259632" y="1700808"/>
            <a:ext cx="5752876" cy="4324800"/>
          </a:xfrm>
          <a:prstGeom prst="rect">
            <a:avLst/>
          </a:prstGeom>
        </p:spPr>
      </p:pic>
    </p:spTree>
    <p:extLst>
      <p:ext uri="{BB962C8B-B14F-4D97-AF65-F5344CB8AC3E}">
        <p14:creationId xmlns:p14="http://schemas.microsoft.com/office/powerpoint/2010/main" val="1274300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88F0F-3FAF-4B95-A0A5-5A11C5C8BC60}"/>
              </a:ext>
            </a:extLst>
          </p:cNvPr>
          <p:cNvSpPr>
            <a:spLocks noGrp="1"/>
          </p:cNvSpPr>
          <p:nvPr>
            <p:ph type="title"/>
          </p:nvPr>
        </p:nvSpPr>
        <p:spPr/>
        <p:txBody>
          <a:bodyPr/>
          <a:lstStyle/>
          <a:p>
            <a:r>
              <a:rPr lang="en-MY" dirty="0"/>
              <a:t>Developing a Training program</a:t>
            </a:r>
          </a:p>
        </p:txBody>
      </p:sp>
      <p:pic>
        <p:nvPicPr>
          <p:cNvPr id="5" name="Picture 4">
            <a:extLst>
              <a:ext uri="{FF2B5EF4-FFF2-40B4-BE49-F238E27FC236}">
                <a16:creationId xmlns:a16="http://schemas.microsoft.com/office/drawing/2014/main" id="{555D81F8-F462-49C2-B44A-0EEA19B28FDB}"/>
              </a:ext>
            </a:extLst>
          </p:cNvPr>
          <p:cNvPicPr>
            <a:picLocks noChangeAspect="1"/>
          </p:cNvPicPr>
          <p:nvPr/>
        </p:nvPicPr>
        <p:blipFill>
          <a:blip r:embed="rId2"/>
          <a:stretch>
            <a:fillRect/>
          </a:stretch>
        </p:blipFill>
        <p:spPr>
          <a:xfrm>
            <a:off x="1043608" y="1916832"/>
            <a:ext cx="6272163" cy="3510622"/>
          </a:xfrm>
          <a:prstGeom prst="rect">
            <a:avLst/>
          </a:prstGeom>
        </p:spPr>
      </p:pic>
    </p:spTree>
    <p:extLst>
      <p:ext uri="{BB962C8B-B14F-4D97-AF65-F5344CB8AC3E}">
        <p14:creationId xmlns:p14="http://schemas.microsoft.com/office/powerpoint/2010/main" val="3995845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2A79A-7793-4CD7-891A-292748E08B04}"/>
              </a:ext>
            </a:extLst>
          </p:cNvPr>
          <p:cNvSpPr>
            <a:spLocks noGrp="1"/>
          </p:cNvSpPr>
          <p:nvPr>
            <p:ph type="title"/>
          </p:nvPr>
        </p:nvSpPr>
        <p:spPr/>
        <p:txBody>
          <a:bodyPr/>
          <a:lstStyle/>
          <a:p>
            <a:r>
              <a:rPr lang="en-MY" dirty="0"/>
              <a:t>Evaluation Form</a:t>
            </a:r>
          </a:p>
        </p:txBody>
      </p:sp>
      <p:pic>
        <p:nvPicPr>
          <p:cNvPr id="5" name="Picture 4">
            <a:extLst>
              <a:ext uri="{FF2B5EF4-FFF2-40B4-BE49-F238E27FC236}">
                <a16:creationId xmlns:a16="http://schemas.microsoft.com/office/drawing/2014/main" id="{7CCE6468-3BBE-40E2-BA30-405FB954BEF1}"/>
              </a:ext>
            </a:extLst>
          </p:cNvPr>
          <p:cNvPicPr>
            <a:picLocks noChangeAspect="1"/>
          </p:cNvPicPr>
          <p:nvPr/>
        </p:nvPicPr>
        <p:blipFill>
          <a:blip r:embed="rId2"/>
          <a:stretch>
            <a:fillRect/>
          </a:stretch>
        </p:blipFill>
        <p:spPr>
          <a:xfrm>
            <a:off x="1187624" y="1700808"/>
            <a:ext cx="4714547" cy="4584491"/>
          </a:xfrm>
          <a:prstGeom prst="rect">
            <a:avLst/>
          </a:prstGeom>
        </p:spPr>
      </p:pic>
    </p:spTree>
    <p:extLst>
      <p:ext uri="{BB962C8B-B14F-4D97-AF65-F5344CB8AC3E}">
        <p14:creationId xmlns:p14="http://schemas.microsoft.com/office/powerpoint/2010/main" val="3046876773"/>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1563</TotalTime>
  <Words>627</Words>
  <Application>Microsoft Office PowerPoint</Application>
  <PresentationFormat>On-screen Show (4:3)</PresentationFormat>
  <Paragraphs>46</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Times New Roman</vt:lpstr>
      <vt:lpstr>Wingdings</vt:lpstr>
      <vt:lpstr>Office Theme</vt:lpstr>
      <vt:lpstr>REFERENCE</vt:lpstr>
      <vt:lpstr>Concept of Justice</vt:lpstr>
      <vt:lpstr>Rater Errors I</vt:lpstr>
      <vt:lpstr>Rater Error II</vt:lpstr>
      <vt:lpstr>Adult Learning Styles</vt:lpstr>
      <vt:lpstr>Forced Distribution Curve</vt:lpstr>
      <vt:lpstr>Two Models of Learning</vt:lpstr>
      <vt:lpstr>Andragogy Model</vt:lpstr>
      <vt:lpstr>Adult Learning Principles</vt:lpstr>
      <vt:lpstr>Principles of Andragogy</vt:lpstr>
      <vt:lpstr>Difference Pedagogical and Andragogical Model</vt:lpstr>
      <vt:lpstr>Career Slope</vt:lpstr>
      <vt:lpstr>Difference between Training, Education and Development</vt:lpstr>
      <vt:lpstr>The Five Phases of ADDIE</vt:lpstr>
      <vt:lpstr>ADDIE Instructional Design Model</vt:lpstr>
      <vt:lpstr>Kirkpatrick Table for evaluation</vt:lpstr>
      <vt:lpstr>Developing a Training program</vt:lpstr>
      <vt:lpstr>Evaluation Form</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17</cp:revision>
  <cp:lastPrinted>1601-01-01T00:00:00Z</cp:lastPrinted>
  <dcterms:created xsi:type="dcterms:W3CDTF">2020-07-09T15:12:46Z</dcterms:created>
  <dcterms:modified xsi:type="dcterms:W3CDTF">2020-08-30T12:21:36Z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