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3"/>
  </p:notesMasterIdLst>
  <p:handoutMasterIdLst>
    <p:handoutMasterId r:id="rId44"/>
  </p:handoutMasterIdLst>
  <p:sldIdLst>
    <p:sldId id="256" r:id="rId2"/>
    <p:sldId id="286" r:id="rId3"/>
    <p:sldId id="287" r:id="rId4"/>
    <p:sldId id="288" r:id="rId5"/>
    <p:sldId id="289" r:id="rId6"/>
    <p:sldId id="290" r:id="rId7"/>
    <p:sldId id="291" r:id="rId8"/>
    <p:sldId id="292" r:id="rId9"/>
    <p:sldId id="293" r:id="rId10"/>
    <p:sldId id="295" r:id="rId11"/>
    <p:sldId id="257" r:id="rId12"/>
    <p:sldId id="266" r:id="rId13"/>
    <p:sldId id="267" r:id="rId14"/>
    <p:sldId id="258" r:id="rId15"/>
    <p:sldId id="259" r:id="rId16"/>
    <p:sldId id="260" r:id="rId17"/>
    <p:sldId id="261" r:id="rId18"/>
    <p:sldId id="268" r:id="rId19"/>
    <p:sldId id="262" r:id="rId20"/>
    <p:sldId id="263" r:id="rId21"/>
    <p:sldId id="264" r:id="rId22"/>
    <p:sldId id="265"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94" r:id="rId40"/>
    <p:sldId id="296" r:id="rId41"/>
    <p:sldId id="285" r:id="rId4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pPr algn="ctr"/>
            <a:r>
              <a:rPr lang="en-MY" dirty="0"/>
              <a:t>Reference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13 Sep 2020</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F0BF4-9098-4810-AA54-F4718960504F}"/>
              </a:ext>
            </a:extLst>
          </p:cNvPr>
          <p:cNvSpPr>
            <a:spLocks noGrp="1"/>
          </p:cNvSpPr>
          <p:nvPr>
            <p:ph type="title"/>
          </p:nvPr>
        </p:nvSpPr>
        <p:spPr/>
        <p:txBody>
          <a:bodyPr/>
          <a:lstStyle/>
          <a:p>
            <a:r>
              <a:rPr lang="en-MY" dirty="0"/>
              <a:t>Strategy Implementation vs Execution</a:t>
            </a:r>
          </a:p>
        </p:txBody>
      </p:sp>
      <p:sp>
        <p:nvSpPr>
          <p:cNvPr id="4" name="TextBox 3">
            <a:extLst>
              <a:ext uri="{FF2B5EF4-FFF2-40B4-BE49-F238E27FC236}">
                <a16:creationId xmlns:a16="http://schemas.microsoft.com/office/drawing/2014/main" id="{78160727-0705-4C40-8B53-C06296F44D46}"/>
              </a:ext>
            </a:extLst>
          </p:cNvPr>
          <p:cNvSpPr txBox="1"/>
          <p:nvPr/>
        </p:nvSpPr>
        <p:spPr>
          <a:xfrm>
            <a:off x="685800" y="1720840"/>
            <a:ext cx="7772400" cy="4801314"/>
          </a:xfrm>
          <a:prstGeom prst="rect">
            <a:avLst/>
          </a:prstGeom>
          <a:noFill/>
        </p:spPr>
        <p:txBody>
          <a:bodyPr wrap="square" rtlCol="0">
            <a:spAutoFit/>
          </a:bodyPr>
          <a:lstStyle/>
          <a:p>
            <a:r>
              <a:rPr lang="en-MY" dirty="0"/>
              <a:t>These two words are often used interchangeably in many organisations and in business articles and books.  However they have two very different connotations especially in terms of strategy.</a:t>
            </a:r>
          </a:p>
          <a:p>
            <a:endParaRPr lang="en-MY" dirty="0"/>
          </a:p>
          <a:p>
            <a:r>
              <a:rPr lang="en-MY" dirty="0"/>
              <a:t>If a strategy is implemented then it implies that it was not in the business previously i.e. either the business didn’t have a strategy or this is a new strategy.  Also it implies that there will be a ‘start date’ and ‘end date of the implementation.  That is at some point it will be in and working.</a:t>
            </a:r>
          </a:p>
          <a:p>
            <a:endParaRPr lang="en-MY" dirty="0"/>
          </a:p>
          <a:p>
            <a:r>
              <a:rPr lang="en-MY" dirty="0"/>
              <a:t>Implementing a strategy also often means that there is an implementation team. Implementation is better suited to change management or new IT / operating systems.</a:t>
            </a:r>
          </a:p>
          <a:p>
            <a:endParaRPr lang="en-MY" dirty="0"/>
          </a:p>
          <a:p>
            <a:r>
              <a:rPr lang="en-MY" dirty="0"/>
              <a:t>Execution on the other hand implies task level actions.  There are several opportunities every day or every hour for an employee to execute. To achieve “execution excellence” is to realize the best possible results a strategy and its implementation will allow</a:t>
            </a:r>
          </a:p>
        </p:txBody>
      </p:sp>
    </p:spTree>
    <p:extLst>
      <p:ext uri="{BB962C8B-B14F-4D97-AF65-F5344CB8AC3E}">
        <p14:creationId xmlns:p14="http://schemas.microsoft.com/office/powerpoint/2010/main" val="699006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50CE1-C72F-49A2-B587-60C0969FA35A}"/>
              </a:ext>
            </a:extLst>
          </p:cNvPr>
          <p:cNvSpPr>
            <a:spLocks noGrp="1"/>
          </p:cNvSpPr>
          <p:nvPr>
            <p:ph type="title"/>
          </p:nvPr>
        </p:nvSpPr>
        <p:spPr/>
        <p:txBody>
          <a:bodyPr/>
          <a:lstStyle/>
          <a:p>
            <a:r>
              <a:rPr lang="en-MY" dirty="0"/>
              <a:t>Example</a:t>
            </a:r>
          </a:p>
        </p:txBody>
      </p:sp>
      <p:sp>
        <p:nvSpPr>
          <p:cNvPr id="4" name="TextBox 3">
            <a:extLst>
              <a:ext uri="{FF2B5EF4-FFF2-40B4-BE49-F238E27FC236}">
                <a16:creationId xmlns:a16="http://schemas.microsoft.com/office/drawing/2014/main" id="{3BE017AD-4D63-488A-8B56-E73B250F2304}"/>
              </a:ext>
            </a:extLst>
          </p:cNvPr>
          <p:cNvSpPr txBox="1"/>
          <p:nvPr/>
        </p:nvSpPr>
        <p:spPr>
          <a:xfrm>
            <a:off x="863588" y="1772816"/>
            <a:ext cx="7416824" cy="2585323"/>
          </a:xfrm>
          <a:prstGeom prst="rect">
            <a:avLst/>
          </a:prstGeom>
          <a:noFill/>
        </p:spPr>
        <p:txBody>
          <a:bodyPr wrap="square" rtlCol="0">
            <a:spAutoFit/>
          </a:bodyPr>
          <a:lstStyle/>
          <a:p>
            <a:r>
              <a:rPr lang="en-MY" dirty="0"/>
              <a:t>Netflix has made a corporate strategy choice to enter the content business and to exit the mail order business. Once Netflix is in the content business and out of the mail order business, that “strategy” (or that part of its strategy) is implemented. Now, they must do things such as set goals and plans for the content business, establish the right incentives, create a motivational, purpose-redolent mission statement, and other such things that leaders do to get results from their companies. Those are all activities needed to produce results within the context of an implemented strategy. This is execution.</a:t>
            </a:r>
          </a:p>
        </p:txBody>
      </p:sp>
    </p:spTree>
    <p:extLst>
      <p:ext uri="{BB962C8B-B14F-4D97-AF65-F5344CB8AC3E}">
        <p14:creationId xmlns:p14="http://schemas.microsoft.com/office/powerpoint/2010/main" val="2742967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52F4-BF17-4554-B23B-0A5D61057AD8}"/>
              </a:ext>
            </a:extLst>
          </p:cNvPr>
          <p:cNvSpPr>
            <a:spLocks noGrp="1"/>
          </p:cNvSpPr>
          <p:nvPr>
            <p:ph type="title"/>
          </p:nvPr>
        </p:nvSpPr>
        <p:spPr/>
        <p:txBody>
          <a:bodyPr/>
          <a:lstStyle/>
          <a:p>
            <a:r>
              <a:rPr lang="en-MY" dirty="0"/>
              <a:t>Balance Scorecard</a:t>
            </a:r>
          </a:p>
        </p:txBody>
      </p:sp>
      <p:sp>
        <p:nvSpPr>
          <p:cNvPr id="4" name="TextBox 3">
            <a:extLst>
              <a:ext uri="{FF2B5EF4-FFF2-40B4-BE49-F238E27FC236}">
                <a16:creationId xmlns:a16="http://schemas.microsoft.com/office/drawing/2014/main" id="{4EB7E76E-1E8E-4A7A-BB21-6E3975D1A722}"/>
              </a:ext>
            </a:extLst>
          </p:cNvPr>
          <p:cNvSpPr txBox="1"/>
          <p:nvPr/>
        </p:nvSpPr>
        <p:spPr>
          <a:xfrm>
            <a:off x="755576" y="1628800"/>
            <a:ext cx="8208912" cy="5078313"/>
          </a:xfrm>
          <a:prstGeom prst="rect">
            <a:avLst/>
          </a:prstGeom>
          <a:noFill/>
        </p:spPr>
        <p:txBody>
          <a:bodyPr wrap="square" rtlCol="0">
            <a:spAutoFit/>
          </a:bodyPr>
          <a:lstStyle/>
          <a:p>
            <a:r>
              <a:rPr lang="en-MY" dirty="0"/>
              <a:t> A new approach to strategic management was developed in the early 1990's by </a:t>
            </a:r>
            <a:r>
              <a:rPr lang="en-MY" dirty="0" err="1"/>
              <a:t>Drs.</a:t>
            </a:r>
            <a:r>
              <a:rPr lang="en-MY" dirty="0"/>
              <a:t> Robert Kaplan (Harvard Business School) and David Norton. The balanced scorecard approach provides a clear prescription as to what companies should measure in order to 'balance' the financial perspective.</a:t>
            </a:r>
          </a:p>
          <a:p>
            <a:endParaRPr lang="en-MY" dirty="0"/>
          </a:p>
          <a:p>
            <a:r>
              <a:rPr lang="en-MY" dirty="0"/>
              <a:t> Balanced Scorecard is the Management System that enables organisation to clarify their vision and strategy and translate them into </a:t>
            </a:r>
            <a:r>
              <a:rPr lang="en-MY" dirty="0" err="1"/>
              <a:t>action.It</a:t>
            </a:r>
            <a:r>
              <a:rPr lang="en-MY" dirty="0"/>
              <a:t> provides feedback on both internal process </a:t>
            </a:r>
            <a:r>
              <a:rPr lang="en-MY" dirty="0" err="1"/>
              <a:t>abd</a:t>
            </a:r>
            <a:r>
              <a:rPr lang="en-MY" dirty="0"/>
              <a:t> external outcomes in order to </a:t>
            </a:r>
            <a:r>
              <a:rPr lang="en-MY" dirty="0" err="1"/>
              <a:t>continously</a:t>
            </a:r>
            <a:r>
              <a:rPr lang="en-MY" dirty="0"/>
              <a:t> improve strategic performance and results.</a:t>
            </a:r>
          </a:p>
          <a:p>
            <a:endParaRPr lang="en-MY" dirty="0"/>
          </a:p>
          <a:p>
            <a:r>
              <a:rPr lang="en-MY" dirty="0"/>
              <a:t>“ </a:t>
            </a:r>
            <a:r>
              <a:rPr lang="en-MY" i="1" dirty="0"/>
              <a:t>Balanced scorecard retains traditional financial  measures.  But financial measures tell the story of past events, an adequate story for industrial age companies for which investments in long-term capabilities and customer relationships were not critical for success. These financial measures are inadequate, however, for guiding and evaluating the journey that information age companies must make to create future value through investment in customers, suppliers, employees, processes, technology, and innovation</a:t>
            </a:r>
            <a:r>
              <a:rPr lang="en-MY" dirty="0"/>
              <a:t>.”</a:t>
            </a:r>
          </a:p>
          <a:p>
            <a:endParaRPr lang="en-MY" dirty="0"/>
          </a:p>
        </p:txBody>
      </p:sp>
    </p:spTree>
    <p:extLst>
      <p:ext uri="{BB962C8B-B14F-4D97-AF65-F5344CB8AC3E}">
        <p14:creationId xmlns:p14="http://schemas.microsoft.com/office/powerpoint/2010/main" val="2507811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02D39-092E-460B-A5DD-240AC59729D7}"/>
              </a:ext>
            </a:extLst>
          </p:cNvPr>
          <p:cNvSpPr>
            <a:spLocks noGrp="1"/>
          </p:cNvSpPr>
          <p:nvPr>
            <p:ph type="title"/>
          </p:nvPr>
        </p:nvSpPr>
        <p:spPr/>
        <p:txBody>
          <a:bodyPr/>
          <a:lstStyle/>
          <a:p>
            <a:r>
              <a:rPr lang="en-MY" dirty="0"/>
              <a:t>Balance Scorecard</a:t>
            </a:r>
          </a:p>
        </p:txBody>
      </p:sp>
      <p:sp>
        <p:nvSpPr>
          <p:cNvPr id="4" name="TextBox 3">
            <a:extLst>
              <a:ext uri="{FF2B5EF4-FFF2-40B4-BE49-F238E27FC236}">
                <a16:creationId xmlns:a16="http://schemas.microsoft.com/office/drawing/2014/main" id="{D7F44908-588D-4DAB-8C10-CF0ED24D6ED7}"/>
              </a:ext>
            </a:extLst>
          </p:cNvPr>
          <p:cNvSpPr txBox="1"/>
          <p:nvPr/>
        </p:nvSpPr>
        <p:spPr>
          <a:xfrm>
            <a:off x="683568" y="1628800"/>
            <a:ext cx="8208911" cy="4524315"/>
          </a:xfrm>
          <a:prstGeom prst="rect">
            <a:avLst/>
          </a:prstGeom>
          <a:noFill/>
        </p:spPr>
        <p:txBody>
          <a:bodyPr wrap="square" rtlCol="0">
            <a:spAutoFit/>
          </a:bodyPr>
          <a:lstStyle/>
          <a:p>
            <a:r>
              <a:rPr lang="en-MY" dirty="0"/>
              <a:t> the greatest challenge for organizations</a:t>
            </a:r>
          </a:p>
          <a:p>
            <a:endParaRPr lang="en-MY" dirty="0"/>
          </a:p>
          <a:p>
            <a:pPr marL="285750" indent="-285750">
              <a:buFont typeface="Wingdings" panose="05000000000000000000" pitchFamily="2" charset="2"/>
              <a:buChar char="§"/>
            </a:pPr>
            <a:r>
              <a:rPr lang="en-MY" dirty="0"/>
              <a:t>Vision</a:t>
            </a:r>
          </a:p>
          <a:p>
            <a:r>
              <a:rPr lang="en-MY" dirty="0"/>
              <a:t>  	- only 5% of workforce gets it!</a:t>
            </a:r>
          </a:p>
          <a:p>
            <a:pPr marL="285750" indent="-285750">
              <a:buFont typeface="Wingdings" panose="05000000000000000000" pitchFamily="2" charset="2"/>
              <a:buChar char="§"/>
            </a:pPr>
            <a:r>
              <a:rPr lang="en-MY" dirty="0"/>
              <a:t>People </a:t>
            </a:r>
          </a:p>
          <a:p>
            <a:r>
              <a:rPr lang="en-MY" dirty="0"/>
              <a:t>	– 25% of managers have incentives linked to strategy</a:t>
            </a:r>
          </a:p>
          <a:p>
            <a:pPr marL="285750" indent="-285750">
              <a:buFont typeface="Wingdings" panose="05000000000000000000" pitchFamily="2" charset="2"/>
              <a:buChar char="§"/>
            </a:pPr>
            <a:r>
              <a:rPr lang="en-MY" dirty="0"/>
              <a:t>Management </a:t>
            </a:r>
          </a:p>
          <a:p>
            <a:r>
              <a:rPr lang="en-MY" dirty="0"/>
              <a:t>	</a:t>
            </a:r>
            <a:r>
              <a:rPr lang="en-MY" sz="1600" dirty="0"/>
              <a:t>– 85% of executive teams spend less than 1 hour/</a:t>
            </a:r>
            <a:r>
              <a:rPr lang="en-MY" sz="1600" dirty="0" err="1"/>
              <a:t>mo</a:t>
            </a:r>
            <a:r>
              <a:rPr lang="en-MY" sz="1600" dirty="0"/>
              <a:t> discussing strategy</a:t>
            </a:r>
            <a:endParaRPr lang="en-MY" dirty="0"/>
          </a:p>
          <a:p>
            <a:pPr marL="285750" indent="-285750">
              <a:buFont typeface="Wingdings" panose="05000000000000000000" pitchFamily="2" charset="2"/>
              <a:buChar char="§"/>
            </a:pPr>
            <a:r>
              <a:rPr lang="en-MY" dirty="0"/>
              <a:t>Resource </a:t>
            </a:r>
          </a:p>
          <a:p>
            <a:r>
              <a:rPr lang="en-MY" dirty="0"/>
              <a:t>	– 60% of organizations don’t link budgets to strategy</a:t>
            </a:r>
          </a:p>
          <a:p>
            <a:endParaRPr lang="en-MY" dirty="0"/>
          </a:p>
          <a:p>
            <a:endParaRPr lang="en-MY" dirty="0"/>
          </a:p>
          <a:p>
            <a:r>
              <a:rPr lang="en-MY" dirty="0"/>
              <a:t>Bad execution, not bad strategy is the cause of 70% of CEO failures</a:t>
            </a:r>
          </a:p>
          <a:p>
            <a:endParaRPr lang="en-MY" dirty="0"/>
          </a:p>
          <a:p>
            <a:r>
              <a:rPr lang="en-MY" dirty="0"/>
              <a:t>Execution is not just tactics—it is a discipline and a system</a:t>
            </a:r>
          </a:p>
          <a:p>
            <a:endParaRPr lang="en-MY" dirty="0"/>
          </a:p>
        </p:txBody>
      </p:sp>
    </p:spTree>
    <p:extLst>
      <p:ext uri="{BB962C8B-B14F-4D97-AF65-F5344CB8AC3E}">
        <p14:creationId xmlns:p14="http://schemas.microsoft.com/office/powerpoint/2010/main" val="1970470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546B7-A546-4CAB-B49F-35F603C21604}"/>
              </a:ext>
            </a:extLst>
          </p:cNvPr>
          <p:cNvSpPr>
            <a:spLocks noGrp="1"/>
          </p:cNvSpPr>
          <p:nvPr>
            <p:ph type="title"/>
          </p:nvPr>
        </p:nvSpPr>
        <p:spPr/>
        <p:txBody>
          <a:bodyPr/>
          <a:lstStyle/>
          <a:p>
            <a:r>
              <a:rPr lang="en-MY" dirty="0"/>
              <a:t>Challenges in Executing Strategy </a:t>
            </a:r>
          </a:p>
        </p:txBody>
      </p:sp>
      <p:sp>
        <p:nvSpPr>
          <p:cNvPr id="6" name="AutoShape 6">
            <a:extLst>
              <a:ext uri="{FF2B5EF4-FFF2-40B4-BE49-F238E27FC236}">
                <a16:creationId xmlns:a16="http://schemas.microsoft.com/office/drawing/2014/main" id="{DE32F1CA-9689-41E0-BCD5-80EB54AB61CA}"/>
              </a:ext>
            </a:extLst>
          </p:cNvPr>
          <p:cNvSpPr>
            <a:spLocks noChangeArrowheads="1"/>
          </p:cNvSpPr>
          <p:nvPr/>
        </p:nvSpPr>
        <p:spPr bwMode="auto">
          <a:xfrm>
            <a:off x="304800" y="1752600"/>
            <a:ext cx="2817813" cy="1828800"/>
          </a:xfrm>
          <a:prstGeom prst="flowChartDocument">
            <a:avLst/>
          </a:prstGeom>
          <a:solidFill>
            <a:srgbClr val="FFFFFF"/>
          </a:solidFill>
          <a:ln w="9525">
            <a:solidFill>
              <a:schemeClr val="tx1"/>
            </a:solidFill>
            <a:miter lim="800000"/>
            <a:headEnd/>
            <a:tailEnd/>
          </a:ln>
          <a:effectLst/>
        </p:spPr>
        <p:txBody>
          <a:bodyPr wrap="none" anchor="ctr"/>
          <a:lstStyle/>
          <a:p>
            <a:pPr algn="ctr"/>
            <a:r>
              <a:rPr lang="en-US" altLang="en-US" b="1" dirty="0"/>
              <a:t>Financial Management </a:t>
            </a:r>
          </a:p>
          <a:p>
            <a:pPr algn="ctr"/>
            <a:r>
              <a:rPr lang="en-US" altLang="en-US" b="1" dirty="0"/>
              <a:t>Tools</a:t>
            </a:r>
          </a:p>
          <a:p>
            <a:pPr algn="ctr"/>
            <a:r>
              <a:rPr lang="en-US" altLang="en-US" sz="1600" dirty="0"/>
              <a:t>Balance Sheets</a:t>
            </a:r>
          </a:p>
          <a:p>
            <a:pPr algn="ctr"/>
            <a:r>
              <a:rPr lang="en-US" altLang="en-US" sz="1600" dirty="0"/>
              <a:t>Income Statements</a:t>
            </a:r>
          </a:p>
          <a:p>
            <a:pPr algn="ctr"/>
            <a:r>
              <a:rPr lang="en-US" altLang="en-US" sz="1600" dirty="0"/>
              <a:t>Statement of Cash Flow</a:t>
            </a:r>
          </a:p>
        </p:txBody>
      </p:sp>
      <p:sp>
        <p:nvSpPr>
          <p:cNvPr id="7" name="AutoShape 9">
            <a:extLst>
              <a:ext uri="{FF2B5EF4-FFF2-40B4-BE49-F238E27FC236}">
                <a16:creationId xmlns:a16="http://schemas.microsoft.com/office/drawing/2014/main" id="{C09EED9A-B9EA-479E-A6CD-64807446F52C}"/>
              </a:ext>
            </a:extLst>
          </p:cNvPr>
          <p:cNvSpPr>
            <a:spLocks noChangeArrowheads="1"/>
          </p:cNvSpPr>
          <p:nvPr/>
        </p:nvSpPr>
        <p:spPr bwMode="auto">
          <a:xfrm>
            <a:off x="3124200" y="4419600"/>
            <a:ext cx="2514600" cy="1828800"/>
          </a:xfrm>
          <a:prstGeom prst="flowChartDocument">
            <a:avLst/>
          </a:prstGeom>
          <a:solidFill>
            <a:srgbClr val="FFFFFF"/>
          </a:solidFill>
          <a:ln w="9525">
            <a:solidFill>
              <a:schemeClr val="tx1"/>
            </a:solidFill>
            <a:miter lim="800000"/>
            <a:headEnd/>
            <a:tailEnd/>
          </a:ln>
          <a:effectLst/>
        </p:spPr>
        <p:txBody>
          <a:bodyPr wrap="none" anchor="ctr"/>
          <a:lstStyle/>
          <a:p>
            <a:pPr algn="ctr"/>
            <a:r>
              <a:rPr lang="en-US" altLang="en-US" b="1" dirty="0"/>
              <a:t>People Management</a:t>
            </a:r>
          </a:p>
          <a:p>
            <a:pPr algn="ctr"/>
            <a:r>
              <a:rPr lang="en-US" altLang="en-US" b="1" dirty="0"/>
              <a:t>Tools</a:t>
            </a:r>
          </a:p>
          <a:p>
            <a:pPr algn="ctr"/>
            <a:r>
              <a:rPr lang="en-US" altLang="en-US" sz="1600" dirty="0"/>
              <a:t>MBO</a:t>
            </a:r>
          </a:p>
          <a:p>
            <a:pPr algn="ctr"/>
            <a:r>
              <a:rPr lang="en-US" altLang="en-US" sz="1600" dirty="0"/>
              <a:t>Training Programs</a:t>
            </a:r>
          </a:p>
          <a:p>
            <a:pPr algn="ctr"/>
            <a:r>
              <a:rPr lang="en-US" altLang="en-US" sz="1600" dirty="0"/>
              <a:t>HRIS</a:t>
            </a:r>
          </a:p>
          <a:p>
            <a:pPr algn="ctr"/>
            <a:r>
              <a:rPr lang="en-US" altLang="en-US" sz="1600" dirty="0"/>
              <a:t>360 Feedback</a:t>
            </a:r>
          </a:p>
        </p:txBody>
      </p:sp>
      <p:sp>
        <p:nvSpPr>
          <p:cNvPr id="8" name="AutoShape 10">
            <a:extLst>
              <a:ext uri="{FF2B5EF4-FFF2-40B4-BE49-F238E27FC236}">
                <a16:creationId xmlns:a16="http://schemas.microsoft.com/office/drawing/2014/main" id="{C4A48CBA-D9AD-49A0-ADE0-34AF206A9F42}"/>
              </a:ext>
            </a:extLst>
          </p:cNvPr>
          <p:cNvSpPr>
            <a:spLocks noChangeArrowheads="1"/>
          </p:cNvSpPr>
          <p:nvPr/>
        </p:nvSpPr>
        <p:spPr bwMode="auto">
          <a:xfrm>
            <a:off x="304800" y="4038600"/>
            <a:ext cx="2895600" cy="1828800"/>
          </a:xfrm>
          <a:prstGeom prst="flowChartDocument">
            <a:avLst/>
          </a:prstGeom>
          <a:solidFill>
            <a:srgbClr val="FFFFFF"/>
          </a:solidFill>
          <a:ln w="9525">
            <a:solidFill>
              <a:schemeClr val="tx1"/>
            </a:solidFill>
            <a:miter lim="800000"/>
            <a:headEnd/>
            <a:tailEnd/>
          </a:ln>
          <a:effectLst/>
        </p:spPr>
        <p:txBody>
          <a:bodyPr wrap="none" anchor="ctr"/>
          <a:lstStyle/>
          <a:p>
            <a:pPr algn="ctr"/>
            <a:r>
              <a:rPr lang="en-US" altLang="en-US" b="1" dirty="0"/>
              <a:t>Customer Management</a:t>
            </a:r>
          </a:p>
          <a:p>
            <a:pPr algn="ctr"/>
            <a:r>
              <a:rPr lang="en-US" altLang="en-US" b="1" dirty="0"/>
              <a:t>Tools</a:t>
            </a:r>
          </a:p>
          <a:p>
            <a:pPr algn="ctr"/>
            <a:r>
              <a:rPr lang="en-US" altLang="en-US" sz="1600" dirty="0"/>
              <a:t>C R M</a:t>
            </a:r>
          </a:p>
          <a:p>
            <a:pPr algn="ctr"/>
            <a:r>
              <a:rPr lang="en-US" altLang="en-US" sz="1600" dirty="0"/>
              <a:t>Customer Segment Analysis</a:t>
            </a:r>
          </a:p>
          <a:p>
            <a:pPr algn="ctr"/>
            <a:r>
              <a:rPr lang="en-US" altLang="en-US" sz="1600" dirty="0"/>
              <a:t>Customer Surveys</a:t>
            </a:r>
          </a:p>
        </p:txBody>
      </p:sp>
      <p:sp>
        <p:nvSpPr>
          <p:cNvPr id="9" name="AutoShape 11">
            <a:extLst>
              <a:ext uri="{FF2B5EF4-FFF2-40B4-BE49-F238E27FC236}">
                <a16:creationId xmlns:a16="http://schemas.microsoft.com/office/drawing/2014/main" id="{EA01C8F7-D4EB-44E2-9080-0A6D6B860E6E}"/>
              </a:ext>
            </a:extLst>
          </p:cNvPr>
          <p:cNvSpPr>
            <a:spLocks noChangeArrowheads="1"/>
          </p:cNvSpPr>
          <p:nvPr/>
        </p:nvSpPr>
        <p:spPr bwMode="auto">
          <a:xfrm>
            <a:off x="2895600" y="2209800"/>
            <a:ext cx="2667000" cy="1752600"/>
          </a:xfrm>
          <a:prstGeom prst="flowChartDocument">
            <a:avLst/>
          </a:prstGeom>
          <a:solidFill>
            <a:srgbClr val="FFFFFF"/>
          </a:solidFill>
          <a:ln w="9525">
            <a:solidFill>
              <a:schemeClr val="tx1"/>
            </a:solidFill>
            <a:miter lim="800000"/>
            <a:headEnd/>
            <a:tailEnd/>
          </a:ln>
          <a:effectLst/>
        </p:spPr>
        <p:txBody>
          <a:bodyPr wrap="none" anchor="ctr"/>
          <a:lstStyle/>
          <a:p>
            <a:pPr algn="ctr"/>
            <a:endParaRPr lang="en-US" altLang="en-US" b="1" dirty="0"/>
          </a:p>
          <a:p>
            <a:pPr algn="ctr"/>
            <a:r>
              <a:rPr lang="en-US" altLang="en-US" b="1" dirty="0"/>
              <a:t> Process Management</a:t>
            </a:r>
          </a:p>
          <a:p>
            <a:pPr algn="ctr"/>
            <a:r>
              <a:rPr lang="en-US" altLang="en-US" b="1" dirty="0"/>
              <a:t>Tools</a:t>
            </a:r>
          </a:p>
          <a:p>
            <a:pPr algn="ctr"/>
            <a:r>
              <a:rPr lang="en-US" altLang="en-US" sz="1600" b="1" dirty="0"/>
              <a:t>Six Sigma</a:t>
            </a:r>
          </a:p>
          <a:p>
            <a:pPr algn="ctr"/>
            <a:r>
              <a:rPr lang="en-US" altLang="en-US" sz="1600" b="1" dirty="0"/>
              <a:t>Supply Chain Management</a:t>
            </a:r>
          </a:p>
          <a:p>
            <a:pPr algn="ctr"/>
            <a:r>
              <a:rPr lang="en-US" altLang="en-US" sz="1600" b="1" dirty="0"/>
              <a:t>TQM</a:t>
            </a:r>
          </a:p>
          <a:p>
            <a:pPr algn="ctr"/>
            <a:endParaRPr lang="en-US" altLang="en-US" dirty="0"/>
          </a:p>
        </p:txBody>
      </p:sp>
      <p:sp>
        <p:nvSpPr>
          <p:cNvPr id="10" name="AutoShape 12">
            <a:extLst>
              <a:ext uri="{FF2B5EF4-FFF2-40B4-BE49-F238E27FC236}">
                <a16:creationId xmlns:a16="http://schemas.microsoft.com/office/drawing/2014/main" id="{0F470D91-F692-4DE4-AB97-7771A5767820}"/>
              </a:ext>
            </a:extLst>
          </p:cNvPr>
          <p:cNvSpPr>
            <a:spLocks noChangeArrowheads="1"/>
          </p:cNvSpPr>
          <p:nvPr/>
        </p:nvSpPr>
        <p:spPr bwMode="auto">
          <a:xfrm>
            <a:off x="6096000" y="2971800"/>
            <a:ext cx="2514600" cy="1600200"/>
          </a:xfrm>
          <a:prstGeom prst="flowChartDocument">
            <a:avLst/>
          </a:prstGeom>
          <a:solidFill>
            <a:srgbClr val="FFFFFF"/>
          </a:solidFill>
          <a:ln w="9525">
            <a:solidFill>
              <a:schemeClr val="tx1"/>
            </a:solidFill>
            <a:miter lim="800000"/>
            <a:headEnd/>
            <a:tailEnd/>
          </a:ln>
          <a:effectLst/>
        </p:spPr>
        <p:txBody>
          <a:bodyPr wrap="none" anchor="ctr"/>
          <a:lstStyle/>
          <a:p>
            <a:pPr algn="ctr"/>
            <a:r>
              <a:rPr lang="en-US" altLang="en-US" b="1" dirty="0"/>
              <a:t>Strategy Management </a:t>
            </a:r>
          </a:p>
          <a:p>
            <a:pPr algn="ctr"/>
            <a:r>
              <a:rPr lang="en-US" altLang="en-US" b="1" dirty="0"/>
              <a:t>Tools</a:t>
            </a:r>
          </a:p>
          <a:p>
            <a:pPr algn="ctr"/>
            <a:endParaRPr lang="en-US" altLang="en-US" b="1" dirty="0"/>
          </a:p>
          <a:p>
            <a:pPr algn="ctr"/>
            <a:r>
              <a:rPr lang="en-US" altLang="en-US" b="1" dirty="0"/>
              <a:t>???</a:t>
            </a:r>
          </a:p>
        </p:txBody>
      </p:sp>
    </p:spTree>
    <p:extLst>
      <p:ext uri="{BB962C8B-B14F-4D97-AF65-F5344CB8AC3E}">
        <p14:creationId xmlns:p14="http://schemas.microsoft.com/office/powerpoint/2010/main" val="2333210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2E4C6-3B91-42C9-B683-5E7606353148}"/>
              </a:ext>
            </a:extLst>
          </p:cNvPr>
          <p:cNvSpPr>
            <a:spLocks noGrp="1"/>
          </p:cNvSpPr>
          <p:nvPr>
            <p:ph type="title"/>
          </p:nvPr>
        </p:nvSpPr>
        <p:spPr/>
        <p:txBody>
          <a:bodyPr/>
          <a:lstStyle/>
          <a:p>
            <a:r>
              <a:rPr lang="en-MY" dirty="0"/>
              <a:t>Balance Scorecard</a:t>
            </a:r>
          </a:p>
        </p:txBody>
      </p:sp>
      <p:sp>
        <p:nvSpPr>
          <p:cNvPr id="5" name="AutoShape 4">
            <a:extLst>
              <a:ext uri="{FF2B5EF4-FFF2-40B4-BE49-F238E27FC236}">
                <a16:creationId xmlns:a16="http://schemas.microsoft.com/office/drawing/2014/main" id="{A4BBCD37-4DD4-4BEF-AD69-B6FC6E674CDE}"/>
              </a:ext>
            </a:extLst>
          </p:cNvPr>
          <p:cNvSpPr>
            <a:spLocks noChangeArrowheads="1"/>
          </p:cNvSpPr>
          <p:nvPr/>
        </p:nvSpPr>
        <p:spPr bwMode="auto">
          <a:xfrm>
            <a:off x="304800" y="2037470"/>
            <a:ext cx="6019800" cy="609600"/>
          </a:xfrm>
          <a:prstGeom prst="flowChartProcess">
            <a:avLst/>
          </a:prstGeom>
          <a:solidFill>
            <a:srgbClr val="FFFFFF"/>
          </a:solidFill>
          <a:ln w="9525">
            <a:solidFill>
              <a:schemeClr val="tx1"/>
            </a:solidFill>
            <a:miter lim="800000"/>
            <a:headEnd/>
            <a:tailEnd/>
          </a:ln>
          <a:effectLst/>
        </p:spPr>
        <p:txBody>
          <a:bodyPr wrap="none" anchor="ctr"/>
          <a:lstStyle/>
          <a:p>
            <a:pPr algn="ctr"/>
            <a:r>
              <a:rPr lang="en-US" altLang="en-US" b="1" dirty="0"/>
              <a:t>Train and Communicate Strategy </a:t>
            </a:r>
          </a:p>
        </p:txBody>
      </p:sp>
      <p:sp>
        <p:nvSpPr>
          <p:cNvPr id="7" name="AutoShape 5">
            <a:extLst>
              <a:ext uri="{FF2B5EF4-FFF2-40B4-BE49-F238E27FC236}">
                <a16:creationId xmlns:a16="http://schemas.microsoft.com/office/drawing/2014/main" id="{F9CF9576-62B5-4103-AAD5-F7423FED8ABB}"/>
              </a:ext>
            </a:extLst>
          </p:cNvPr>
          <p:cNvSpPr>
            <a:spLocks noChangeArrowheads="1"/>
          </p:cNvSpPr>
          <p:nvPr/>
        </p:nvSpPr>
        <p:spPr bwMode="auto">
          <a:xfrm>
            <a:off x="304800" y="3048000"/>
            <a:ext cx="6019800" cy="762000"/>
          </a:xfrm>
          <a:prstGeom prst="flowChartProcess">
            <a:avLst/>
          </a:prstGeom>
          <a:solidFill>
            <a:srgbClr val="FFFFFF"/>
          </a:solidFill>
          <a:ln w="9525">
            <a:solidFill>
              <a:schemeClr val="tx1"/>
            </a:solidFill>
            <a:miter lim="800000"/>
            <a:headEnd/>
            <a:tailEnd/>
          </a:ln>
          <a:effectLst/>
        </p:spPr>
        <p:txBody>
          <a:bodyPr wrap="none" anchor="ctr"/>
          <a:lstStyle/>
          <a:p>
            <a:pPr algn="ctr"/>
            <a:r>
              <a:rPr lang="en-US" altLang="en-US" b="1" dirty="0"/>
              <a:t>Set goals, select performance measures and link</a:t>
            </a:r>
          </a:p>
          <a:p>
            <a:pPr algn="ctr"/>
            <a:r>
              <a:rPr lang="en-US" altLang="en-US" b="1" dirty="0"/>
              <a:t>measures to incentives</a:t>
            </a:r>
          </a:p>
        </p:txBody>
      </p:sp>
      <p:sp>
        <p:nvSpPr>
          <p:cNvPr id="8" name="AutoShape 6">
            <a:extLst>
              <a:ext uri="{FF2B5EF4-FFF2-40B4-BE49-F238E27FC236}">
                <a16:creationId xmlns:a16="http://schemas.microsoft.com/office/drawing/2014/main" id="{3F5605FD-566A-442B-9519-53C84F87FE93}"/>
              </a:ext>
            </a:extLst>
          </p:cNvPr>
          <p:cNvSpPr>
            <a:spLocks noChangeArrowheads="1"/>
          </p:cNvSpPr>
          <p:nvPr/>
        </p:nvSpPr>
        <p:spPr bwMode="auto">
          <a:xfrm>
            <a:off x="304800" y="4343400"/>
            <a:ext cx="6019800" cy="609600"/>
          </a:xfrm>
          <a:prstGeom prst="flowChartProcess">
            <a:avLst/>
          </a:prstGeom>
          <a:solidFill>
            <a:srgbClr val="FFFFFF"/>
          </a:solidFill>
          <a:ln w="9525">
            <a:solidFill>
              <a:schemeClr val="tx1"/>
            </a:solidFill>
            <a:miter lim="800000"/>
            <a:headEnd/>
            <a:tailEnd/>
          </a:ln>
          <a:effectLst/>
        </p:spPr>
        <p:txBody>
          <a:bodyPr wrap="none" anchor="ctr"/>
          <a:lstStyle/>
          <a:p>
            <a:pPr algn="ctr"/>
            <a:r>
              <a:rPr lang="en-US" altLang="en-US" b="1" dirty="0"/>
              <a:t>Set target for each goal and re-deploy resources to</a:t>
            </a:r>
          </a:p>
          <a:p>
            <a:pPr algn="ctr"/>
            <a:r>
              <a:rPr lang="en-US" altLang="en-US" b="1" dirty="0"/>
              <a:t>activities and initiatives to achieve targets</a:t>
            </a:r>
          </a:p>
        </p:txBody>
      </p:sp>
      <p:sp>
        <p:nvSpPr>
          <p:cNvPr id="9" name="AutoShape 7">
            <a:extLst>
              <a:ext uri="{FF2B5EF4-FFF2-40B4-BE49-F238E27FC236}">
                <a16:creationId xmlns:a16="http://schemas.microsoft.com/office/drawing/2014/main" id="{83E2196E-C4CF-41E9-835F-14C265CA1004}"/>
              </a:ext>
            </a:extLst>
          </p:cNvPr>
          <p:cNvSpPr>
            <a:spLocks noChangeArrowheads="1"/>
          </p:cNvSpPr>
          <p:nvPr/>
        </p:nvSpPr>
        <p:spPr bwMode="auto">
          <a:xfrm>
            <a:off x="304800" y="5486400"/>
            <a:ext cx="6019800" cy="609600"/>
          </a:xfrm>
          <a:prstGeom prst="flowChartProcess">
            <a:avLst/>
          </a:prstGeom>
          <a:solidFill>
            <a:srgbClr val="FFFFFF"/>
          </a:solidFill>
          <a:ln w="9525">
            <a:solidFill>
              <a:schemeClr val="tx1"/>
            </a:solidFill>
            <a:miter lim="800000"/>
            <a:headEnd/>
            <a:tailEnd/>
          </a:ln>
          <a:effectLst/>
        </p:spPr>
        <p:txBody>
          <a:bodyPr wrap="none" anchor="ctr"/>
          <a:lstStyle/>
          <a:p>
            <a:pPr algn="ctr"/>
            <a:r>
              <a:rPr lang="en-US" altLang="en-US" b="1" dirty="0"/>
              <a:t>Provide feedback on performance and </a:t>
            </a:r>
          </a:p>
          <a:p>
            <a:pPr algn="ctr"/>
            <a:r>
              <a:rPr lang="en-US" altLang="en-US" b="1" dirty="0"/>
              <a:t>learn from results</a:t>
            </a:r>
          </a:p>
        </p:txBody>
      </p:sp>
      <p:sp>
        <p:nvSpPr>
          <p:cNvPr id="10" name="AutoShape 8">
            <a:extLst>
              <a:ext uri="{FF2B5EF4-FFF2-40B4-BE49-F238E27FC236}">
                <a16:creationId xmlns:a16="http://schemas.microsoft.com/office/drawing/2014/main" id="{53E8E151-A15E-434C-8098-E71D42BF5FEA}"/>
              </a:ext>
            </a:extLst>
          </p:cNvPr>
          <p:cNvSpPr>
            <a:spLocks noChangeArrowheads="1"/>
          </p:cNvSpPr>
          <p:nvPr/>
        </p:nvSpPr>
        <p:spPr bwMode="auto">
          <a:xfrm>
            <a:off x="6781800" y="3505200"/>
            <a:ext cx="2057400" cy="1066800"/>
          </a:xfrm>
          <a:prstGeom prst="flowChartProcess">
            <a:avLst/>
          </a:prstGeom>
          <a:solidFill>
            <a:srgbClr val="FFFFFF"/>
          </a:solidFill>
          <a:ln w="9525">
            <a:solidFill>
              <a:schemeClr val="tx1"/>
            </a:solidFill>
            <a:miter lim="800000"/>
            <a:headEnd/>
            <a:tailEnd/>
          </a:ln>
          <a:effectLst/>
        </p:spPr>
        <p:txBody>
          <a:bodyPr wrap="none" anchor="ctr"/>
          <a:lstStyle/>
          <a:p>
            <a:pPr algn="ctr"/>
            <a:r>
              <a:rPr lang="en-US" altLang="en-US" b="1" dirty="0"/>
              <a:t>Feed</a:t>
            </a:r>
          </a:p>
          <a:p>
            <a:pPr algn="ctr"/>
            <a:r>
              <a:rPr lang="en-US" altLang="en-US" b="1" dirty="0"/>
              <a:t>Forward</a:t>
            </a:r>
          </a:p>
          <a:p>
            <a:pPr algn="ctr"/>
            <a:r>
              <a:rPr lang="en-US" altLang="en-US" b="1" dirty="0"/>
              <a:t>Learning</a:t>
            </a:r>
          </a:p>
        </p:txBody>
      </p:sp>
      <p:cxnSp>
        <p:nvCxnSpPr>
          <p:cNvPr id="11" name="AutoShape 9">
            <a:extLst>
              <a:ext uri="{FF2B5EF4-FFF2-40B4-BE49-F238E27FC236}">
                <a16:creationId xmlns:a16="http://schemas.microsoft.com/office/drawing/2014/main" id="{93605B8A-E13A-4CE3-BFBD-28AFAD770BC0}"/>
              </a:ext>
            </a:extLst>
          </p:cNvPr>
          <p:cNvCxnSpPr>
            <a:cxnSpLocks noChangeShapeType="1"/>
            <a:stCxn id="5" idx="2"/>
            <a:endCxn id="7" idx="0"/>
          </p:cNvCxnSpPr>
          <p:nvPr/>
        </p:nvCxnSpPr>
        <p:spPr bwMode="auto">
          <a:xfrm>
            <a:off x="3314700" y="2647070"/>
            <a:ext cx="0" cy="40093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AutoShape 12">
            <a:extLst>
              <a:ext uri="{FF2B5EF4-FFF2-40B4-BE49-F238E27FC236}">
                <a16:creationId xmlns:a16="http://schemas.microsoft.com/office/drawing/2014/main" id="{A2E219D6-8203-4D28-AB8A-04DA19F5ED63}"/>
              </a:ext>
            </a:extLst>
          </p:cNvPr>
          <p:cNvCxnSpPr>
            <a:cxnSpLocks noChangeShapeType="1"/>
            <a:stCxn id="9" idx="3"/>
            <a:endCxn id="10" idx="2"/>
          </p:cNvCxnSpPr>
          <p:nvPr/>
        </p:nvCxnSpPr>
        <p:spPr bwMode="auto">
          <a:xfrm flipV="1">
            <a:off x="6324600" y="4572000"/>
            <a:ext cx="1485900" cy="1219200"/>
          </a:xfrm>
          <a:prstGeom prst="bentConnector2">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AutoShape 13">
            <a:extLst>
              <a:ext uri="{FF2B5EF4-FFF2-40B4-BE49-F238E27FC236}">
                <a16:creationId xmlns:a16="http://schemas.microsoft.com/office/drawing/2014/main" id="{E3612B03-28C5-47A0-9D4E-FD7B08D87DA8}"/>
              </a:ext>
            </a:extLst>
          </p:cNvPr>
          <p:cNvCxnSpPr>
            <a:cxnSpLocks noChangeShapeType="1"/>
            <a:stCxn id="10" idx="0"/>
            <a:endCxn id="5" idx="3"/>
          </p:cNvCxnSpPr>
          <p:nvPr/>
        </p:nvCxnSpPr>
        <p:spPr bwMode="auto">
          <a:xfrm rot="16200000" flipV="1">
            <a:off x="6486085" y="2180785"/>
            <a:ext cx="1162930" cy="1485900"/>
          </a:xfrm>
          <a:prstGeom prst="bentConnector2">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AutoShape 15">
            <a:extLst>
              <a:ext uri="{FF2B5EF4-FFF2-40B4-BE49-F238E27FC236}">
                <a16:creationId xmlns:a16="http://schemas.microsoft.com/office/drawing/2014/main" id="{C20C9AFE-4662-46AB-BA26-7CB0B16E3D80}"/>
              </a:ext>
            </a:extLst>
          </p:cNvPr>
          <p:cNvCxnSpPr>
            <a:cxnSpLocks noChangeShapeType="1"/>
            <a:stCxn id="7" idx="2"/>
            <a:endCxn id="8" idx="0"/>
          </p:cNvCxnSpPr>
          <p:nvPr/>
        </p:nvCxnSpPr>
        <p:spPr bwMode="auto">
          <a:xfrm>
            <a:off x="3314700" y="3810000"/>
            <a:ext cx="0" cy="53340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AutoShape 16">
            <a:extLst>
              <a:ext uri="{FF2B5EF4-FFF2-40B4-BE49-F238E27FC236}">
                <a16:creationId xmlns:a16="http://schemas.microsoft.com/office/drawing/2014/main" id="{DFBF75BC-FBF8-479B-8A54-E2059969B4D0}"/>
              </a:ext>
            </a:extLst>
          </p:cNvPr>
          <p:cNvCxnSpPr>
            <a:cxnSpLocks noChangeShapeType="1"/>
            <a:stCxn id="8" idx="2"/>
            <a:endCxn id="9" idx="0"/>
          </p:cNvCxnSpPr>
          <p:nvPr/>
        </p:nvCxnSpPr>
        <p:spPr bwMode="auto">
          <a:xfrm>
            <a:off x="3314700" y="4953000"/>
            <a:ext cx="0" cy="53340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526877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F0C16-28B2-4D8A-9D47-E5C14A352864}"/>
              </a:ext>
            </a:extLst>
          </p:cNvPr>
          <p:cNvSpPr>
            <a:spLocks noGrp="1"/>
          </p:cNvSpPr>
          <p:nvPr>
            <p:ph type="title"/>
          </p:nvPr>
        </p:nvSpPr>
        <p:spPr/>
        <p:txBody>
          <a:bodyPr/>
          <a:lstStyle/>
          <a:p>
            <a:r>
              <a:rPr lang="en-MY" dirty="0"/>
              <a:t>Balance Scorecard</a:t>
            </a:r>
          </a:p>
        </p:txBody>
      </p:sp>
      <p:sp>
        <p:nvSpPr>
          <p:cNvPr id="4" name="TextBox 3">
            <a:extLst>
              <a:ext uri="{FF2B5EF4-FFF2-40B4-BE49-F238E27FC236}">
                <a16:creationId xmlns:a16="http://schemas.microsoft.com/office/drawing/2014/main" id="{DB9B7961-9A0C-4BC8-A17C-D8AC208FAB75}"/>
              </a:ext>
            </a:extLst>
          </p:cNvPr>
          <p:cNvSpPr txBox="1"/>
          <p:nvPr/>
        </p:nvSpPr>
        <p:spPr>
          <a:xfrm>
            <a:off x="914400" y="1844824"/>
            <a:ext cx="7200800" cy="3447098"/>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A robust tool – but keep it simple! </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Makes strategy tangible –everyone’s job!</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Tracks what’s important – hits and misses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Measurement-lead management</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Provides feedback for short-term course corrections and long-term learning</a:t>
            </a:r>
          </a:p>
          <a:p>
            <a:pPr marL="285750" indent="-285750">
              <a:buFont typeface="Wingdings" panose="05000000000000000000" pitchFamily="2" charset="2"/>
              <a:buChar char="§"/>
            </a:pPr>
            <a:endParaRPr lang="en-MY" sz="2000" dirty="0">
              <a:latin typeface="+mn-lt"/>
            </a:endParaRPr>
          </a:p>
        </p:txBody>
      </p:sp>
    </p:spTree>
    <p:extLst>
      <p:ext uri="{BB962C8B-B14F-4D97-AF65-F5344CB8AC3E}">
        <p14:creationId xmlns:p14="http://schemas.microsoft.com/office/powerpoint/2010/main" val="80431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144D-FA7E-45DC-ACD4-7B31D7088EC8}"/>
              </a:ext>
            </a:extLst>
          </p:cNvPr>
          <p:cNvSpPr>
            <a:spLocks noGrp="1"/>
          </p:cNvSpPr>
          <p:nvPr>
            <p:ph type="title"/>
          </p:nvPr>
        </p:nvSpPr>
        <p:spPr/>
        <p:txBody>
          <a:bodyPr/>
          <a:lstStyle/>
          <a:p>
            <a:r>
              <a:rPr lang="en-MY" dirty="0"/>
              <a:t>Balance Scorecard</a:t>
            </a:r>
          </a:p>
        </p:txBody>
      </p:sp>
      <p:sp>
        <p:nvSpPr>
          <p:cNvPr id="4" name="TextBox 3">
            <a:extLst>
              <a:ext uri="{FF2B5EF4-FFF2-40B4-BE49-F238E27FC236}">
                <a16:creationId xmlns:a16="http://schemas.microsoft.com/office/drawing/2014/main" id="{881E3E09-C93C-4FB7-AC47-3D0D85D761DC}"/>
              </a:ext>
            </a:extLst>
          </p:cNvPr>
          <p:cNvSpPr txBox="1"/>
          <p:nvPr/>
        </p:nvSpPr>
        <p:spPr>
          <a:xfrm>
            <a:off x="1115616" y="2045111"/>
            <a:ext cx="7272808" cy="3693319"/>
          </a:xfrm>
          <a:prstGeom prst="rect">
            <a:avLst/>
          </a:prstGeom>
          <a:noFill/>
        </p:spPr>
        <p:txBody>
          <a:bodyPr wrap="square" rtlCol="0">
            <a:spAutoFit/>
          </a:bodyPr>
          <a:lstStyle/>
          <a:p>
            <a:r>
              <a:rPr lang="en-MY" b="1" u="sng" dirty="0"/>
              <a:t>Financial  </a:t>
            </a:r>
          </a:p>
          <a:p>
            <a:r>
              <a:rPr lang="en-MY" dirty="0"/>
              <a:t>How do we succeed financially?</a:t>
            </a:r>
          </a:p>
          <a:p>
            <a:endParaRPr lang="en-MY" dirty="0"/>
          </a:p>
          <a:p>
            <a:r>
              <a:rPr lang="en-MY" b="1" u="sng" dirty="0"/>
              <a:t>Customer  </a:t>
            </a:r>
          </a:p>
          <a:p>
            <a:r>
              <a:rPr lang="en-MY" dirty="0"/>
              <a:t>How do we appear to our customers?</a:t>
            </a:r>
          </a:p>
          <a:p>
            <a:endParaRPr lang="en-MY" dirty="0"/>
          </a:p>
          <a:p>
            <a:r>
              <a:rPr lang="en-MY" b="1" u="sng" dirty="0"/>
              <a:t>Internal Process </a:t>
            </a:r>
          </a:p>
          <a:p>
            <a:r>
              <a:rPr lang="en-MY" dirty="0"/>
              <a:t>At what processes must we excel?</a:t>
            </a:r>
          </a:p>
          <a:p>
            <a:endParaRPr lang="en-MY" dirty="0"/>
          </a:p>
          <a:p>
            <a:r>
              <a:rPr lang="en-MY" b="1" u="sng" dirty="0"/>
              <a:t>Learning and Growth </a:t>
            </a:r>
          </a:p>
          <a:p>
            <a:r>
              <a:rPr lang="en-MY" dirty="0"/>
              <a:t> How do we sustain our ability to change and grow?</a:t>
            </a:r>
          </a:p>
          <a:p>
            <a:endParaRPr lang="en-MY" dirty="0"/>
          </a:p>
          <a:p>
            <a:endParaRPr lang="en-MY" dirty="0"/>
          </a:p>
        </p:txBody>
      </p:sp>
    </p:spTree>
    <p:extLst>
      <p:ext uri="{BB962C8B-B14F-4D97-AF65-F5344CB8AC3E}">
        <p14:creationId xmlns:p14="http://schemas.microsoft.com/office/powerpoint/2010/main" val="1446830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8D3E-E62D-43A9-B0ED-4AD6005BC8AE}"/>
              </a:ext>
            </a:extLst>
          </p:cNvPr>
          <p:cNvSpPr>
            <a:spLocks noGrp="1"/>
          </p:cNvSpPr>
          <p:nvPr>
            <p:ph type="title"/>
          </p:nvPr>
        </p:nvSpPr>
        <p:spPr/>
        <p:txBody>
          <a:bodyPr/>
          <a:lstStyle/>
          <a:p>
            <a:r>
              <a:rPr lang="en-MY" dirty="0"/>
              <a:t>Summary - BSC</a:t>
            </a:r>
          </a:p>
        </p:txBody>
      </p:sp>
      <p:sp>
        <p:nvSpPr>
          <p:cNvPr id="6" name="Rectangle 3">
            <a:extLst>
              <a:ext uri="{FF2B5EF4-FFF2-40B4-BE49-F238E27FC236}">
                <a16:creationId xmlns:a16="http://schemas.microsoft.com/office/drawing/2014/main" id="{9CB5828E-EA98-475E-B0C3-92E854B3368E}"/>
              </a:ext>
            </a:extLst>
          </p:cNvPr>
          <p:cNvSpPr txBox="1">
            <a:spLocks noChangeArrowheads="1"/>
          </p:cNvSpPr>
          <p:nvPr/>
        </p:nvSpPr>
        <p:spPr bwMode="auto">
          <a:xfrm>
            <a:off x="762000" y="1640160"/>
            <a:ext cx="77724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en-US"/>
          </a:p>
          <a:p>
            <a:endParaRPr lang="en-US" altLang="en-US" dirty="0"/>
          </a:p>
        </p:txBody>
      </p:sp>
      <p:sp>
        <p:nvSpPr>
          <p:cNvPr id="7" name="Rectangle 6">
            <a:extLst>
              <a:ext uri="{FF2B5EF4-FFF2-40B4-BE49-F238E27FC236}">
                <a16:creationId xmlns:a16="http://schemas.microsoft.com/office/drawing/2014/main" id="{CCCA325F-B333-48F0-B172-72AC5CE09D89}"/>
              </a:ext>
            </a:extLst>
          </p:cNvPr>
          <p:cNvSpPr>
            <a:spLocks noChangeArrowheads="1"/>
          </p:cNvSpPr>
          <p:nvPr/>
        </p:nvSpPr>
        <p:spPr bwMode="auto">
          <a:xfrm>
            <a:off x="1143000" y="1644352"/>
            <a:ext cx="1981200" cy="838200"/>
          </a:xfrm>
          <a:prstGeom prst="rect">
            <a:avLst/>
          </a:prstGeom>
          <a:solidFill>
            <a:srgbClr val="FFFFFF"/>
          </a:solidFill>
          <a:ln w="9525">
            <a:solidFill>
              <a:schemeClr val="tx1"/>
            </a:solidFill>
            <a:miter lim="800000"/>
            <a:headEnd/>
            <a:tailEnd/>
          </a:ln>
          <a:effectLst/>
        </p:spPr>
        <p:txBody>
          <a:bodyPr wrap="none" anchor="ctr"/>
          <a:lstStyle/>
          <a:p>
            <a:r>
              <a:rPr lang="en-US" altLang="en-US" dirty="0"/>
              <a:t>Financial</a:t>
            </a:r>
          </a:p>
          <a:p>
            <a:r>
              <a:rPr lang="en-US" altLang="en-US" dirty="0"/>
              <a:t>Perspective</a:t>
            </a:r>
          </a:p>
        </p:txBody>
      </p:sp>
      <p:sp>
        <p:nvSpPr>
          <p:cNvPr id="8" name="Rectangle 7">
            <a:extLst>
              <a:ext uri="{FF2B5EF4-FFF2-40B4-BE49-F238E27FC236}">
                <a16:creationId xmlns:a16="http://schemas.microsoft.com/office/drawing/2014/main" id="{8635194C-12DD-4936-AAA8-92A3774EDA48}"/>
              </a:ext>
            </a:extLst>
          </p:cNvPr>
          <p:cNvSpPr>
            <a:spLocks noChangeArrowheads="1"/>
          </p:cNvSpPr>
          <p:nvPr/>
        </p:nvSpPr>
        <p:spPr bwMode="auto">
          <a:xfrm>
            <a:off x="1143000" y="2863552"/>
            <a:ext cx="1981200" cy="914400"/>
          </a:xfrm>
          <a:prstGeom prst="rect">
            <a:avLst/>
          </a:prstGeom>
          <a:solidFill>
            <a:srgbClr val="FFFFFF"/>
          </a:solidFill>
          <a:ln w="9525">
            <a:solidFill>
              <a:schemeClr val="tx1"/>
            </a:solidFill>
            <a:miter lim="800000"/>
            <a:headEnd/>
            <a:tailEnd/>
          </a:ln>
          <a:effectLst/>
        </p:spPr>
        <p:txBody>
          <a:bodyPr wrap="none" anchor="ctr"/>
          <a:lstStyle/>
          <a:p>
            <a:r>
              <a:rPr lang="en-US" altLang="en-US"/>
              <a:t>Customer </a:t>
            </a:r>
          </a:p>
          <a:p>
            <a:r>
              <a:rPr lang="en-US" altLang="en-US"/>
              <a:t>Perspective</a:t>
            </a:r>
          </a:p>
        </p:txBody>
      </p:sp>
      <p:sp>
        <p:nvSpPr>
          <p:cNvPr id="9" name="Rectangle 8">
            <a:extLst>
              <a:ext uri="{FF2B5EF4-FFF2-40B4-BE49-F238E27FC236}">
                <a16:creationId xmlns:a16="http://schemas.microsoft.com/office/drawing/2014/main" id="{922FCF0A-4BBE-4A3F-99D2-4C1CAB179B51}"/>
              </a:ext>
            </a:extLst>
          </p:cNvPr>
          <p:cNvSpPr>
            <a:spLocks noChangeArrowheads="1"/>
          </p:cNvSpPr>
          <p:nvPr/>
        </p:nvSpPr>
        <p:spPr bwMode="auto">
          <a:xfrm>
            <a:off x="1143000" y="4311352"/>
            <a:ext cx="1981200" cy="914400"/>
          </a:xfrm>
          <a:prstGeom prst="rect">
            <a:avLst/>
          </a:prstGeom>
          <a:solidFill>
            <a:srgbClr val="FFFFFF"/>
          </a:solidFill>
          <a:ln w="9525">
            <a:solidFill>
              <a:schemeClr val="tx1"/>
            </a:solidFill>
            <a:miter lim="800000"/>
            <a:headEnd/>
            <a:tailEnd/>
          </a:ln>
          <a:effectLst/>
        </p:spPr>
        <p:txBody>
          <a:bodyPr wrap="none" anchor="ctr"/>
          <a:lstStyle/>
          <a:p>
            <a:r>
              <a:rPr lang="en-US" altLang="en-US"/>
              <a:t>Internal</a:t>
            </a:r>
          </a:p>
          <a:p>
            <a:r>
              <a:rPr lang="en-US" altLang="en-US"/>
              <a:t>Process</a:t>
            </a:r>
          </a:p>
        </p:txBody>
      </p:sp>
      <p:sp>
        <p:nvSpPr>
          <p:cNvPr id="10" name="Rectangle 9">
            <a:extLst>
              <a:ext uri="{FF2B5EF4-FFF2-40B4-BE49-F238E27FC236}">
                <a16:creationId xmlns:a16="http://schemas.microsoft.com/office/drawing/2014/main" id="{91A6D399-F827-475D-BE1E-DDBB6DE25BD8}"/>
              </a:ext>
            </a:extLst>
          </p:cNvPr>
          <p:cNvSpPr>
            <a:spLocks noChangeArrowheads="1"/>
          </p:cNvSpPr>
          <p:nvPr/>
        </p:nvSpPr>
        <p:spPr bwMode="auto">
          <a:xfrm>
            <a:off x="1143000" y="5606752"/>
            <a:ext cx="1981200" cy="990600"/>
          </a:xfrm>
          <a:prstGeom prst="rect">
            <a:avLst/>
          </a:prstGeom>
          <a:solidFill>
            <a:srgbClr val="FFFFFF"/>
          </a:solidFill>
          <a:ln w="9525">
            <a:solidFill>
              <a:schemeClr val="tx1"/>
            </a:solidFill>
            <a:miter lim="800000"/>
            <a:headEnd/>
            <a:tailEnd/>
          </a:ln>
          <a:effectLst/>
        </p:spPr>
        <p:txBody>
          <a:bodyPr wrap="none" anchor="ctr"/>
          <a:lstStyle/>
          <a:p>
            <a:r>
              <a:rPr lang="en-US" altLang="en-US"/>
              <a:t>Learning and</a:t>
            </a:r>
          </a:p>
          <a:p>
            <a:r>
              <a:rPr lang="en-US" altLang="en-US"/>
              <a:t>Growth</a:t>
            </a:r>
          </a:p>
        </p:txBody>
      </p:sp>
      <p:sp>
        <p:nvSpPr>
          <p:cNvPr id="11" name="Line 10">
            <a:extLst>
              <a:ext uri="{FF2B5EF4-FFF2-40B4-BE49-F238E27FC236}">
                <a16:creationId xmlns:a16="http://schemas.microsoft.com/office/drawing/2014/main" id="{5AC09A2D-7F8F-4C40-9C6B-D524291D05AC}"/>
              </a:ext>
            </a:extLst>
          </p:cNvPr>
          <p:cNvSpPr>
            <a:spLocks noChangeShapeType="1"/>
          </p:cNvSpPr>
          <p:nvPr/>
        </p:nvSpPr>
        <p:spPr bwMode="auto">
          <a:xfrm flipV="1">
            <a:off x="2057400" y="5225752"/>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12" name="Line 11">
            <a:extLst>
              <a:ext uri="{FF2B5EF4-FFF2-40B4-BE49-F238E27FC236}">
                <a16:creationId xmlns:a16="http://schemas.microsoft.com/office/drawing/2014/main" id="{A0D50AD3-1CC2-4B3E-A5C0-18A95587BAE2}"/>
              </a:ext>
            </a:extLst>
          </p:cNvPr>
          <p:cNvSpPr>
            <a:spLocks noChangeShapeType="1"/>
          </p:cNvSpPr>
          <p:nvPr/>
        </p:nvSpPr>
        <p:spPr bwMode="auto">
          <a:xfrm flipV="1">
            <a:off x="2057400" y="3854152"/>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13" name="Line 12">
            <a:extLst>
              <a:ext uri="{FF2B5EF4-FFF2-40B4-BE49-F238E27FC236}">
                <a16:creationId xmlns:a16="http://schemas.microsoft.com/office/drawing/2014/main" id="{C46C68A9-D675-424E-A5B4-9E8511313A79}"/>
              </a:ext>
            </a:extLst>
          </p:cNvPr>
          <p:cNvSpPr>
            <a:spLocks noChangeShapeType="1"/>
          </p:cNvSpPr>
          <p:nvPr/>
        </p:nvSpPr>
        <p:spPr bwMode="auto">
          <a:xfrm flipV="1">
            <a:off x="2057400" y="2482552"/>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14" name="Line 13">
            <a:extLst>
              <a:ext uri="{FF2B5EF4-FFF2-40B4-BE49-F238E27FC236}">
                <a16:creationId xmlns:a16="http://schemas.microsoft.com/office/drawing/2014/main" id="{875ADB85-C846-497D-84EF-2079ABE025B2}"/>
              </a:ext>
            </a:extLst>
          </p:cNvPr>
          <p:cNvSpPr>
            <a:spLocks noChangeShapeType="1"/>
          </p:cNvSpPr>
          <p:nvPr/>
        </p:nvSpPr>
        <p:spPr bwMode="auto">
          <a:xfrm>
            <a:off x="3124200" y="2101552"/>
            <a:ext cx="21336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15" name="Rectangle 14">
            <a:extLst>
              <a:ext uri="{FF2B5EF4-FFF2-40B4-BE49-F238E27FC236}">
                <a16:creationId xmlns:a16="http://schemas.microsoft.com/office/drawing/2014/main" id="{F072DDC3-A2E2-4CC5-A900-819A126469C0}"/>
              </a:ext>
            </a:extLst>
          </p:cNvPr>
          <p:cNvSpPr>
            <a:spLocks noChangeArrowheads="1"/>
          </p:cNvSpPr>
          <p:nvPr/>
        </p:nvSpPr>
        <p:spPr bwMode="auto">
          <a:xfrm>
            <a:off x="5486400" y="1796752"/>
            <a:ext cx="1828800" cy="533400"/>
          </a:xfrm>
          <a:prstGeom prst="rect">
            <a:avLst/>
          </a:prstGeom>
          <a:solidFill>
            <a:srgbClr val="FFFFFF"/>
          </a:solidFill>
          <a:ln w="9525">
            <a:solidFill>
              <a:schemeClr val="tx1"/>
            </a:solidFill>
            <a:miter lim="800000"/>
            <a:headEnd/>
            <a:tailEnd/>
          </a:ln>
          <a:effectLst/>
        </p:spPr>
        <p:txBody>
          <a:bodyPr wrap="none" anchor="ctr"/>
          <a:lstStyle/>
          <a:p>
            <a:r>
              <a:rPr lang="en-US" altLang="en-US"/>
              <a:t>Revenue</a:t>
            </a:r>
          </a:p>
        </p:txBody>
      </p:sp>
      <p:sp>
        <p:nvSpPr>
          <p:cNvPr id="16" name="Line 15">
            <a:extLst>
              <a:ext uri="{FF2B5EF4-FFF2-40B4-BE49-F238E27FC236}">
                <a16:creationId xmlns:a16="http://schemas.microsoft.com/office/drawing/2014/main" id="{E4FF287A-05F6-4F2A-ABF5-E17888C88489}"/>
              </a:ext>
            </a:extLst>
          </p:cNvPr>
          <p:cNvSpPr>
            <a:spLocks noChangeShapeType="1"/>
          </p:cNvSpPr>
          <p:nvPr/>
        </p:nvSpPr>
        <p:spPr bwMode="auto">
          <a:xfrm>
            <a:off x="3124200" y="3320752"/>
            <a:ext cx="19812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17" name="AutoShape 16">
            <a:extLst>
              <a:ext uri="{FF2B5EF4-FFF2-40B4-BE49-F238E27FC236}">
                <a16:creationId xmlns:a16="http://schemas.microsoft.com/office/drawing/2014/main" id="{AED89287-0C09-46B7-9204-CBF33A2EE6F6}"/>
              </a:ext>
            </a:extLst>
          </p:cNvPr>
          <p:cNvSpPr>
            <a:spLocks/>
          </p:cNvSpPr>
          <p:nvPr/>
        </p:nvSpPr>
        <p:spPr bwMode="auto">
          <a:xfrm>
            <a:off x="5181600" y="3015952"/>
            <a:ext cx="228600" cy="1143000"/>
          </a:xfrm>
          <a:prstGeom prst="leftBrace">
            <a:avLst>
              <a:gd name="adj1" fmla="val 41667"/>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18" name="Rectangle 17">
            <a:extLst>
              <a:ext uri="{FF2B5EF4-FFF2-40B4-BE49-F238E27FC236}">
                <a16:creationId xmlns:a16="http://schemas.microsoft.com/office/drawing/2014/main" id="{254A8ED9-842C-48D9-8197-A3A3504B6727}"/>
              </a:ext>
            </a:extLst>
          </p:cNvPr>
          <p:cNvSpPr>
            <a:spLocks noChangeArrowheads="1"/>
          </p:cNvSpPr>
          <p:nvPr/>
        </p:nvSpPr>
        <p:spPr bwMode="auto">
          <a:xfrm>
            <a:off x="5486400" y="2634952"/>
            <a:ext cx="1828800" cy="685800"/>
          </a:xfrm>
          <a:prstGeom prst="rect">
            <a:avLst/>
          </a:prstGeom>
          <a:solidFill>
            <a:srgbClr val="FFFFFF"/>
          </a:solidFill>
          <a:ln w="9525">
            <a:solidFill>
              <a:schemeClr val="tx1"/>
            </a:solidFill>
            <a:miter lim="800000"/>
            <a:headEnd/>
            <a:tailEnd/>
          </a:ln>
          <a:effectLst/>
        </p:spPr>
        <p:txBody>
          <a:bodyPr wrap="none" anchor="ctr"/>
          <a:lstStyle/>
          <a:p>
            <a:r>
              <a:rPr lang="en-US" altLang="en-US"/>
              <a:t>Customer</a:t>
            </a:r>
          </a:p>
          <a:p>
            <a:r>
              <a:rPr lang="en-US" altLang="en-US" sz="2000"/>
              <a:t>Loyalty</a:t>
            </a:r>
          </a:p>
        </p:txBody>
      </p:sp>
      <p:sp>
        <p:nvSpPr>
          <p:cNvPr id="19" name="Rectangle 18">
            <a:extLst>
              <a:ext uri="{FF2B5EF4-FFF2-40B4-BE49-F238E27FC236}">
                <a16:creationId xmlns:a16="http://schemas.microsoft.com/office/drawing/2014/main" id="{8DE90819-0FE9-433D-B4B9-E4B5C0FAFD0C}"/>
              </a:ext>
            </a:extLst>
          </p:cNvPr>
          <p:cNvSpPr>
            <a:spLocks noChangeArrowheads="1"/>
          </p:cNvSpPr>
          <p:nvPr/>
        </p:nvSpPr>
        <p:spPr bwMode="auto">
          <a:xfrm>
            <a:off x="5486400" y="3473152"/>
            <a:ext cx="1828800" cy="762000"/>
          </a:xfrm>
          <a:prstGeom prst="rect">
            <a:avLst/>
          </a:prstGeom>
          <a:solidFill>
            <a:srgbClr val="FFFFFF"/>
          </a:solidFill>
          <a:ln w="9525">
            <a:solidFill>
              <a:schemeClr val="tx1"/>
            </a:solidFill>
            <a:miter lim="800000"/>
            <a:headEnd/>
            <a:tailEnd/>
          </a:ln>
          <a:effectLst/>
        </p:spPr>
        <p:txBody>
          <a:bodyPr wrap="none" anchor="ctr"/>
          <a:lstStyle/>
          <a:p>
            <a:r>
              <a:rPr lang="en-US" altLang="en-US"/>
              <a:t>On Time</a:t>
            </a:r>
          </a:p>
          <a:p>
            <a:r>
              <a:rPr lang="en-US" altLang="en-US"/>
              <a:t>Delivery</a:t>
            </a:r>
          </a:p>
        </p:txBody>
      </p:sp>
      <p:sp>
        <p:nvSpPr>
          <p:cNvPr id="20" name="Line 20">
            <a:extLst>
              <a:ext uri="{FF2B5EF4-FFF2-40B4-BE49-F238E27FC236}">
                <a16:creationId xmlns:a16="http://schemas.microsoft.com/office/drawing/2014/main" id="{FEC8A092-2A39-47C7-9EF2-FEDD8C60E11F}"/>
              </a:ext>
            </a:extLst>
          </p:cNvPr>
          <p:cNvSpPr>
            <a:spLocks noChangeShapeType="1"/>
          </p:cNvSpPr>
          <p:nvPr/>
        </p:nvSpPr>
        <p:spPr bwMode="auto">
          <a:xfrm>
            <a:off x="3124200" y="4768552"/>
            <a:ext cx="9144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21" name="Rectangle 21">
            <a:extLst>
              <a:ext uri="{FF2B5EF4-FFF2-40B4-BE49-F238E27FC236}">
                <a16:creationId xmlns:a16="http://schemas.microsoft.com/office/drawing/2014/main" id="{2700DAB3-C8BB-41A5-9EAE-307DF881484E}"/>
              </a:ext>
            </a:extLst>
          </p:cNvPr>
          <p:cNvSpPr>
            <a:spLocks noChangeArrowheads="1"/>
          </p:cNvSpPr>
          <p:nvPr/>
        </p:nvSpPr>
        <p:spPr bwMode="auto">
          <a:xfrm>
            <a:off x="4114800" y="4768552"/>
            <a:ext cx="1981200" cy="609600"/>
          </a:xfrm>
          <a:prstGeom prst="rect">
            <a:avLst/>
          </a:prstGeom>
          <a:solidFill>
            <a:srgbClr val="FFFFFF"/>
          </a:solidFill>
          <a:ln w="9525">
            <a:solidFill>
              <a:schemeClr val="tx1"/>
            </a:solidFill>
            <a:miter lim="800000"/>
            <a:headEnd/>
            <a:tailEnd/>
          </a:ln>
          <a:effectLst/>
        </p:spPr>
        <p:txBody>
          <a:bodyPr wrap="none" anchor="ctr"/>
          <a:lstStyle/>
          <a:p>
            <a:r>
              <a:rPr lang="en-US" altLang="en-US" dirty="0"/>
              <a:t>Process Quality</a:t>
            </a:r>
          </a:p>
        </p:txBody>
      </p:sp>
      <p:sp>
        <p:nvSpPr>
          <p:cNvPr id="22" name="Rectangle 22">
            <a:extLst>
              <a:ext uri="{FF2B5EF4-FFF2-40B4-BE49-F238E27FC236}">
                <a16:creationId xmlns:a16="http://schemas.microsoft.com/office/drawing/2014/main" id="{E003AA03-11A0-42B4-BE20-957051AA3000}"/>
              </a:ext>
            </a:extLst>
          </p:cNvPr>
          <p:cNvSpPr>
            <a:spLocks noChangeArrowheads="1"/>
          </p:cNvSpPr>
          <p:nvPr/>
        </p:nvSpPr>
        <p:spPr bwMode="auto">
          <a:xfrm>
            <a:off x="6934200" y="4777535"/>
            <a:ext cx="1981200" cy="609600"/>
          </a:xfrm>
          <a:prstGeom prst="rect">
            <a:avLst/>
          </a:prstGeom>
          <a:solidFill>
            <a:srgbClr val="FFFFFF"/>
          </a:solidFill>
          <a:ln w="9525">
            <a:solidFill>
              <a:schemeClr val="tx1"/>
            </a:solidFill>
            <a:miter lim="800000"/>
            <a:headEnd/>
            <a:tailEnd/>
          </a:ln>
          <a:effectLst/>
        </p:spPr>
        <p:txBody>
          <a:bodyPr wrap="none" anchor="ctr"/>
          <a:lstStyle/>
          <a:p>
            <a:r>
              <a:rPr lang="en-US" altLang="en-US" dirty="0"/>
              <a:t>Process Cycle </a:t>
            </a:r>
          </a:p>
          <a:p>
            <a:r>
              <a:rPr lang="en-US" altLang="en-US" dirty="0"/>
              <a:t>Time</a:t>
            </a:r>
          </a:p>
        </p:txBody>
      </p:sp>
      <p:sp>
        <p:nvSpPr>
          <p:cNvPr id="23" name="Line 23">
            <a:extLst>
              <a:ext uri="{FF2B5EF4-FFF2-40B4-BE49-F238E27FC236}">
                <a16:creationId xmlns:a16="http://schemas.microsoft.com/office/drawing/2014/main" id="{D8BAD12C-790A-4FC3-9586-E6B42C8D9FD3}"/>
              </a:ext>
            </a:extLst>
          </p:cNvPr>
          <p:cNvSpPr>
            <a:spLocks noChangeShapeType="1"/>
          </p:cNvSpPr>
          <p:nvPr/>
        </p:nvSpPr>
        <p:spPr bwMode="auto">
          <a:xfrm>
            <a:off x="4648200" y="4616152"/>
            <a:ext cx="0" cy="1524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24" name="Line 25">
            <a:extLst>
              <a:ext uri="{FF2B5EF4-FFF2-40B4-BE49-F238E27FC236}">
                <a16:creationId xmlns:a16="http://schemas.microsoft.com/office/drawing/2014/main" id="{957811C1-A24B-4A4E-A7C1-E3A6E8B60112}"/>
              </a:ext>
            </a:extLst>
          </p:cNvPr>
          <p:cNvSpPr>
            <a:spLocks noChangeShapeType="1"/>
          </p:cNvSpPr>
          <p:nvPr/>
        </p:nvSpPr>
        <p:spPr bwMode="auto">
          <a:xfrm>
            <a:off x="7848600" y="4692352"/>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25" name="Line 26">
            <a:extLst>
              <a:ext uri="{FF2B5EF4-FFF2-40B4-BE49-F238E27FC236}">
                <a16:creationId xmlns:a16="http://schemas.microsoft.com/office/drawing/2014/main" id="{4CCA4F37-A0D7-46EA-AEF0-94CE05CDCFD1}"/>
              </a:ext>
            </a:extLst>
          </p:cNvPr>
          <p:cNvSpPr>
            <a:spLocks noChangeShapeType="1"/>
          </p:cNvSpPr>
          <p:nvPr/>
        </p:nvSpPr>
        <p:spPr bwMode="auto">
          <a:xfrm>
            <a:off x="7772400" y="4539952"/>
            <a:ext cx="0" cy="228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26" name="Line 27">
            <a:extLst>
              <a:ext uri="{FF2B5EF4-FFF2-40B4-BE49-F238E27FC236}">
                <a16:creationId xmlns:a16="http://schemas.microsoft.com/office/drawing/2014/main" id="{398390BA-1EA9-4908-9A22-065D519ED212}"/>
              </a:ext>
            </a:extLst>
          </p:cNvPr>
          <p:cNvSpPr>
            <a:spLocks noChangeShapeType="1"/>
          </p:cNvSpPr>
          <p:nvPr/>
        </p:nvSpPr>
        <p:spPr bwMode="auto">
          <a:xfrm>
            <a:off x="4648200" y="4616152"/>
            <a:ext cx="31242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27" name="Line 28">
            <a:extLst>
              <a:ext uri="{FF2B5EF4-FFF2-40B4-BE49-F238E27FC236}">
                <a16:creationId xmlns:a16="http://schemas.microsoft.com/office/drawing/2014/main" id="{74DE3B5C-483E-4B78-B663-C849E0393990}"/>
              </a:ext>
            </a:extLst>
          </p:cNvPr>
          <p:cNvSpPr>
            <a:spLocks noChangeShapeType="1"/>
          </p:cNvSpPr>
          <p:nvPr/>
        </p:nvSpPr>
        <p:spPr bwMode="auto">
          <a:xfrm flipV="1">
            <a:off x="6019800" y="2330152"/>
            <a:ext cx="0" cy="3048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28" name="Line 29">
            <a:extLst>
              <a:ext uri="{FF2B5EF4-FFF2-40B4-BE49-F238E27FC236}">
                <a16:creationId xmlns:a16="http://schemas.microsoft.com/office/drawing/2014/main" id="{2FADFD79-AF41-4D22-A176-3FE856F4AE8A}"/>
              </a:ext>
            </a:extLst>
          </p:cNvPr>
          <p:cNvSpPr>
            <a:spLocks noChangeShapeType="1"/>
          </p:cNvSpPr>
          <p:nvPr/>
        </p:nvSpPr>
        <p:spPr bwMode="auto">
          <a:xfrm flipV="1">
            <a:off x="6172200" y="4235152"/>
            <a:ext cx="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29" name="Line 30">
            <a:extLst>
              <a:ext uri="{FF2B5EF4-FFF2-40B4-BE49-F238E27FC236}">
                <a16:creationId xmlns:a16="http://schemas.microsoft.com/office/drawing/2014/main" id="{0497E17A-062D-4F39-9DB1-69C6F6E6621E}"/>
              </a:ext>
            </a:extLst>
          </p:cNvPr>
          <p:cNvSpPr>
            <a:spLocks noChangeShapeType="1"/>
          </p:cNvSpPr>
          <p:nvPr/>
        </p:nvSpPr>
        <p:spPr bwMode="auto">
          <a:xfrm>
            <a:off x="3124200" y="6140152"/>
            <a:ext cx="14478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30" name="Rectangle 31">
            <a:extLst>
              <a:ext uri="{FF2B5EF4-FFF2-40B4-BE49-F238E27FC236}">
                <a16:creationId xmlns:a16="http://schemas.microsoft.com/office/drawing/2014/main" id="{9732B8B1-2A5F-4C39-ADA3-250C5774E8AD}"/>
              </a:ext>
            </a:extLst>
          </p:cNvPr>
          <p:cNvSpPr>
            <a:spLocks noChangeArrowheads="1"/>
          </p:cNvSpPr>
          <p:nvPr/>
        </p:nvSpPr>
        <p:spPr bwMode="auto">
          <a:xfrm>
            <a:off x="4876800" y="5835352"/>
            <a:ext cx="3352800" cy="685800"/>
          </a:xfrm>
          <a:prstGeom prst="rect">
            <a:avLst/>
          </a:prstGeom>
          <a:solidFill>
            <a:srgbClr val="FFFFFF"/>
          </a:solidFill>
          <a:ln w="9525">
            <a:solidFill>
              <a:schemeClr val="tx1"/>
            </a:solidFill>
            <a:miter lim="800000"/>
            <a:headEnd/>
            <a:tailEnd/>
          </a:ln>
          <a:effectLst/>
        </p:spPr>
        <p:txBody>
          <a:bodyPr wrap="none" anchor="ctr"/>
          <a:lstStyle/>
          <a:p>
            <a:r>
              <a:rPr lang="en-US" altLang="en-US"/>
              <a:t>Employee Competitiveness</a:t>
            </a:r>
          </a:p>
        </p:txBody>
      </p:sp>
    </p:spTree>
    <p:extLst>
      <p:ext uri="{BB962C8B-B14F-4D97-AF65-F5344CB8AC3E}">
        <p14:creationId xmlns:p14="http://schemas.microsoft.com/office/powerpoint/2010/main" val="1302760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Main Idea</a:t>
            </a:r>
          </a:p>
        </p:txBody>
      </p:sp>
      <p:pic>
        <p:nvPicPr>
          <p:cNvPr id="6" name="Picture 5">
            <a:extLst>
              <a:ext uri="{FF2B5EF4-FFF2-40B4-BE49-F238E27FC236}">
                <a16:creationId xmlns:a16="http://schemas.microsoft.com/office/drawing/2014/main" id="{4BFCDCAA-C3F6-4B42-BD1A-441D2516AB2F}"/>
              </a:ext>
            </a:extLst>
          </p:cNvPr>
          <p:cNvPicPr>
            <a:picLocks noChangeAspect="1"/>
          </p:cNvPicPr>
          <p:nvPr/>
        </p:nvPicPr>
        <p:blipFill>
          <a:blip r:embed="rId2"/>
          <a:stretch>
            <a:fillRect/>
          </a:stretch>
        </p:blipFill>
        <p:spPr>
          <a:xfrm>
            <a:off x="909885" y="1916832"/>
            <a:ext cx="7760574" cy="3936082"/>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Three Scorecards</a:t>
            </a:r>
          </a:p>
        </p:txBody>
      </p:sp>
      <p:pic>
        <p:nvPicPr>
          <p:cNvPr id="5" name="Picture 4">
            <a:extLst>
              <a:ext uri="{FF2B5EF4-FFF2-40B4-BE49-F238E27FC236}">
                <a16:creationId xmlns:a16="http://schemas.microsoft.com/office/drawing/2014/main" id="{9ADB9B0A-E5B0-4E57-AC11-E0C9824060A0}"/>
              </a:ext>
            </a:extLst>
          </p:cNvPr>
          <p:cNvPicPr>
            <a:picLocks noChangeAspect="1"/>
          </p:cNvPicPr>
          <p:nvPr/>
        </p:nvPicPr>
        <p:blipFill>
          <a:blip r:embed="rId2"/>
          <a:stretch>
            <a:fillRect/>
          </a:stretch>
        </p:blipFill>
        <p:spPr>
          <a:xfrm>
            <a:off x="914399" y="1876424"/>
            <a:ext cx="7389647" cy="3136751"/>
          </a:xfrm>
          <a:prstGeom prst="rect">
            <a:avLst/>
          </a:prstGeom>
        </p:spPr>
      </p:pic>
    </p:spTree>
    <p:extLst>
      <p:ext uri="{BB962C8B-B14F-4D97-AF65-F5344CB8AC3E}">
        <p14:creationId xmlns:p14="http://schemas.microsoft.com/office/powerpoint/2010/main" val="1477949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8BF9C-3412-4E2D-8D47-F154C55EA55B}"/>
              </a:ext>
            </a:extLst>
          </p:cNvPr>
          <p:cNvSpPr>
            <a:spLocks noGrp="1"/>
          </p:cNvSpPr>
          <p:nvPr>
            <p:ph type="title"/>
          </p:nvPr>
        </p:nvSpPr>
        <p:spPr/>
        <p:txBody>
          <a:bodyPr/>
          <a:lstStyle/>
          <a:p>
            <a:r>
              <a:rPr lang="en-MY" dirty="0"/>
              <a:t>Elements of a Scorecard</a:t>
            </a:r>
          </a:p>
        </p:txBody>
      </p:sp>
      <p:pic>
        <p:nvPicPr>
          <p:cNvPr id="5" name="Picture 4">
            <a:extLst>
              <a:ext uri="{FF2B5EF4-FFF2-40B4-BE49-F238E27FC236}">
                <a16:creationId xmlns:a16="http://schemas.microsoft.com/office/drawing/2014/main" id="{A9FEA332-0B9A-4D4C-8D5A-2F62D5AACD9A}"/>
              </a:ext>
            </a:extLst>
          </p:cNvPr>
          <p:cNvPicPr>
            <a:picLocks noChangeAspect="1"/>
          </p:cNvPicPr>
          <p:nvPr/>
        </p:nvPicPr>
        <p:blipFill>
          <a:blip r:embed="rId2"/>
          <a:stretch>
            <a:fillRect/>
          </a:stretch>
        </p:blipFill>
        <p:spPr>
          <a:xfrm>
            <a:off x="941330" y="1772816"/>
            <a:ext cx="7343775" cy="1247775"/>
          </a:xfrm>
          <a:prstGeom prst="rect">
            <a:avLst/>
          </a:prstGeom>
        </p:spPr>
      </p:pic>
      <p:pic>
        <p:nvPicPr>
          <p:cNvPr id="7" name="Picture 6">
            <a:extLst>
              <a:ext uri="{FF2B5EF4-FFF2-40B4-BE49-F238E27FC236}">
                <a16:creationId xmlns:a16="http://schemas.microsoft.com/office/drawing/2014/main" id="{C01D145F-1B99-48D3-8DA4-929B5E646025}"/>
              </a:ext>
            </a:extLst>
          </p:cNvPr>
          <p:cNvPicPr>
            <a:picLocks noChangeAspect="1"/>
          </p:cNvPicPr>
          <p:nvPr/>
        </p:nvPicPr>
        <p:blipFill>
          <a:blip r:embed="rId3"/>
          <a:stretch>
            <a:fillRect/>
          </a:stretch>
        </p:blipFill>
        <p:spPr>
          <a:xfrm>
            <a:off x="1017529" y="3020591"/>
            <a:ext cx="7267576" cy="1209675"/>
          </a:xfrm>
          <a:prstGeom prst="rect">
            <a:avLst/>
          </a:prstGeom>
        </p:spPr>
      </p:pic>
    </p:spTree>
    <p:extLst>
      <p:ext uri="{BB962C8B-B14F-4D97-AF65-F5344CB8AC3E}">
        <p14:creationId xmlns:p14="http://schemas.microsoft.com/office/powerpoint/2010/main" val="3299612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Perspective Challenge</a:t>
            </a:r>
          </a:p>
        </p:txBody>
      </p:sp>
      <p:pic>
        <p:nvPicPr>
          <p:cNvPr id="5" name="Picture 4">
            <a:extLst>
              <a:ext uri="{FF2B5EF4-FFF2-40B4-BE49-F238E27FC236}">
                <a16:creationId xmlns:a16="http://schemas.microsoft.com/office/drawing/2014/main" id="{D94F38D7-5C5A-4DF8-8932-3AED85C388B7}"/>
              </a:ext>
            </a:extLst>
          </p:cNvPr>
          <p:cNvPicPr>
            <a:picLocks noChangeAspect="1"/>
          </p:cNvPicPr>
          <p:nvPr/>
        </p:nvPicPr>
        <p:blipFill>
          <a:blip r:embed="rId2"/>
          <a:stretch>
            <a:fillRect/>
          </a:stretch>
        </p:blipFill>
        <p:spPr>
          <a:xfrm>
            <a:off x="1164291" y="2060848"/>
            <a:ext cx="7488189" cy="4132486"/>
          </a:xfrm>
          <a:prstGeom prst="rect">
            <a:avLst/>
          </a:prstGeom>
        </p:spPr>
      </p:pic>
    </p:spTree>
    <p:extLst>
      <p:ext uri="{BB962C8B-B14F-4D97-AF65-F5344CB8AC3E}">
        <p14:creationId xmlns:p14="http://schemas.microsoft.com/office/powerpoint/2010/main" val="212629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HR workforce</a:t>
            </a:r>
          </a:p>
        </p:txBody>
      </p:sp>
      <p:pic>
        <p:nvPicPr>
          <p:cNvPr id="5" name="Picture 4">
            <a:extLst>
              <a:ext uri="{FF2B5EF4-FFF2-40B4-BE49-F238E27FC236}">
                <a16:creationId xmlns:a16="http://schemas.microsoft.com/office/drawing/2014/main" id="{09FA7F09-36DA-45AF-9962-E77BF55BA9DE}"/>
              </a:ext>
            </a:extLst>
          </p:cNvPr>
          <p:cNvPicPr>
            <a:picLocks noChangeAspect="1"/>
          </p:cNvPicPr>
          <p:nvPr/>
        </p:nvPicPr>
        <p:blipFill>
          <a:blip r:embed="rId2"/>
          <a:stretch>
            <a:fillRect/>
          </a:stretch>
        </p:blipFill>
        <p:spPr>
          <a:xfrm>
            <a:off x="914400" y="1515770"/>
            <a:ext cx="7239000" cy="2752725"/>
          </a:xfrm>
          <a:prstGeom prst="rect">
            <a:avLst/>
          </a:prstGeom>
        </p:spPr>
      </p:pic>
      <p:pic>
        <p:nvPicPr>
          <p:cNvPr id="7" name="Picture 6">
            <a:extLst>
              <a:ext uri="{FF2B5EF4-FFF2-40B4-BE49-F238E27FC236}">
                <a16:creationId xmlns:a16="http://schemas.microsoft.com/office/drawing/2014/main" id="{B551EF79-A214-40AD-9052-B81BD6320F1E}"/>
              </a:ext>
            </a:extLst>
          </p:cNvPr>
          <p:cNvPicPr>
            <a:picLocks noChangeAspect="1"/>
          </p:cNvPicPr>
          <p:nvPr/>
        </p:nvPicPr>
        <p:blipFill>
          <a:blip r:embed="rId3"/>
          <a:stretch>
            <a:fillRect/>
          </a:stretch>
        </p:blipFill>
        <p:spPr>
          <a:xfrm>
            <a:off x="1008224" y="4133508"/>
            <a:ext cx="7145175" cy="2523494"/>
          </a:xfrm>
          <a:prstGeom prst="rect">
            <a:avLst/>
          </a:prstGeom>
        </p:spPr>
      </p:pic>
    </p:spTree>
    <p:extLst>
      <p:ext uri="{BB962C8B-B14F-4D97-AF65-F5344CB8AC3E}">
        <p14:creationId xmlns:p14="http://schemas.microsoft.com/office/powerpoint/2010/main" val="2604772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Workforce Metrics</a:t>
            </a:r>
          </a:p>
        </p:txBody>
      </p:sp>
      <p:pic>
        <p:nvPicPr>
          <p:cNvPr id="5" name="Picture 4">
            <a:extLst>
              <a:ext uri="{FF2B5EF4-FFF2-40B4-BE49-F238E27FC236}">
                <a16:creationId xmlns:a16="http://schemas.microsoft.com/office/drawing/2014/main" id="{C7AB752E-C742-46FD-B775-F1BCBE99D439}"/>
              </a:ext>
            </a:extLst>
          </p:cNvPr>
          <p:cNvPicPr>
            <a:picLocks noChangeAspect="1"/>
          </p:cNvPicPr>
          <p:nvPr/>
        </p:nvPicPr>
        <p:blipFill>
          <a:blip r:embed="rId2"/>
          <a:stretch>
            <a:fillRect/>
          </a:stretch>
        </p:blipFill>
        <p:spPr>
          <a:xfrm>
            <a:off x="901755" y="1772816"/>
            <a:ext cx="7219950" cy="2657475"/>
          </a:xfrm>
          <a:prstGeom prst="rect">
            <a:avLst/>
          </a:prstGeom>
        </p:spPr>
      </p:pic>
    </p:spTree>
    <p:extLst>
      <p:ext uri="{BB962C8B-B14F-4D97-AF65-F5344CB8AC3E}">
        <p14:creationId xmlns:p14="http://schemas.microsoft.com/office/powerpoint/2010/main" val="437061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id="{B5906579-72BD-4063-8B4F-BD7137AE506F}"/>
              </a:ext>
            </a:extLst>
          </p:cNvPr>
          <p:cNvPicPr>
            <a:picLocks noChangeAspect="1"/>
          </p:cNvPicPr>
          <p:nvPr/>
        </p:nvPicPr>
        <p:blipFill>
          <a:blip r:embed="rId2"/>
          <a:stretch>
            <a:fillRect/>
          </a:stretch>
        </p:blipFill>
        <p:spPr>
          <a:xfrm>
            <a:off x="914400" y="1672033"/>
            <a:ext cx="7219950" cy="4924425"/>
          </a:xfrm>
          <a:prstGeom prst="rect">
            <a:avLst/>
          </a:prstGeom>
        </p:spPr>
      </p:pic>
    </p:spTree>
    <p:extLst>
      <p:ext uri="{BB962C8B-B14F-4D97-AF65-F5344CB8AC3E}">
        <p14:creationId xmlns:p14="http://schemas.microsoft.com/office/powerpoint/2010/main" val="1800041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34975-01D8-4956-BDDA-F818E45C700C}"/>
              </a:ext>
            </a:extLst>
          </p:cNvPr>
          <p:cNvSpPr>
            <a:spLocks noGrp="1"/>
          </p:cNvSpPr>
          <p:nvPr>
            <p:ph type="title"/>
          </p:nvPr>
        </p:nvSpPr>
        <p:spPr/>
        <p:txBody>
          <a:bodyPr/>
          <a:lstStyle/>
          <a:p>
            <a:r>
              <a:rPr lang="en-MY" dirty="0"/>
              <a:t>1.Workforce Mindset and Culture</a:t>
            </a:r>
          </a:p>
        </p:txBody>
      </p:sp>
      <p:pic>
        <p:nvPicPr>
          <p:cNvPr id="7" name="Picture 6">
            <a:extLst>
              <a:ext uri="{FF2B5EF4-FFF2-40B4-BE49-F238E27FC236}">
                <a16:creationId xmlns:a16="http://schemas.microsoft.com/office/drawing/2014/main" id="{287F2E4F-5102-4355-BAA9-125F0964EEB5}"/>
              </a:ext>
            </a:extLst>
          </p:cNvPr>
          <p:cNvPicPr>
            <a:picLocks noChangeAspect="1"/>
          </p:cNvPicPr>
          <p:nvPr/>
        </p:nvPicPr>
        <p:blipFill>
          <a:blip r:embed="rId2"/>
          <a:stretch>
            <a:fillRect/>
          </a:stretch>
        </p:blipFill>
        <p:spPr>
          <a:xfrm>
            <a:off x="752475" y="1744347"/>
            <a:ext cx="7491933" cy="5035102"/>
          </a:xfrm>
          <a:prstGeom prst="rect">
            <a:avLst/>
          </a:prstGeom>
        </p:spPr>
      </p:pic>
    </p:spTree>
    <p:extLst>
      <p:ext uri="{BB962C8B-B14F-4D97-AF65-F5344CB8AC3E}">
        <p14:creationId xmlns:p14="http://schemas.microsoft.com/office/powerpoint/2010/main" val="866628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2. Workforce Competencies</a:t>
            </a:r>
          </a:p>
        </p:txBody>
      </p:sp>
      <p:pic>
        <p:nvPicPr>
          <p:cNvPr id="5" name="Picture 4">
            <a:extLst>
              <a:ext uri="{FF2B5EF4-FFF2-40B4-BE49-F238E27FC236}">
                <a16:creationId xmlns:a16="http://schemas.microsoft.com/office/drawing/2014/main" id="{316C1F40-3FA5-4467-94C2-365A4B4DAF17}"/>
              </a:ext>
            </a:extLst>
          </p:cNvPr>
          <p:cNvPicPr>
            <a:picLocks noChangeAspect="1"/>
          </p:cNvPicPr>
          <p:nvPr/>
        </p:nvPicPr>
        <p:blipFill>
          <a:blip r:embed="rId2"/>
          <a:stretch>
            <a:fillRect/>
          </a:stretch>
        </p:blipFill>
        <p:spPr>
          <a:xfrm>
            <a:off x="755576" y="1772816"/>
            <a:ext cx="7391400" cy="2181225"/>
          </a:xfrm>
          <a:prstGeom prst="rect">
            <a:avLst/>
          </a:prstGeom>
        </p:spPr>
      </p:pic>
      <p:pic>
        <p:nvPicPr>
          <p:cNvPr id="7" name="Picture 6">
            <a:extLst>
              <a:ext uri="{FF2B5EF4-FFF2-40B4-BE49-F238E27FC236}">
                <a16:creationId xmlns:a16="http://schemas.microsoft.com/office/drawing/2014/main" id="{E20CC070-3062-4685-A8A3-55325139E9A4}"/>
              </a:ext>
            </a:extLst>
          </p:cNvPr>
          <p:cNvPicPr>
            <a:picLocks noChangeAspect="1"/>
          </p:cNvPicPr>
          <p:nvPr/>
        </p:nvPicPr>
        <p:blipFill>
          <a:blip r:embed="rId3"/>
          <a:stretch>
            <a:fillRect/>
          </a:stretch>
        </p:blipFill>
        <p:spPr>
          <a:xfrm>
            <a:off x="888646" y="3954041"/>
            <a:ext cx="7258330" cy="1971675"/>
          </a:xfrm>
          <a:prstGeom prst="rect">
            <a:avLst/>
          </a:prstGeom>
        </p:spPr>
      </p:pic>
    </p:spTree>
    <p:extLst>
      <p:ext uri="{BB962C8B-B14F-4D97-AF65-F5344CB8AC3E}">
        <p14:creationId xmlns:p14="http://schemas.microsoft.com/office/powerpoint/2010/main" val="2048668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914400" y="277813"/>
            <a:ext cx="7618040" cy="1143000"/>
          </a:xfrm>
        </p:spPr>
        <p:txBody>
          <a:bodyPr/>
          <a:lstStyle/>
          <a:p>
            <a:r>
              <a:rPr lang="en-MY" dirty="0"/>
              <a:t>3. Leadership and Workforce Behaviour </a:t>
            </a:r>
          </a:p>
        </p:txBody>
      </p:sp>
      <p:pic>
        <p:nvPicPr>
          <p:cNvPr id="5" name="Picture 4">
            <a:extLst>
              <a:ext uri="{FF2B5EF4-FFF2-40B4-BE49-F238E27FC236}">
                <a16:creationId xmlns:a16="http://schemas.microsoft.com/office/drawing/2014/main" id="{30C30D11-4435-454C-A680-A9E7AC98658A}"/>
              </a:ext>
            </a:extLst>
          </p:cNvPr>
          <p:cNvPicPr>
            <a:picLocks noChangeAspect="1"/>
          </p:cNvPicPr>
          <p:nvPr/>
        </p:nvPicPr>
        <p:blipFill>
          <a:blip r:embed="rId2"/>
          <a:stretch>
            <a:fillRect/>
          </a:stretch>
        </p:blipFill>
        <p:spPr>
          <a:xfrm>
            <a:off x="804862" y="1772816"/>
            <a:ext cx="7534275" cy="4591050"/>
          </a:xfrm>
          <a:prstGeom prst="rect">
            <a:avLst/>
          </a:prstGeom>
        </p:spPr>
      </p:pic>
    </p:spTree>
    <p:extLst>
      <p:ext uri="{BB962C8B-B14F-4D97-AF65-F5344CB8AC3E}">
        <p14:creationId xmlns:p14="http://schemas.microsoft.com/office/powerpoint/2010/main" val="7037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4. Workforce Success</a:t>
            </a:r>
          </a:p>
        </p:txBody>
      </p:sp>
      <p:pic>
        <p:nvPicPr>
          <p:cNvPr id="5" name="Picture 4">
            <a:extLst>
              <a:ext uri="{FF2B5EF4-FFF2-40B4-BE49-F238E27FC236}">
                <a16:creationId xmlns:a16="http://schemas.microsoft.com/office/drawing/2014/main" id="{7CD60C67-BCA6-4122-8378-C1AAFC79EE4A}"/>
              </a:ext>
            </a:extLst>
          </p:cNvPr>
          <p:cNvPicPr>
            <a:picLocks noChangeAspect="1"/>
          </p:cNvPicPr>
          <p:nvPr/>
        </p:nvPicPr>
        <p:blipFill>
          <a:blip r:embed="rId2"/>
          <a:stretch>
            <a:fillRect/>
          </a:stretch>
        </p:blipFill>
        <p:spPr>
          <a:xfrm>
            <a:off x="814387" y="1581150"/>
            <a:ext cx="7515225" cy="3695700"/>
          </a:xfrm>
          <a:prstGeom prst="rect">
            <a:avLst/>
          </a:prstGeom>
        </p:spPr>
      </p:pic>
      <p:pic>
        <p:nvPicPr>
          <p:cNvPr id="7" name="Picture 6">
            <a:extLst>
              <a:ext uri="{FF2B5EF4-FFF2-40B4-BE49-F238E27FC236}">
                <a16:creationId xmlns:a16="http://schemas.microsoft.com/office/drawing/2014/main" id="{6910AAC3-57F5-432A-8EDD-B5C78892D3EF}"/>
              </a:ext>
            </a:extLst>
          </p:cNvPr>
          <p:cNvPicPr>
            <a:picLocks noChangeAspect="1"/>
          </p:cNvPicPr>
          <p:nvPr/>
        </p:nvPicPr>
        <p:blipFill>
          <a:blip r:embed="rId3"/>
          <a:stretch>
            <a:fillRect/>
          </a:stretch>
        </p:blipFill>
        <p:spPr>
          <a:xfrm>
            <a:off x="965568" y="5157192"/>
            <a:ext cx="7212862" cy="1562100"/>
          </a:xfrm>
          <a:prstGeom prst="rect">
            <a:avLst/>
          </a:prstGeom>
        </p:spPr>
      </p:pic>
    </p:spTree>
    <p:extLst>
      <p:ext uri="{BB962C8B-B14F-4D97-AF65-F5344CB8AC3E}">
        <p14:creationId xmlns:p14="http://schemas.microsoft.com/office/powerpoint/2010/main" val="3714804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914400" y="277813"/>
            <a:ext cx="7906072" cy="1143000"/>
          </a:xfrm>
        </p:spPr>
        <p:txBody>
          <a:bodyPr/>
          <a:lstStyle/>
          <a:p>
            <a:r>
              <a:rPr lang="en-MY" dirty="0"/>
              <a:t>Execution Challenge : Role of CEO</a:t>
            </a:r>
          </a:p>
        </p:txBody>
      </p:sp>
      <p:pic>
        <p:nvPicPr>
          <p:cNvPr id="5" name="Picture 4">
            <a:extLst>
              <a:ext uri="{FF2B5EF4-FFF2-40B4-BE49-F238E27FC236}">
                <a16:creationId xmlns:a16="http://schemas.microsoft.com/office/drawing/2014/main" id="{CD351AE2-6CBE-4E8B-9A47-772F8BB0B09D}"/>
              </a:ext>
            </a:extLst>
          </p:cNvPr>
          <p:cNvPicPr>
            <a:picLocks noChangeAspect="1"/>
          </p:cNvPicPr>
          <p:nvPr/>
        </p:nvPicPr>
        <p:blipFill>
          <a:blip r:embed="rId2"/>
          <a:stretch>
            <a:fillRect/>
          </a:stretch>
        </p:blipFill>
        <p:spPr>
          <a:xfrm>
            <a:off x="995362" y="1795462"/>
            <a:ext cx="7518184" cy="3433738"/>
          </a:xfrm>
          <a:prstGeom prst="rect">
            <a:avLst/>
          </a:prstGeom>
        </p:spPr>
      </p:pic>
    </p:spTree>
    <p:extLst>
      <p:ext uri="{BB962C8B-B14F-4D97-AF65-F5344CB8AC3E}">
        <p14:creationId xmlns:p14="http://schemas.microsoft.com/office/powerpoint/2010/main" val="3743634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2A1E5-C2C1-4A50-8E50-97E91FD0FCA8}"/>
              </a:ext>
            </a:extLst>
          </p:cNvPr>
          <p:cNvSpPr>
            <a:spLocks noGrp="1"/>
          </p:cNvSpPr>
          <p:nvPr>
            <p:ph type="title"/>
          </p:nvPr>
        </p:nvSpPr>
        <p:spPr/>
        <p:txBody>
          <a:bodyPr/>
          <a:lstStyle/>
          <a:p>
            <a:r>
              <a:rPr lang="en-MY" dirty="0"/>
              <a:t>Role of Executive Team</a:t>
            </a:r>
          </a:p>
        </p:txBody>
      </p:sp>
      <p:pic>
        <p:nvPicPr>
          <p:cNvPr id="5" name="Picture 4">
            <a:extLst>
              <a:ext uri="{FF2B5EF4-FFF2-40B4-BE49-F238E27FC236}">
                <a16:creationId xmlns:a16="http://schemas.microsoft.com/office/drawing/2014/main" id="{29AA206C-CAE0-4BBD-93AA-43C49665E1CD}"/>
              </a:ext>
            </a:extLst>
          </p:cNvPr>
          <p:cNvPicPr>
            <a:picLocks noChangeAspect="1"/>
          </p:cNvPicPr>
          <p:nvPr/>
        </p:nvPicPr>
        <p:blipFill>
          <a:blip r:embed="rId2"/>
          <a:stretch>
            <a:fillRect/>
          </a:stretch>
        </p:blipFill>
        <p:spPr>
          <a:xfrm>
            <a:off x="1199790" y="1675822"/>
            <a:ext cx="6744419" cy="4921841"/>
          </a:xfrm>
          <a:prstGeom prst="rect">
            <a:avLst/>
          </a:prstGeom>
        </p:spPr>
      </p:pic>
    </p:spTree>
    <p:extLst>
      <p:ext uri="{BB962C8B-B14F-4D97-AF65-F5344CB8AC3E}">
        <p14:creationId xmlns:p14="http://schemas.microsoft.com/office/powerpoint/2010/main" val="731901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98D61-DB02-4387-849B-7AAF719940EC}"/>
              </a:ext>
            </a:extLst>
          </p:cNvPr>
          <p:cNvSpPr>
            <a:spLocks noGrp="1"/>
          </p:cNvSpPr>
          <p:nvPr>
            <p:ph type="title"/>
          </p:nvPr>
        </p:nvSpPr>
        <p:spPr/>
        <p:txBody>
          <a:bodyPr/>
          <a:lstStyle/>
          <a:p>
            <a:r>
              <a:rPr lang="en-MY" dirty="0"/>
              <a:t>Role of Line Manager</a:t>
            </a:r>
          </a:p>
        </p:txBody>
      </p:sp>
      <p:pic>
        <p:nvPicPr>
          <p:cNvPr id="5" name="Picture 4">
            <a:extLst>
              <a:ext uri="{FF2B5EF4-FFF2-40B4-BE49-F238E27FC236}">
                <a16:creationId xmlns:a16="http://schemas.microsoft.com/office/drawing/2014/main" id="{BE5EAF39-1190-4A0E-BC40-940CD5225003}"/>
              </a:ext>
            </a:extLst>
          </p:cNvPr>
          <p:cNvPicPr>
            <a:picLocks noChangeAspect="1"/>
          </p:cNvPicPr>
          <p:nvPr/>
        </p:nvPicPr>
        <p:blipFill>
          <a:blip r:embed="rId2"/>
          <a:stretch>
            <a:fillRect/>
          </a:stretch>
        </p:blipFill>
        <p:spPr>
          <a:xfrm>
            <a:off x="962025" y="2924944"/>
            <a:ext cx="7219950" cy="2800350"/>
          </a:xfrm>
          <a:prstGeom prst="rect">
            <a:avLst/>
          </a:prstGeom>
        </p:spPr>
      </p:pic>
      <p:pic>
        <p:nvPicPr>
          <p:cNvPr id="7" name="Picture 6">
            <a:extLst>
              <a:ext uri="{FF2B5EF4-FFF2-40B4-BE49-F238E27FC236}">
                <a16:creationId xmlns:a16="http://schemas.microsoft.com/office/drawing/2014/main" id="{1AC765E1-D7EA-4E10-BF6F-121FFBD02854}"/>
              </a:ext>
            </a:extLst>
          </p:cNvPr>
          <p:cNvPicPr>
            <a:picLocks noChangeAspect="1"/>
          </p:cNvPicPr>
          <p:nvPr/>
        </p:nvPicPr>
        <p:blipFill>
          <a:blip r:embed="rId3"/>
          <a:stretch>
            <a:fillRect/>
          </a:stretch>
        </p:blipFill>
        <p:spPr>
          <a:xfrm>
            <a:off x="914399" y="1972444"/>
            <a:ext cx="7267575" cy="952500"/>
          </a:xfrm>
          <a:prstGeom prst="rect">
            <a:avLst/>
          </a:prstGeom>
        </p:spPr>
      </p:pic>
    </p:spTree>
    <p:extLst>
      <p:ext uri="{BB962C8B-B14F-4D97-AF65-F5344CB8AC3E}">
        <p14:creationId xmlns:p14="http://schemas.microsoft.com/office/powerpoint/2010/main" val="4130529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38360-2A13-4ADD-B7B8-3D21025E89A1}"/>
              </a:ext>
            </a:extLst>
          </p:cNvPr>
          <p:cNvSpPr>
            <a:spLocks noGrp="1"/>
          </p:cNvSpPr>
          <p:nvPr>
            <p:ph type="title"/>
          </p:nvPr>
        </p:nvSpPr>
        <p:spPr/>
        <p:txBody>
          <a:bodyPr/>
          <a:lstStyle/>
          <a:p>
            <a:r>
              <a:rPr lang="en-MY" dirty="0"/>
              <a:t>Role of the Workforce</a:t>
            </a:r>
          </a:p>
        </p:txBody>
      </p:sp>
      <p:pic>
        <p:nvPicPr>
          <p:cNvPr id="5" name="Picture 4">
            <a:extLst>
              <a:ext uri="{FF2B5EF4-FFF2-40B4-BE49-F238E27FC236}">
                <a16:creationId xmlns:a16="http://schemas.microsoft.com/office/drawing/2014/main" id="{6570D890-397E-469A-86DF-1AFE5211D307}"/>
              </a:ext>
            </a:extLst>
          </p:cNvPr>
          <p:cNvPicPr>
            <a:picLocks noChangeAspect="1"/>
          </p:cNvPicPr>
          <p:nvPr/>
        </p:nvPicPr>
        <p:blipFill>
          <a:blip r:embed="rId2"/>
          <a:stretch>
            <a:fillRect/>
          </a:stretch>
        </p:blipFill>
        <p:spPr>
          <a:xfrm>
            <a:off x="914400" y="1700808"/>
            <a:ext cx="7474024" cy="5019675"/>
          </a:xfrm>
          <a:prstGeom prst="rect">
            <a:avLst/>
          </a:prstGeom>
        </p:spPr>
      </p:pic>
    </p:spTree>
    <p:extLst>
      <p:ext uri="{BB962C8B-B14F-4D97-AF65-F5344CB8AC3E}">
        <p14:creationId xmlns:p14="http://schemas.microsoft.com/office/powerpoint/2010/main" val="276740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4F06F-47CD-4300-9943-3191D0DF5C2D}"/>
              </a:ext>
            </a:extLst>
          </p:cNvPr>
          <p:cNvSpPr>
            <a:spLocks noGrp="1"/>
          </p:cNvSpPr>
          <p:nvPr>
            <p:ph type="title"/>
          </p:nvPr>
        </p:nvSpPr>
        <p:spPr/>
        <p:txBody>
          <a:bodyPr/>
          <a:lstStyle/>
          <a:p>
            <a:r>
              <a:rPr lang="en-MY" dirty="0"/>
              <a:t>Role of the HR Function</a:t>
            </a:r>
          </a:p>
        </p:txBody>
      </p:sp>
      <p:pic>
        <p:nvPicPr>
          <p:cNvPr id="5" name="Picture 4">
            <a:extLst>
              <a:ext uri="{FF2B5EF4-FFF2-40B4-BE49-F238E27FC236}">
                <a16:creationId xmlns:a16="http://schemas.microsoft.com/office/drawing/2014/main" id="{95E6C02B-5F38-46BA-B6F2-386AFAA4217A}"/>
              </a:ext>
            </a:extLst>
          </p:cNvPr>
          <p:cNvPicPr>
            <a:picLocks noChangeAspect="1"/>
          </p:cNvPicPr>
          <p:nvPr/>
        </p:nvPicPr>
        <p:blipFill>
          <a:blip r:embed="rId2"/>
          <a:stretch>
            <a:fillRect/>
          </a:stretch>
        </p:blipFill>
        <p:spPr>
          <a:xfrm>
            <a:off x="1043608" y="1628800"/>
            <a:ext cx="6552728" cy="5057775"/>
          </a:xfrm>
          <a:prstGeom prst="rect">
            <a:avLst/>
          </a:prstGeom>
        </p:spPr>
      </p:pic>
    </p:spTree>
    <p:extLst>
      <p:ext uri="{BB962C8B-B14F-4D97-AF65-F5344CB8AC3E}">
        <p14:creationId xmlns:p14="http://schemas.microsoft.com/office/powerpoint/2010/main" val="3829213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A42CB-1733-4849-9D73-0636FC0A976C}"/>
              </a:ext>
            </a:extLst>
          </p:cNvPr>
          <p:cNvSpPr>
            <a:spLocks noGrp="1"/>
          </p:cNvSpPr>
          <p:nvPr>
            <p:ph type="title"/>
          </p:nvPr>
        </p:nvSpPr>
        <p:spPr/>
        <p:txBody>
          <a:bodyPr/>
          <a:lstStyle/>
          <a:p>
            <a:r>
              <a:rPr lang="en-MY" dirty="0"/>
              <a:t>HR Scorecard</a:t>
            </a:r>
          </a:p>
        </p:txBody>
      </p:sp>
      <p:sp>
        <p:nvSpPr>
          <p:cNvPr id="5" name="AutoShape 45">
            <a:extLst>
              <a:ext uri="{FF2B5EF4-FFF2-40B4-BE49-F238E27FC236}">
                <a16:creationId xmlns:a16="http://schemas.microsoft.com/office/drawing/2014/main" id="{EF535D55-5398-4210-8818-5ED9B12AFD99}"/>
              </a:ext>
            </a:extLst>
          </p:cNvPr>
          <p:cNvSpPr>
            <a:spLocks noChangeArrowheads="1"/>
          </p:cNvSpPr>
          <p:nvPr/>
        </p:nvSpPr>
        <p:spPr bwMode="auto">
          <a:xfrm>
            <a:off x="967680" y="4066307"/>
            <a:ext cx="3200400" cy="914400"/>
          </a:xfrm>
          <a:prstGeom prst="roundRect">
            <a:avLst>
              <a:gd name="adj" fmla="val 16667"/>
            </a:avLst>
          </a:prstGeom>
          <a:solidFill>
            <a:srgbClr val="FF9900"/>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a:p>
        </p:txBody>
      </p:sp>
      <p:sp>
        <p:nvSpPr>
          <p:cNvPr id="7" name="AutoShape 46">
            <a:extLst>
              <a:ext uri="{FF2B5EF4-FFF2-40B4-BE49-F238E27FC236}">
                <a16:creationId xmlns:a16="http://schemas.microsoft.com/office/drawing/2014/main" id="{0E591F88-2ED2-4282-B108-E973D823C967}"/>
              </a:ext>
            </a:extLst>
          </p:cNvPr>
          <p:cNvSpPr>
            <a:spLocks noChangeArrowheads="1"/>
          </p:cNvSpPr>
          <p:nvPr/>
        </p:nvSpPr>
        <p:spPr bwMode="auto">
          <a:xfrm>
            <a:off x="967680" y="5361707"/>
            <a:ext cx="3200400" cy="762000"/>
          </a:xfrm>
          <a:prstGeom prst="roundRect">
            <a:avLst>
              <a:gd name="adj" fmla="val 16667"/>
            </a:avLst>
          </a:prstGeom>
          <a:solidFill>
            <a:srgbClr val="FF9900"/>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a:p>
        </p:txBody>
      </p:sp>
      <p:sp>
        <p:nvSpPr>
          <p:cNvPr id="11" name="AutoShape 6">
            <a:extLst>
              <a:ext uri="{FF2B5EF4-FFF2-40B4-BE49-F238E27FC236}">
                <a16:creationId xmlns:a16="http://schemas.microsoft.com/office/drawing/2014/main" id="{3483EDEF-D26F-4210-BF65-C13A081A51BF}"/>
              </a:ext>
            </a:extLst>
          </p:cNvPr>
          <p:cNvSpPr>
            <a:spLocks noChangeArrowheads="1"/>
          </p:cNvSpPr>
          <p:nvPr/>
        </p:nvSpPr>
        <p:spPr bwMode="auto">
          <a:xfrm>
            <a:off x="967680" y="2847107"/>
            <a:ext cx="3200400" cy="762000"/>
          </a:xfrm>
          <a:prstGeom prst="roundRect">
            <a:avLst>
              <a:gd name="adj" fmla="val 16667"/>
            </a:avLst>
          </a:prstGeom>
          <a:solidFill>
            <a:srgbClr val="FF9900"/>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a:p>
        </p:txBody>
      </p:sp>
      <p:sp>
        <p:nvSpPr>
          <p:cNvPr id="13" name="Text Box 7">
            <a:extLst>
              <a:ext uri="{FF2B5EF4-FFF2-40B4-BE49-F238E27FC236}">
                <a16:creationId xmlns:a16="http://schemas.microsoft.com/office/drawing/2014/main" id="{612E8F15-CB13-41D7-9570-9D26960BE360}"/>
              </a:ext>
            </a:extLst>
          </p:cNvPr>
          <p:cNvSpPr txBox="1">
            <a:spLocks noChangeArrowheads="1"/>
          </p:cNvSpPr>
          <p:nvPr/>
        </p:nvSpPr>
        <p:spPr bwMode="auto">
          <a:xfrm>
            <a:off x="891480" y="2897907"/>
            <a:ext cx="33528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0000"/>
              </a:lnSpc>
            </a:pPr>
            <a:r>
              <a:rPr lang="en-US" altLang="en-US" sz="1600" b="1"/>
              <a:t>Drive Long term</a:t>
            </a:r>
          </a:p>
          <a:p>
            <a:pPr algn="ctr">
              <a:lnSpc>
                <a:spcPct val="110000"/>
              </a:lnSpc>
            </a:pPr>
            <a:r>
              <a:rPr lang="en-US" altLang="en-US" sz="1600" b="1"/>
              <a:t>Shareholder Value</a:t>
            </a:r>
            <a:endParaRPr lang="en-US" altLang="en-US" sz="1600" b="1" noProof="1"/>
          </a:p>
        </p:txBody>
      </p:sp>
      <p:sp>
        <p:nvSpPr>
          <p:cNvPr id="17" name="Line 47">
            <a:extLst>
              <a:ext uri="{FF2B5EF4-FFF2-40B4-BE49-F238E27FC236}">
                <a16:creationId xmlns:a16="http://schemas.microsoft.com/office/drawing/2014/main" id="{E1A44EA0-B2EB-483D-BED5-295ED02F6FCB}"/>
              </a:ext>
            </a:extLst>
          </p:cNvPr>
          <p:cNvSpPr>
            <a:spLocks noChangeShapeType="1"/>
          </p:cNvSpPr>
          <p:nvPr/>
        </p:nvSpPr>
        <p:spPr bwMode="auto">
          <a:xfrm>
            <a:off x="4451816" y="1550081"/>
            <a:ext cx="21064" cy="4903252"/>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Line 48">
            <a:extLst>
              <a:ext uri="{FF2B5EF4-FFF2-40B4-BE49-F238E27FC236}">
                <a16:creationId xmlns:a16="http://schemas.microsoft.com/office/drawing/2014/main" id="{521148EC-9BD6-4AD9-831F-98EFEAD56F1B}"/>
              </a:ext>
            </a:extLst>
          </p:cNvPr>
          <p:cNvSpPr>
            <a:spLocks noChangeShapeType="1"/>
          </p:cNvSpPr>
          <p:nvPr/>
        </p:nvSpPr>
        <p:spPr bwMode="auto">
          <a:xfrm>
            <a:off x="662880" y="2741240"/>
            <a:ext cx="82296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Text Box 49">
            <a:extLst>
              <a:ext uri="{FF2B5EF4-FFF2-40B4-BE49-F238E27FC236}">
                <a16:creationId xmlns:a16="http://schemas.microsoft.com/office/drawing/2014/main" id="{EDF95060-7107-4A03-BE08-9F9E17615A46}"/>
              </a:ext>
            </a:extLst>
          </p:cNvPr>
          <p:cNvSpPr txBox="1">
            <a:spLocks noChangeArrowheads="1"/>
          </p:cNvSpPr>
          <p:nvPr/>
        </p:nvSpPr>
        <p:spPr bwMode="auto">
          <a:xfrm>
            <a:off x="1272480" y="1916832"/>
            <a:ext cx="2622550" cy="396875"/>
          </a:xfrm>
          <a:prstGeom prst="rect">
            <a:avLst/>
          </a:prstGeom>
          <a:noFill/>
          <a:ln w="9525">
            <a:noFill/>
            <a:miter lim="800000"/>
            <a:headEnd/>
            <a:tailEnd/>
          </a:ln>
          <a:effectLst/>
        </p:spPr>
        <p:txBody>
          <a:bodyPr wrap="none">
            <a:spAutoFit/>
          </a:bodyPr>
          <a:lstStyle/>
          <a:p>
            <a:pPr>
              <a:defRPr/>
            </a:pPr>
            <a:r>
              <a:rPr lang="en-US" sz="2000" b="1" dirty="0">
                <a:effectLst>
                  <a:outerShdw blurRad="38100" dist="38100" dir="2700000" algn="tl">
                    <a:srgbClr val="C0C0C0"/>
                  </a:outerShdw>
                </a:effectLst>
              </a:rPr>
              <a:t>Strategic Objectives</a:t>
            </a:r>
            <a:endParaRPr lang="en-US" sz="2000" b="1" noProof="1">
              <a:effectLst>
                <a:outerShdw blurRad="38100" dist="38100" dir="2700000" algn="tl">
                  <a:srgbClr val="C0C0C0"/>
                </a:outerShdw>
              </a:effectLst>
            </a:endParaRPr>
          </a:p>
        </p:txBody>
      </p:sp>
      <p:sp>
        <p:nvSpPr>
          <p:cNvPr id="23" name="Text Box 50">
            <a:extLst>
              <a:ext uri="{FF2B5EF4-FFF2-40B4-BE49-F238E27FC236}">
                <a16:creationId xmlns:a16="http://schemas.microsoft.com/office/drawing/2014/main" id="{05309D2C-902A-4F48-A329-6AF38F4AEA27}"/>
              </a:ext>
            </a:extLst>
          </p:cNvPr>
          <p:cNvSpPr txBox="1">
            <a:spLocks noChangeArrowheads="1"/>
          </p:cNvSpPr>
          <p:nvPr/>
        </p:nvSpPr>
        <p:spPr bwMode="auto">
          <a:xfrm>
            <a:off x="4701480" y="1916832"/>
            <a:ext cx="3556000" cy="396875"/>
          </a:xfrm>
          <a:prstGeom prst="rect">
            <a:avLst/>
          </a:prstGeom>
          <a:noFill/>
          <a:ln w="9525">
            <a:noFill/>
            <a:miter lim="800000"/>
            <a:headEnd/>
            <a:tailEnd/>
          </a:ln>
          <a:effectLst/>
        </p:spPr>
        <p:txBody>
          <a:bodyPr wrap="none">
            <a:spAutoFit/>
          </a:bodyPr>
          <a:lstStyle/>
          <a:p>
            <a:pPr>
              <a:defRPr/>
            </a:pPr>
            <a:r>
              <a:rPr lang="en-US" sz="2000" b="1">
                <a:effectLst>
                  <a:outerShdw blurRad="38100" dist="38100" dir="2700000" algn="tl">
                    <a:srgbClr val="C0C0C0"/>
                  </a:outerShdw>
                </a:effectLst>
              </a:rPr>
              <a:t>Key Performance Indicators</a:t>
            </a:r>
            <a:endParaRPr lang="en-US" sz="2000" b="1" noProof="1">
              <a:effectLst>
                <a:outerShdw blurRad="38100" dist="38100" dir="2700000" algn="tl">
                  <a:srgbClr val="C0C0C0"/>
                </a:outerShdw>
              </a:effectLst>
            </a:endParaRPr>
          </a:p>
        </p:txBody>
      </p:sp>
      <p:sp>
        <p:nvSpPr>
          <p:cNvPr id="25" name="Text Box 51">
            <a:extLst>
              <a:ext uri="{FF2B5EF4-FFF2-40B4-BE49-F238E27FC236}">
                <a16:creationId xmlns:a16="http://schemas.microsoft.com/office/drawing/2014/main" id="{672F0589-54FD-485F-8765-4BBB4AEAA6AE}"/>
              </a:ext>
            </a:extLst>
          </p:cNvPr>
          <p:cNvSpPr txBox="1">
            <a:spLocks noChangeArrowheads="1"/>
          </p:cNvSpPr>
          <p:nvPr/>
        </p:nvSpPr>
        <p:spPr bwMode="auto">
          <a:xfrm>
            <a:off x="4701480" y="2770907"/>
            <a:ext cx="3810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10000"/>
              </a:lnSpc>
              <a:buFontTx/>
              <a:buChar char="•"/>
            </a:pPr>
            <a:r>
              <a:rPr lang="en-US" altLang="en-US"/>
              <a:t>Shareholder value </a:t>
            </a:r>
          </a:p>
          <a:p>
            <a:pPr eaLnBrk="1" hangingPunct="1">
              <a:lnSpc>
                <a:spcPct val="110000"/>
              </a:lnSpc>
              <a:buFontTx/>
              <a:buChar char="•"/>
            </a:pPr>
            <a:r>
              <a:rPr lang="en-US" altLang="en-US"/>
              <a:t>Shareholder value growth</a:t>
            </a:r>
            <a:endParaRPr lang="en-US" altLang="en-US" noProof="1"/>
          </a:p>
        </p:txBody>
      </p:sp>
      <p:sp>
        <p:nvSpPr>
          <p:cNvPr id="27" name="Line 52">
            <a:extLst>
              <a:ext uri="{FF2B5EF4-FFF2-40B4-BE49-F238E27FC236}">
                <a16:creationId xmlns:a16="http://schemas.microsoft.com/office/drawing/2014/main" id="{95094777-1840-46F9-AD56-D94E62764DD8}"/>
              </a:ext>
            </a:extLst>
          </p:cNvPr>
          <p:cNvSpPr>
            <a:spLocks noChangeShapeType="1"/>
          </p:cNvSpPr>
          <p:nvPr/>
        </p:nvSpPr>
        <p:spPr bwMode="auto">
          <a:xfrm>
            <a:off x="739080" y="4112840"/>
            <a:ext cx="8153400" cy="0"/>
          </a:xfrm>
          <a:prstGeom prst="line">
            <a:avLst/>
          </a:prstGeom>
          <a:noFill/>
          <a:ln w="2857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9" name="Line 53">
            <a:extLst>
              <a:ext uri="{FF2B5EF4-FFF2-40B4-BE49-F238E27FC236}">
                <a16:creationId xmlns:a16="http://schemas.microsoft.com/office/drawing/2014/main" id="{0FD125DA-9EB0-4C8C-8776-285F09B78811}"/>
              </a:ext>
            </a:extLst>
          </p:cNvPr>
          <p:cNvSpPr>
            <a:spLocks noChangeShapeType="1"/>
          </p:cNvSpPr>
          <p:nvPr/>
        </p:nvSpPr>
        <p:spPr bwMode="auto">
          <a:xfrm>
            <a:off x="662880" y="5133107"/>
            <a:ext cx="8153400" cy="0"/>
          </a:xfrm>
          <a:prstGeom prst="line">
            <a:avLst/>
          </a:prstGeom>
          <a:noFill/>
          <a:ln w="2857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Text Box 54">
            <a:extLst>
              <a:ext uri="{FF2B5EF4-FFF2-40B4-BE49-F238E27FC236}">
                <a16:creationId xmlns:a16="http://schemas.microsoft.com/office/drawing/2014/main" id="{5CB3977D-6928-4B1B-85E6-624FDEF6188F}"/>
              </a:ext>
            </a:extLst>
          </p:cNvPr>
          <p:cNvSpPr txBox="1">
            <a:spLocks noChangeArrowheads="1"/>
          </p:cNvSpPr>
          <p:nvPr/>
        </p:nvSpPr>
        <p:spPr bwMode="auto">
          <a:xfrm>
            <a:off x="4695130" y="3990107"/>
            <a:ext cx="39687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10000"/>
              </a:lnSpc>
              <a:buFontTx/>
              <a:buChar char="•"/>
            </a:pPr>
            <a:r>
              <a:rPr lang="en-US" altLang="en-US"/>
              <a:t>ROI of HR Strategic Programs and Initiatives</a:t>
            </a:r>
            <a:endParaRPr lang="en-US" altLang="en-US" noProof="1"/>
          </a:p>
        </p:txBody>
      </p:sp>
      <p:sp>
        <p:nvSpPr>
          <p:cNvPr id="33" name="Text Box 55">
            <a:extLst>
              <a:ext uri="{FF2B5EF4-FFF2-40B4-BE49-F238E27FC236}">
                <a16:creationId xmlns:a16="http://schemas.microsoft.com/office/drawing/2014/main" id="{B81E33B0-E89C-4CCE-9700-F020F669EF7D}"/>
              </a:ext>
            </a:extLst>
          </p:cNvPr>
          <p:cNvSpPr txBox="1">
            <a:spLocks noChangeArrowheads="1"/>
          </p:cNvSpPr>
          <p:nvPr/>
        </p:nvSpPr>
        <p:spPr bwMode="auto">
          <a:xfrm>
            <a:off x="1272480" y="4142507"/>
            <a:ext cx="2514600"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5000"/>
              </a:lnSpc>
            </a:pPr>
            <a:r>
              <a:rPr lang="en-US" altLang="en-US" sz="1600" b="1"/>
              <a:t>Enhance ROI of HR Strategic Initiatives</a:t>
            </a:r>
            <a:endParaRPr lang="en-US" altLang="en-US" sz="1600" b="1" noProof="1"/>
          </a:p>
        </p:txBody>
      </p:sp>
      <p:sp>
        <p:nvSpPr>
          <p:cNvPr id="35" name="Text Box 56">
            <a:extLst>
              <a:ext uri="{FF2B5EF4-FFF2-40B4-BE49-F238E27FC236}">
                <a16:creationId xmlns:a16="http://schemas.microsoft.com/office/drawing/2014/main" id="{EE4A277F-5548-47E0-A9ED-347B7207622B}"/>
              </a:ext>
            </a:extLst>
          </p:cNvPr>
          <p:cNvSpPr txBox="1">
            <a:spLocks noChangeArrowheads="1"/>
          </p:cNvSpPr>
          <p:nvPr/>
        </p:nvSpPr>
        <p:spPr bwMode="auto">
          <a:xfrm>
            <a:off x="1272480" y="5393457"/>
            <a:ext cx="2514600"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5000"/>
              </a:lnSpc>
            </a:pPr>
            <a:r>
              <a:rPr lang="en-US" altLang="en-US" sz="1600" b="1"/>
              <a:t>Enhance Employee </a:t>
            </a:r>
          </a:p>
          <a:p>
            <a:pPr algn="ctr">
              <a:lnSpc>
                <a:spcPct val="115000"/>
              </a:lnSpc>
            </a:pPr>
            <a:r>
              <a:rPr lang="en-US" altLang="en-US" sz="1600" b="1"/>
              <a:t>Productivity</a:t>
            </a:r>
            <a:endParaRPr lang="en-US" altLang="en-US" sz="1600" b="1" noProof="1"/>
          </a:p>
        </p:txBody>
      </p:sp>
      <p:sp>
        <p:nvSpPr>
          <p:cNvPr id="37" name="Text Box 57">
            <a:extLst>
              <a:ext uri="{FF2B5EF4-FFF2-40B4-BE49-F238E27FC236}">
                <a16:creationId xmlns:a16="http://schemas.microsoft.com/office/drawing/2014/main" id="{18E59BCB-E0DF-401B-85EE-4B263399F606}"/>
              </a:ext>
            </a:extLst>
          </p:cNvPr>
          <p:cNvSpPr txBox="1">
            <a:spLocks noChangeArrowheads="1"/>
          </p:cNvSpPr>
          <p:nvPr/>
        </p:nvSpPr>
        <p:spPr bwMode="auto">
          <a:xfrm>
            <a:off x="4695130" y="5361707"/>
            <a:ext cx="39687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10000"/>
              </a:lnSpc>
              <a:buFontTx/>
              <a:buChar char="•"/>
            </a:pPr>
            <a:r>
              <a:rPr lang="en-US" altLang="en-US"/>
              <a:t>Profit per Employee</a:t>
            </a:r>
          </a:p>
          <a:p>
            <a:pPr eaLnBrk="1" hangingPunct="1">
              <a:lnSpc>
                <a:spcPct val="110000"/>
              </a:lnSpc>
              <a:buFontTx/>
              <a:buChar char="•"/>
            </a:pPr>
            <a:r>
              <a:rPr lang="en-US" altLang="en-US"/>
              <a:t>Revenue per Employee</a:t>
            </a:r>
            <a:endParaRPr lang="en-US" altLang="en-US" noProof="1"/>
          </a:p>
        </p:txBody>
      </p:sp>
    </p:spTree>
    <p:extLst>
      <p:ext uri="{BB962C8B-B14F-4D97-AF65-F5344CB8AC3E}">
        <p14:creationId xmlns:p14="http://schemas.microsoft.com/office/powerpoint/2010/main" val="1530232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D31B4-7428-4A37-A8CB-8AEBA8C0C101}"/>
              </a:ext>
            </a:extLst>
          </p:cNvPr>
          <p:cNvSpPr>
            <a:spLocks noGrp="1"/>
          </p:cNvSpPr>
          <p:nvPr>
            <p:ph type="title"/>
          </p:nvPr>
        </p:nvSpPr>
        <p:spPr/>
        <p:txBody>
          <a:bodyPr/>
          <a:lstStyle/>
          <a:p>
            <a:r>
              <a:rPr lang="en-MY" dirty="0"/>
              <a:t>HR Scorecard</a:t>
            </a:r>
          </a:p>
        </p:txBody>
      </p:sp>
      <p:sp>
        <p:nvSpPr>
          <p:cNvPr id="19" name="Line 8">
            <a:extLst>
              <a:ext uri="{FF2B5EF4-FFF2-40B4-BE49-F238E27FC236}">
                <a16:creationId xmlns:a16="http://schemas.microsoft.com/office/drawing/2014/main" id="{73B18987-A161-416E-8308-3BF76899F7C9}"/>
              </a:ext>
            </a:extLst>
          </p:cNvPr>
          <p:cNvSpPr>
            <a:spLocks noChangeShapeType="1"/>
          </p:cNvSpPr>
          <p:nvPr/>
        </p:nvSpPr>
        <p:spPr bwMode="auto">
          <a:xfrm>
            <a:off x="4114800" y="1700808"/>
            <a:ext cx="76200" cy="4752528"/>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Text Box 10">
            <a:extLst>
              <a:ext uri="{FF2B5EF4-FFF2-40B4-BE49-F238E27FC236}">
                <a16:creationId xmlns:a16="http://schemas.microsoft.com/office/drawing/2014/main" id="{02709D0B-1A2B-4FEB-BB90-8559177255E4}"/>
              </a:ext>
            </a:extLst>
          </p:cNvPr>
          <p:cNvSpPr txBox="1">
            <a:spLocks noChangeArrowheads="1"/>
          </p:cNvSpPr>
          <p:nvPr/>
        </p:nvSpPr>
        <p:spPr bwMode="auto">
          <a:xfrm>
            <a:off x="914400" y="1508125"/>
            <a:ext cx="2622550" cy="396875"/>
          </a:xfrm>
          <a:prstGeom prst="rect">
            <a:avLst/>
          </a:prstGeom>
          <a:noFill/>
          <a:ln w="9525">
            <a:noFill/>
            <a:miter lim="800000"/>
            <a:headEnd/>
            <a:tailEnd/>
          </a:ln>
          <a:effectLst/>
        </p:spPr>
        <p:txBody>
          <a:bodyPr wrap="none">
            <a:spAutoFit/>
          </a:bodyPr>
          <a:lstStyle/>
          <a:p>
            <a:pPr>
              <a:defRPr/>
            </a:pPr>
            <a:r>
              <a:rPr lang="en-US" sz="2000" b="1">
                <a:effectLst>
                  <a:outerShdw blurRad="38100" dist="38100" dir="2700000" algn="tl">
                    <a:srgbClr val="C0C0C0"/>
                  </a:outerShdw>
                </a:effectLst>
              </a:rPr>
              <a:t>Strategic Objectives</a:t>
            </a:r>
            <a:endParaRPr lang="en-US" sz="2000" b="1" noProof="1">
              <a:effectLst>
                <a:outerShdw blurRad="38100" dist="38100" dir="2700000" algn="tl">
                  <a:srgbClr val="C0C0C0"/>
                </a:outerShdw>
              </a:effectLst>
            </a:endParaRPr>
          </a:p>
        </p:txBody>
      </p:sp>
      <p:sp>
        <p:nvSpPr>
          <p:cNvPr id="23" name="Text Box 11">
            <a:extLst>
              <a:ext uri="{FF2B5EF4-FFF2-40B4-BE49-F238E27FC236}">
                <a16:creationId xmlns:a16="http://schemas.microsoft.com/office/drawing/2014/main" id="{3EB68EA2-74CA-42B6-9DE8-9D381BA5D9B2}"/>
              </a:ext>
            </a:extLst>
          </p:cNvPr>
          <p:cNvSpPr txBox="1">
            <a:spLocks noChangeArrowheads="1"/>
          </p:cNvSpPr>
          <p:nvPr/>
        </p:nvSpPr>
        <p:spPr bwMode="auto">
          <a:xfrm>
            <a:off x="4292600" y="1508125"/>
            <a:ext cx="3556000" cy="396875"/>
          </a:xfrm>
          <a:prstGeom prst="rect">
            <a:avLst/>
          </a:prstGeom>
          <a:noFill/>
          <a:ln w="9525">
            <a:noFill/>
            <a:miter lim="800000"/>
            <a:headEnd/>
            <a:tailEnd/>
          </a:ln>
          <a:effectLst/>
        </p:spPr>
        <p:txBody>
          <a:bodyPr wrap="none">
            <a:spAutoFit/>
          </a:bodyPr>
          <a:lstStyle/>
          <a:p>
            <a:pPr>
              <a:defRPr/>
            </a:pPr>
            <a:r>
              <a:rPr lang="en-US" sz="2000" b="1">
                <a:effectLst>
                  <a:outerShdw blurRad="38100" dist="38100" dir="2700000" algn="tl">
                    <a:srgbClr val="C0C0C0"/>
                  </a:outerShdw>
                </a:effectLst>
              </a:rPr>
              <a:t>Key Performance Indicators</a:t>
            </a:r>
            <a:endParaRPr lang="en-US" sz="2000" b="1" noProof="1">
              <a:effectLst>
                <a:outerShdw blurRad="38100" dist="38100" dir="2700000" algn="tl">
                  <a:srgbClr val="C0C0C0"/>
                </a:outerShdw>
              </a:effectLst>
            </a:endParaRPr>
          </a:p>
        </p:txBody>
      </p:sp>
      <p:sp>
        <p:nvSpPr>
          <p:cNvPr id="25" name="Line 13">
            <a:extLst>
              <a:ext uri="{FF2B5EF4-FFF2-40B4-BE49-F238E27FC236}">
                <a16:creationId xmlns:a16="http://schemas.microsoft.com/office/drawing/2014/main" id="{2920692D-6841-40C6-BE68-B441918E51F4}"/>
              </a:ext>
            </a:extLst>
          </p:cNvPr>
          <p:cNvSpPr>
            <a:spLocks noChangeShapeType="1"/>
          </p:cNvSpPr>
          <p:nvPr/>
        </p:nvSpPr>
        <p:spPr bwMode="auto">
          <a:xfrm>
            <a:off x="381000" y="4572000"/>
            <a:ext cx="8153400" cy="0"/>
          </a:xfrm>
          <a:prstGeom prst="line">
            <a:avLst/>
          </a:prstGeom>
          <a:noFill/>
          <a:ln w="2857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Text Box 15">
            <a:extLst>
              <a:ext uri="{FF2B5EF4-FFF2-40B4-BE49-F238E27FC236}">
                <a16:creationId xmlns:a16="http://schemas.microsoft.com/office/drawing/2014/main" id="{2A8FB45B-3289-4B5A-B99A-B827B62B0D68}"/>
              </a:ext>
            </a:extLst>
          </p:cNvPr>
          <p:cNvSpPr txBox="1">
            <a:spLocks noChangeArrowheads="1"/>
          </p:cNvSpPr>
          <p:nvPr/>
        </p:nvSpPr>
        <p:spPr bwMode="auto">
          <a:xfrm>
            <a:off x="4191000" y="4876800"/>
            <a:ext cx="396875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10000"/>
              </a:lnSpc>
              <a:buFontTx/>
              <a:buChar char="•"/>
            </a:pPr>
            <a:r>
              <a:rPr lang="en-US" altLang="en-US"/>
              <a:t>Employee Satisfaction Index</a:t>
            </a:r>
            <a:endParaRPr lang="en-US" altLang="en-US" noProof="1"/>
          </a:p>
        </p:txBody>
      </p:sp>
      <p:sp>
        <p:nvSpPr>
          <p:cNvPr id="29" name="AutoShape 25">
            <a:extLst>
              <a:ext uri="{FF2B5EF4-FFF2-40B4-BE49-F238E27FC236}">
                <a16:creationId xmlns:a16="http://schemas.microsoft.com/office/drawing/2014/main" id="{BBF2F28E-5EEC-44AA-ABE9-F9F3C413E42E}"/>
              </a:ext>
            </a:extLst>
          </p:cNvPr>
          <p:cNvSpPr>
            <a:spLocks noChangeArrowheads="1"/>
          </p:cNvSpPr>
          <p:nvPr/>
        </p:nvSpPr>
        <p:spPr bwMode="auto">
          <a:xfrm>
            <a:off x="685800" y="2286000"/>
            <a:ext cx="2971800" cy="914400"/>
          </a:xfrm>
          <a:prstGeom prst="roundRect">
            <a:avLst>
              <a:gd name="adj" fmla="val 16667"/>
            </a:avLst>
          </a:prstGeom>
          <a:solidFill>
            <a:srgbClr val="FF9900"/>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a:p>
        </p:txBody>
      </p:sp>
      <p:sp>
        <p:nvSpPr>
          <p:cNvPr id="31" name="Text Box 26">
            <a:extLst>
              <a:ext uri="{FF2B5EF4-FFF2-40B4-BE49-F238E27FC236}">
                <a16:creationId xmlns:a16="http://schemas.microsoft.com/office/drawing/2014/main" id="{7EC98D55-0DA3-4B71-9447-F2082CC8FA78}"/>
              </a:ext>
            </a:extLst>
          </p:cNvPr>
          <p:cNvSpPr txBox="1">
            <a:spLocks noChangeArrowheads="1"/>
          </p:cNvSpPr>
          <p:nvPr/>
        </p:nvSpPr>
        <p:spPr bwMode="auto">
          <a:xfrm>
            <a:off x="1143000" y="2362200"/>
            <a:ext cx="20574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0000"/>
              </a:lnSpc>
            </a:pPr>
            <a:r>
              <a:rPr lang="en-US" altLang="en-US" sz="1600" b="1"/>
              <a:t>Create Positive Work Environment</a:t>
            </a:r>
            <a:endParaRPr lang="en-US" altLang="en-US" sz="1600" b="1" noProof="1"/>
          </a:p>
        </p:txBody>
      </p:sp>
      <p:sp>
        <p:nvSpPr>
          <p:cNvPr id="33" name="AutoShape 27">
            <a:extLst>
              <a:ext uri="{FF2B5EF4-FFF2-40B4-BE49-F238E27FC236}">
                <a16:creationId xmlns:a16="http://schemas.microsoft.com/office/drawing/2014/main" id="{3F1628B0-BD2D-4E3F-B4E4-2F8D7FD4631C}"/>
              </a:ext>
            </a:extLst>
          </p:cNvPr>
          <p:cNvSpPr>
            <a:spLocks noChangeArrowheads="1"/>
          </p:cNvSpPr>
          <p:nvPr/>
        </p:nvSpPr>
        <p:spPr bwMode="auto">
          <a:xfrm>
            <a:off x="685800" y="4887913"/>
            <a:ext cx="2971800" cy="979487"/>
          </a:xfrm>
          <a:prstGeom prst="roundRect">
            <a:avLst>
              <a:gd name="adj" fmla="val 16667"/>
            </a:avLst>
          </a:prstGeom>
          <a:solidFill>
            <a:srgbClr val="FF9900"/>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a:p>
        </p:txBody>
      </p:sp>
      <p:sp>
        <p:nvSpPr>
          <p:cNvPr id="35" name="Text Box 28">
            <a:extLst>
              <a:ext uri="{FF2B5EF4-FFF2-40B4-BE49-F238E27FC236}">
                <a16:creationId xmlns:a16="http://schemas.microsoft.com/office/drawing/2014/main" id="{5F664C6B-B2AC-4226-87FD-3A56D1F9F848}"/>
              </a:ext>
            </a:extLst>
          </p:cNvPr>
          <p:cNvSpPr txBox="1">
            <a:spLocks noChangeArrowheads="1"/>
          </p:cNvSpPr>
          <p:nvPr/>
        </p:nvSpPr>
        <p:spPr bwMode="auto">
          <a:xfrm>
            <a:off x="838200" y="4876800"/>
            <a:ext cx="2667000"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0000"/>
              </a:lnSpc>
            </a:pPr>
            <a:r>
              <a:rPr lang="en-US" altLang="en-US" sz="1600" b="1"/>
              <a:t>Enhance “Internal Customer” (Employee) Satisfaction</a:t>
            </a:r>
            <a:endParaRPr lang="en-US" altLang="en-US" sz="1600" b="1" noProof="1"/>
          </a:p>
        </p:txBody>
      </p:sp>
    </p:spTree>
    <p:extLst>
      <p:ext uri="{BB962C8B-B14F-4D97-AF65-F5344CB8AC3E}">
        <p14:creationId xmlns:p14="http://schemas.microsoft.com/office/powerpoint/2010/main" val="437900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20303-D7F2-45CA-8DDC-ABFE1D25A4AE}"/>
              </a:ext>
            </a:extLst>
          </p:cNvPr>
          <p:cNvSpPr>
            <a:spLocks noGrp="1"/>
          </p:cNvSpPr>
          <p:nvPr>
            <p:ph type="title"/>
          </p:nvPr>
        </p:nvSpPr>
        <p:spPr>
          <a:xfrm>
            <a:off x="914400" y="221542"/>
            <a:ext cx="7772400" cy="1143000"/>
          </a:xfrm>
        </p:spPr>
        <p:txBody>
          <a:bodyPr/>
          <a:lstStyle/>
          <a:p>
            <a:r>
              <a:rPr lang="en-MY" dirty="0"/>
              <a:t>HR Scorecard</a:t>
            </a:r>
          </a:p>
        </p:txBody>
      </p:sp>
      <p:sp>
        <p:nvSpPr>
          <p:cNvPr id="5" name="Line 4">
            <a:extLst>
              <a:ext uri="{FF2B5EF4-FFF2-40B4-BE49-F238E27FC236}">
                <a16:creationId xmlns:a16="http://schemas.microsoft.com/office/drawing/2014/main" id="{BA92879F-221C-4168-809D-087B80BFAB74}"/>
              </a:ext>
            </a:extLst>
          </p:cNvPr>
          <p:cNvSpPr>
            <a:spLocks noChangeShapeType="1"/>
          </p:cNvSpPr>
          <p:nvPr/>
        </p:nvSpPr>
        <p:spPr bwMode="auto">
          <a:xfrm flipH="1">
            <a:off x="4114799" y="1628800"/>
            <a:ext cx="15875" cy="5133069"/>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5">
            <a:extLst>
              <a:ext uri="{FF2B5EF4-FFF2-40B4-BE49-F238E27FC236}">
                <a16:creationId xmlns:a16="http://schemas.microsoft.com/office/drawing/2014/main" id="{82512129-0197-45E7-A680-F3C66E647F7A}"/>
              </a:ext>
            </a:extLst>
          </p:cNvPr>
          <p:cNvSpPr>
            <a:spLocks noChangeShapeType="1"/>
          </p:cNvSpPr>
          <p:nvPr/>
        </p:nvSpPr>
        <p:spPr bwMode="auto">
          <a:xfrm>
            <a:off x="304800" y="2057400"/>
            <a:ext cx="82296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Text Box 6">
            <a:extLst>
              <a:ext uri="{FF2B5EF4-FFF2-40B4-BE49-F238E27FC236}">
                <a16:creationId xmlns:a16="http://schemas.microsoft.com/office/drawing/2014/main" id="{0C693954-2F09-42B9-AFC6-B04D4706C10E}"/>
              </a:ext>
            </a:extLst>
          </p:cNvPr>
          <p:cNvSpPr txBox="1">
            <a:spLocks noChangeArrowheads="1"/>
          </p:cNvSpPr>
          <p:nvPr/>
        </p:nvSpPr>
        <p:spPr bwMode="auto">
          <a:xfrm>
            <a:off x="914400" y="1508125"/>
            <a:ext cx="2622550" cy="396875"/>
          </a:xfrm>
          <a:prstGeom prst="rect">
            <a:avLst/>
          </a:prstGeom>
          <a:noFill/>
          <a:ln w="9525">
            <a:noFill/>
            <a:miter lim="800000"/>
            <a:headEnd/>
            <a:tailEnd/>
          </a:ln>
          <a:effectLst/>
        </p:spPr>
        <p:txBody>
          <a:bodyPr wrap="none">
            <a:spAutoFit/>
          </a:bodyPr>
          <a:lstStyle/>
          <a:p>
            <a:pPr>
              <a:defRPr/>
            </a:pPr>
            <a:r>
              <a:rPr lang="en-US" sz="2000" b="1">
                <a:effectLst>
                  <a:outerShdw blurRad="38100" dist="38100" dir="2700000" algn="tl">
                    <a:srgbClr val="C0C0C0"/>
                  </a:outerShdw>
                </a:effectLst>
              </a:rPr>
              <a:t>Strategic Objectives</a:t>
            </a:r>
            <a:endParaRPr lang="en-US" sz="2000" b="1" noProof="1">
              <a:effectLst>
                <a:outerShdw blurRad="38100" dist="38100" dir="2700000" algn="tl">
                  <a:srgbClr val="C0C0C0"/>
                </a:outerShdw>
              </a:effectLst>
            </a:endParaRPr>
          </a:p>
        </p:txBody>
      </p:sp>
      <p:sp>
        <p:nvSpPr>
          <p:cNvPr id="11" name="Text Box 7">
            <a:extLst>
              <a:ext uri="{FF2B5EF4-FFF2-40B4-BE49-F238E27FC236}">
                <a16:creationId xmlns:a16="http://schemas.microsoft.com/office/drawing/2014/main" id="{6C9A2E62-9E38-453E-B9AA-28B2F4B07FAC}"/>
              </a:ext>
            </a:extLst>
          </p:cNvPr>
          <p:cNvSpPr txBox="1">
            <a:spLocks noChangeArrowheads="1"/>
          </p:cNvSpPr>
          <p:nvPr/>
        </p:nvSpPr>
        <p:spPr bwMode="auto">
          <a:xfrm>
            <a:off x="4343400" y="1508125"/>
            <a:ext cx="3556000" cy="396875"/>
          </a:xfrm>
          <a:prstGeom prst="rect">
            <a:avLst/>
          </a:prstGeom>
          <a:noFill/>
          <a:ln w="9525">
            <a:noFill/>
            <a:miter lim="800000"/>
            <a:headEnd/>
            <a:tailEnd/>
          </a:ln>
          <a:effectLst/>
        </p:spPr>
        <p:txBody>
          <a:bodyPr wrap="none">
            <a:spAutoFit/>
          </a:bodyPr>
          <a:lstStyle/>
          <a:p>
            <a:pPr>
              <a:defRPr/>
            </a:pPr>
            <a:r>
              <a:rPr lang="en-US" sz="2000" b="1">
                <a:effectLst>
                  <a:outerShdw blurRad="38100" dist="38100" dir="2700000" algn="tl">
                    <a:srgbClr val="C0C0C0"/>
                  </a:outerShdw>
                </a:effectLst>
              </a:rPr>
              <a:t>Key Performance Indicators</a:t>
            </a:r>
            <a:endParaRPr lang="en-US" sz="2000" b="1" noProof="1">
              <a:effectLst>
                <a:outerShdw blurRad="38100" dist="38100" dir="2700000" algn="tl">
                  <a:srgbClr val="C0C0C0"/>
                </a:outerShdw>
              </a:effectLst>
            </a:endParaRPr>
          </a:p>
        </p:txBody>
      </p:sp>
      <p:sp>
        <p:nvSpPr>
          <p:cNvPr id="13" name="Line 9">
            <a:extLst>
              <a:ext uri="{FF2B5EF4-FFF2-40B4-BE49-F238E27FC236}">
                <a16:creationId xmlns:a16="http://schemas.microsoft.com/office/drawing/2014/main" id="{24356BB2-BE90-47B2-BA98-7A9553752ED8}"/>
              </a:ext>
            </a:extLst>
          </p:cNvPr>
          <p:cNvSpPr>
            <a:spLocks noChangeShapeType="1"/>
          </p:cNvSpPr>
          <p:nvPr/>
        </p:nvSpPr>
        <p:spPr bwMode="auto">
          <a:xfrm>
            <a:off x="381000" y="3962400"/>
            <a:ext cx="8153400" cy="0"/>
          </a:xfrm>
          <a:prstGeom prst="line">
            <a:avLst/>
          </a:prstGeom>
          <a:noFill/>
          <a:ln w="2857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AutoShape 17">
            <a:extLst>
              <a:ext uri="{FF2B5EF4-FFF2-40B4-BE49-F238E27FC236}">
                <a16:creationId xmlns:a16="http://schemas.microsoft.com/office/drawing/2014/main" id="{D8EF02D4-C32E-4A44-8B59-C034FD7D3821}"/>
              </a:ext>
            </a:extLst>
          </p:cNvPr>
          <p:cNvSpPr>
            <a:spLocks noChangeArrowheads="1"/>
          </p:cNvSpPr>
          <p:nvPr/>
        </p:nvSpPr>
        <p:spPr bwMode="auto">
          <a:xfrm>
            <a:off x="609600" y="4267200"/>
            <a:ext cx="3048000" cy="914400"/>
          </a:xfrm>
          <a:prstGeom prst="roundRect">
            <a:avLst>
              <a:gd name="adj" fmla="val 16667"/>
            </a:avLst>
          </a:prstGeom>
          <a:solidFill>
            <a:srgbClr val="0066FF"/>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a:p>
        </p:txBody>
      </p:sp>
      <p:sp>
        <p:nvSpPr>
          <p:cNvPr id="17" name="Text Box 18">
            <a:extLst>
              <a:ext uri="{FF2B5EF4-FFF2-40B4-BE49-F238E27FC236}">
                <a16:creationId xmlns:a16="http://schemas.microsoft.com/office/drawing/2014/main" id="{5B7D78D5-EFCD-447F-8DB4-24E4F3508B73}"/>
              </a:ext>
            </a:extLst>
          </p:cNvPr>
          <p:cNvSpPr txBox="1">
            <a:spLocks noChangeArrowheads="1"/>
          </p:cNvSpPr>
          <p:nvPr/>
        </p:nvSpPr>
        <p:spPr bwMode="auto">
          <a:xfrm>
            <a:off x="685800" y="4351338"/>
            <a:ext cx="297180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20000"/>
              </a:lnSpc>
            </a:pPr>
            <a:r>
              <a:rPr lang="en-US" altLang="en-US" sz="1600" b="1">
                <a:solidFill>
                  <a:schemeClr val="bg1"/>
                </a:solidFill>
              </a:rPr>
              <a:t>Develop Strategic Competencies</a:t>
            </a:r>
            <a:endParaRPr lang="en-US" altLang="en-US" sz="1600" b="1" noProof="1">
              <a:solidFill>
                <a:schemeClr val="bg1"/>
              </a:solidFill>
            </a:endParaRPr>
          </a:p>
        </p:txBody>
      </p:sp>
      <p:sp>
        <p:nvSpPr>
          <p:cNvPr id="19" name="AutoShape 19">
            <a:extLst>
              <a:ext uri="{FF2B5EF4-FFF2-40B4-BE49-F238E27FC236}">
                <a16:creationId xmlns:a16="http://schemas.microsoft.com/office/drawing/2014/main" id="{DC1CA518-F63E-4B6F-B60A-D99F37240BC3}"/>
              </a:ext>
            </a:extLst>
          </p:cNvPr>
          <p:cNvSpPr>
            <a:spLocks noChangeArrowheads="1"/>
          </p:cNvSpPr>
          <p:nvPr/>
        </p:nvSpPr>
        <p:spPr bwMode="auto">
          <a:xfrm>
            <a:off x="533400" y="2362200"/>
            <a:ext cx="3200400" cy="990600"/>
          </a:xfrm>
          <a:prstGeom prst="roundRect">
            <a:avLst>
              <a:gd name="adj" fmla="val 16667"/>
            </a:avLst>
          </a:prstGeom>
          <a:solidFill>
            <a:srgbClr val="0066FF"/>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2200"/>
          </a:p>
        </p:txBody>
      </p:sp>
      <p:sp>
        <p:nvSpPr>
          <p:cNvPr id="21" name="Text Box 20">
            <a:extLst>
              <a:ext uri="{FF2B5EF4-FFF2-40B4-BE49-F238E27FC236}">
                <a16:creationId xmlns:a16="http://schemas.microsoft.com/office/drawing/2014/main" id="{05B937F7-5931-4EB2-ABC0-D80A1F8BC4A2}"/>
              </a:ext>
            </a:extLst>
          </p:cNvPr>
          <p:cNvSpPr txBox="1">
            <a:spLocks noChangeArrowheads="1"/>
          </p:cNvSpPr>
          <p:nvPr/>
        </p:nvSpPr>
        <p:spPr bwMode="auto">
          <a:xfrm>
            <a:off x="838200" y="2362200"/>
            <a:ext cx="266700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20000"/>
              </a:lnSpc>
            </a:pPr>
            <a:r>
              <a:rPr lang="en-US" altLang="en-US" sz="1600" b="1">
                <a:solidFill>
                  <a:schemeClr val="bg1"/>
                </a:solidFill>
              </a:rPr>
              <a:t>Apply Excellent Recruitment Process</a:t>
            </a:r>
            <a:endParaRPr lang="en-US" altLang="en-US" sz="1600" b="1" noProof="1">
              <a:solidFill>
                <a:schemeClr val="bg1"/>
              </a:solidFill>
            </a:endParaRPr>
          </a:p>
        </p:txBody>
      </p:sp>
      <p:sp>
        <p:nvSpPr>
          <p:cNvPr id="23" name="Text Box 27">
            <a:extLst>
              <a:ext uri="{FF2B5EF4-FFF2-40B4-BE49-F238E27FC236}">
                <a16:creationId xmlns:a16="http://schemas.microsoft.com/office/drawing/2014/main" id="{919103CF-3B5B-4AE1-B446-70747C08F2DC}"/>
              </a:ext>
            </a:extLst>
          </p:cNvPr>
          <p:cNvSpPr txBox="1">
            <a:spLocks noChangeArrowheads="1"/>
          </p:cNvSpPr>
          <p:nvPr/>
        </p:nvSpPr>
        <p:spPr bwMode="auto">
          <a:xfrm>
            <a:off x="4251325" y="2270125"/>
            <a:ext cx="4587875"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10000"/>
              </a:lnSpc>
              <a:spcBef>
                <a:spcPct val="30000"/>
              </a:spcBef>
              <a:buFontTx/>
              <a:buChar char="•"/>
            </a:pPr>
            <a:r>
              <a:rPr lang="en-US" altLang="en-US"/>
              <a:t>Average lead time to recruit employees </a:t>
            </a:r>
          </a:p>
          <a:p>
            <a:pPr eaLnBrk="1" hangingPunct="1">
              <a:lnSpc>
                <a:spcPct val="110000"/>
              </a:lnSpc>
              <a:spcBef>
                <a:spcPct val="30000"/>
              </a:spcBef>
              <a:buFontTx/>
              <a:buChar char="•"/>
            </a:pPr>
            <a:r>
              <a:rPr lang="en-US" altLang="en-US"/>
              <a:t>Recruiting cost per employee</a:t>
            </a:r>
          </a:p>
          <a:p>
            <a:pPr eaLnBrk="1" hangingPunct="1">
              <a:lnSpc>
                <a:spcPct val="110000"/>
              </a:lnSpc>
              <a:spcBef>
                <a:spcPct val="30000"/>
              </a:spcBef>
              <a:buFontTx/>
              <a:buChar char="•"/>
            </a:pPr>
            <a:r>
              <a:rPr lang="en-US" altLang="en-US"/>
              <a:t>Performance of New Recruits during the First Two Years of Employment</a:t>
            </a:r>
            <a:endParaRPr lang="en-US" altLang="en-US" noProof="1"/>
          </a:p>
        </p:txBody>
      </p:sp>
      <p:sp>
        <p:nvSpPr>
          <p:cNvPr id="25" name="Text Box 29">
            <a:extLst>
              <a:ext uri="{FF2B5EF4-FFF2-40B4-BE49-F238E27FC236}">
                <a16:creationId xmlns:a16="http://schemas.microsoft.com/office/drawing/2014/main" id="{4D3E3EA0-2F89-4BF8-BB33-5340112EA123}"/>
              </a:ext>
            </a:extLst>
          </p:cNvPr>
          <p:cNvSpPr txBox="1">
            <a:spLocks noChangeArrowheads="1"/>
          </p:cNvSpPr>
          <p:nvPr/>
        </p:nvSpPr>
        <p:spPr bwMode="auto">
          <a:xfrm>
            <a:off x="4251325" y="4114800"/>
            <a:ext cx="4664075"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10000"/>
              </a:lnSpc>
              <a:spcBef>
                <a:spcPct val="30000"/>
              </a:spcBef>
              <a:buFontTx/>
              <a:buChar char="•"/>
            </a:pPr>
            <a:r>
              <a:rPr lang="en-US" altLang="en-US"/>
              <a:t>Average Lead Time to Develop Strategic Competencies </a:t>
            </a:r>
          </a:p>
          <a:p>
            <a:pPr eaLnBrk="1" hangingPunct="1">
              <a:lnSpc>
                <a:spcPct val="110000"/>
              </a:lnSpc>
              <a:spcBef>
                <a:spcPct val="30000"/>
              </a:spcBef>
              <a:buFontTx/>
              <a:buChar char="•"/>
            </a:pPr>
            <a:r>
              <a:rPr lang="en-US" altLang="en-US"/>
              <a:t>Average Lead Time to Close Strategic Competencies Gap</a:t>
            </a:r>
          </a:p>
          <a:p>
            <a:pPr eaLnBrk="1" hangingPunct="1">
              <a:lnSpc>
                <a:spcPct val="110000"/>
              </a:lnSpc>
              <a:spcBef>
                <a:spcPct val="30000"/>
              </a:spcBef>
              <a:buFontTx/>
              <a:buChar char="•"/>
            </a:pPr>
            <a:r>
              <a:rPr lang="en-US" altLang="en-US"/>
              <a:t>% of Strategic Competencies Available within the Organization </a:t>
            </a:r>
            <a:endParaRPr lang="en-US" altLang="en-US" noProof="1"/>
          </a:p>
        </p:txBody>
      </p:sp>
    </p:spTree>
    <p:extLst>
      <p:ext uri="{BB962C8B-B14F-4D97-AF65-F5344CB8AC3E}">
        <p14:creationId xmlns:p14="http://schemas.microsoft.com/office/powerpoint/2010/main" val="3500859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845D3-C97F-483E-9FE6-54B930ECF1CC}"/>
              </a:ext>
            </a:extLst>
          </p:cNvPr>
          <p:cNvSpPr>
            <a:spLocks noGrp="1"/>
          </p:cNvSpPr>
          <p:nvPr>
            <p:ph type="title"/>
          </p:nvPr>
        </p:nvSpPr>
        <p:spPr/>
        <p:txBody>
          <a:bodyPr/>
          <a:lstStyle/>
          <a:p>
            <a:r>
              <a:rPr lang="en-MY" dirty="0"/>
              <a:t>HR Scorecard</a:t>
            </a:r>
          </a:p>
        </p:txBody>
      </p:sp>
      <p:sp>
        <p:nvSpPr>
          <p:cNvPr id="5" name="Line 4">
            <a:extLst>
              <a:ext uri="{FF2B5EF4-FFF2-40B4-BE49-F238E27FC236}">
                <a16:creationId xmlns:a16="http://schemas.microsoft.com/office/drawing/2014/main" id="{7C01D3F9-2E0B-4F7F-9464-768D0F6F96D7}"/>
              </a:ext>
            </a:extLst>
          </p:cNvPr>
          <p:cNvSpPr>
            <a:spLocks noChangeShapeType="1"/>
          </p:cNvSpPr>
          <p:nvPr/>
        </p:nvSpPr>
        <p:spPr bwMode="auto">
          <a:xfrm flipH="1">
            <a:off x="4114800" y="1772816"/>
            <a:ext cx="25152" cy="4932784"/>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5">
            <a:extLst>
              <a:ext uri="{FF2B5EF4-FFF2-40B4-BE49-F238E27FC236}">
                <a16:creationId xmlns:a16="http://schemas.microsoft.com/office/drawing/2014/main" id="{843B82E5-06E1-4126-9839-7200DCE5415B}"/>
              </a:ext>
            </a:extLst>
          </p:cNvPr>
          <p:cNvSpPr>
            <a:spLocks noChangeShapeType="1"/>
          </p:cNvSpPr>
          <p:nvPr/>
        </p:nvSpPr>
        <p:spPr bwMode="auto">
          <a:xfrm>
            <a:off x="304800" y="2057400"/>
            <a:ext cx="82296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Text Box 6">
            <a:extLst>
              <a:ext uri="{FF2B5EF4-FFF2-40B4-BE49-F238E27FC236}">
                <a16:creationId xmlns:a16="http://schemas.microsoft.com/office/drawing/2014/main" id="{0A4EF766-CE58-41CA-A16E-B18B18167151}"/>
              </a:ext>
            </a:extLst>
          </p:cNvPr>
          <p:cNvSpPr txBox="1">
            <a:spLocks noChangeArrowheads="1"/>
          </p:cNvSpPr>
          <p:nvPr/>
        </p:nvSpPr>
        <p:spPr bwMode="auto">
          <a:xfrm>
            <a:off x="914400" y="1508125"/>
            <a:ext cx="2622550" cy="396875"/>
          </a:xfrm>
          <a:prstGeom prst="rect">
            <a:avLst/>
          </a:prstGeom>
          <a:noFill/>
          <a:ln w="9525">
            <a:noFill/>
            <a:miter lim="800000"/>
            <a:headEnd/>
            <a:tailEnd/>
          </a:ln>
          <a:effectLst/>
        </p:spPr>
        <p:txBody>
          <a:bodyPr wrap="square">
            <a:spAutoFit/>
          </a:bodyPr>
          <a:lstStyle/>
          <a:p>
            <a:pPr>
              <a:defRPr/>
            </a:pPr>
            <a:r>
              <a:rPr lang="en-US" sz="2000" b="1">
                <a:effectLst>
                  <a:outerShdw blurRad="38100" dist="38100" dir="2700000" algn="tl">
                    <a:srgbClr val="C0C0C0"/>
                  </a:outerShdw>
                </a:effectLst>
              </a:rPr>
              <a:t>Strategic Objectives</a:t>
            </a:r>
            <a:endParaRPr lang="en-US" sz="2000" b="1" noProof="1">
              <a:effectLst>
                <a:outerShdw blurRad="38100" dist="38100" dir="2700000" algn="tl">
                  <a:srgbClr val="C0C0C0"/>
                </a:outerShdw>
              </a:effectLst>
            </a:endParaRPr>
          </a:p>
        </p:txBody>
      </p:sp>
      <p:sp>
        <p:nvSpPr>
          <p:cNvPr id="11" name="Text Box 7">
            <a:extLst>
              <a:ext uri="{FF2B5EF4-FFF2-40B4-BE49-F238E27FC236}">
                <a16:creationId xmlns:a16="http://schemas.microsoft.com/office/drawing/2014/main" id="{9BF70651-129D-4D88-9874-99BC2CC1DAFF}"/>
              </a:ext>
            </a:extLst>
          </p:cNvPr>
          <p:cNvSpPr txBox="1">
            <a:spLocks noChangeArrowheads="1"/>
          </p:cNvSpPr>
          <p:nvPr/>
        </p:nvSpPr>
        <p:spPr bwMode="auto">
          <a:xfrm>
            <a:off x="4343400" y="1508125"/>
            <a:ext cx="3556000" cy="396875"/>
          </a:xfrm>
          <a:prstGeom prst="rect">
            <a:avLst/>
          </a:prstGeom>
          <a:noFill/>
          <a:ln w="9525">
            <a:noFill/>
            <a:miter lim="800000"/>
            <a:headEnd/>
            <a:tailEnd/>
          </a:ln>
          <a:effectLst/>
        </p:spPr>
        <p:txBody>
          <a:bodyPr wrap="square">
            <a:spAutoFit/>
          </a:bodyPr>
          <a:lstStyle/>
          <a:p>
            <a:pPr>
              <a:defRPr/>
            </a:pPr>
            <a:r>
              <a:rPr lang="en-US" sz="2000" b="1">
                <a:effectLst>
                  <a:outerShdw blurRad="38100" dist="38100" dir="2700000" algn="tl">
                    <a:srgbClr val="C0C0C0"/>
                  </a:outerShdw>
                </a:effectLst>
              </a:rPr>
              <a:t>Key Performance Indicators</a:t>
            </a:r>
            <a:endParaRPr lang="en-US" sz="2000" b="1" noProof="1">
              <a:effectLst>
                <a:outerShdw blurRad="38100" dist="38100" dir="2700000" algn="tl">
                  <a:srgbClr val="C0C0C0"/>
                </a:outerShdw>
              </a:effectLst>
            </a:endParaRPr>
          </a:p>
        </p:txBody>
      </p:sp>
      <p:sp>
        <p:nvSpPr>
          <p:cNvPr id="13" name="Line 8">
            <a:extLst>
              <a:ext uri="{FF2B5EF4-FFF2-40B4-BE49-F238E27FC236}">
                <a16:creationId xmlns:a16="http://schemas.microsoft.com/office/drawing/2014/main" id="{8F9D7CED-D508-402A-9C64-DE536ECE8D5B}"/>
              </a:ext>
            </a:extLst>
          </p:cNvPr>
          <p:cNvSpPr>
            <a:spLocks noChangeShapeType="1"/>
          </p:cNvSpPr>
          <p:nvPr/>
        </p:nvSpPr>
        <p:spPr bwMode="auto">
          <a:xfrm>
            <a:off x="381000" y="4572000"/>
            <a:ext cx="8153400" cy="0"/>
          </a:xfrm>
          <a:prstGeom prst="line">
            <a:avLst/>
          </a:prstGeom>
          <a:noFill/>
          <a:ln w="2857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AutoShape 13">
            <a:extLst>
              <a:ext uri="{FF2B5EF4-FFF2-40B4-BE49-F238E27FC236}">
                <a16:creationId xmlns:a16="http://schemas.microsoft.com/office/drawing/2014/main" id="{3BCC307E-153E-411C-90BE-23962E9C3B87}"/>
              </a:ext>
            </a:extLst>
          </p:cNvPr>
          <p:cNvSpPr>
            <a:spLocks noChangeArrowheads="1"/>
          </p:cNvSpPr>
          <p:nvPr/>
        </p:nvSpPr>
        <p:spPr bwMode="auto">
          <a:xfrm>
            <a:off x="533400" y="4800600"/>
            <a:ext cx="3124200" cy="914400"/>
          </a:xfrm>
          <a:prstGeom prst="roundRect">
            <a:avLst>
              <a:gd name="adj" fmla="val 16667"/>
            </a:avLst>
          </a:prstGeom>
          <a:solidFill>
            <a:srgbClr val="0066FF"/>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a:p>
        </p:txBody>
      </p:sp>
      <p:sp>
        <p:nvSpPr>
          <p:cNvPr id="17" name="Text Box 14">
            <a:extLst>
              <a:ext uri="{FF2B5EF4-FFF2-40B4-BE49-F238E27FC236}">
                <a16:creationId xmlns:a16="http://schemas.microsoft.com/office/drawing/2014/main" id="{AE634FEE-3C28-4B0E-8147-473FF72BC2AB}"/>
              </a:ext>
            </a:extLst>
          </p:cNvPr>
          <p:cNvSpPr txBox="1">
            <a:spLocks noChangeArrowheads="1"/>
          </p:cNvSpPr>
          <p:nvPr/>
        </p:nvSpPr>
        <p:spPr bwMode="auto">
          <a:xfrm>
            <a:off x="762000" y="4908550"/>
            <a:ext cx="259080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20000"/>
              </a:lnSpc>
            </a:pPr>
            <a:r>
              <a:rPr lang="en-US" altLang="en-US" sz="1600" b="1">
                <a:solidFill>
                  <a:schemeClr val="bg1"/>
                </a:solidFill>
              </a:rPr>
              <a:t>Optimize Performance Management System</a:t>
            </a:r>
            <a:endParaRPr lang="en-US" altLang="en-US" sz="1600" b="1" noProof="1">
              <a:solidFill>
                <a:schemeClr val="bg1"/>
              </a:solidFill>
            </a:endParaRPr>
          </a:p>
        </p:txBody>
      </p:sp>
      <p:sp>
        <p:nvSpPr>
          <p:cNvPr id="19" name="AutoShape 15">
            <a:extLst>
              <a:ext uri="{FF2B5EF4-FFF2-40B4-BE49-F238E27FC236}">
                <a16:creationId xmlns:a16="http://schemas.microsoft.com/office/drawing/2014/main" id="{9F69F3EF-9634-4528-ABC9-9D2E4BBBF678}"/>
              </a:ext>
            </a:extLst>
          </p:cNvPr>
          <p:cNvSpPr>
            <a:spLocks noChangeArrowheads="1"/>
          </p:cNvSpPr>
          <p:nvPr/>
        </p:nvSpPr>
        <p:spPr bwMode="auto">
          <a:xfrm>
            <a:off x="533400" y="2362200"/>
            <a:ext cx="3124200" cy="914400"/>
          </a:xfrm>
          <a:prstGeom prst="roundRect">
            <a:avLst>
              <a:gd name="adj" fmla="val 16667"/>
            </a:avLst>
          </a:prstGeom>
          <a:solidFill>
            <a:srgbClr val="0066FF"/>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2200"/>
          </a:p>
        </p:txBody>
      </p:sp>
      <p:sp>
        <p:nvSpPr>
          <p:cNvPr id="21" name="Text Box 16">
            <a:extLst>
              <a:ext uri="{FF2B5EF4-FFF2-40B4-BE49-F238E27FC236}">
                <a16:creationId xmlns:a16="http://schemas.microsoft.com/office/drawing/2014/main" id="{5259519A-3FC6-44F1-B705-559B91F98D01}"/>
              </a:ext>
            </a:extLst>
          </p:cNvPr>
          <p:cNvSpPr txBox="1">
            <a:spLocks noChangeArrowheads="1"/>
          </p:cNvSpPr>
          <p:nvPr/>
        </p:nvSpPr>
        <p:spPr bwMode="auto">
          <a:xfrm>
            <a:off x="685800" y="2384425"/>
            <a:ext cx="281940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20000"/>
              </a:lnSpc>
            </a:pPr>
            <a:r>
              <a:rPr lang="en-US" altLang="en-US" sz="1600" b="1">
                <a:solidFill>
                  <a:schemeClr val="bg1"/>
                </a:solidFill>
              </a:rPr>
              <a:t>Implement Best Talent Management Practices</a:t>
            </a:r>
            <a:endParaRPr lang="en-US" altLang="en-US" sz="1600" b="1" noProof="1">
              <a:solidFill>
                <a:schemeClr val="bg1"/>
              </a:solidFill>
            </a:endParaRPr>
          </a:p>
        </p:txBody>
      </p:sp>
      <p:sp>
        <p:nvSpPr>
          <p:cNvPr id="23" name="Text Box 19">
            <a:extLst>
              <a:ext uri="{FF2B5EF4-FFF2-40B4-BE49-F238E27FC236}">
                <a16:creationId xmlns:a16="http://schemas.microsoft.com/office/drawing/2014/main" id="{3BF08C19-208B-47CC-BA33-D38337B03825}"/>
              </a:ext>
            </a:extLst>
          </p:cNvPr>
          <p:cNvSpPr txBox="1">
            <a:spLocks noChangeArrowheads="1"/>
          </p:cNvSpPr>
          <p:nvPr/>
        </p:nvSpPr>
        <p:spPr bwMode="auto">
          <a:xfrm>
            <a:off x="4251325" y="2133600"/>
            <a:ext cx="4511675"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20000"/>
              </a:lnSpc>
              <a:spcBef>
                <a:spcPct val="20000"/>
              </a:spcBef>
              <a:buFontTx/>
              <a:buChar char="•"/>
            </a:pPr>
            <a:r>
              <a:rPr lang="en-US" altLang="en-US"/>
              <a:t>Number of Qualified Talents per Strategic Positions</a:t>
            </a:r>
          </a:p>
          <a:p>
            <a:pPr eaLnBrk="1" hangingPunct="1">
              <a:lnSpc>
                <a:spcPct val="120000"/>
              </a:lnSpc>
              <a:spcBef>
                <a:spcPct val="20000"/>
              </a:spcBef>
              <a:buFontTx/>
              <a:buChar char="•"/>
            </a:pPr>
            <a:r>
              <a:rPr lang="en-US" altLang="en-US"/>
              <a:t>Progress of Talent Development Plan (actual vs. plan) </a:t>
            </a:r>
          </a:p>
          <a:p>
            <a:pPr eaLnBrk="1" hangingPunct="1">
              <a:lnSpc>
                <a:spcPct val="120000"/>
              </a:lnSpc>
              <a:spcBef>
                <a:spcPct val="20000"/>
              </a:spcBef>
              <a:buFontTx/>
              <a:buChar char="•"/>
            </a:pPr>
            <a:r>
              <a:rPr lang="en-US" altLang="en-US"/>
              <a:t>% of Senior Managers who Have Been Promoted Internally</a:t>
            </a:r>
            <a:endParaRPr lang="en-US" altLang="en-US" noProof="1"/>
          </a:p>
        </p:txBody>
      </p:sp>
      <p:sp>
        <p:nvSpPr>
          <p:cNvPr id="25" name="Text Box 20">
            <a:extLst>
              <a:ext uri="{FF2B5EF4-FFF2-40B4-BE49-F238E27FC236}">
                <a16:creationId xmlns:a16="http://schemas.microsoft.com/office/drawing/2014/main" id="{FD918395-EEBB-48ED-94D5-FD8C772349B4}"/>
              </a:ext>
            </a:extLst>
          </p:cNvPr>
          <p:cNvSpPr txBox="1">
            <a:spLocks noChangeArrowheads="1"/>
          </p:cNvSpPr>
          <p:nvPr/>
        </p:nvSpPr>
        <p:spPr bwMode="auto">
          <a:xfrm>
            <a:off x="4191000" y="4703763"/>
            <a:ext cx="4511675" cy="146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20000"/>
              </a:lnSpc>
              <a:spcBef>
                <a:spcPct val="20000"/>
              </a:spcBef>
              <a:buFontTx/>
              <a:buChar char="•"/>
            </a:pPr>
            <a:r>
              <a:rPr lang="en-US" altLang="en-US"/>
              <a:t>Average Competency Assessment Scores</a:t>
            </a:r>
          </a:p>
          <a:p>
            <a:pPr eaLnBrk="1" hangingPunct="1">
              <a:lnSpc>
                <a:spcPct val="120000"/>
              </a:lnSpc>
              <a:spcBef>
                <a:spcPct val="20000"/>
              </a:spcBef>
              <a:buFontTx/>
              <a:buChar char="•"/>
            </a:pPr>
            <a:r>
              <a:rPr lang="en-US" altLang="en-US"/>
              <a:t>Number of Performance Feedback Session Conducted per Year</a:t>
            </a:r>
            <a:endParaRPr lang="en-US" altLang="en-US" noProof="1"/>
          </a:p>
        </p:txBody>
      </p:sp>
    </p:spTree>
    <p:extLst>
      <p:ext uri="{BB962C8B-B14F-4D97-AF65-F5344CB8AC3E}">
        <p14:creationId xmlns:p14="http://schemas.microsoft.com/office/powerpoint/2010/main" val="32802400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97488-3455-4191-8E62-62E3D48A7BCB}"/>
              </a:ext>
            </a:extLst>
          </p:cNvPr>
          <p:cNvSpPr>
            <a:spLocks noGrp="1"/>
          </p:cNvSpPr>
          <p:nvPr>
            <p:ph type="title"/>
          </p:nvPr>
        </p:nvSpPr>
        <p:spPr/>
        <p:txBody>
          <a:bodyPr/>
          <a:lstStyle/>
          <a:p>
            <a:r>
              <a:rPr lang="en-MY" dirty="0"/>
              <a:t>HR Scorecard</a:t>
            </a:r>
          </a:p>
        </p:txBody>
      </p:sp>
      <p:sp>
        <p:nvSpPr>
          <p:cNvPr id="5" name="Line 5">
            <a:extLst>
              <a:ext uri="{FF2B5EF4-FFF2-40B4-BE49-F238E27FC236}">
                <a16:creationId xmlns:a16="http://schemas.microsoft.com/office/drawing/2014/main" id="{E0CA78A9-9A86-4DA4-BB75-E91E68FE0D52}"/>
              </a:ext>
            </a:extLst>
          </p:cNvPr>
          <p:cNvSpPr>
            <a:spLocks noChangeShapeType="1"/>
          </p:cNvSpPr>
          <p:nvPr/>
        </p:nvSpPr>
        <p:spPr bwMode="auto">
          <a:xfrm>
            <a:off x="304800" y="2342480"/>
            <a:ext cx="82296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Text Box 6">
            <a:extLst>
              <a:ext uri="{FF2B5EF4-FFF2-40B4-BE49-F238E27FC236}">
                <a16:creationId xmlns:a16="http://schemas.microsoft.com/office/drawing/2014/main" id="{9056A667-901B-44AA-BDF1-F115CC68523E}"/>
              </a:ext>
            </a:extLst>
          </p:cNvPr>
          <p:cNvSpPr txBox="1">
            <a:spLocks noChangeArrowheads="1"/>
          </p:cNvSpPr>
          <p:nvPr/>
        </p:nvSpPr>
        <p:spPr bwMode="auto">
          <a:xfrm>
            <a:off x="914400" y="1793205"/>
            <a:ext cx="2622550" cy="396875"/>
          </a:xfrm>
          <a:prstGeom prst="rect">
            <a:avLst/>
          </a:prstGeom>
          <a:noFill/>
          <a:ln w="9525">
            <a:noFill/>
            <a:miter lim="800000"/>
            <a:headEnd/>
            <a:tailEnd/>
          </a:ln>
          <a:effectLst/>
        </p:spPr>
        <p:txBody>
          <a:bodyPr wrap="none">
            <a:spAutoFit/>
          </a:bodyPr>
          <a:lstStyle/>
          <a:p>
            <a:pPr>
              <a:defRPr/>
            </a:pPr>
            <a:r>
              <a:rPr lang="en-US" sz="2000" b="1">
                <a:effectLst>
                  <a:outerShdw blurRad="38100" dist="38100" dir="2700000" algn="tl">
                    <a:srgbClr val="C0C0C0"/>
                  </a:outerShdw>
                </a:effectLst>
              </a:rPr>
              <a:t>Strategic Objectives</a:t>
            </a:r>
            <a:endParaRPr lang="en-US" sz="2000" b="1" noProof="1">
              <a:effectLst>
                <a:outerShdw blurRad="38100" dist="38100" dir="2700000" algn="tl">
                  <a:srgbClr val="C0C0C0"/>
                </a:outerShdw>
              </a:effectLst>
            </a:endParaRPr>
          </a:p>
        </p:txBody>
      </p:sp>
      <p:sp>
        <p:nvSpPr>
          <p:cNvPr id="9" name="Text Box 7">
            <a:extLst>
              <a:ext uri="{FF2B5EF4-FFF2-40B4-BE49-F238E27FC236}">
                <a16:creationId xmlns:a16="http://schemas.microsoft.com/office/drawing/2014/main" id="{1D37846A-2E7A-4745-8E32-C7BC46261D24}"/>
              </a:ext>
            </a:extLst>
          </p:cNvPr>
          <p:cNvSpPr txBox="1">
            <a:spLocks noChangeArrowheads="1"/>
          </p:cNvSpPr>
          <p:nvPr/>
        </p:nvSpPr>
        <p:spPr bwMode="auto">
          <a:xfrm>
            <a:off x="4343400" y="1793205"/>
            <a:ext cx="3556000" cy="396875"/>
          </a:xfrm>
          <a:prstGeom prst="rect">
            <a:avLst/>
          </a:prstGeom>
          <a:noFill/>
          <a:ln w="9525">
            <a:noFill/>
            <a:miter lim="800000"/>
            <a:headEnd/>
            <a:tailEnd/>
          </a:ln>
          <a:effectLst/>
        </p:spPr>
        <p:txBody>
          <a:bodyPr wrap="none">
            <a:spAutoFit/>
          </a:bodyPr>
          <a:lstStyle/>
          <a:p>
            <a:pPr>
              <a:defRPr/>
            </a:pPr>
            <a:r>
              <a:rPr lang="en-US" sz="2000" b="1">
                <a:effectLst>
                  <a:outerShdw blurRad="38100" dist="38100" dir="2700000" algn="tl">
                    <a:srgbClr val="C0C0C0"/>
                  </a:outerShdw>
                </a:effectLst>
              </a:rPr>
              <a:t>Key Performance Indicators</a:t>
            </a:r>
            <a:endParaRPr lang="en-US" sz="2000" b="1" noProof="1">
              <a:effectLst>
                <a:outerShdw blurRad="38100" dist="38100" dir="2700000" algn="tl">
                  <a:srgbClr val="C0C0C0"/>
                </a:outerShdw>
              </a:effectLst>
            </a:endParaRPr>
          </a:p>
        </p:txBody>
      </p:sp>
      <p:sp>
        <p:nvSpPr>
          <p:cNvPr id="11" name="Line 8">
            <a:extLst>
              <a:ext uri="{FF2B5EF4-FFF2-40B4-BE49-F238E27FC236}">
                <a16:creationId xmlns:a16="http://schemas.microsoft.com/office/drawing/2014/main" id="{A313B3E2-95E7-48FB-8E17-CB8AC1BADBCF}"/>
              </a:ext>
            </a:extLst>
          </p:cNvPr>
          <p:cNvSpPr>
            <a:spLocks noChangeShapeType="1"/>
          </p:cNvSpPr>
          <p:nvPr/>
        </p:nvSpPr>
        <p:spPr bwMode="auto">
          <a:xfrm>
            <a:off x="381000" y="4628480"/>
            <a:ext cx="8153400" cy="0"/>
          </a:xfrm>
          <a:prstGeom prst="line">
            <a:avLst/>
          </a:prstGeom>
          <a:noFill/>
          <a:ln w="2857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AutoShape 9">
            <a:extLst>
              <a:ext uri="{FF2B5EF4-FFF2-40B4-BE49-F238E27FC236}">
                <a16:creationId xmlns:a16="http://schemas.microsoft.com/office/drawing/2014/main" id="{3C8B86F7-3C13-4BFB-999B-711393B58F8F}"/>
              </a:ext>
            </a:extLst>
          </p:cNvPr>
          <p:cNvSpPr>
            <a:spLocks noChangeArrowheads="1"/>
          </p:cNvSpPr>
          <p:nvPr/>
        </p:nvSpPr>
        <p:spPr bwMode="auto">
          <a:xfrm>
            <a:off x="533400" y="4936455"/>
            <a:ext cx="3124200" cy="914400"/>
          </a:xfrm>
          <a:prstGeom prst="roundRect">
            <a:avLst>
              <a:gd name="adj" fmla="val 16667"/>
            </a:avLst>
          </a:prstGeom>
          <a:solidFill>
            <a:srgbClr val="CC0000"/>
          </a:solidFill>
          <a:ln w="9525">
            <a:solidFill>
              <a:schemeClr val="accent1"/>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a:p>
        </p:txBody>
      </p:sp>
      <p:sp>
        <p:nvSpPr>
          <p:cNvPr id="15" name="AutoShape 11">
            <a:extLst>
              <a:ext uri="{FF2B5EF4-FFF2-40B4-BE49-F238E27FC236}">
                <a16:creationId xmlns:a16="http://schemas.microsoft.com/office/drawing/2014/main" id="{C287BDBB-7EAF-4CFA-8484-0DE3E3333F91}"/>
              </a:ext>
            </a:extLst>
          </p:cNvPr>
          <p:cNvSpPr>
            <a:spLocks noChangeArrowheads="1"/>
          </p:cNvSpPr>
          <p:nvPr/>
        </p:nvSpPr>
        <p:spPr bwMode="auto">
          <a:xfrm>
            <a:off x="533400" y="2647280"/>
            <a:ext cx="3124200" cy="914400"/>
          </a:xfrm>
          <a:prstGeom prst="roundRect">
            <a:avLst>
              <a:gd name="adj" fmla="val 16667"/>
            </a:avLst>
          </a:prstGeom>
          <a:solidFill>
            <a:srgbClr val="CC0000"/>
          </a:solidFill>
          <a:ln w="9525">
            <a:solidFill>
              <a:schemeClr val="accent1"/>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2200"/>
          </a:p>
        </p:txBody>
      </p:sp>
      <p:sp>
        <p:nvSpPr>
          <p:cNvPr id="17" name="Text Box 15">
            <a:extLst>
              <a:ext uri="{FF2B5EF4-FFF2-40B4-BE49-F238E27FC236}">
                <a16:creationId xmlns:a16="http://schemas.microsoft.com/office/drawing/2014/main" id="{86278FDB-F1B5-4695-B928-A3BB91204FF1}"/>
              </a:ext>
            </a:extLst>
          </p:cNvPr>
          <p:cNvSpPr txBox="1">
            <a:spLocks noChangeArrowheads="1"/>
          </p:cNvSpPr>
          <p:nvPr/>
        </p:nvSpPr>
        <p:spPr bwMode="auto">
          <a:xfrm>
            <a:off x="838200" y="2723480"/>
            <a:ext cx="2401888"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5000"/>
              </a:lnSpc>
            </a:pPr>
            <a:r>
              <a:rPr lang="en-US" altLang="en-US" sz="1600" b="1">
                <a:solidFill>
                  <a:schemeClr val="bg1"/>
                </a:solidFill>
              </a:rPr>
              <a:t>Develop Internal HR Capabilities</a:t>
            </a:r>
            <a:endParaRPr lang="en-US" altLang="en-US" sz="1600" b="1" noProof="1">
              <a:solidFill>
                <a:schemeClr val="bg1"/>
              </a:solidFill>
            </a:endParaRPr>
          </a:p>
        </p:txBody>
      </p:sp>
      <p:sp>
        <p:nvSpPr>
          <p:cNvPr id="19" name="Text Box 16">
            <a:extLst>
              <a:ext uri="{FF2B5EF4-FFF2-40B4-BE49-F238E27FC236}">
                <a16:creationId xmlns:a16="http://schemas.microsoft.com/office/drawing/2014/main" id="{7EEBE9F3-3945-4D86-9FE2-7EF363F071A0}"/>
              </a:ext>
            </a:extLst>
          </p:cNvPr>
          <p:cNvSpPr txBox="1">
            <a:spLocks noChangeArrowheads="1"/>
          </p:cNvSpPr>
          <p:nvPr/>
        </p:nvSpPr>
        <p:spPr bwMode="auto">
          <a:xfrm>
            <a:off x="914400" y="5165055"/>
            <a:ext cx="23622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0000"/>
              </a:lnSpc>
            </a:pPr>
            <a:r>
              <a:rPr lang="en-US" altLang="en-US" sz="1600" b="1">
                <a:solidFill>
                  <a:schemeClr val="bg1"/>
                </a:solidFill>
              </a:rPr>
              <a:t>Deploy HRIS System</a:t>
            </a:r>
            <a:endParaRPr lang="en-US" altLang="en-US" sz="1600" b="1" noProof="1">
              <a:solidFill>
                <a:schemeClr val="bg1"/>
              </a:solidFill>
            </a:endParaRPr>
          </a:p>
        </p:txBody>
      </p:sp>
      <p:sp>
        <p:nvSpPr>
          <p:cNvPr id="21" name="Text Box 17">
            <a:extLst>
              <a:ext uri="{FF2B5EF4-FFF2-40B4-BE49-F238E27FC236}">
                <a16:creationId xmlns:a16="http://schemas.microsoft.com/office/drawing/2014/main" id="{B8DB4624-A3A6-427D-9CF5-818D980182D2}"/>
              </a:ext>
            </a:extLst>
          </p:cNvPr>
          <p:cNvSpPr txBox="1">
            <a:spLocks noChangeArrowheads="1"/>
          </p:cNvSpPr>
          <p:nvPr/>
        </p:nvSpPr>
        <p:spPr bwMode="auto">
          <a:xfrm>
            <a:off x="4327525" y="2531393"/>
            <a:ext cx="4359275"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20000"/>
              </a:lnSpc>
              <a:spcBef>
                <a:spcPct val="30000"/>
              </a:spcBef>
              <a:buFontTx/>
              <a:buChar char="•"/>
            </a:pPr>
            <a:r>
              <a:rPr lang="en-US" altLang="en-US"/>
              <a:t>% of HR Employees who Develop Individual Development Plan</a:t>
            </a:r>
          </a:p>
          <a:p>
            <a:pPr eaLnBrk="1" hangingPunct="1">
              <a:lnSpc>
                <a:spcPct val="120000"/>
              </a:lnSpc>
              <a:spcBef>
                <a:spcPct val="30000"/>
              </a:spcBef>
              <a:buFontTx/>
              <a:buChar char="•"/>
            </a:pPr>
            <a:r>
              <a:rPr lang="en-US" altLang="en-US"/>
              <a:t>% of HR Employees who Fully Execute Their Individual Development Plan</a:t>
            </a:r>
            <a:endParaRPr lang="en-US" altLang="en-US" noProof="1"/>
          </a:p>
        </p:txBody>
      </p:sp>
      <p:sp>
        <p:nvSpPr>
          <p:cNvPr id="23" name="Text Box 18">
            <a:extLst>
              <a:ext uri="{FF2B5EF4-FFF2-40B4-BE49-F238E27FC236}">
                <a16:creationId xmlns:a16="http://schemas.microsoft.com/office/drawing/2014/main" id="{40CC66A0-A084-4B98-A243-58C7949F560F}"/>
              </a:ext>
            </a:extLst>
          </p:cNvPr>
          <p:cNvSpPr txBox="1">
            <a:spLocks noChangeArrowheads="1"/>
          </p:cNvSpPr>
          <p:nvPr/>
        </p:nvSpPr>
        <p:spPr bwMode="auto">
          <a:xfrm>
            <a:off x="4267200" y="4784055"/>
            <a:ext cx="4359275"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20000"/>
              </a:lnSpc>
              <a:spcBef>
                <a:spcPct val="30000"/>
              </a:spcBef>
              <a:buFontTx/>
              <a:buChar char="•"/>
            </a:pPr>
            <a:r>
              <a:rPr lang="en-US" altLang="en-US"/>
              <a:t>Progress of HR Portal Implementation (actual vs. plan)</a:t>
            </a:r>
          </a:p>
          <a:p>
            <a:pPr eaLnBrk="1" hangingPunct="1">
              <a:lnSpc>
                <a:spcPct val="120000"/>
              </a:lnSpc>
              <a:spcBef>
                <a:spcPct val="30000"/>
              </a:spcBef>
              <a:buFontTx/>
              <a:buChar char="•"/>
            </a:pPr>
            <a:r>
              <a:rPr lang="en-US" altLang="en-US"/>
              <a:t>Accuracy Level of HR Database </a:t>
            </a:r>
            <a:endParaRPr lang="en-US" altLang="en-US" noProof="1"/>
          </a:p>
        </p:txBody>
      </p:sp>
    </p:spTree>
    <p:extLst>
      <p:ext uri="{BB962C8B-B14F-4D97-AF65-F5344CB8AC3E}">
        <p14:creationId xmlns:p14="http://schemas.microsoft.com/office/powerpoint/2010/main" val="13129306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E3AA4-6331-4ED1-8746-31FBC7C3A6F8}"/>
              </a:ext>
            </a:extLst>
          </p:cNvPr>
          <p:cNvSpPr>
            <a:spLocks noGrp="1"/>
          </p:cNvSpPr>
          <p:nvPr>
            <p:ph type="title"/>
          </p:nvPr>
        </p:nvSpPr>
        <p:spPr/>
        <p:txBody>
          <a:bodyPr/>
          <a:lstStyle/>
          <a:p>
            <a:r>
              <a:rPr lang="en-MY" dirty="0"/>
              <a:t>Template : KPI Table for HR Manager</a:t>
            </a:r>
          </a:p>
        </p:txBody>
      </p:sp>
      <p:pic>
        <p:nvPicPr>
          <p:cNvPr id="5" name="Picture 5">
            <a:extLst>
              <a:ext uri="{FF2B5EF4-FFF2-40B4-BE49-F238E27FC236}">
                <a16:creationId xmlns:a16="http://schemas.microsoft.com/office/drawing/2014/main" id="{999D354E-E89E-433F-B839-DE5E772DA4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722362"/>
            <a:ext cx="7642382" cy="485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84195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E041B-F642-49CA-9230-EB2269721CE4}"/>
              </a:ext>
            </a:extLst>
          </p:cNvPr>
          <p:cNvSpPr>
            <a:spLocks noGrp="1"/>
          </p:cNvSpPr>
          <p:nvPr>
            <p:ph type="title"/>
          </p:nvPr>
        </p:nvSpPr>
        <p:spPr/>
        <p:txBody>
          <a:bodyPr/>
          <a:lstStyle/>
          <a:p>
            <a:r>
              <a:rPr lang="en-MY" dirty="0"/>
              <a:t>Template : KPI Table for HR Manager</a:t>
            </a:r>
          </a:p>
        </p:txBody>
      </p:sp>
      <p:pic>
        <p:nvPicPr>
          <p:cNvPr id="7" name="Picture 5">
            <a:extLst>
              <a:ext uri="{FF2B5EF4-FFF2-40B4-BE49-F238E27FC236}">
                <a16:creationId xmlns:a16="http://schemas.microsoft.com/office/drawing/2014/main" id="{60284CD0-EBDE-4216-BE6C-972DDE87AC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179" y="1700808"/>
            <a:ext cx="7772400" cy="4934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eft Arrow 6">
            <a:extLst>
              <a:ext uri="{FF2B5EF4-FFF2-40B4-BE49-F238E27FC236}">
                <a16:creationId xmlns:a16="http://schemas.microsoft.com/office/drawing/2014/main" id="{FFD4524D-4421-4166-9938-6E7C538F40AF}"/>
              </a:ext>
            </a:extLst>
          </p:cNvPr>
          <p:cNvSpPr/>
          <p:nvPr/>
        </p:nvSpPr>
        <p:spPr>
          <a:xfrm>
            <a:off x="2267744" y="2008138"/>
            <a:ext cx="3447256" cy="1132830"/>
          </a:xfrm>
          <a:prstGeom prst="leftArrow">
            <a:avLst/>
          </a:prstGeom>
          <a:solidFill>
            <a:srgbClr val="00B0F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p>
        </p:txBody>
      </p:sp>
      <p:sp>
        <p:nvSpPr>
          <p:cNvPr id="11" name="TextBox 10">
            <a:extLst>
              <a:ext uri="{FF2B5EF4-FFF2-40B4-BE49-F238E27FC236}">
                <a16:creationId xmlns:a16="http://schemas.microsoft.com/office/drawing/2014/main" id="{B7D3EC0E-904F-4FCB-BF4E-1582F1182BB1}"/>
              </a:ext>
            </a:extLst>
          </p:cNvPr>
          <p:cNvSpPr txBox="1"/>
          <p:nvPr/>
        </p:nvSpPr>
        <p:spPr>
          <a:xfrm>
            <a:off x="5500694" y="2222451"/>
            <a:ext cx="2928938" cy="1754187"/>
          </a:xfrm>
          <a:prstGeom prst="rect">
            <a:avLst/>
          </a:prstGeom>
          <a:solidFill>
            <a:srgbClr val="00B0F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p>
            <a:pPr>
              <a:defRPr/>
            </a:pPr>
            <a:r>
              <a:rPr lang="id-ID" dirty="0"/>
              <a:t>Key result areas are the main goals that HR manager needs to accomplish. In this sample, we have four key result areas. </a:t>
            </a:r>
          </a:p>
        </p:txBody>
      </p:sp>
    </p:spTree>
    <p:extLst>
      <p:ext uri="{BB962C8B-B14F-4D97-AF65-F5344CB8AC3E}">
        <p14:creationId xmlns:p14="http://schemas.microsoft.com/office/powerpoint/2010/main" val="3089880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845D3-C97F-483E-9FE6-54B930ECF1CC}"/>
              </a:ext>
            </a:extLst>
          </p:cNvPr>
          <p:cNvSpPr>
            <a:spLocks noGrp="1"/>
          </p:cNvSpPr>
          <p:nvPr>
            <p:ph type="title"/>
          </p:nvPr>
        </p:nvSpPr>
        <p:spPr/>
        <p:txBody>
          <a:bodyPr/>
          <a:lstStyle/>
          <a:p>
            <a:r>
              <a:rPr lang="en-MY" dirty="0"/>
              <a:t>Template : KPI Table for HR Manager</a:t>
            </a:r>
          </a:p>
        </p:txBody>
      </p:sp>
      <p:pic>
        <p:nvPicPr>
          <p:cNvPr id="5" name="Picture 5">
            <a:extLst>
              <a:ext uri="{FF2B5EF4-FFF2-40B4-BE49-F238E27FC236}">
                <a16:creationId xmlns:a16="http://schemas.microsoft.com/office/drawing/2014/main" id="{A793D91A-D00E-4DF5-9A02-84FA3CCDFF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876" y="1608981"/>
            <a:ext cx="8083367" cy="513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eft Arrow 8">
            <a:extLst>
              <a:ext uri="{FF2B5EF4-FFF2-40B4-BE49-F238E27FC236}">
                <a16:creationId xmlns:a16="http://schemas.microsoft.com/office/drawing/2014/main" id="{52D374C6-A720-4BC0-BDEE-D77B1194F268}"/>
              </a:ext>
            </a:extLst>
          </p:cNvPr>
          <p:cNvSpPr/>
          <p:nvPr/>
        </p:nvSpPr>
        <p:spPr>
          <a:xfrm>
            <a:off x="4389464" y="2001622"/>
            <a:ext cx="1598403" cy="901172"/>
          </a:xfrm>
          <a:prstGeom prst="leftArrow">
            <a:avLst/>
          </a:prstGeom>
          <a:solidFill>
            <a:srgbClr val="00B0F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p>
        </p:txBody>
      </p:sp>
      <p:sp>
        <p:nvSpPr>
          <p:cNvPr id="9" name="TextBox 8">
            <a:extLst>
              <a:ext uri="{FF2B5EF4-FFF2-40B4-BE49-F238E27FC236}">
                <a16:creationId xmlns:a16="http://schemas.microsoft.com/office/drawing/2014/main" id="{B7C1C244-D1A6-4F62-926C-EB89062DA318}"/>
              </a:ext>
            </a:extLst>
          </p:cNvPr>
          <p:cNvSpPr txBox="1"/>
          <p:nvPr/>
        </p:nvSpPr>
        <p:spPr>
          <a:xfrm>
            <a:off x="6081111" y="2356141"/>
            <a:ext cx="2621381" cy="3693319"/>
          </a:xfrm>
          <a:prstGeom prst="rect">
            <a:avLst/>
          </a:prstGeom>
          <a:solidFill>
            <a:srgbClr val="00B0F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342900" indent="-342900">
              <a:buFont typeface="Arial" pitchFamily="34" charset="0"/>
              <a:buChar char="•"/>
              <a:defRPr/>
            </a:pPr>
            <a:r>
              <a:rPr lang="id-ID" dirty="0"/>
              <a:t>Key performance indicators are measurable indicators used to evaluate your performance level</a:t>
            </a:r>
          </a:p>
          <a:p>
            <a:pPr marL="342900" indent="-342900">
              <a:buFont typeface="Arial" pitchFamily="34" charset="0"/>
              <a:buChar char="•"/>
              <a:defRPr/>
            </a:pPr>
            <a:r>
              <a:rPr lang="id-ID" dirty="0"/>
              <a:t>Every Key Result Areas must have at least one KPI.</a:t>
            </a:r>
          </a:p>
          <a:p>
            <a:pPr marL="342900" indent="-342900">
              <a:buFont typeface="Arial" pitchFamily="34" charset="0"/>
              <a:buChar char="•"/>
              <a:defRPr/>
            </a:pPr>
            <a:r>
              <a:rPr lang="id-ID" dirty="0"/>
              <a:t>Total number of KPIs shoud be 8 – 10 items.</a:t>
            </a:r>
          </a:p>
          <a:p>
            <a:pPr marL="342900" indent="-342900">
              <a:defRPr/>
            </a:pPr>
            <a:endParaRPr lang="id-ID" dirty="0"/>
          </a:p>
        </p:txBody>
      </p:sp>
    </p:spTree>
    <p:extLst>
      <p:ext uri="{BB962C8B-B14F-4D97-AF65-F5344CB8AC3E}">
        <p14:creationId xmlns:p14="http://schemas.microsoft.com/office/powerpoint/2010/main" val="3434423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97488-3455-4191-8E62-62E3D48A7BCB}"/>
              </a:ext>
            </a:extLst>
          </p:cNvPr>
          <p:cNvSpPr>
            <a:spLocks noGrp="1"/>
          </p:cNvSpPr>
          <p:nvPr>
            <p:ph type="title"/>
          </p:nvPr>
        </p:nvSpPr>
        <p:spPr/>
        <p:txBody>
          <a:bodyPr/>
          <a:lstStyle/>
          <a:p>
            <a:r>
              <a:rPr lang="en-MY" dirty="0"/>
              <a:t>Template : KPI Table for HR Manager</a:t>
            </a:r>
          </a:p>
        </p:txBody>
      </p:sp>
      <p:pic>
        <p:nvPicPr>
          <p:cNvPr id="5" name="Picture 3">
            <a:extLst>
              <a:ext uri="{FF2B5EF4-FFF2-40B4-BE49-F238E27FC236}">
                <a16:creationId xmlns:a16="http://schemas.microsoft.com/office/drawing/2014/main" id="{4E01550A-6B8A-4D3E-831F-B338C0D694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9546" y="1556792"/>
            <a:ext cx="7812854" cy="520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eft Arrow 7">
            <a:extLst>
              <a:ext uri="{FF2B5EF4-FFF2-40B4-BE49-F238E27FC236}">
                <a16:creationId xmlns:a16="http://schemas.microsoft.com/office/drawing/2014/main" id="{2C475D84-98FA-44D8-831D-CB59009D179F}"/>
              </a:ext>
            </a:extLst>
          </p:cNvPr>
          <p:cNvSpPr/>
          <p:nvPr/>
        </p:nvSpPr>
        <p:spPr>
          <a:xfrm>
            <a:off x="6133773" y="1900771"/>
            <a:ext cx="927457" cy="871014"/>
          </a:xfrm>
          <a:prstGeom prst="leftArrow">
            <a:avLst/>
          </a:prstGeom>
          <a:solidFill>
            <a:srgbClr val="00B0F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p>
        </p:txBody>
      </p:sp>
      <p:sp>
        <p:nvSpPr>
          <p:cNvPr id="9" name="TextBox 8">
            <a:extLst>
              <a:ext uri="{FF2B5EF4-FFF2-40B4-BE49-F238E27FC236}">
                <a16:creationId xmlns:a16="http://schemas.microsoft.com/office/drawing/2014/main" id="{E570D176-D9E7-4B12-947F-1F9EE2DC1454}"/>
              </a:ext>
            </a:extLst>
          </p:cNvPr>
          <p:cNvSpPr txBox="1"/>
          <p:nvPr/>
        </p:nvSpPr>
        <p:spPr>
          <a:xfrm>
            <a:off x="7115126" y="2191036"/>
            <a:ext cx="1814592" cy="2585323"/>
          </a:xfrm>
          <a:prstGeom prst="rect">
            <a:avLst/>
          </a:prstGeom>
          <a:solidFill>
            <a:srgbClr val="00B0F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defRPr/>
            </a:pPr>
            <a:r>
              <a:rPr lang="id-ID" dirty="0"/>
              <a:t>Weight of each KPI should be defined. </a:t>
            </a:r>
          </a:p>
          <a:p>
            <a:pPr>
              <a:defRPr/>
            </a:pPr>
            <a:r>
              <a:rPr lang="id-ID" dirty="0"/>
              <a:t>Weight of KPI is determined based on the scale of priority. Total weight should be 100. </a:t>
            </a:r>
          </a:p>
        </p:txBody>
      </p:sp>
    </p:spTree>
    <p:extLst>
      <p:ext uri="{BB962C8B-B14F-4D97-AF65-F5344CB8AC3E}">
        <p14:creationId xmlns:p14="http://schemas.microsoft.com/office/powerpoint/2010/main" val="3203897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E3AA4-6331-4ED1-8746-31FBC7C3A6F8}"/>
              </a:ext>
            </a:extLst>
          </p:cNvPr>
          <p:cNvSpPr>
            <a:spLocks noGrp="1"/>
          </p:cNvSpPr>
          <p:nvPr>
            <p:ph type="title"/>
          </p:nvPr>
        </p:nvSpPr>
        <p:spPr/>
        <p:txBody>
          <a:bodyPr/>
          <a:lstStyle/>
          <a:p>
            <a:r>
              <a:rPr lang="en-MY" dirty="0"/>
              <a:t>Template : KPI Table for HR Manager</a:t>
            </a:r>
          </a:p>
        </p:txBody>
      </p:sp>
      <p:pic>
        <p:nvPicPr>
          <p:cNvPr id="5" name="Picture 2">
            <a:extLst>
              <a:ext uri="{FF2B5EF4-FFF2-40B4-BE49-F238E27FC236}">
                <a16:creationId xmlns:a16="http://schemas.microsoft.com/office/drawing/2014/main" id="{3A7307E0-63CC-4784-8A61-C187DC0F79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642741"/>
            <a:ext cx="7885568" cy="513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eft Arrow 8">
            <a:extLst>
              <a:ext uri="{FF2B5EF4-FFF2-40B4-BE49-F238E27FC236}">
                <a16:creationId xmlns:a16="http://schemas.microsoft.com/office/drawing/2014/main" id="{76BB0C01-63B4-450F-A91F-3A78CEF4EF66}"/>
              </a:ext>
            </a:extLst>
          </p:cNvPr>
          <p:cNvSpPr/>
          <p:nvPr/>
        </p:nvSpPr>
        <p:spPr>
          <a:xfrm>
            <a:off x="6518075" y="1628800"/>
            <a:ext cx="980662" cy="879120"/>
          </a:xfrm>
          <a:prstGeom prst="leftArrow">
            <a:avLst/>
          </a:prstGeom>
          <a:solidFill>
            <a:srgbClr val="00B0F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p>
        </p:txBody>
      </p:sp>
      <p:sp>
        <p:nvSpPr>
          <p:cNvPr id="9" name="TextBox 8">
            <a:extLst>
              <a:ext uri="{FF2B5EF4-FFF2-40B4-BE49-F238E27FC236}">
                <a16:creationId xmlns:a16="http://schemas.microsoft.com/office/drawing/2014/main" id="{9AA87D8D-3502-4EC1-B7CB-74B72FFEEA21}"/>
              </a:ext>
            </a:extLst>
          </p:cNvPr>
          <p:cNvSpPr txBox="1"/>
          <p:nvPr/>
        </p:nvSpPr>
        <p:spPr>
          <a:xfrm>
            <a:off x="7218193" y="1630966"/>
            <a:ext cx="1423552" cy="4524315"/>
          </a:xfrm>
          <a:prstGeom prst="rect">
            <a:avLst/>
          </a:prstGeom>
          <a:solidFill>
            <a:srgbClr val="00B0F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defRPr/>
            </a:pPr>
            <a:r>
              <a:rPr lang="id-ID" dirty="0"/>
              <a:t>Targets are defined based on historical data and future expectations. </a:t>
            </a:r>
          </a:p>
          <a:p>
            <a:pPr>
              <a:defRPr/>
            </a:pPr>
            <a:r>
              <a:rPr lang="id-ID" dirty="0"/>
              <a:t>Targets can be percentage, number,  or score – depending on the type of KPIs.</a:t>
            </a:r>
          </a:p>
        </p:txBody>
      </p:sp>
    </p:spTree>
    <p:extLst>
      <p:ext uri="{BB962C8B-B14F-4D97-AF65-F5344CB8AC3E}">
        <p14:creationId xmlns:p14="http://schemas.microsoft.com/office/powerpoint/2010/main" val="2265230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E041B-F642-49CA-9230-EB2269721CE4}"/>
              </a:ext>
            </a:extLst>
          </p:cNvPr>
          <p:cNvSpPr>
            <a:spLocks noGrp="1"/>
          </p:cNvSpPr>
          <p:nvPr>
            <p:ph type="title"/>
          </p:nvPr>
        </p:nvSpPr>
        <p:spPr>
          <a:xfrm>
            <a:off x="914400" y="313581"/>
            <a:ext cx="7772400" cy="1143000"/>
          </a:xfrm>
        </p:spPr>
        <p:txBody>
          <a:bodyPr/>
          <a:lstStyle/>
          <a:p>
            <a:r>
              <a:rPr lang="en-MY" dirty="0"/>
              <a:t>HR Strategy Map</a:t>
            </a:r>
          </a:p>
        </p:txBody>
      </p:sp>
      <p:sp>
        <p:nvSpPr>
          <p:cNvPr id="5" name="AutoShape 65">
            <a:extLst>
              <a:ext uri="{FF2B5EF4-FFF2-40B4-BE49-F238E27FC236}">
                <a16:creationId xmlns:a16="http://schemas.microsoft.com/office/drawing/2014/main" id="{1146E249-7CF3-4580-8131-062A36699F64}"/>
              </a:ext>
            </a:extLst>
          </p:cNvPr>
          <p:cNvSpPr>
            <a:spLocks noChangeArrowheads="1"/>
          </p:cNvSpPr>
          <p:nvPr/>
        </p:nvSpPr>
        <p:spPr bwMode="auto">
          <a:xfrm>
            <a:off x="3657600" y="2626568"/>
            <a:ext cx="304800" cy="228600"/>
          </a:xfrm>
          <a:prstGeom prst="upArrow">
            <a:avLst>
              <a:gd name="adj1" fmla="val 50000"/>
              <a:gd name="adj2" fmla="val 25000"/>
            </a:avLst>
          </a:prstGeom>
          <a:solidFill>
            <a:schemeClr val="accent1"/>
          </a:solidFill>
          <a:ln w="9525">
            <a:solidFill>
              <a:srgbClr val="CCFF33"/>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sq-AL" altLang="en-US"/>
          </a:p>
        </p:txBody>
      </p:sp>
      <p:sp>
        <p:nvSpPr>
          <p:cNvPr id="7" name="AutoShape 66">
            <a:extLst>
              <a:ext uri="{FF2B5EF4-FFF2-40B4-BE49-F238E27FC236}">
                <a16:creationId xmlns:a16="http://schemas.microsoft.com/office/drawing/2014/main" id="{01D016E0-C884-43AE-9B79-88774DF49B84}"/>
              </a:ext>
            </a:extLst>
          </p:cNvPr>
          <p:cNvSpPr>
            <a:spLocks noChangeArrowheads="1"/>
          </p:cNvSpPr>
          <p:nvPr/>
        </p:nvSpPr>
        <p:spPr bwMode="auto">
          <a:xfrm>
            <a:off x="6172200" y="2626568"/>
            <a:ext cx="304800" cy="228600"/>
          </a:xfrm>
          <a:prstGeom prst="upArrow">
            <a:avLst>
              <a:gd name="adj1" fmla="val 50000"/>
              <a:gd name="adj2" fmla="val 25000"/>
            </a:avLst>
          </a:prstGeom>
          <a:solidFill>
            <a:schemeClr val="accent1"/>
          </a:solidFill>
          <a:ln w="9525">
            <a:solidFill>
              <a:srgbClr val="CCFF33"/>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sq-AL" altLang="en-US"/>
          </a:p>
        </p:txBody>
      </p:sp>
      <p:sp>
        <p:nvSpPr>
          <p:cNvPr id="9" name="AutoShape 61">
            <a:extLst>
              <a:ext uri="{FF2B5EF4-FFF2-40B4-BE49-F238E27FC236}">
                <a16:creationId xmlns:a16="http://schemas.microsoft.com/office/drawing/2014/main" id="{C7F9A8C7-1BDE-49AD-91F5-9D4C2EBE8C7A}"/>
              </a:ext>
            </a:extLst>
          </p:cNvPr>
          <p:cNvSpPr>
            <a:spLocks noChangeArrowheads="1"/>
          </p:cNvSpPr>
          <p:nvPr/>
        </p:nvSpPr>
        <p:spPr bwMode="auto">
          <a:xfrm>
            <a:off x="2667000" y="2778968"/>
            <a:ext cx="4953000" cy="990600"/>
          </a:xfrm>
          <a:prstGeom prst="roundRect">
            <a:avLst>
              <a:gd name="adj" fmla="val 16667"/>
            </a:avLst>
          </a:prstGeom>
          <a:solidFill>
            <a:schemeClr val="accent1"/>
          </a:solidFill>
          <a:ln w="9525">
            <a:solidFill>
              <a:schemeClr val="accent1"/>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sq-AL" altLang="en-US"/>
          </a:p>
        </p:txBody>
      </p:sp>
      <p:sp>
        <p:nvSpPr>
          <p:cNvPr id="11" name="AutoShape 29">
            <a:extLst>
              <a:ext uri="{FF2B5EF4-FFF2-40B4-BE49-F238E27FC236}">
                <a16:creationId xmlns:a16="http://schemas.microsoft.com/office/drawing/2014/main" id="{306D582B-AEB6-495C-B904-44A3D23291D1}"/>
              </a:ext>
            </a:extLst>
          </p:cNvPr>
          <p:cNvSpPr>
            <a:spLocks noChangeArrowheads="1"/>
          </p:cNvSpPr>
          <p:nvPr/>
        </p:nvSpPr>
        <p:spPr bwMode="auto">
          <a:xfrm>
            <a:off x="3200400" y="3921968"/>
            <a:ext cx="304800" cy="228600"/>
          </a:xfrm>
          <a:prstGeom prst="upArrow">
            <a:avLst>
              <a:gd name="adj1" fmla="val 50000"/>
              <a:gd name="adj2" fmla="val 25000"/>
            </a:avLst>
          </a:prstGeom>
          <a:solidFill>
            <a:srgbClr val="99CC00"/>
          </a:solidFill>
          <a:ln w="9525">
            <a:solidFill>
              <a:srgbClr val="CCFF33"/>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sq-AL" altLang="en-US"/>
          </a:p>
        </p:txBody>
      </p:sp>
      <p:sp>
        <p:nvSpPr>
          <p:cNvPr id="13" name="AutoShape 59">
            <a:extLst>
              <a:ext uri="{FF2B5EF4-FFF2-40B4-BE49-F238E27FC236}">
                <a16:creationId xmlns:a16="http://schemas.microsoft.com/office/drawing/2014/main" id="{B2420499-935A-4ED7-B7FC-D553643D9555}"/>
              </a:ext>
            </a:extLst>
          </p:cNvPr>
          <p:cNvSpPr>
            <a:spLocks noChangeArrowheads="1"/>
          </p:cNvSpPr>
          <p:nvPr/>
        </p:nvSpPr>
        <p:spPr bwMode="auto">
          <a:xfrm>
            <a:off x="5257800" y="3921968"/>
            <a:ext cx="304800" cy="228600"/>
          </a:xfrm>
          <a:prstGeom prst="upArrow">
            <a:avLst>
              <a:gd name="adj1" fmla="val 50000"/>
              <a:gd name="adj2" fmla="val 25000"/>
            </a:avLst>
          </a:prstGeom>
          <a:solidFill>
            <a:srgbClr val="99CC00"/>
          </a:solidFill>
          <a:ln w="9525">
            <a:solidFill>
              <a:srgbClr val="CCFF33"/>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sq-AL" altLang="en-US"/>
          </a:p>
        </p:txBody>
      </p:sp>
      <p:sp>
        <p:nvSpPr>
          <p:cNvPr id="15" name="AutoShape 60">
            <a:extLst>
              <a:ext uri="{FF2B5EF4-FFF2-40B4-BE49-F238E27FC236}">
                <a16:creationId xmlns:a16="http://schemas.microsoft.com/office/drawing/2014/main" id="{78ADD661-151A-4CDB-8C8D-6A4DAC87BF1E}"/>
              </a:ext>
            </a:extLst>
          </p:cNvPr>
          <p:cNvSpPr>
            <a:spLocks noChangeArrowheads="1"/>
          </p:cNvSpPr>
          <p:nvPr/>
        </p:nvSpPr>
        <p:spPr bwMode="auto">
          <a:xfrm>
            <a:off x="7162800" y="3921968"/>
            <a:ext cx="304800" cy="228600"/>
          </a:xfrm>
          <a:prstGeom prst="upArrow">
            <a:avLst>
              <a:gd name="adj1" fmla="val 50000"/>
              <a:gd name="adj2" fmla="val 25000"/>
            </a:avLst>
          </a:prstGeom>
          <a:solidFill>
            <a:srgbClr val="99CC00"/>
          </a:solidFill>
          <a:ln w="9525">
            <a:solidFill>
              <a:srgbClr val="CCFF33"/>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sq-AL" altLang="en-US"/>
          </a:p>
        </p:txBody>
      </p:sp>
      <p:sp>
        <p:nvSpPr>
          <p:cNvPr id="17" name="AutoShape 56">
            <a:extLst>
              <a:ext uri="{FF2B5EF4-FFF2-40B4-BE49-F238E27FC236}">
                <a16:creationId xmlns:a16="http://schemas.microsoft.com/office/drawing/2014/main" id="{E96474B3-34E4-4FE8-AB70-525F393648D1}"/>
              </a:ext>
            </a:extLst>
          </p:cNvPr>
          <p:cNvSpPr>
            <a:spLocks noChangeArrowheads="1"/>
          </p:cNvSpPr>
          <p:nvPr/>
        </p:nvSpPr>
        <p:spPr bwMode="auto">
          <a:xfrm>
            <a:off x="1600200" y="4150568"/>
            <a:ext cx="7239000" cy="1143000"/>
          </a:xfrm>
          <a:prstGeom prst="roundRect">
            <a:avLst>
              <a:gd name="adj" fmla="val 16667"/>
            </a:avLst>
          </a:prstGeom>
          <a:solidFill>
            <a:srgbClr val="99CC00"/>
          </a:solidFill>
          <a:ln w="6350">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sq-AL" altLang="en-US"/>
          </a:p>
        </p:txBody>
      </p:sp>
      <p:sp>
        <p:nvSpPr>
          <p:cNvPr id="21" name="AutoShape 3">
            <a:extLst>
              <a:ext uri="{FF2B5EF4-FFF2-40B4-BE49-F238E27FC236}">
                <a16:creationId xmlns:a16="http://schemas.microsoft.com/office/drawing/2014/main" id="{8B74C532-19AC-4DD5-B77D-3BBAB3C7E1E4}"/>
              </a:ext>
            </a:extLst>
          </p:cNvPr>
          <p:cNvSpPr>
            <a:spLocks noChangeArrowheads="1"/>
          </p:cNvSpPr>
          <p:nvPr/>
        </p:nvSpPr>
        <p:spPr bwMode="auto">
          <a:xfrm>
            <a:off x="2209800" y="5750768"/>
            <a:ext cx="5715000" cy="990600"/>
          </a:xfrm>
          <a:prstGeom prst="roundRect">
            <a:avLst>
              <a:gd name="adj" fmla="val 16667"/>
            </a:avLst>
          </a:prstGeom>
          <a:solidFill>
            <a:srgbClr val="99CC00"/>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sq-AL" altLang="en-US"/>
          </a:p>
        </p:txBody>
      </p:sp>
      <p:sp>
        <p:nvSpPr>
          <p:cNvPr id="23" name="AutoShape 6">
            <a:extLst>
              <a:ext uri="{FF2B5EF4-FFF2-40B4-BE49-F238E27FC236}">
                <a16:creationId xmlns:a16="http://schemas.microsoft.com/office/drawing/2014/main" id="{BADDFB15-13B9-4F56-AE90-B3AA2F2FBBE4}"/>
              </a:ext>
            </a:extLst>
          </p:cNvPr>
          <p:cNvSpPr>
            <a:spLocks noChangeArrowheads="1"/>
          </p:cNvSpPr>
          <p:nvPr/>
        </p:nvSpPr>
        <p:spPr bwMode="auto">
          <a:xfrm>
            <a:off x="3200400" y="1254968"/>
            <a:ext cx="3200400" cy="533400"/>
          </a:xfrm>
          <a:prstGeom prst="roundRect">
            <a:avLst>
              <a:gd name="adj" fmla="val 16667"/>
            </a:avLst>
          </a:prstGeom>
          <a:solidFill>
            <a:srgbClr val="FF9900"/>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a:p>
        </p:txBody>
      </p:sp>
      <p:sp>
        <p:nvSpPr>
          <p:cNvPr id="25" name="Text Box 7">
            <a:extLst>
              <a:ext uri="{FF2B5EF4-FFF2-40B4-BE49-F238E27FC236}">
                <a16:creationId xmlns:a16="http://schemas.microsoft.com/office/drawing/2014/main" id="{A9EE66F0-B1AE-4265-902F-04AFDCD39CB6}"/>
              </a:ext>
            </a:extLst>
          </p:cNvPr>
          <p:cNvSpPr txBox="1">
            <a:spLocks noChangeArrowheads="1"/>
          </p:cNvSpPr>
          <p:nvPr/>
        </p:nvSpPr>
        <p:spPr bwMode="auto">
          <a:xfrm>
            <a:off x="3124200" y="1254968"/>
            <a:ext cx="3352800"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5000"/>
              </a:lnSpc>
            </a:pPr>
            <a:r>
              <a:rPr lang="en-US" altLang="en-US" sz="1200" b="1" dirty="0"/>
              <a:t>Drive Long term</a:t>
            </a:r>
          </a:p>
          <a:p>
            <a:pPr algn="ctr">
              <a:lnSpc>
                <a:spcPct val="115000"/>
              </a:lnSpc>
            </a:pPr>
            <a:r>
              <a:rPr lang="en-US" altLang="en-US" sz="1200" b="1" dirty="0"/>
              <a:t>Shareholder Value</a:t>
            </a:r>
            <a:endParaRPr lang="en-US" altLang="en-US" sz="1200" b="1" noProof="1"/>
          </a:p>
        </p:txBody>
      </p:sp>
      <p:sp>
        <p:nvSpPr>
          <p:cNvPr id="27" name="AutoShape 8">
            <a:extLst>
              <a:ext uri="{FF2B5EF4-FFF2-40B4-BE49-F238E27FC236}">
                <a16:creationId xmlns:a16="http://schemas.microsoft.com/office/drawing/2014/main" id="{7AAC6DBF-D668-4316-ADD4-D32AABEF669B}"/>
              </a:ext>
            </a:extLst>
          </p:cNvPr>
          <p:cNvSpPr>
            <a:spLocks noChangeArrowheads="1"/>
          </p:cNvSpPr>
          <p:nvPr/>
        </p:nvSpPr>
        <p:spPr bwMode="auto">
          <a:xfrm>
            <a:off x="2209800" y="1940768"/>
            <a:ext cx="2819400" cy="533400"/>
          </a:xfrm>
          <a:prstGeom prst="roundRect">
            <a:avLst>
              <a:gd name="adj" fmla="val 16667"/>
            </a:avLst>
          </a:prstGeom>
          <a:solidFill>
            <a:srgbClr val="FF9900"/>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b="1"/>
          </a:p>
        </p:txBody>
      </p:sp>
      <p:sp>
        <p:nvSpPr>
          <p:cNvPr id="29" name="Text Box 9">
            <a:extLst>
              <a:ext uri="{FF2B5EF4-FFF2-40B4-BE49-F238E27FC236}">
                <a16:creationId xmlns:a16="http://schemas.microsoft.com/office/drawing/2014/main" id="{1902AB8B-630A-49CE-81A3-67EA0713363A}"/>
              </a:ext>
            </a:extLst>
          </p:cNvPr>
          <p:cNvSpPr txBox="1">
            <a:spLocks noChangeArrowheads="1"/>
          </p:cNvSpPr>
          <p:nvPr/>
        </p:nvSpPr>
        <p:spPr bwMode="auto">
          <a:xfrm>
            <a:off x="2362200" y="1940768"/>
            <a:ext cx="2514600"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5000"/>
              </a:lnSpc>
            </a:pPr>
            <a:r>
              <a:rPr lang="en-US" altLang="en-US" sz="1200" b="1"/>
              <a:t>Enhance ROI of HR Strategic Initiatives</a:t>
            </a:r>
            <a:endParaRPr lang="en-US" altLang="en-US" sz="1200" b="1" noProof="1"/>
          </a:p>
        </p:txBody>
      </p:sp>
      <p:sp>
        <p:nvSpPr>
          <p:cNvPr id="31" name="AutoShape 11">
            <a:extLst>
              <a:ext uri="{FF2B5EF4-FFF2-40B4-BE49-F238E27FC236}">
                <a16:creationId xmlns:a16="http://schemas.microsoft.com/office/drawing/2014/main" id="{29AC7EAF-05DF-4E0B-B089-A7E10B705241}"/>
              </a:ext>
            </a:extLst>
          </p:cNvPr>
          <p:cNvSpPr>
            <a:spLocks noChangeArrowheads="1"/>
          </p:cNvSpPr>
          <p:nvPr/>
        </p:nvSpPr>
        <p:spPr bwMode="auto">
          <a:xfrm>
            <a:off x="3048000" y="2931368"/>
            <a:ext cx="1905000" cy="685800"/>
          </a:xfrm>
          <a:prstGeom prst="roundRect">
            <a:avLst>
              <a:gd name="adj" fmla="val 16667"/>
            </a:avLst>
          </a:prstGeom>
          <a:solidFill>
            <a:srgbClr val="FF9900"/>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a:p>
        </p:txBody>
      </p:sp>
      <p:sp>
        <p:nvSpPr>
          <p:cNvPr id="33" name="AutoShape 15">
            <a:extLst>
              <a:ext uri="{FF2B5EF4-FFF2-40B4-BE49-F238E27FC236}">
                <a16:creationId xmlns:a16="http://schemas.microsoft.com/office/drawing/2014/main" id="{5043B122-3CBE-4257-B5F6-8D55B93D766E}"/>
              </a:ext>
            </a:extLst>
          </p:cNvPr>
          <p:cNvSpPr>
            <a:spLocks noChangeArrowheads="1"/>
          </p:cNvSpPr>
          <p:nvPr/>
        </p:nvSpPr>
        <p:spPr bwMode="auto">
          <a:xfrm>
            <a:off x="2782888" y="5903168"/>
            <a:ext cx="2286000" cy="609600"/>
          </a:xfrm>
          <a:prstGeom prst="roundRect">
            <a:avLst>
              <a:gd name="adj" fmla="val 16667"/>
            </a:avLst>
          </a:prstGeom>
          <a:solidFill>
            <a:srgbClr val="0066FF"/>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600">
              <a:solidFill>
                <a:schemeClr val="bg1"/>
              </a:solidFill>
            </a:endParaRPr>
          </a:p>
        </p:txBody>
      </p:sp>
      <p:sp>
        <p:nvSpPr>
          <p:cNvPr id="35" name="Text Box 16">
            <a:extLst>
              <a:ext uri="{FF2B5EF4-FFF2-40B4-BE49-F238E27FC236}">
                <a16:creationId xmlns:a16="http://schemas.microsoft.com/office/drawing/2014/main" id="{FC7D8414-5B19-49AC-A94F-F609DC66DA46}"/>
              </a:ext>
            </a:extLst>
          </p:cNvPr>
          <p:cNvSpPr txBox="1">
            <a:spLocks noChangeArrowheads="1"/>
          </p:cNvSpPr>
          <p:nvPr/>
        </p:nvSpPr>
        <p:spPr bwMode="auto">
          <a:xfrm>
            <a:off x="2743200" y="5979368"/>
            <a:ext cx="24018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0000"/>
              </a:lnSpc>
            </a:pPr>
            <a:r>
              <a:rPr lang="en-US" altLang="en-US" sz="1200" b="1">
                <a:solidFill>
                  <a:schemeClr val="bg1"/>
                </a:solidFill>
              </a:rPr>
              <a:t>Develop Internal HR Capabilities</a:t>
            </a:r>
            <a:endParaRPr lang="en-US" altLang="en-US" sz="1200" b="1" noProof="1">
              <a:solidFill>
                <a:schemeClr val="bg1"/>
              </a:solidFill>
            </a:endParaRPr>
          </a:p>
        </p:txBody>
      </p:sp>
      <p:sp>
        <p:nvSpPr>
          <p:cNvPr id="37" name="AutoShape 17">
            <a:extLst>
              <a:ext uri="{FF2B5EF4-FFF2-40B4-BE49-F238E27FC236}">
                <a16:creationId xmlns:a16="http://schemas.microsoft.com/office/drawing/2014/main" id="{70C0E4B3-22FD-4743-9EFB-A3AE57C20ACD}"/>
              </a:ext>
            </a:extLst>
          </p:cNvPr>
          <p:cNvSpPr>
            <a:spLocks noChangeArrowheads="1"/>
          </p:cNvSpPr>
          <p:nvPr/>
        </p:nvSpPr>
        <p:spPr bwMode="auto">
          <a:xfrm>
            <a:off x="3581400" y="4226768"/>
            <a:ext cx="1600200" cy="914400"/>
          </a:xfrm>
          <a:prstGeom prst="roundRect">
            <a:avLst>
              <a:gd name="adj" fmla="val 16667"/>
            </a:avLst>
          </a:prstGeom>
          <a:solidFill>
            <a:srgbClr val="0066FF"/>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a:p>
        </p:txBody>
      </p:sp>
      <p:sp>
        <p:nvSpPr>
          <p:cNvPr id="39" name="Text Box 18">
            <a:extLst>
              <a:ext uri="{FF2B5EF4-FFF2-40B4-BE49-F238E27FC236}">
                <a16:creationId xmlns:a16="http://schemas.microsoft.com/office/drawing/2014/main" id="{F0B0C4F8-F7AB-4CCE-8EC7-24776DF94633}"/>
              </a:ext>
            </a:extLst>
          </p:cNvPr>
          <p:cNvSpPr txBox="1">
            <a:spLocks noChangeArrowheads="1"/>
          </p:cNvSpPr>
          <p:nvPr/>
        </p:nvSpPr>
        <p:spPr bwMode="auto">
          <a:xfrm>
            <a:off x="3352800" y="4310906"/>
            <a:ext cx="19812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5000"/>
              </a:lnSpc>
            </a:pPr>
            <a:r>
              <a:rPr lang="en-US" altLang="en-US" sz="1200" b="1">
                <a:solidFill>
                  <a:schemeClr val="bg1"/>
                </a:solidFill>
              </a:rPr>
              <a:t>Develop Strategic Employee Competencies</a:t>
            </a:r>
            <a:endParaRPr lang="en-US" altLang="en-US" sz="1200" b="1" noProof="1">
              <a:solidFill>
                <a:schemeClr val="bg1"/>
              </a:solidFill>
            </a:endParaRPr>
          </a:p>
        </p:txBody>
      </p:sp>
      <p:sp>
        <p:nvSpPr>
          <p:cNvPr id="41" name="AutoShape 19">
            <a:extLst>
              <a:ext uri="{FF2B5EF4-FFF2-40B4-BE49-F238E27FC236}">
                <a16:creationId xmlns:a16="http://schemas.microsoft.com/office/drawing/2014/main" id="{06115D86-FBF1-495C-A111-A8A99C5796FB}"/>
              </a:ext>
            </a:extLst>
          </p:cNvPr>
          <p:cNvSpPr>
            <a:spLocks noChangeArrowheads="1"/>
          </p:cNvSpPr>
          <p:nvPr/>
        </p:nvSpPr>
        <p:spPr bwMode="auto">
          <a:xfrm>
            <a:off x="1905000" y="4245818"/>
            <a:ext cx="1600200" cy="914400"/>
          </a:xfrm>
          <a:prstGeom prst="roundRect">
            <a:avLst>
              <a:gd name="adj" fmla="val 16667"/>
            </a:avLst>
          </a:prstGeom>
          <a:solidFill>
            <a:srgbClr val="0066FF"/>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2200"/>
          </a:p>
        </p:txBody>
      </p:sp>
      <p:sp>
        <p:nvSpPr>
          <p:cNvPr id="43" name="AutoShape 21">
            <a:extLst>
              <a:ext uri="{FF2B5EF4-FFF2-40B4-BE49-F238E27FC236}">
                <a16:creationId xmlns:a16="http://schemas.microsoft.com/office/drawing/2014/main" id="{5EFA00EA-C906-4271-82A9-4C654CCB42FC}"/>
              </a:ext>
            </a:extLst>
          </p:cNvPr>
          <p:cNvSpPr>
            <a:spLocks noChangeArrowheads="1"/>
          </p:cNvSpPr>
          <p:nvPr/>
        </p:nvSpPr>
        <p:spPr bwMode="auto">
          <a:xfrm>
            <a:off x="5145088" y="5903168"/>
            <a:ext cx="2286000" cy="609600"/>
          </a:xfrm>
          <a:prstGeom prst="roundRect">
            <a:avLst>
              <a:gd name="adj" fmla="val 16667"/>
            </a:avLst>
          </a:prstGeom>
          <a:solidFill>
            <a:srgbClr val="0066FF"/>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600">
              <a:solidFill>
                <a:schemeClr val="bg1"/>
              </a:solidFill>
            </a:endParaRPr>
          </a:p>
        </p:txBody>
      </p:sp>
      <p:sp>
        <p:nvSpPr>
          <p:cNvPr id="45" name="Text Box 22">
            <a:extLst>
              <a:ext uri="{FF2B5EF4-FFF2-40B4-BE49-F238E27FC236}">
                <a16:creationId xmlns:a16="http://schemas.microsoft.com/office/drawing/2014/main" id="{CA2C6AB4-E8E4-4A80-8496-C63495C40A47}"/>
              </a:ext>
            </a:extLst>
          </p:cNvPr>
          <p:cNvSpPr txBox="1">
            <a:spLocks noChangeArrowheads="1"/>
          </p:cNvSpPr>
          <p:nvPr/>
        </p:nvSpPr>
        <p:spPr bwMode="auto">
          <a:xfrm>
            <a:off x="5145088" y="5979368"/>
            <a:ext cx="2362200"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0000"/>
              </a:lnSpc>
            </a:pPr>
            <a:r>
              <a:rPr lang="en-US" altLang="en-US" sz="1200" b="1" dirty="0">
                <a:solidFill>
                  <a:schemeClr val="bg1"/>
                </a:solidFill>
              </a:rPr>
              <a:t>Deploy HRIS System</a:t>
            </a:r>
            <a:endParaRPr lang="en-US" altLang="en-US" sz="1200" b="1" noProof="1">
              <a:solidFill>
                <a:schemeClr val="bg1"/>
              </a:solidFill>
            </a:endParaRPr>
          </a:p>
        </p:txBody>
      </p:sp>
      <p:sp>
        <p:nvSpPr>
          <p:cNvPr id="47" name="Line 25">
            <a:extLst>
              <a:ext uri="{FF2B5EF4-FFF2-40B4-BE49-F238E27FC236}">
                <a16:creationId xmlns:a16="http://schemas.microsoft.com/office/drawing/2014/main" id="{29B05575-9AA4-41D4-B206-FF905D4914FD}"/>
              </a:ext>
            </a:extLst>
          </p:cNvPr>
          <p:cNvSpPr>
            <a:spLocks noChangeShapeType="1"/>
          </p:cNvSpPr>
          <p:nvPr/>
        </p:nvSpPr>
        <p:spPr bwMode="auto">
          <a:xfrm>
            <a:off x="228600" y="5522168"/>
            <a:ext cx="87630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 name="Line 26">
            <a:extLst>
              <a:ext uri="{FF2B5EF4-FFF2-40B4-BE49-F238E27FC236}">
                <a16:creationId xmlns:a16="http://schemas.microsoft.com/office/drawing/2014/main" id="{0FFF4153-396A-44E3-A620-1025190944F0}"/>
              </a:ext>
            </a:extLst>
          </p:cNvPr>
          <p:cNvSpPr>
            <a:spLocks noChangeShapeType="1"/>
          </p:cNvSpPr>
          <p:nvPr/>
        </p:nvSpPr>
        <p:spPr bwMode="auto">
          <a:xfrm>
            <a:off x="304800" y="3921968"/>
            <a:ext cx="87630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 name="Text Box 35">
            <a:extLst>
              <a:ext uri="{FF2B5EF4-FFF2-40B4-BE49-F238E27FC236}">
                <a16:creationId xmlns:a16="http://schemas.microsoft.com/office/drawing/2014/main" id="{E795C392-A468-416A-B7AA-A8E9A0F64DA8}"/>
              </a:ext>
            </a:extLst>
          </p:cNvPr>
          <p:cNvSpPr txBox="1">
            <a:spLocks noChangeArrowheads="1"/>
          </p:cNvSpPr>
          <p:nvPr/>
        </p:nvSpPr>
        <p:spPr bwMode="auto">
          <a:xfrm>
            <a:off x="152400" y="2321768"/>
            <a:ext cx="950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altLang="en-US" sz="1400" b="1">
                <a:solidFill>
                  <a:srgbClr val="CC0000"/>
                </a:solidFill>
              </a:rPr>
              <a:t>Financial</a:t>
            </a:r>
            <a:endParaRPr lang="en-US" altLang="en-US" sz="1400" b="1" noProof="1">
              <a:solidFill>
                <a:srgbClr val="CC0000"/>
              </a:solidFill>
            </a:endParaRPr>
          </a:p>
        </p:txBody>
      </p:sp>
      <p:sp>
        <p:nvSpPr>
          <p:cNvPr id="55" name="Text Box 36">
            <a:extLst>
              <a:ext uri="{FF2B5EF4-FFF2-40B4-BE49-F238E27FC236}">
                <a16:creationId xmlns:a16="http://schemas.microsoft.com/office/drawing/2014/main" id="{7AEE4CB3-7051-4D73-A835-7620E719DBF0}"/>
              </a:ext>
            </a:extLst>
          </p:cNvPr>
          <p:cNvSpPr txBox="1">
            <a:spLocks noChangeArrowheads="1"/>
          </p:cNvSpPr>
          <p:nvPr/>
        </p:nvSpPr>
        <p:spPr bwMode="auto">
          <a:xfrm>
            <a:off x="206375" y="3388568"/>
            <a:ext cx="1470025"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nSpc>
                <a:spcPct val="110000"/>
              </a:lnSpc>
            </a:pPr>
            <a:r>
              <a:rPr lang="en-US" altLang="en-US" sz="1400" b="1">
                <a:solidFill>
                  <a:srgbClr val="CC0000"/>
                </a:solidFill>
              </a:rPr>
              <a:t>Internal</a:t>
            </a:r>
          </a:p>
          <a:p>
            <a:pPr>
              <a:lnSpc>
                <a:spcPct val="110000"/>
              </a:lnSpc>
            </a:pPr>
            <a:r>
              <a:rPr lang="en-US" altLang="en-US" sz="1400" b="1">
                <a:solidFill>
                  <a:srgbClr val="CC0000"/>
                </a:solidFill>
              </a:rPr>
              <a:t>Customers</a:t>
            </a:r>
            <a:endParaRPr lang="en-US" altLang="en-US" sz="1400" b="1" noProof="1">
              <a:solidFill>
                <a:srgbClr val="CC0000"/>
              </a:solidFill>
            </a:endParaRPr>
          </a:p>
        </p:txBody>
      </p:sp>
      <p:sp>
        <p:nvSpPr>
          <p:cNvPr id="57" name="Text Box 37">
            <a:extLst>
              <a:ext uri="{FF2B5EF4-FFF2-40B4-BE49-F238E27FC236}">
                <a16:creationId xmlns:a16="http://schemas.microsoft.com/office/drawing/2014/main" id="{84AD1DDC-23A1-463A-BB80-BA32B82E8FCF}"/>
              </a:ext>
            </a:extLst>
          </p:cNvPr>
          <p:cNvSpPr txBox="1">
            <a:spLocks noChangeArrowheads="1"/>
          </p:cNvSpPr>
          <p:nvPr/>
        </p:nvSpPr>
        <p:spPr bwMode="auto">
          <a:xfrm>
            <a:off x="228600" y="4912568"/>
            <a:ext cx="1295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nSpc>
                <a:spcPct val="110000"/>
              </a:lnSpc>
            </a:pPr>
            <a:r>
              <a:rPr lang="en-US" altLang="en-US" sz="1400" b="1">
                <a:solidFill>
                  <a:srgbClr val="CC0000"/>
                </a:solidFill>
              </a:rPr>
              <a:t>HR Internal Process</a:t>
            </a:r>
            <a:endParaRPr lang="en-US" altLang="en-US" sz="1400" b="1" noProof="1">
              <a:solidFill>
                <a:srgbClr val="CC0000"/>
              </a:solidFill>
            </a:endParaRPr>
          </a:p>
        </p:txBody>
      </p:sp>
      <p:sp>
        <p:nvSpPr>
          <p:cNvPr id="59" name="Text Box 38">
            <a:extLst>
              <a:ext uri="{FF2B5EF4-FFF2-40B4-BE49-F238E27FC236}">
                <a16:creationId xmlns:a16="http://schemas.microsoft.com/office/drawing/2014/main" id="{698A6154-483A-4692-8A80-DD23B16871E9}"/>
              </a:ext>
            </a:extLst>
          </p:cNvPr>
          <p:cNvSpPr txBox="1">
            <a:spLocks noChangeArrowheads="1"/>
          </p:cNvSpPr>
          <p:nvPr/>
        </p:nvSpPr>
        <p:spPr bwMode="auto">
          <a:xfrm>
            <a:off x="228600" y="5598368"/>
            <a:ext cx="9318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altLang="en-US" sz="1400" b="1">
                <a:solidFill>
                  <a:srgbClr val="CC0000"/>
                </a:solidFill>
              </a:rPr>
              <a:t>Learning</a:t>
            </a:r>
            <a:endParaRPr lang="en-US" altLang="en-US" sz="1400" b="1" noProof="1">
              <a:solidFill>
                <a:srgbClr val="CC0000"/>
              </a:solidFill>
            </a:endParaRPr>
          </a:p>
        </p:txBody>
      </p:sp>
      <p:sp>
        <p:nvSpPr>
          <p:cNvPr id="61" name="Text Box 39">
            <a:extLst>
              <a:ext uri="{FF2B5EF4-FFF2-40B4-BE49-F238E27FC236}">
                <a16:creationId xmlns:a16="http://schemas.microsoft.com/office/drawing/2014/main" id="{48F14BF4-D0FE-4E22-B767-CC0A981979ED}"/>
              </a:ext>
            </a:extLst>
          </p:cNvPr>
          <p:cNvSpPr txBox="1">
            <a:spLocks noChangeArrowheads="1"/>
          </p:cNvSpPr>
          <p:nvPr/>
        </p:nvSpPr>
        <p:spPr bwMode="auto">
          <a:xfrm>
            <a:off x="2971800" y="3007568"/>
            <a:ext cx="2057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0000"/>
              </a:lnSpc>
            </a:pPr>
            <a:r>
              <a:rPr lang="en-US" altLang="en-US" sz="1200" b="1"/>
              <a:t>Create Positive Work Environment</a:t>
            </a:r>
            <a:endParaRPr lang="en-US" altLang="en-US" sz="1200" b="1" noProof="1"/>
          </a:p>
        </p:txBody>
      </p:sp>
      <p:sp>
        <p:nvSpPr>
          <p:cNvPr id="63" name="AutoShape 41">
            <a:extLst>
              <a:ext uri="{FF2B5EF4-FFF2-40B4-BE49-F238E27FC236}">
                <a16:creationId xmlns:a16="http://schemas.microsoft.com/office/drawing/2014/main" id="{6E2DB6EC-DBF8-45AE-A70F-1C6ED6733A98}"/>
              </a:ext>
            </a:extLst>
          </p:cNvPr>
          <p:cNvSpPr>
            <a:spLocks noChangeArrowheads="1"/>
          </p:cNvSpPr>
          <p:nvPr/>
        </p:nvSpPr>
        <p:spPr bwMode="auto">
          <a:xfrm>
            <a:off x="5257800" y="2931368"/>
            <a:ext cx="2133600" cy="685800"/>
          </a:xfrm>
          <a:prstGeom prst="roundRect">
            <a:avLst>
              <a:gd name="adj" fmla="val 16667"/>
            </a:avLst>
          </a:prstGeom>
          <a:solidFill>
            <a:srgbClr val="FF9900"/>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a:p>
        </p:txBody>
      </p:sp>
      <p:sp>
        <p:nvSpPr>
          <p:cNvPr id="65" name="Text Box 42">
            <a:extLst>
              <a:ext uri="{FF2B5EF4-FFF2-40B4-BE49-F238E27FC236}">
                <a16:creationId xmlns:a16="http://schemas.microsoft.com/office/drawing/2014/main" id="{36B441E4-2513-4835-B6EF-C750882A899F}"/>
              </a:ext>
            </a:extLst>
          </p:cNvPr>
          <p:cNvSpPr txBox="1">
            <a:spLocks noChangeArrowheads="1"/>
          </p:cNvSpPr>
          <p:nvPr/>
        </p:nvSpPr>
        <p:spPr bwMode="auto">
          <a:xfrm>
            <a:off x="5257800" y="2920256"/>
            <a:ext cx="2057400"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0000"/>
              </a:lnSpc>
            </a:pPr>
            <a:r>
              <a:rPr lang="en-US" altLang="en-US" sz="1200" b="1"/>
              <a:t>Enhance “Internal Customer” (Employee) Satisfaction</a:t>
            </a:r>
            <a:endParaRPr lang="en-US" altLang="en-US" sz="1200" b="1" noProof="1"/>
          </a:p>
        </p:txBody>
      </p:sp>
      <p:sp>
        <p:nvSpPr>
          <p:cNvPr id="67" name="AutoShape 45">
            <a:extLst>
              <a:ext uri="{FF2B5EF4-FFF2-40B4-BE49-F238E27FC236}">
                <a16:creationId xmlns:a16="http://schemas.microsoft.com/office/drawing/2014/main" id="{FB549D77-B8F2-4156-BE90-FD8E4C3F5ADA}"/>
              </a:ext>
            </a:extLst>
          </p:cNvPr>
          <p:cNvSpPr>
            <a:spLocks noChangeArrowheads="1"/>
          </p:cNvSpPr>
          <p:nvPr/>
        </p:nvSpPr>
        <p:spPr bwMode="auto">
          <a:xfrm>
            <a:off x="5257800" y="1940768"/>
            <a:ext cx="2819400" cy="533400"/>
          </a:xfrm>
          <a:prstGeom prst="roundRect">
            <a:avLst>
              <a:gd name="adj" fmla="val 16667"/>
            </a:avLst>
          </a:prstGeom>
          <a:solidFill>
            <a:srgbClr val="FF9900"/>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b="1"/>
          </a:p>
        </p:txBody>
      </p:sp>
      <p:sp>
        <p:nvSpPr>
          <p:cNvPr id="69" name="Text Box 46">
            <a:extLst>
              <a:ext uri="{FF2B5EF4-FFF2-40B4-BE49-F238E27FC236}">
                <a16:creationId xmlns:a16="http://schemas.microsoft.com/office/drawing/2014/main" id="{834AC8B4-1A27-4C46-8090-48AD7974FFF5}"/>
              </a:ext>
            </a:extLst>
          </p:cNvPr>
          <p:cNvSpPr txBox="1">
            <a:spLocks noChangeArrowheads="1"/>
          </p:cNvSpPr>
          <p:nvPr/>
        </p:nvSpPr>
        <p:spPr bwMode="auto">
          <a:xfrm>
            <a:off x="5410200" y="1940768"/>
            <a:ext cx="2514600"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5000"/>
              </a:lnSpc>
            </a:pPr>
            <a:r>
              <a:rPr lang="en-US" altLang="en-US" sz="1200" b="1"/>
              <a:t>Enhance Employee </a:t>
            </a:r>
          </a:p>
          <a:p>
            <a:pPr algn="ctr">
              <a:lnSpc>
                <a:spcPct val="115000"/>
              </a:lnSpc>
            </a:pPr>
            <a:r>
              <a:rPr lang="en-US" altLang="en-US" sz="1200" b="1"/>
              <a:t>Productivity</a:t>
            </a:r>
            <a:endParaRPr lang="en-US" altLang="en-US" sz="1200" b="1" noProof="1"/>
          </a:p>
        </p:txBody>
      </p:sp>
      <p:sp>
        <p:nvSpPr>
          <p:cNvPr id="71" name="Text Box 47">
            <a:extLst>
              <a:ext uri="{FF2B5EF4-FFF2-40B4-BE49-F238E27FC236}">
                <a16:creationId xmlns:a16="http://schemas.microsoft.com/office/drawing/2014/main" id="{494796CE-4EC7-4D68-B79C-F1EF99C6C1B7}"/>
              </a:ext>
            </a:extLst>
          </p:cNvPr>
          <p:cNvSpPr txBox="1">
            <a:spLocks noChangeArrowheads="1"/>
          </p:cNvSpPr>
          <p:nvPr/>
        </p:nvSpPr>
        <p:spPr bwMode="auto">
          <a:xfrm>
            <a:off x="1981200" y="4322018"/>
            <a:ext cx="14478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5000"/>
              </a:lnSpc>
            </a:pPr>
            <a:r>
              <a:rPr lang="en-US" altLang="en-US" sz="1200" b="1">
                <a:solidFill>
                  <a:schemeClr val="bg1"/>
                </a:solidFill>
              </a:rPr>
              <a:t>Apply Excellent Recruitment Process</a:t>
            </a:r>
            <a:endParaRPr lang="en-US" altLang="en-US" sz="1200" b="1" noProof="1">
              <a:solidFill>
                <a:schemeClr val="bg1"/>
              </a:solidFill>
            </a:endParaRPr>
          </a:p>
        </p:txBody>
      </p:sp>
      <p:sp>
        <p:nvSpPr>
          <p:cNvPr id="73" name="AutoShape 52">
            <a:extLst>
              <a:ext uri="{FF2B5EF4-FFF2-40B4-BE49-F238E27FC236}">
                <a16:creationId xmlns:a16="http://schemas.microsoft.com/office/drawing/2014/main" id="{F7FB57DC-DF2A-45F4-BF1D-92A575CE35D0}"/>
              </a:ext>
            </a:extLst>
          </p:cNvPr>
          <p:cNvSpPr>
            <a:spLocks noChangeArrowheads="1"/>
          </p:cNvSpPr>
          <p:nvPr/>
        </p:nvSpPr>
        <p:spPr bwMode="auto">
          <a:xfrm>
            <a:off x="6934200" y="4226768"/>
            <a:ext cx="1752600" cy="914400"/>
          </a:xfrm>
          <a:prstGeom prst="roundRect">
            <a:avLst>
              <a:gd name="adj" fmla="val 16667"/>
            </a:avLst>
          </a:prstGeom>
          <a:solidFill>
            <a:srgbClr val="0066FF"/>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1200"/>
          </a:p>
        </p:txBody>
      </p:sp>
      <p:sp>
        <p:nvSpPr>
          <p:cNvPr id="75" name="Text Box 53">
            <a:extLst>
              <a:ext uri="{FF2B5EF4-FFF2-40B4-BE49-F238E27FC236}">
                <a16:creationId xmlns:a16="http://schemas.microsoft.com/office/drawing/2014/main" id="{DD6021FC-3E7B-45F9-9422-6FC2E313CE74}"/>
              </a:ext>
            </a:extLst>
          </p:cNvPr>
          <p:cNvSpPr txBox="1">
            <a:spLocks noChangeArrowheads="1"/>
          </p:cNvSpPr>
          <p:nvPr/>
        </p:nvSpPr>
        <p:spPr bwMode="auto">
          <a:xfrm>
            <a:off x="6934200" y="4268043"/>
            <a:ext cx="17526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5000"/>
              </a:lnSpc>
            </a:pPr>
            <a:r>
              <a:rPr lang="en-US" altLang="en-US" sz="1200" b="1">
                <a:solidFill>
                  <a:schemeClr val="bg1"/>
                </a:solidFill>
              </a:rPr>
              <a:t>Optimize Performance Management System</a:t>
            </a:r>
            <a:endParaRPr lang="en-US" altLang="en-US" sz="1200" b="1" noProof="1">
              <a:solidFill>
                <a:schemeClr val="bg1"/>
              </a:solidFill>
            </a:endParaRPr>
          </a:p>
        </p:txBody>
      </p:sp>
      <p:sp>
        <p:nvSpPr>
          <p:cNvPr id="77" name="AutoShape 54">
            <a:extLst>
              <a:ext uri="{FF2B5EF4-FFF2-40B4-BE49-F238E27FC236}">
                <a16:creationId xmlns:a16="http://schemas.microsoft.com/office/drawing/2014/main" id="{732E2B22-7FEE-43A0-A13E-7F02BA7EC873}"/>
              </a:ext>
            </a:extLst>
          </p:cNvPr>
          <p:cNvSpPr>
            <a:spLocks noChangeArrowheads="1"/>
          </p:cNvSpPr>
          <p:nvPr/>
        </p:nvSpPr>
        <p:spPr bwMode="auto">
          <a:xfrm>
            <a:off x="5257800" y="4245818"/>
            <a:ext cx="1600200" cy="914400"/>
          </a:xfrm>
          <a:prstGeom prst="roundRect">
            <a:avLst>
              <a:gd name="adj" fmla="val 16667"/>
            </a:avLst>
          </a:prstGeom>
          <a:solidFill>
            <a:srgbClr val="0066FF"/>
          </a:solidFill>
          <a:ln w="9525">
            <a:solidFill>
              <a:schemeClr val="bg2"/>
            </a:solidFill>
            <a:round/>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2200"/>
          </a:p>
        </p:txBody>
      </p:sp>
      <p:sp>
        <p:nvSpPr>
          <p:cNvPr id="79" name="Text Box 55">
            <a:extLst>
              <a:ext uri="{FF2B5EF4-FFF2-40B4-BE49-F238E27FC236}">
                <a16:creationId xmlns:a16="http://schemas.microsoft.com/office/drawing/2014/main" id="{8C9629FA-D420-41B7-BA01-2BF039C59F4D}"/>
              </a:ext>
            </a:extLst>
          </p:cNvPr>
          <p:cNvSpPr txBox="1">
            <a:spLocks noChangeArrowheads="1"/>
          </p:cNvSpPr>
          <p:nvPr/>
        </p:nvSpPr>
        <p:spPr bwMode="auto">
          <a:xfrm>
            <a:off x="5257800" y="4268043"/>
            <a:ext cx="16764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lnSpc>
                <a:spcPct val="115000"/>
              </a:lnSpc>
            </a:pPr>
            <a:r>
              <a:rPr lang="en-US" altLang="en-US" sz="1200" b="1">
                <a:solidFill>
                  <a:schemeClr val="bg1"/>
                </a:solidFill>
              </a:rPr>
              <a:t>Implement Best Talent Management Practices</a:t>
            </a:r>
            <a:endParaRPr lang="en-US" altLang="en-US" sz="1200" b="1" noProof="1">
              <a:solidFill>
                <a:schemeClr val="bg1"/>
              </a:solidFill>
            </a:endParaRPr>
          </a:p>
        </p:txBody>
      </p:sp>
      <p:sp>
        <p:nvSpPr>
          <p:cNvPr id="81" name="AutoShape 57">
            <a:extLst>
              <a:ext uri="{FF2B5EF4-FFF2-40B4-BE49-F238E27FC236}">
                <a16:creationId xmlns:a16="http://schemas.microsoft.com/office/drawing/2014/main" id="{AB63D8FD-A919-416D-A03A-1695241ECC3D}"/>
              </a:ext>
            </a:extLst>
          </p:cNvPr>
          <p:cNvSpPr>
            <a:spLocks noChangeArrowheads="1"/>
          </p:cNvSpPr>
          <p:nvPr/>
        </p:nvSpPr>
        <p:spPr bwMode="auto">
          <a:xfrm>
            <a:off x="3581400" y="5522168"/>
            <a:ext cx="304800" cy="228600"/>
          </a:xfrm>
          <a:prstGeom prst="upArrow">
            <a:avLst>
              <a:gd name="adj1" fmla="val 50000"/>
              <a:gd name="adj2" fmla="val 25000"/>
            </a:avLst>
          </a:prstGeom>
          <a:solidFill>
            <a:srgbClr val="99CC00"/>
          </a:solidFill>
          <a:ln w="9525">
            <a:solidFill>
              <a:schemeClr val="bg2"/>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sq-AL" altLang="en-US"/>
          </a:p>
        </p:txBody>
      </p:sp>
      <p:sp>
        <p:nvSpPr>
          <p:cNvPr id="83" name="AutoShape 58">
            <a:extLst>
              <a:ext uri="{FF2B5EF4-FFF2-40B4-BE49-F238E27FC236}">
                <a16:creationId xmlns:a16="http://schemas.microsoft.com/office/drawing/2014/main" id="{A719A766-D46F-40A0-BCF1-5AC32572491F}"/>
              </a:ext>
            </a:extLst>
          </p:cNvPr>
          <p:cNvSpPr>
            <a:spLocks noChangeArrowheads="1"/>
          </p:cNvSpPr>
          <p:nvPr/>
        </p:nvSpPr>
        <p:spPr bwMode="auto">
          <a:xfrm>
            <a:off x="6096000" y="5522168"/>
            <a:ext cx="304800" cy="228600"/>
          </a:xfrm>
          <a:prstGeom prst="upArrow">
            <a:avLst>
              <a:gd name="adj1" fmla="val 50000"/>
              <a:gd name="adj2" fmla="val 25000"/>
            </a:avLst>
          </a:prstGeom>
          <a:solidFill>
            <a:srgbClr val="99CC00"/>
          </a:solidFill>
          <a:ln w="9525">
            <a:solidFill>
              <a:schemeClr val="bg2"/>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sq-AL" altLang="en-US"/>
          </a:p>
        </p:txBody>
      </p:sp>
      <p:sp>
        <p:nvSpPr>
          <p:cNvPr id="85" name="Line 68">
            <a:extLst>
              <a:ext uri="{FF2B5EF4-FFF2-40B4-BE49-F238E27FC236}">
                <a16:creationId xmlns:a16="http://schemas.microsoft.com/office/drawing/2014/main" id="{9733D18F-AC67-46B9-A7CE-00C8BB64F5B6}"/>
              </a:ext>
            </a:extLst>
          </p:cNvPr>
          <p:cNvSpPr>
            <a:spLocks noChangeShapeType="1"/>
          </p:cNvSpPr>
          <p:nvPr/>
        </p:nvSpPr>
        <p:spPr bwMode="auto">
          <a:xfrm>
            <a:off x="304800" y="2626568"/>
            <a:ext cx="87630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3515247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0B9DB-60D9-4FF8-9DC6-471F4287801C}"/>
              </a:ext>
            </a:extLst>
          </p:cNvPr>
          <p:cNvSpPr>
            <a:spLocks noGrp="1"/>
          </p:cNvSpPr>
          <p:nvPr>
            <p:ph type="title"/>
          </p:nvPr>
        </p:nvSpPr>
        <p:spPr/>
        <p:txBody>
          <a:bodyPr/>
          <a:lstStyle/>
          <a:p>
            <a:r>
              <a:rPr lang="en-MY" dirty="0"/>
              <a:t>HR Strategy Map</a:t>
            </a:r>
          </a:p>
        </p:txBody>
      </p:sp>
      <p:pic>
        <p:nvPicPr>
          <p:cNvPr id="5" name="Picture 4">
            <a:extLst>
              <a:ext uri="{FF2B5EF4-FFF2-40B4-BE49-F238E27FC236}">
                <a16:creationId xmlns:a16="http://schemas.microsoft.com/office/drawing/2014/main" id="{6717AC47-4B82-4A8D-97A2-F224E936AD29}"/>
              </a:ext>
            </a:extLst>
          </p:cNvPr>
          <p:cNvPicPr>
            <a:picLocks noChangeAspect="1"/>
          </p:cNvPicPr>
          <p:nvPr/>
        </p:nvPicPr>
        <p:blipFill>
          <a:blip r:embed="rId2"/>
          <a:stretch>
            <a:fillRect/>
          </a:stretch>
        </p:blipFill>
        <p:spPr>
          <a:xfrm>
            <a:off x="1619672" y="1845541"/>
            <a:ext cx="5073923" cy="4704910"/>
          </a:xfrm>
          <a:prstGeom prst="rect">
            <a:avLst/>
          </a:prstGeom>
        </p:spPr>
      </p:pic>
    </p:spTree>
    <p:extLst>
      <p:ext uri="{BB962C8B-B14F-4D97-AF65-F5344CB8AC3E}">
        <p14:creationId xmlns:p14="http://schemas.microsoft.com/office/powerpoint/2010/main" val="13222447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9A093-DE44-4740-8818-138C2D526CCD}"/>
              </a:ext>
            </a:extLst>
          </p:cNvPr>
          <p:cNvSpPr>
            <a:spLocks noGrp="1"/>
          </p:cNvSpPr>
          <p:nvPr>
            <p:ph type="title"/>
          </p:nvPr>
        </p:nvSpPr>
        <p:spPr/>
        <p:txBody>
          <a:bodyPr/>
          <a:lstStyle/>
          <a:p>
            <a:r>
              <a:rPr lang="en-MY" dirty="0"/>
              <a:t>Strategy Map</a:t>
            </a:r>
          </a:p>
        </p:txBody>
      </p:sp>
      <p:grpSp>
        <p:nvGrpSpPr>
          <p:cNvPr id="5" name="Group 2">
            <a:extLst>
              <a:ext uri="{FF2B5EF4-FFF2-40B4-BE49-F238E27FC236}">
                <a16:creationId xmlns:a16="http://schemas.microsoft.com/office/drawing/2014/main" id="{792EEDB9-C81D-4464-83DA-F60F7A180B06}"/>
              </a:ext>
            </a:extLst>
          </p:cNvPr>
          <p:cNvGrpSpPr>
            <a:grpSpLocks/>
          </p:cNvGrpSpPr>
          <p:nvPr/>
        </p:nvGrpSpPr>
        <p:grpSpPr bwMode="auto">
          <a:xfrm>
            <a:off x="3024188" y="2456259"/>
            <a:ext cx="1757362" cy="3470275"/>
            <a:chOff x="1993" y="1359"/>
            <a:chExt cx="1107" cy="2186"/>
          </a:xfrm>
        </p:grpSpPr>
        <p:sp>
          <p:nvSpPr>
            <p:cNvPr id="6" name="Rectangle 3">
              <a:extLst>
                <a:ext uri="{FF2B5EF4-FFF2-40B4-BE49-F238E27FC236}">
                  <a16:creationId xmlns:a16="http://schemas.microsoft.com/office/drawing/2014/main" id="{4175AEAE-7B3F-4063-B128-BFCE804F137E}"/>
                </a:ext>
              </a:extLst>
            </p:cNvPr>
            <p:cNvSpPr>
              <a:spLocks noChangeArrowheads="1"/>
            </p:cNvSpPr>
            <p:nvPr/>
          </p:nvSpPr>
          <p:spPr bwMode="auto">
            <a:xfrm>
              <a:off x="1993" y="3009"/>
              <a:ext cx="1107" cy="536"/>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7" name="Rectangle 4">
              <a:extLst>
                <a:ext uri="{FF2B5EF4-FFF2-40B4-BE49-F238E27FC236}">
                  <a16:creationId xmlns:a16="http://schemas.microsoft.com/office/drawing/2014/main" id="{CDB77DCD-BBB0-4048-BC59-28FAE92BA23D}"/>
                </a:ext>
              </a:extLst>
            </p:cNvPr>
            <p:cNvSpPr>
              <a:spLocks noChangeArrowheads="1"/>
            </p:cNvSpPr>
            <p:nvPr/>
          </p:nvSpPr>
          <p:spPr bwMode="auto">
            <a:xfrm>
              <a:off x="1993" y="2698"/>
              <a:ext cx="1105" cy="313"/>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400" b="1">
                  <a:latin typeface="Helvetica" panose="020B0604020202020204" pitchFamily="34" charset="0"/>
                </a:rPr>
                <a:t>Objectives</a:t>
              </a:r>
              <a:endParaRPr lang="en-US" altLang="en-US" sz="1400">
                <a:latin typeface="Helvetica" panose="020B0604020202020204" pitchFamily="34" charset="0"/>
              </a:endParaRPr>
            </a:p>
          </p:txBody>
        </p:sp>
        <p:sp>
          <p:nvSpPr>
            <p:cNvPr id="8" name="Rectangle 5">
              <a:extLst>
                <a:ext uri="{FF2B5EF4-FFF2-40B4-BE49-F238E27FC236}">
                  <a16:creationId xmlns:a16="http://schemas.microsoft.com/office/drawing/2014/main" id="{4729283D-7DAF-4420-B674-F8D96043C2E9}"/>
                </a:ext>
              </a:extLst>
            </p:cNvPr>
            <p:cNvSpPr>
              <a:spLocks noChangeArrowheads="1"/>
            </p:cNvSpPr>
            <p:nvPr/>
          </p:nvSpPr>
          <p:spPr bwMode="auto">
            <a:xfrm>
              <a:off x="2028" y="3008"/>
              <a:ext cx="914"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defRPr>
                  <a:solidFill>
                    <a:schemeClr val="tx1"/>
                  </a:solidFill>
                  <a:latin typeface="Arial" panose="020B0604020202020204" pitchFamily="34" charset="0"/>
                </a:defRPr>
              </a:lvl1pPr>
              <a:lvl2pPr marL="468313" defTabSz="960438">
                <a:defRPr>
                  <a:solidFill>
                    <a:schemeClr val="tx1"/>
                  </a:solidFill>
                  <a:latin typeface="Arial" panose="020B0604020202020204" pitchFamily="34" charset="0"/>
                </a:defRPr>
              </a:lvl2pPr>
              <a:lvl3pPr marL="938213" defTabSz="960438">
                <a:defRPr>
                  <a:solidFill>
                    <a:schemeClr val="tx1"/>
                  </a:solidFill>
                  <a:latin typeface="Arial" panose="020B0604020202020204" pitchFamily="34" charset="0"/>
                </a:defRPr>
              </a:lvl3pPr>
              <a:lvl4pPr marL="1406525" defTabSz="960438">
                <a:defRPr>
                  <a:solidFill>
                    <a:schemeClr val="tx1"/>
                  </a:solidFill>
                  <a:latin typeface="Arial" panose="020B0604020202020204" pitchFamily="34" charset="0"/>
                </a:defRPr>
              </a:lvl4pPr>
              <a:lvl5pPr marL="1876425" defTabSz="960438">
                <a:defRPr>
                  <a:solidFill>
                    <a:schemeClr val="tx1"/>
                  </a:solidFill>
                  <a:latin typeface="Arial" panose="020B0604020202020204" pitchFamily="34" charset="0"/>
                </a:defRPr>
              </a:lvl5pPr>
              <a:lvl6pPr marL="2333625" defTabSz="960438" fontAlgn="base">
                <a:spcBef>
                  <a:spcPct val="0"/>
                </a:spcBef>
                <a:spcAft>
                  <a:spcPct val="0"/>
                </a:spcAft>
                <a:defRPr>
                  <a:solidFill>
                    <a:schemeClr val="tx1"/>
                  </a:solidFill>
                  <a:latin typeface="Arial" panose="020B0604020202020204" pitchFamily="34" charset="0"/>
                </a:defRPr>
              </a:lvl6pPr>
              <a:lvl7pPr marL="2790825" defTabSz="960438" fontAlgn="base">
                <a:spcBef>
                  <a:spcPct val="0"/>
                </a:spcBef>
                <a:spcAft>
                  <a:spcPct val="0"/>
                </a:spcAft>
                <a:defRPr>
                  <a:solidFill>
                    <a:schemeClr val="tx1"/>
                  </a:solidFill>
                  <a:latin typeface="Arial" panose="020B0604020202020204" pitchFamily="34" charset="0"/>
                </a:defRPr>
              </a:lvl7pPr>
              <a:lvl8pPr marL="3248025" defTabSz="960438" fontAlgn="base">
                <a:spcBef>
                  <a:spcPct val="0"/>
                </a:spcBef>
                <a:spcAft>
                  <a:spcPct val="0"/>
                </a:spcAft>
                <a:defRPr>
                  <a:solidFill>
                    <a:schemeClr val="tx1"/>
                  </a:solidFill>
                  <a:latin typeface="Arial" panose="020B0604020202020204" pitchFamily="34" charset="0"/>
                </a:defRPr>
              </a:lvl8pPr>
              <a:lvl9pPr marL="3705225" defTabSz="960438" fontAlgn="base">
                <a:spcBef>
                  <a:spcPct val="0"/>
                </a:spcBef>
                <a:spcAft>
                  <a:spcPct val="0"/>
                </a:spcAft>
                <a:defRPr>
                  <a:solidFill>
                    <a:schemeClr val="tx1"/>
                  </a:solidFill>
                  <a:latin typeface="Arial" panose="020B0604020202020204" pitchFamily="34" charset="0"/>
                </a:defRPr>
              </a:lvl9pPr>
            </a:lstStyle>
            <a:p>
              <a:pPr>
                <a:buClr>
                  <a:srgbClr val="990033"/>
                </a:buClr>
                <a:buSzPct val="130000"/>
                <a:buFontTx/>
                <a:buChar char="•"/>
              </a:pPr>
              <a:r>
                <a:rPr lang="en-US" altLang="en-US" sz="1200">
                  <a:latin typeface="Helvetica" panose="020B0604020202020204" pitchFamily="34" charset="0"/>
                </a:rPr>
                <a:t>Fast ground turnaround</a:t>
              </a:r>
            </a:p>
          </p:txBody>
        </p:sp>
        <p:sp>
          <p:nvSpPr>
            <p:cNvPr id="9" name="Rectangle 6">
              <a:extLst>
                <a:ext uri="{FF2B5EF4-FFF2-40B4-BE49-F238E27FC236}">
                  <a16:creationId xmlns:a16="http://schemas.microsoft.com/office/drawing/2014/main" id="{DB742935-A63F-43D1-BCC1-E4A3D5C4D66C}"/>
                </a:ext>
              </a:extLst>
            </p:cNvPr>
            <p:cNvSpPr>
              <a:spLocks noChangeArrowheads="1"/>
            </p:cNvSpPr>
            <p:nvPr/>
          </p:nvSpPr>
          <p:spPr bwMode="auto">
            <a:xfrm>
              <a:off x="2187" y="1359"/>
              <a:ext cx="859" cy="86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lgn="ctr"/>
              <a:r>
                <a:rPr lang="en-US" altLang="en-US" sz="1400" b="1">
                  <a:latin typeface="Helvetica" panose="020B0604020202020204" pitchFamily="34" charset="0"/>
                </a:rPr>
                <a:t>Statement of what strategy must achieve and what’s critical to its success</a:t>
              </a:r>
              <a:endParaRPr lang="en-US" altLang="en-US" sz="1400">
                <a:latin typeface="Helvetica" panose="020B0604020202020204" pitchFamily="34" charset="0"/>
              </a:endParaRPr>
            </a:p>
          </p:txBody>
        </p:sp>
        <p:sp>
          <p:nvSpPr>
            <p:cNvPr id="10" name="Line 7">
              <a:extLst>
                <a:ext uri="{FF2B5EF4-FFF2-40B4-BE49-F238E27FC236}">
                  <a16:creationId xmlns:a16="http://schemas.microsoft.com/office/drawing/2014/main" id="{2663AD14-40DE-49DA-BF4E-A9279F682A1F}"/>
                </a:ext>
              </a:extLst>
            </p:cNvPr>
            <p:cNvSpPr>
              <a:spLocks noChangeShapeType="1"/>
            </p:cNvSpPr>
            <p:nvPr/>
          </p:nvSpPr>
          <p:spPr bwMode="auto">
            <a:xfrm>
              <a:off x="2592" y="2219"/>
              <a:ext cx="0" cy="419"/>
            </a:xfrm>
            <a:prstGeom prst="line">
              <a:avLst/>
            </a:prstGeom>
            <a:noFill/>
            <a:ln w="28575">
              <a:solidFill>
                <a:schemeClr val="tx1"/>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grpSp>
      <p:grpSp>
        <p:nvGrpSpPr>
          <p:cNvPr id="11" name="Group 8">
            <a:extLst>
              <a:ext uri="{FF2B5EF4-FFF2-40B4-BE49-F238E27FC236}">
                <a16:creationId xmlns:a16="http://schemas.microsoft.com/office/drawing/2014/main" id="{45E0A6B9-BCA6-40A6-91BE-84825E5BBBBB}"/>
              </a:ext>
            </a:extLst>
          </p:cNvPr>
          <p:cNvGrpSpPr>
            <a:grpSpLocks/>
          </p:cNvGrpSpPr>
          <p:nvPr/>
        </p:nvGrpSpPr>
        <p:grpSpPr bwMode="auto">
          <a:xfrm>
            <a:off x="6218238" y="2668984"/>
            <a:ext cx="1504950" cy="3257550"/>
            <a:chOff x="4005" y="1493"/>
            <a:chExt cx="948" cy="2052"/>
          </a:xfrm>
        </p:grpSpPr>
        <p:sp>
          <p:nvSpPr>
            <p:cNvPr id="12" name="Rectangle 9">
              <a:extLst>
                <a:ext uri="{FF2B5EF4-FFF2-40B4-BE49-F238E27FC236}">
                  <a16:creationId xmlns:a16="http://schemas.microsoft.com/office/drawing/2014/main" id="{692AC6E5-5042-4D41-B417-94683A468D57}"/>
                </a:ext>
              </a:extLst>
            </p:cNvPr>
            <p:cNvSpPr>
              <a:spLocks noChangeArrowheads="1"/>
            </p:cNvSpPr>
            <p:nvPr/>
          </p:nvSpPr>
          <p:spPr bwMode="auto">
            <a:xfrm>
              <a:off x="4005" y="3009"/>
              <a:ext cx="880" cy="536"/>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13" name="Rectangle 10">
              <a:extLst>
                <a:ext uri="{FF2B5EF4-FFF2-40B4-BE49-F238E27FC236}">
                  <a16:creationId xmlns:a16="http://schemas.microsoft.com/office/drawing/2014/main" id="{8B659513-0452-4EF6-840F-F0C78EC3DF88}"/>
                </a:ext>
              </a:extLst>
            </p:cNvPr>
            <p:cNvSpPr>
              <a:spLocks noChangeArrowheads="1"/>
            </p:cNvSpPr>
            <p:nvPr/>
          </p:nvSpPr>
          <p:spPr bwMode="auto">
            <a:xfrm>
              <a:off x="4005" y="2698"/>
              <a:ext cx="878" cy="313"/>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400" b="1">
                  <a:latin typeface="Helvetica" panose="020B0604020202020204" pitchFamily="34" charset="0"/>
                </a:rPr>
                <a:t>Target</a:t>
              </a:r>
              <a:endParaRPr lang="en-US" altLang="en-US" sz="1400">
                <a:latin typeface="Helvetica" panose="020B0604020202020204" pitchFamily="34" charset="0"/>
              </a:endParaRPr>
            </a:p>
          </p:txBody>
        </p:sp>
        <p:sp>
          <p:nvSpPr>
            <p:cNvPr id="14" name="Rectangle 11">
              <a:extLst>
                <a:ext uri="{FF2B5EF4-FFF2-40B4-BE49-F238E27FC236}">
                  <a16:creationId xmlns:a16="http://schemas.microsoft.com/office/drawing/2014/main" id="{A379A454-6BE1-462C-9FF0-08015D1AA949}"/>
                </a:ext>
              </a:extLst>
            </p:cNvPr>
            <p:cNvSpPr>
              <a:spLocks noChangeArrowheads="1"/>
            </p:cNvSpPr>
            <p:nvPr/>
          </p:nvSpPr>
          <p:spPr bwMode="auto">
            <a:xfrm>
              <a:off x="4118" y="3003"/>
              <a:ext cx="826"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defRPr>
                  <a:solidFill>
                    <a:schemeClr val="tx1"/>
                  </a:solidFill>
                  <a:latin typeface="Arial" panose="020B0604020202020204" pitchFamily="34" charset="0"/>
                </a:defRPr>
              </a:lvl1pPr>
              <a:lvl2pPr marL="468313" defTabSz="960438">
                <a:defRPr>
                  <a:solidFill>
                    <a:schemeClr val="tx1"/>
                  </a:solidFill>
                  <a:latin typeface="Arial" panose="020B0604020202020204" pitchFamily="34" charset="0"/>
                </a:defRPr>
              </a:lvl2pPr>
              <a:lvl3pPr marL="938213" defTabSz="960438">
                <a:defRPr>
                  <a:solidFill>
                    <a:schemeClr val="tx1"/>
                  </a:solidFill>
                  <a:latin typeface="Arial" panose="020B0604020202020204" pitchFamily="34" charset="0"/>
                </a:defRPr>
              </a:lvl3pPr>
              <a:lvl4pPr marL="1406525" defTabSz="960438">
                <a:defRPr>
                  <a:solidFill>
                    <a:schemeClr val="tx1"/>
                  </a:solidFill>
                  <a:latin typeface="Arial" panose="020B0604020202020204" pitchFamily="34" charset="0"/>
                </a:defRPr>
              </a:lvl4pPr>
              <a:lvl5pPr marL="1876425" defTabSz="960438">
                <a:defRPr>
                  <a:solidFill>
                    <a:schemeClr val="tx1"/>
                  </a:solidFill>
                  <a:latin typeface="Arial" panose="020B0604020202020204" pitchFamily="34" charset="0"/>
                </a:defRPr>
              </a:lvl5pPr>
              <a:lvl6pPr marL="2333625" defTabSz="960438" fontAlgn="base">
                <a:spcBef>
                  <a:spcPct val="0"/>
                </a:spcBef>
                <a:spcAft>
                  <a:spcPct val="0"/>
                </a:spcAft>
                <a:defRPr>
                  <a:solidFill>
                    <a:schemeClr val="tx1"/>
                  </a:solidFill>
                  <a:latin typeface="Arial" panose="020B0604020202020204" pitchFamily="34" charset="0"/>
                </a:defRPr>
              </a:lvl6pPr>
              <a:lvl7pPr marL="2790825" defTabSz="960438" fontAlgn="base">
                <a:spcBef>
                  <a:spcPct val="0"/>
                </a:spcBef>
                <a:spcAft>
                  <a:spcPct val="0"/>
                </a:spcAft>
                <a:defRPr>
                  <a:solidFill>
                    <a:schemeClr val="tx1"/>
                  </a:solidFill>
                  <a:latin typeface="Arial" panose="020B0604020202020204" pitchFamily="34" charset="0"/>
                </a:defRPr>
              </a:lvl7pPr>
              <a:lvl8pPr marL="3248025" defTabSz="960438" fontAlgn="base">
                <a:spcBef>
                  <a:spcPct val="0"/>
                </a:spcBef>
                <a:spcAft>
                  <a:spcPct val="0"/>
                </a:spcAft>
                <a:defRPr>
                  <a:solidFill>
                    <a:schemeClr val="tx1"/>
                  </a:solidFill>
                  <a:latin typeface="Arial" panose="020B0604020202020204" pitchFamily="34" charset="0"/>
                </a:defRPr>
              </a:lvl8pPr>
              <a:lvl9pPr marL="3705225" defTabSz="960438" fontAlgn="base">
                <a:spcBef>
                  <a:spcPct val="0"/>
                </a:spcBef>
                <a:spcAft>
                  <a:spcPct val="0"/>
                </a:spcAft>
                <a:defRPr>
                  <a:solidFill>
                    <a:schemeClr val="tx1"/>
                  </a:solidFill>
                  <a:latin typeface="Arial" panose="020B0604020202020204" pitchFamily="34" charset="0"/>
                </a:defRPr>
              </a:lvl9pPr>
            </a:lstStyle>
            <a:p>
              <a:pPr>
                <a:buClr>
                  <a:srgbClr val="990033"/>
                </a:buClr>
                <a:buSzPct val="130000"/>
                <a:buFontTx/>
                <a:buChar char="•"/>
              </a:pPr>
              <a:r>
                <a:rPr lang="en-US" altLang="en-US" sz="1200">
                  <a:latin typeface="Helvetica" panose="020B0604020202020204" pitchFamily="34" charset="0"/>
                </a:rPr>
                <a:t>30 Minutes</a:t>
              </a:r>
            </a:p>
            <a:p>
              <a:pPr>
                <a:buClr>
                  <a:srgbClr val="990033"/>
                </a:buClr>
                <a:buSzPct val="130000"/>
                <a:buFontTx/>
                <a:buChar char="•"/>
              </a:pPr>
              <a:r>
                <a:rPr lang="en-US" altLang="en-US" sz="1200">
                  <a:latin typeface="Helvetica" panose="020B0604020202020204" pitchFamily="34" charset="0"/>
                </a:rPr>
                <a:t>90%</a:t>
              </a:r>
            </a:p>
            <a:p>
              <a:pPr>
                <a:buClr>
                  <a:srgbClr val="990033"/>
                </a:buClr>
                <a:buSzPct val="130000"/>
                <a:buFontTx/>
                <a:buChar char="•"/>
              </a:pPr>
              <a:endParaRPr lang="en-US" altLang="en-US" sz="1200">
                <a:latin typeface="Helvetica" panose="020B0604020202020204" pitchFamily="34" charset="0"/>
              </a:endParaRPr>
            </a:p>
            <a:p>
              <a:pPr>
                <a:buClr>
                  <a:srgbClr val="990033"/>
                </a:buClr>
                <a:buSzPct val="130000"/>
                <a:buFontTx/>
                <a:buChar char="•"/>
              </a:pPr>
              <a:endParaRPr lang="en-US" altLang="en-US" sz="1200">
                <a:latin typeface="Helvetica" panose="020B0604020202020204" pitchFamily="34" charset="0"/>
              </a:endParaRPr>
            </a:p>
          </p:txBody>
        </p:sp>
        <p:sp>
          <p:nvSpPr>
            <p:cNvPr id="15" name="Rectangle 12">
              <a:extLst>
                <a:ext uri="{FF2B5EF4-FFF2-40B4-BE49-F238E27FC236}">
                  <a16:creationId xmlns:a16="http://schemas.microsoft.com/office/drawing/2014/main" id="{6BA355F2-E640-41B2-A367-DCB5599C0207}"/>
                </a:ext>
              </a:extLst>
            </p:cNvPr>
            <p:cNvSpPr>
              <a:spLocks noChangeArrowheads="1"/>
            </p:cNvSpPr>
            <p:nvPr/>
          </p:nvSpPr>
          <p:spPr bwMode="auto">
            <a:xfrm>
              <a:off x="4028" y="1493"/>
              <a:ext cx="925" cy="72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lgn="ctr"/>
              <a:r>
                <a:rPr lang="en-US" altLang="en-US" sz="1400" b="1">
                  <a:latin typeface="Helvetica" panose="020B0604020202020204" pitchFamily="34" charset="0"/>
                </a:rPr>
                <a:t>The level of performance or rate of improvement needed</a:t>
              </a:r>
              <a:endParaRPr lang="en-US" altLang="en-US" sz="1400">
                <a:latin typeface="Helvetica" panose="020B0604020202020204" pitchFamily="34" charset="0"/>
              </a:endParaRPr>
            </a:p>
          </p:txBody>
        </p:sp>
        <p:sp>
          <p:nvSpPr>
            <p:cNvPr id="16" name="Line 13">
              <a:extLst>
                <a:ext uri="{FF2B5EF4-FFF2-40B4-BE49-F238E27FC236}">
                  <a16:creationId xmlns:a16="http://schemas.microsoft.com/office/drawing/2014/main" id="{0DA8F4FC-5E3C-4904-B6B9-636F91C38B1E}"/>
                </a:ext>
              </a:extLst>
            </p:cNvPr>
            <p:cNvSpPr>
              <a:spLocks noChangeShapeType="1"/>
            </p:cNvSpPr>
            <p:nvPr/>
          </p:nvSpPr>
          <p:spPr bwMode="auto">
            <a:xfrm>
              <a:off x="4415" y="2219"/>
              <a:ext cx="1" cy="419"/>
            </a:xfrm>
            <a:prstGeom prst="line">
              <a:avLst/>
            </a:prstGeom>
            <a:noFill/>
            <a:ln w="28575">
              <a:solidFill>
                <a:schemeClr val="tx1"/>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grpSp>
      <p:grpSp>
        <p:nvGrpSpPr>
          <p:cNvPr id="17" name="Group 14">
            <a:extLst>
              <a:ext uri="{FF2B5EF4-FFF2-40B4-BE49-F238E27FC236}">
                <a16:creationId xmlns:a16="http://schemas.microsoft.com/office/drawing/2014/main" id="{59F90A98-C42A-41FB-8BCC-CC9F7C87EF14}"/>
              </a:ext>
            </a:extLst>
          </p:cNvPr>
          <p:cNvGrpSpPr>
            <a:grpSpLocks/>
          </p:cNvGrpSpPr>
          <p:nvPr/>
        </p:nvGrpSpPr>
        <p:grpSpPr bwMode="auto">
          <a:xfrm>
            <a:off x="7605713" y="2668984"/>
            <a:ext cx="1398587" cy="3257550"/>
            <a:chOff x="4879" y="1493"/>
            <a:chExt cx="881" cy="2052"/>
          </a:xfrm>
        </p:grpSpPr>
        <p:sp>
          <p:nvSpPr>
            <p:cNvPr id="18" name="Rectangle 15">
              <a:extLst>
                <a:ext uri="{FF2B5EF4-FFF2-40B4-BE49-F238E27FC236}">
                  <a16:creationId xmlns:a16="http://schemas.microsoft.com/office/drawing/2014/main" id="{C5FAC0FB-8BF8-4C45-9D3E-DC096D9B5FF1}"/>
                </a:ext>
              </a:extLst>
            </p:cNvPr>
            <p:cNvSpPr>
              <a:spLocks noChangeArrowheads="1"/>
            </p:cNvSpPr>
            <p:nvPr/>
          </p:nvSpPr>
          <p:spPr bwMode="auto">
            <a:xfrm>
              <a:off x="4880" y="3009"/>
              <a:ext cx="759" cy="536"/>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19" name="Rectangle 16">
              <a:extLst>
                <a:ext uri="{FF2B5EF4-FFF2-40B4-BE49-F238E27FC236}">
                  <a16:creationId xmlns:a16="http://schemas.microsoft.com/office/drawing/2014/main" id="{D3EC2922-933F-48DB-BBD1-F23A80FD453A}"/>
                </a:ext>
              </a:extLst>
            </p:cNvPr>
            <p:cNvSpPr>
              <a:spLocks noChangeArrowheads="1"/>
            </p:cNvSpPr>
            <p:nvPr/>
          </p:nvSpPr>
          <p:spPr bwMode="auto">
            <a:xfrm>
              <a:off x="4879" y="3003"/>
              <a:ext cx="777"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defRPr>
                  <a:solidFill>
                    <a:schemeClr val="tx1"/>
                  </a:solidFill>
                  <a:latin typeface="Arial" panose="020B0604020202020204" pitchFamily="34" charset="0"/>
                </a:defRPr>
              </a:lvl1pPr>
              <a:lvl2pPr marL="468313" defTabSz="960438">
                <a:defRPr>
                  <a:solidFill>
                    <a:schemeClr val="tx1"/>
                  </a:solidFill>
                  <a:latin typeface="Arial" panose="020B0604020202020204" pitchFamily="34" charset="0"/>
                </a:defRPr>
              </a:lvl2pPr>
              <a:lvl3pPr marL="938213" defTabSz="960438">
                <a:defRPr>
                  <a:solidFill>
                    <a:schemeClr val="tx1"/>
                  </a:solidFill>
                  <a:latin typeface="Arial" panose="020B0604020202020204" pitchFamily="34" charset="0"/>
                </a:defRPr>
              </a:lvl3pPr>
              <a:lvl4pPr marL="1406525" defTabSz="960438">
                <a:defRPr>
                  <a:solidFill>
                    <a:schemeClr val="tx1"/>
                  </a:solidFill>
                  <a:latin typeface="Arial" panose="020B0604020202020204" pitchFamily="34" charset="0"/>
                </a:defRPr>
              </a:lvl4pPr>
              <a:lvl5pPr marL="1876425" defTabSz="960438">
                <a:defRPr>
                  <a:solidFill>
                    <a:schemeClr val="tx1"/>
                  </a:solidFill>
                  <a:latin typeface="Arial" panose="020B0604020202020204" pitchFamily="34" charset="0"/>
                </a:defRPr>
              </a:lvl5pPr>
              <a:lvl6pPr marL="2333625" defTabSz="960438" fontAlgn="base">
                <a:spcBef>
                  <a:spcPct val="0"/>
                </a:spcBef>
                <a:spcAft>
                  <a:spcPct val="0"/>
                </a:spcAft>
                <a:defRPr>
                  <a:solidFill>
                    <a:schemeClr val="tx1"/>
                  </a:solidFill>
                  <a:latin typeface="Arial" panose="020B0604020202020204" pitchFamily="34" charset="0"/>
                </a:defRPr>
              </a:lvl6pPr>
              <a:lvl7pPr marL="2790825" defTabSz="960438" fontAlgn="base">
                <a:spcBef>
                  <a:spcPct val="0"/>
                </a:spcBef>
                <a:spcAft>
                  <a:spcPct val="0"/>
                </a:spcAft>
                <a:defRPr>
                  <a:solidFill>
                    <a:schemeClr val="tx1"/>
                  </a:solidFill>
                  <a:latin typeface="Arial" panose="020B0604020202020204" pitchFamily="34" charset="0"/>
                </a:defRPr>
              </a:lvl7pPr>
              <a:lvl8pPr marL="3248025" defTabSz="960438" fontAlgn="base">
                <a:spcBef>
                  <a:spcPct val="0"/>
                </a:spcBef>
                <a:spcAft>
                  <a:spcPct val="0"/>
                </a:spcAft>
                <a:defRPr>
                  <a:solidFill>
                    <a:schemeClr val="tx1"/>
                  </a:solidFill>
                  <a:latin typeface="Arial" panose="020B0604020202020204" pitchFamily="34" charset="0"/>
                </a:defRPr>
              </a:lvl8pPr>
              <a:lvl9pPr marL="3705225" defTabSz="960438" fontAlgn="base">
                <a:spcBef>
                  <a:spcPct val="0"/>
                </a:spcBef>
                <a:spcAft>
                  <a:spcPct val="0"/>
                </a:spcAft>
                <a:defRPr>
                  <a:solidFill>
                    <a:schemeClr val="tx1"/>
                  </a:solidFill>
                  <a:latin typeface="Arial" panose="020B0604020202020204" pitchFamily="34" charset="0"/>
                </a:defRPr>
              </a:lvl9pPr>
            </a:lstStyle>
            <a:p>
              <a:pPr>
                <a:spcBef>
                  <a:spcPct val="50000"/>
                </a:spcBef>
                <a:buClr>
                  <a:srgbClr val="990033"/>
                </a:buClr>
                <a:buSzPct val="130000"/>
                <a:buFontTx/>
                <a:buChar char="•"/>
              </a:pPr>
              <a:r>
                <a:rPr lang="en-US" altLang="en-US" sz="1200">
                  <a:latin typeface="Helvetica" panose="020B0604020202020204" pitchFamily="34" charset="0"/>
                </a:rPr>
                <a:t>Cycle time optimization</a:t>
              </a:r>
            </a:p>
          </p:txBody>
        </p:sp>
        <p:sp>
          <p:nvSpPr>
            <p:cNvPr id="20" name="Rectangle 17">
              <a:extLst>
                <a:ext uri="{FF2B5EF4-FFF2-40B4-BE49-F238E27FC236}">
                  <a16:creationId xmlns:a16="http://schemas.microsoft.com/office/drawing/2014/main" id="{53AE41B3-9FE4-4D6D-A3FD-F51DEA814B34}"/>
                </a:ext>
              </a:extLst>
            </p:cNvPr>
            <p:cNvSpPr>
              <a:spLocks noChangeArrowheads="1"/>
            </p:cNvSpPr>
            <p:nvPr/>
          </p:nvSpPr>
          <p:spPr bwMode="auto">
            <a:xfrm>
              <a:off x="4901" y="1493"/>
              <a:ext cx="859" cy="72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lgn="ctr"/>
              <a:r>
                <a:rPr lang="en-US" altLang="en-US" sz="1400" b="1">
                  <a:latin typeface="Helvetica" panose="020B0604020202020204" pitchFamily="34" charset="0"/>
                </a:rPr>
                <a:t>Key action programs required to achieve objectives</a:t>
              </a:r>
              <a:endParaRPr lang="en-US" altLang="en-US" sz="1400">
                <a:latin typeface="Helvetica" panose="020B0604020202020204" pitchFamily="34" charset="0"/>
              </a:endParaRPr>
            </a:p>
          </p:txBody>
        </p:sp>
        <p:sp>
          <p:nvSpPr>
            <p:cNvPr id="21" name="Line 18">
              <a:extLst>
                <a:ext uri="{FF2B5EF4-FFF2-40B4-BE49-F238E27FC236}">
                  <a16:creationId xmlns:a16="http://schemas.microsoft.com/office/drawing/2014/main" id="{365F9F2E-91AD-4708-9D90-1104D6EDBE1A}"/>
                </a:ext>
              </a:extLst>
            </p:cNvPr>
            <p:cNvSpPr>
              <a:spLocks noChangeShapeType="1"/>
            </p:cNvSpPr>
            <p:nvPr/>
          </p:nvSpPr>
          <p:spPr bwMode="auto">
            <a:xfrm flipH="1">
              <a:off x="5280" y="2219"/>
              <a:ext cx="0" cy="419"/>
            </a:xfrm>
            <a:prstGeom prst="line">
              <a:avLst/>
            </a:prstGeom>
            <a:noFill/>
            <a:ln w="28575">
              <a:solidFill>
                <a:schemeClr val="tx1"/>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22" name="Rectangle 19">
              <a:extLst>
                <a:ext uri="{FF2B5EF4-FFF2-40B4-BE49-F238E27FC236}">
                  <a16:creationId xmlns:a16="http://schemas.microsoft.com/office/drawing/2014/main" id="{288B991E-A1A6-4711-A2C7-847DB7F3082C}"/>
                </a:ext>
              </a:extLst>
            </p:cNvPr>
            <p:cNvSpPr>
              <a:spLocks noChangeArrowheads="1"/>
            </p:cNvSpPr>
            <p:nvPr/>
          </p:nvSpPr>
          <p:spPr bwMode="auto">
            <a:xfrm>
              <a:off x="4880" y="2698"/>
              <a:ext cx="758" cy="313"/>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400" b="1">
                  <a:latin typeface="Helvetica" panose="020B0604020202020204" pitchFamily="34" charset="0"/>
                </a:rPr>
                <a:t>Initiative</a:t>
              </a:r>
              <a:endParaRPr lang="en-US" altLang="en-US" sz="1400">
                <a:latin typeface="Helvetica" panose="020B0604020202020204" pitchFamily="34" charset="0"/>
              </a:endParaRPr>
            </a:p>
          </p:txBody>
        </p:sp>
      </p:grpSp>
      <p:grpSp>
        <p:nvGrpSpPr>
          <p:cNvPr id="23" name="Group 20">
            <a:extLst>
              <a:ext uri="{FF2B5EF4-FFF2-40B4-BE49-F238E27FC236}">
                <a16:creationId xmlns:a16="http://schemas.microsoft.com/office/drawing/2014/main" id="{ED166B41-07A6-4A05-A82A-AE89748E9F4F}"/>
              </a:ext>
            </a:extLst>
          </p:cNvPr>
          <p:cNvGrpSpPr>
            <a:grpSpLocks/>
          </p:cNvGrpSpPr>
          <p:nvPr/>
        </p:nvGrpSpPr>
        <p:grpSpPr bwMode="auto">
          <a:xfrm>
            <a:off x="4768850" y="2456259"/>
            <a:ext cx="1524000" cy="3470275"/>
            <a:chOff x="3092" y="1359"/>
            <a:chExt cx="960" cy="2186"/>
          </a:xfrm>
        </p:grpSpPr>
        <p:sp>
          <p:nvSpPr>
            <p:cNvPr id="24" name="Rectangle 21">
              <a:extLst>
                <a:ext uri="{FF2B5EF4-FFF2-40B4-BE49-F238E27FC236}">
                  <a16:creationId xmlns:a16="http://schemas.microsoft.com/office/drawing/2014/main" id="{4BA487CA-4029-449C-A2DC-E4830D1A06B2}"/>
                </a:ext>
              </a:extLst>
            </p:cNvPr>
            <p:cNvSpPr>
              <a:spLocks noChangeArrowheads="1"/>
            </p:cNvSpPr>
            <p:nvPr/>
          </p:nvSpPr>
          <p:spPr bwMode="auto">
            <a:xfrm>
              <a:off x="3098" y="3009"/>
              <a:ext cx="913" cy="536"/>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25" name="Rectangle 22">
              <a:extLst>
                <a:ext uri="{FF2B5EF4-FFF2-40B4-BE49-F238E27FC236}">
                  <a16:creationId xmlns:a16="http://schemas.microsoft.com/office/drawing/2014/main" id="{BFAC4EE7-2493-48DB-954C-AC532310AEEB}"/>
                </a:ext>
              </a:extLst>
            </p:cNvPr>
            <p:cNvSpPr>
              <a:spLocks noChangeArrowheads="1"/>
            </p:cNvSpPr>
            <p:nvPr/>
          </p:nvSpPr>
          <p:spPr bwMode="auto">
            <a:xfrm>
              <a:off x="3098" y="2698"/>
              <a:ext cx="913" cy="313"/>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400" b="1">
                  <a:latin typeface="Helvetica" panose="020B0604020202020204" pitchFamily="34" charset="0"/>
                </a:rPr>
                <a:t>Measurement</a:t>
              </a:r>
              <a:endParaRPr lang="en-US" altLang="en-US" sz="1400">
                <a:latin typeface="Helvetica" panose="020B0604020202020204" pitchFamily="34" charset="0"/>
              </a:endParaRPr>
            </a:p>
          </p:txBody>
        </p:sp>
        <p:sp>
          <p:nvSpPr>
            <p:cNvPr id="26" name="Rectangle 23">
              <a:extLst>
                <a:ext uri="{FF2B5EF4-FFF2-40B4-BE49-F238E27FC236}">
                  <a16:creationId xmlns:a16="http://schemas.microsoft.com/office/drawing/2014/main" id="{B544C9C2-FCE4-4381-833D-4FFC38C6323C}"/>
                </a:ext>
              </a:extLst>
            </p:cNvPr>
            <p:cNvSpPr>
              <a:spLocks noChangeArrowheads="1"/>
            </p:cNvSpPr>
            <p:nvPr/>
          </p:nvSpPr>
          <p:spPr bwMode="auto">
            <a:xfrm>
              <a:off x="3092" y="3003"/>
              <a:ext cx="914" cy="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marL="115888" indent="-115888" defTabSz="960438">
                <a:defRPr>
                  <a:solidFill>
                    <a:schemeClr val="tx1"/>
                  </a:solidFill>
                  <a:latin typeface="Arial" panose="020B0604020202020204" pitchFamily="34" charset="0"/>
                </a:defRPr>
              </a:lvl1pPr>
              <a:lvl2pPr marL="468313" defTabSz="960438">
                <a:defRPr>
                  <a:solidFill>
                    <a:schemeClr val="tx1"/>
                  </a:solidFill>
                  <a:latin typeface="Arial" panose="020B0604020202020204" pitchFamily="34" charset="0"/>
                </a:defRPr>
              </a:lvl2pPr>
              <a:lvl3pPr marL="938213" defTabSz="960438">
                <a:defRPr>
                  <a:solidFill>
                    <a:schemeClr val="tx1"/>
                  </a:solidFill>
                  <a:latin typeface="Arial" panose="020B0604020202020204" pitchFamily="34" charset="0"/>
                </a:defRPr>
              </a:lvl3pPr>
              <a:lvl4pPr marL="1406525" defTabSz="960438">
                <a:defRPr>
                  <a:solidFill>
                    <a:schemeClr val="tx1"/>
                  </a:solidFill>
                  <a:latin typeface="Arial" panose="020B0604020202020204" pitchFamily="34" charset="0"/>
                </a:defRPr>
              </a:lvl4pPr>
              <a:lvl5pPr marL="1876425" defTabSz="960438">
                <a:defRPr>
                  <a:solidFill>
                    <a:schemeClr val="tx1"/>
                  </a:solidFill>
                  <a:latin typeface="Arial" panose="020B0604020202020204" pitchFamily="34" charset="0"/>
                </a:defRPr>
              </a:lvl5pPr>
              <a:lvl6pPr marL="2333625" defTabSz="960438" fontAlgn="base">
                <a:spcBef>
                  <a:spcPct val="0"/>
                </a:spcBef>
                <a:spcAft>
                  <a:spcPct val="0"/>
                </a:spcAft>
                <a:defRPr>
                  <a:solidFill>
                    <a:schemeClr val="tx1"/>
                  </a:solidFill>
                  <a:latin typeface="Arial" panose="020B0604020202020204" pitchFamily="34" charset="0"/>
                </a:defRPr>
              </a:lvl6pPr>
              <a:lvl7pPr marL="2790825" defTabSz="960438" fontAlgn="base">
                <a:spcBef>
                  <a:spcPct val="0"/>
                </a:spcBef>
                <a:spcAft>
                  <a:spcPct val="0"/>
                </a:spcAft>
                <a:defRPr>
                  <a:solidFill>
                    <a:schemeClr val="tx1"/>
                  </a:solidFill>
                  <a:latin typeface="Arial" panose="020B0604020202020204" pitchFamily="34" charset="0"/>
                </a:defRPr>
              </a:lvl7pPr>
              <a:lvl8pPr marL="3248025" defTabSz="960438" fontAlgn="base">
                <a:spcBef>
                  <a:spcPct val="0"/>
                </a:spcBef>
                <a:spcAft>
                  <a:spcPct val="0"/>
                </a:spcAft>
                <a:defRPr>
                  <a:solidFill>
                    <a:schemeClr val="tx1"/>
                  </a:solidFill>
                  <a:latin typeface="Arial" panose="020B0604020202020204" pitchFamily="34" charset="0"/>
                </a:defRPr>
              </a:lvl8pPr>
              <a:lvl9pPr marL="3705225" defTabSz="960438" fontAlgn="base">
                <a:spcBef>
                  <a:spcPct val="0"/>
                </a:spcBef>
                <a:spcAft>
                  <a:spcPct val="0"/>
                </a:spcAft>
                <a:defRPr>
                  <a:solidFill>
                    <a:schemeClr val="tx1"/>
                  </a:solidFill>
                  <a:latin typeface="Arial" panose="020B0604020202020204" pitchFamily="34" charset="0"/>
                </a:defRPr>
              </a:lvl9pPr>
            </a:lstStyle>
            <a:p>
              <a:pPr>
                <a:buClr>
                  <a:srgbClr val="990033"/>
                </a:buClr>
                <a:buSzPct val="130000"/>
                <a:buFontTx/>
                <a:buChar char="•"/>
              </a:pPr>
              <a:r>
                <a:rPr lang="en-US" altLang="en-US" sz="1200">
                  <a:latin typeface="Helvetica" panose="020B0604020202020204" pitchFamily="34" charset="0"/>
                </a:rPr>
                <a:t>On Ground Time</a:t>
              </a:r>
            </a:p>
            <a:p>
              <a:pPr>
                <a:buClr>
                  <a:srgbClr val="990033"/>
                </a:buClr>
                <a:buSzPct val="130000"/>
                <a:buFontTx/>
                <a:buChar char="•"/>
              </a:pPr>
              <a:r>
                <a:rPr lang="en-US" altLang="en-US" sz="1200">
                  <a:latin typeface="Helvetica" panose="020B0604020202020204" pitchFamily="34" charset="0"/>
                </a:rPr>
                <a:t>On-Time Departure</a:t>
              </a:r>
            </a:p>
          </p:txBody>
        </p:sp>
        <p:sp>
          <p:nvSpPr>
            <p:cNvPr id="27" name="Rectangle 24">
              <a:extLst>
                <a:ext uri="{FF2B5EF4-FFF2-40B4-BE49-F238E27FC236}">
                  <a16:creationId xmlns:a16="http://schemas.microsoft.com/office/drawing/2014/main" id="{EB197751-F5E4-4826-BCCF-F38B635821DA}"/>
                </a:ext>
              </a:extLst>
            </p:cNvPr>
            <p:cNvSpPr>
              <a:spLocks noChangeArrowheads="1"/>
            </p:cNvSpPr>
            <p:nvPr/>
          </p:nvSpPr>
          <p:spPr bwMode="auto">
            <a:xfrm>
              <a:off x="3109" y="1359"/>
              <a:ext cx="943" cy="86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lgn="ctr"/>
              <a:r>
                <a:rPr lang="en-US" altLang="en-US" sz="1400" b="1">
                  <a:latin typeface="Helvetica" panose="020B0604020202020204" pitchFamily="34" charset="0"/>
                </a:rPr>
                <a:t>How success in achieving the strategy will be measured and tracked</a:t>
              </a:r>
              <a:endParaRPr lang="en-US" altLang="en-US" sz="1400">
                <a:latin typeface="Helvetica" panose="020B0604020202020204" pitchFamily="34" charset="0"/>
              </a:endParaRPr>
            </a:p>
          </p:txBody>
        </p:sp>
        <p:sp>
          <p:nvSpPr>
            <p:cNvPr id="28" name="Line 25">
              <a:extLst>
                <a:ext uri="{FF2B5EF4-FFF2-40B4-BE49-F238E27FC236}">
                  <a16:creationId xmlns:a16="http://schemas.microsoft.com/office/drawing/2014/main" id="{41191D2B-A240-4E66-B380-315E013C5492}"/>
                </a:ext>
              </a:extLst>
            </p:cNvPr>
            <p:cNvSpPr>
              <a:spLocks noChangeShapeType="1"/>
            </p:cNvSpPr>
            <p:nvPr/>
          </p:nvSpPr>
          <p:spPr bwMode="auto">
            <a:xfrm flipH="1">
              <a:off x="3504" y="2219"/>
              <a:ext cx="0" cy="419"/>
            </a:xfrm>
            <a:prstGeom prst="line">
              <a:avLst/>
            </a:prstGeom>
            <a:noFill/>
            <a:ln w="28575">
              <a:solidFill>
                <a:schemeClr val="tx1"/>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grpSp>
      <p:grpSp>
        <p:nvGrpSpPr>
          <p:cNvPr id="29" name="Group 26">
            <a:extLst>
              <a:ext uri="{FF2B5EF4-FFF2-40B4-BE49-F238E27FC236}">
                <a16:creationId xmlns:a16="http://schemas.microsoft.com/office/drawing/2014/main" id="{0CCB3B2D-2A60-4A62-833F-68AFCF73F4FE}"/>
              </a:ext>
            </a:extLst>
          </p:cNvPr>
          <p:cNvGrpSpPr>
            <a:grpSpLocks/>
          </p:cNvGrpSpPr>
          <p:nvPr/>
        </p:nvGrpSpPr>
        <p:grpSpPr bwMode="auto">
          <a:xfrm>
            <a:off x="-139700" y="1473598"/>
            <a:ext cx="3460750" cy="5106590"/>
            <a:chOff x="0" y="696"/>
            <a:chExt cx="2217" cy="3409"/>
          </a:xfrm>
        </p:grpSpPr>
        <p:grpSp>
          <p:nvGrpSpPr>
            <p:cNvPr id="30" name="Group 27">
              <a:extLst>
                <a:ext uri="{FF2B5EF4-FFF2-40B4-BE49-F238E27FC236}">
                  <a16:creationId xmlns:a16="http://schemas.microsoft.com/office/drawing/2014/main" id="{8C1896AD-1F66-404B-BC9F-40836EF9440B}"/>
                </a:ext>
              </a:extLst>
            </p:cNvPr>
            <p:cNvGrpSpPr>
              <a:grpSpLocks/>
            </p:cNvGrpSpPr>
            <p:nvPr/>
          </p:nvGrpSpPr>
          <p:grpSpPr bwMode="auto">
            <a:xfrm>
              <a:off x="0" y="696"/>
              <a:ext cx="2217" cy="3409"/>
              <a:chOff x="0" y="696"/>
              <a:chExt cx="2217" cy="3409"/>
            </a:xfrm>
          </p:grpSpPr>
          <p:sp>
            <p:nvSpPr>
              <p:cNvPr id="33" name="Rectangle 28">
                <a:extLst>
                  <a:ext uri="{FF2B5EF4-FFF2-40B4-BE49-F238E27FC236}">
                    <a16:creationId xmlns:a16="http://schemas.microsoft.com/office/drawing/2014/main" id="{C4531E28-7D77-4712-B90A-9D2EE3B6A434}"/>
                  </a:ext>
                </a:extLst>
              </p:cNvPr>
              <p:cNvSpPr>
                <a:spLocks noChangeArrowheads="1"/>
              </p:cNvSpPr>
              <p:nvPr/>
            </p:nvSpPr>
            <p:spPr bwMode="auto">
              <a:xfrm>
                <a:off x="262" y="1403"/>
                <a:ext cx="1728" cy="2702"/>
              </a:xfrm>
              <a:prstGeom prst="rect">
                <a:avLst/>
              </a:prstGeom>
              <a:solidFill>
                <a:srgbClr val="FFFFCC"/>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34" name="Rectangle 29">
                <a:extLst>
                  <a:ext uri="{FF2B5EF4-FFF2-40B4-BE49-F238E27FC236}">
                    <a16:creationId xmlns:a16="http://schemas.microsoft.com/office/drawing/2014/main" id="{E46C1038-093D-4537-9A98-E8C213B86219}"/>
                  </a:ext>
                </a:extLst>
              </p:cNvPr>
              <p:cNvSpPr>
                <a:spLocks noChangeArrowheads="1"/>
              </p:cNvSpPr>
              <p:nvPr/>
            </p:nvSpPr>
            <p:spPr bwMode="auto">
              <a:xfrm>
                <a:off x="262" y="1390"/>
                <a:ext cx="1728" cy="313"/>
              </a:xfrm>
              <a:prstGeom prst="rect">
                <a:avLst/>
              </a:prstGeom>
              <a:solidFill>
                <a:srgbClr val="ABCF99"/>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400" b="1">
                    <a:latin typeface="Helvetica" panose="020B0604020202020204" pitchFamily="34" charset="0"/>
                  </a:rPr>
                  <a:t> Strategic Theme: </a:t>
                </a:r>
                <a:br>
                  <a:rPr lang="en-US" altLang="en-US" sz="1400" b="1">
                    <a:latin typeface="Helvetica" panose="020B0604020202020204" pitchFamily="34" charset="0"/>
                  </a:rPr>
                </a:br>
                <a:r>
                  <a:rPr lang="en-US" altLang="en-US" sz="1400" b="1">
                    <a:latin typeface="Helvetica" panose="020B0604020202020204" pitchFamily="34" charset="0"/>
                  </a:rPr>
                  <a:t>Operating Efficiency</a:t>
                </a:r>
              </a:p>
            </p:txBody>
          </p:sp>
          <p:sp>
            <p:nvSpPr>
              <p:cNvPr id="35" name="Rectangle 30">
                <a:extLst>
                  <a:ext uri="{FF2B5EF4-FFF2-40B4-BE49-F238E27FC236}">
                    <a16:creationId xmlns:a16="http://schemas.microsoft.com/office/drawing/2014/main" id="{DF6023EB-349C-430A-85F1-3F4BB3C664D1}"/>
                  </a:ext>
                </a:extLst>
              </p:cNvPr>
              <p:cNvSpPr>
                <a:spLocks noChangeArrowheads="1"/>
              </p:cNvSpPr>
              <p:nvPr/>
            </p:nvSpPr>
            <p:spPr bwMode="auto">
              <a:xfrm>
                <a:off x="831" y="1771"/>
                <a:ext cx="644" cy="211"/>
              </a:xfrm>
              <a:prstGeom prst="rect">
                <a:avLst/>
              </a:prstGeom>
              <a:solidFill>
                <a:schemeClr val="bg1"/>
              </a:solidFill>
              <a:ln w="12700">
                <a:solidFill>
                  <a:srgbClr val="28667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lnSpc>
                    <a:spcPct val="90000"/>
                  </a:lnSpc>
                </a:pPr>
                <a:r>
                  <a:rPr lang="en-US" altLang="en-US" sz="1100">
                    <a:latin typeface="Helvetica" panose="020B0604020202020204" pitchFamily="34" charset="0"/>
                  </a:rPr>
                  <a:t>Profitability</a:t>
                </a:r>
              </a:p>
            </p:txBody>
          </p:sp>
          <p:sp>
            <p:nvSpPr>
              <p:cNvPr id="36" name="Rectangle 31">
                <a:extLst>
                  <a:ext uri="{FF2B5EF4-FFF2-40B4-BE49-F238E27FC236}">
                    <a16:creationId xmlns:a16="http://schemas.microsoft.com/office/drawing/2014/main" id="{AA03B2C1-08B5-45D2-B343-65EF030ADB83}"/>
                  </a:ext>
                </a:extLst>
              </p:cNvPr>
              <p:cNvSpPr>
                <a:spLocks noChangeArrowheads="1"/>
              </p:cNvSpPr>
              <p:nvPr/>
            </p:nvSpPr>
            <p:spPr bwMode="auto">
              <a:xfrm>
                <a:off x="301" y="1732"/>
                <a:ext cx="465" cy="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lvl1pPr defTabSz="960438">
                  <a:defRPr>
                    <a:solidFill>
                      <a:schemeClr val="tx1"/>
                    </a:solidFill>
                    <a:latin typeface="Arial" panose="020B0604020202020204" pitchFamily="34" charset="0"/>
                  </a:defRPr>
                </a:lvl1pPr>
                <a:lvl2pPr marL="468313" defTabSz="960438">
                  <a:defRPr>
                    <a:solidFill>
                      <a:schemeClr val="tx1"/>
                    </a:solidFill>
                    <a:latin typeface="Arial" panose="020B0604020202020204" pitchFamily="34" charset="0"/>
                  </a:defRPr>
                </a:lvl2pPr>
                <a:lvl3pPr marL="938213" defTabSz="960438">
                  <a:defRPr>
                    <a:solidFill>
                      <a:schemeClr val="tx1"/>
                    </a:solidFill>
                    <a:latin typeface="Arial" panose="020B0604020202020204" pitchFamily="34" charset="0"/>
                  </a:defRPr>
                </a:lvl3pPr>
                <a:lvl4pPr marL="1406525" defTabSz="960438">
                  <a:defRPr>
                    <a:solidFill>
                      <a:schemeClr val="tx1"/>
                    </a:solidFill>
                    <a:latin typeface="Arial" panose="020B0604020202020204" pitchFamily="34" charset="0"/>
                  </a:defRPr>
                </a:lvl4pPr>
                <a:lvl5pPr marL="1876425" defTabSz="960438">
                  <a:defRPr>
                    <a:solidFill>
                      <a:schemeClr val="tx1"/>
                    </a:solidFill>
                    <a:latin typeface="Arial" panose="020B0604020202020204" pitchFamily="34" charset="0"/>
                  </a:defRPr>
                </a:lvl5pPr>
                <a:lvl6pPr marL="2333625" defTabSz="960438" fontAlgn="base">
                  <a:spcBef>
                    <a:spcPct val="0"/>
                  </a:spcBef>
                  <a:spcAft>
                    <a:spcPct val="0"/>
                  </a:spcAft>
                  <a:defRPr>
                    <a:solidFill>
                      <a:schemeClr val="tx1"/>
                    </a:solidFill>
                    <a:latin typeface="Arial" panose="020B0604020202020204" pitchFamily="34" charset="0"/>
                  </a:defRPr>
                </a:lvl6pPr>
                <a:lvl7pPr marL="2790825" defTabSz="960438" fontAlgn="base">
                  <a:spcBef>
                    <a:spcPct val="0"/>
                  </a:spcBef>
                  <a:spcAft>
                    <a:spcPct val="0"/>
                  </a:spcAft>
                  <a:defRPr>
                    <a:solidFill>
                      <a:schemeClr val="tx1"/>
                    </a:solidFill>
                    <a:latin typeface="Arial" panose="020B0604020202020204" pitchFamily="34" charset="0"/>
                  </a:defRPr>
                </a:lvl7pPr>
                <a:lvl8pPr marL="3248025" defTabSz="960438" fontAlgn="base">
                  <a:spcBef>
                    <a:spcPct val="0"/>
                  </a:spcBef>
                  <a:spcAft>
                    <a:spcPct val="0"/>
                  </a:spcAft>
                  <a:defRPr>
                    <a:solidFill>
                      <a:schemeClr val="tx1"/>
                    </a:solidFill>
                    <a:latin typeface="Arial" panose="020B0604020202020204" pitchFamily="34" charset="0"/>
                  </a:defRPr>
                </a:lvl8pPr>
                <a:lvl9pPr marL="3705225" defTabSz="960438"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1100" b="1">
                    <a:latin typeface="Helvetica" panose="020B0604020202020204" pitchFamily="34" charset="0"/>
                  </a:rPr>
                  <a:t>Financial</a:t>
                </a:r>
              </a:p>
            </p:txBody>
          </p:sp>
          <p:sp>
            <p:nvSpPr>
              <p:cNvPr id="37" name="Rectangle 32">
                <a:extLst>
                  <a:ext uri="{FF2B5EF4-FFF2-40B4-BE49-F238E27FC236}">
                    <a16:creationId xmlns:a16="http://schemas.microsoft.com/office/drawing/2014/main" id="{B26E11E3-E697-44CC-A220-00197CE1E95F}"/>
                  </a:ext>
                </a:extLst>
              </p:cNvPr>
              <p:cNvSpPr>
                <a:spLocks noChangeArrowheads="1"/>
              </p:cNvSpPr>
              <p:nvPr/>
            </p:nvSpPr>
            <p:spPr bwMode="auto">
              <a:xfrm>
                <a:off x="301" y="3576"/>
                <a:ext cx="449" cy="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lvl1pPr defTabSz="960438">
                  <a:defRPr>
                    <a:solidFill>
                      <a:schemeClr val="tx1"/>
                    </a:solidFill>
                    <a:latin typeface="Arial" panose="020B0604020202020204" pitchFamily="34" charset="0"/>
                  </a:defRPr>
                </a:lvl1pPr>
                <a:lvl2pPr marL="468313" defTabSz="960438">
                  <a:defRPr>
                    <a:solidFill>
                      <a:schemeClr val="tx1"/>
                    </a:solidFill>
                    <a:latin typeface="Arial" panose="020B0604020202020204" pitchFamily="34" charset="0"/>
                  </a:defRPr>
                </a:lvl2pPr>
                <a:lvl3pPr marL="938213" defTabSz="960438">
                  <a:defRPr>
                    <a:solidFill>
                      <a:schemeClr val="tx1"/>
                    </a:solidFill>
                    <a:latin typeface="Arial" panose="020B0604020202020204" pitchFamily="34" charset="0"/>
                  </a:defRPr>
                </a:lvl3pPr>
                <a:lvl4pPr marL="1406525" defTabSz="960438">
                  <a:defRPr>
                    <a:solidFill>
                      <a:schemeClr val="tx1"/>
                    </a:solidFill>
                    <a:latin typeface="Arial" panose="020B0604020202020204" pitchFamily="34" charset="0"/>
                  </a:defRPr>
                </a:lvl4pPr>
                <a:lvl5pPr marL="1876425" defTabSz="960438">
                  <a:defRPr>
                    <a:solidFill>
                      <a:schemeClr val="tx1"/>
                    </a:solidFill>
                    <a:latin typeface="Arial" panose="020B0604020202020204" pitchFamily="34" charset="0"/>
                  </a:defRPr>
                </a:lvl5pPr>
                <a:lvl6pPr marL="2333625" defTabSz="960438" fontAlgn="base">
                  <a:spcBef>
                    <a:spcPct val="0"/>
                  </a:spcBef>
                  <a:spcAft>
                    <a:spcPct val="0"/>
                  </a:spcAft>
                  <a:defRPr>
                    <a:solidFill>
                      <a:schemeClr val="tx1"/>
                    </a:solidFill>
                    <a:latin typeface="Arial" panose="020B0604020202020204" pitchFamily="34" charset="0"/>
                  </a:defRPr>
                </a:lvl6pPr>
                <a:lvl7pPr marL="2790825" defTabSz="960438" fontAlgn="base">
                  <a:spcBef>
                    <a:spcPct val="0"/>
                  </a:spcBef>
                  <a:spcAft>
                    <a:spcPct val="0"/>
                  </a:spcAft>
                  <a:defRPr>
                    <a:solidFill>
                      <a:schemeClr val="tx1"/>
                    </a:solidFill>
                    <a:latin typeface="Arial" panose="020B0604020202020204" pitchFamily="34" charset="0"/>
                  </a:defRPr>
                </a:lvl7pPr>
                <a:lvl8pPr marL="3248025" defTabSz="960438" fontAlgn="base">
                  <a:spcBef>
                    <a:spcPct val="0"/>
                  </a:spcBef>
                  <a:spcAft>
                    <a:spcPct val="0"/>
                  </a:spcAft>
                  <a:defRPr>
                    <a:solidFill>
                      <a:schemeClr val="tx1"/>
                    </a:solidFill>
                    <a:latin typeface="Arial" panose="020B0604020202020204" pitchFamily="34" charset="0"/>
                  </a:defRPr>
                </a:lvl8pPr>
                <a:lvl9pPr marL="3705225" defTabSz="960438"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1100" b="1">
                    <a:latin typeface="Helvetica" panose="020B0604020202020204" pitchFamily="34" charset="0"/>
                  </a:rPr>
                  <a:t>Learning </a:t>
                </a:r>
              </a:p>
            </p:txBody>
          </p:sp>
          <p:sp>
            <p:nvSpPr>
              <p:cNvPr id="38" name="Oval 33">
                <a:extLst>
                  <a:ext uri="{FF2B5EF4-FFF2-40B4-BE49-F238E27FC236}">
                    <a16:creationId xmlns:a16="http://schemas.microsoft.com/office/drawing/2014/main" id="{6DFD21F9-1F0C-4C3F-B540-1A7A82E08B1E}"/>
                  </a:ext>
                </a:extLst>
              </p:cNvPr>
              <p:cNvSpPr>
                <a:spLocks noChangeArrowheads="1"/>
              </p:cNvSpPr>
              <p:nvPr/>
            </p:nvSpPr>
            <p:spPr bwMode="auto">
              <a:xfrm>
                <a:off x="1322" y="2027"/>
                <a:ext cx="620" cy="241"/>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lnSpc>
                    <a:spcPct val="90000"/>
                  </a:lnSpc>
                </a:pPr>
                <a:r>
                  <a:rPr lang="en-US" altLang="en-US" sz="1100">
                    <a:latin typeface="Helvetica" panose="020B0604020202020204" pitchFamily="34" charset="0"/>
                  </a:rPr>
                  <a:t>More</a:t>
                </a:r>
              </a:p>
              <a:p>
                <a:pPr algn="ctr">
                  <a:lnSpc>
                    <a:spcPct val="90000"/>
                  </a:lnSpc>
                </a:pPr>
                <a:r>
                  <a:rPr lang="en-US" altLang="en-US" sz="1100">
                    <a:latin typeface="Helvetica" panose="020B0604020202020204" pitchFamily="34" charset="0"/>
                  </a:rPr>
                  <a:t>customers</a:t>
                </a:r>
              </a:p>
            </p:txBody>
          </p:sp>
          <p:sp>
            <p:nvSpPr>
              <p:cNvPr id="39" name="Oval 34">
                <a:extLst>
                  <a:ext uri="{FF2B5EF4-FFF2-40B4-BE49-F238E27FC236}">
                    <a16:creationId xmlns:a16="http://schemas.microsoft.com/office/drawing/2014/main" id="{D7CCDA5D-0132-42C4-A6FF-7ED4411CF944}"/>
                  </a:ext>
                </a:extLst>
              </p:cNvPr>
              <p:cNvSpPr>
                <a:spLocks noChangeArrowheads="1"/>
              </p:cNvSpPr>
              <p:nvPr/>
            </p:nvSpPr>
            <p:spPr bwMode="auto">
              <a:xfrm>
                <a:off x="779" y="3709"/>
                <a:ext cx="731" cy="351"/>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lnSpc>
                    <a:spcPct val="90000"/>
                  </a:lnSpc>
                </a:pPr>
                <a:r>
                  <a:rPr lang="en-US" altLang="en-US" sz="1100">
                    <a:latin typeface="Helvetica" panose="020B0604020202020204" pitchFamily="34" charset="0"/>
                  </a:rPr>
                  <a:t>Ground crew </a:t>
                </a:r>
              </a:p>
              <a:p>
                <a:pPr algn="ctr">
                  <a:lnSpc>
                    <a:spcPct val="90000"/>
                  </a:lnSpc>
                </a:pPr>
                <a:r>
                  <a:rPr lang="en-US" altLang="en-US" sz="1100">
                    <a:latin typeface="Helvetica" panose="020B0604020202020204" pitchFamily="34" charset="0"/>
                  </a:rPr>
                  <a:t>alignment</a:t>
                </a:r>
              </a:p>
            </p:txBody>
          </p:sp>
          <p:sp>
            <p:nvSpPr>
              <p:cNvPr id="40" name="Oval 35">
                <a:extLst>
                  <a:ext uri="{FF2B5EF4-FFF2-40B4-BE49-F238E27FC236}">
                    <a16:creationId xmlns:a16="http://schemas.microsoft.com/office/drawing/2014/main" id="{408E5C99-C3EC-4481-8DD1-D3F096841415}"/>
                  </a:ext>
                </a:extLst>
              </p:cNvPr>
              <p:cNvSpPr>
                <a:spLocks noChangeArrowheads="1"/>
              </p:cNvSpPr>
              <p:nvPr/>
            </p:nvSpPr>
            <p:spPr bwMode="auto">
              <a:xfrm>
                <a:off x="1273" y="2478"/>
                <a:ext cx="621" cy="300"/>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lnSpc>
                    <a:spcPct val="90000"/>
                  </a:lnSpc>
                </a:pPr>
                <a:r>
                  <a:rPr lang="en-US" altLang="en-US" sz="1100">
                    <a:latin typeface="Helvetica" panose="020B0604020202020204" pitchFamily="34" charset="0"/>
                  </a:rPr>
                  <a:t>Lowest </a:t>
                </a:r>
              </a:p>
              <a:p>
                <a:pPr algn="ctr">
                  <a:lnSpc>
                    <a:spcPct val="90000"/>
                  </a:lnSpc>
                </a:pPr>
                <a:r>
                  <a:rPr lang="en-US" altLang="en-US" sz="1100">
                    <a:latin typeface="Helvetica" panose="020B0604020202020204" pitchFamily="34" charset="0"/>
                  </a:rPr>
                  <a:t>prices</a:t>
                </a:r>
              </a:p>
            </p:txBody>
          </p:sp>
          <p:sp>
            <p:nvSpPr>
              <p:cNvPr id="41" name="Arc 36">
                <a:extLst>
                  <a:ext uri="{FF2B5EF4-FFF2-40B4-BE49-F238E27FC236}">
                    <a16:creationId xmlns:a16="http://schemas.microsoft.com/office/drawing/2014/main" id="{1DF710C4-584F-4D3F-A1AA-C1060798B329}"/>
                  </a:ext>
                </a:extLst>
              </p:cNvPr>
              <p:cNvSpPr>
                <a:spLocks/>
              </p:cNvSpPr>
              <p:nvPr/>
            </p:nvSpPr>
            <p:spPr bwMode="auto">
              <a:xfrm>
                <a:off x="462" y="2274"/>
                <a:ext cx="415" cy="950"/>
              </a:xfrm>
              <a:custGeom>
                <a:avLst/>
                <a:gdLst>
                  <a:gd name="G0" fmla="+- 21600 0 0"/>
                  <a:gd name="G1" fmla="+- 19798 0 0"/>
                  <a:gd name="G2" fmla="+- 21600 0 0"/>
                  <a:gd name="T0" fmla="*/ 17306 w 21600"/>
                  <a:gd name="T1" fmla="*/ 40966 h 40966"/>
                  <a:gd name="T2" fmla="*/ 12965 w 21600"/>
                  <a:gd name="T3" fmla="*/ 0 h 40966"/>
                  <a:gd name="T4" fmla="*/ 21600 w 21600"/>
                  <a:gd name="T5" fmla="*/ 19798 h 40966"/>
                </a:gdLst>
                <a:ahLst/>
                <a:cxnLst>
                  <a:cxn ang="0">
                    <a:pos x="T0" y="T1"/>
                  </a:cxn>
                  <a:cxn ang="0">
                    <a:pos x="T2" y="T3"/>
                  </a:cxn>
                  <a:cxn ang="0">
                    <a:pos x="T4" y="T5"/>
                  </a:cxn>
                </a:cxnLst>
                <a:rect l="0" t="0" r="r" b="b"/>
                <a:pathLst>
                  <a:path w="21600" h="40966" fill="none" extrusionOk="0">
                    <a:moveTo>
                      <a:pt x="17305" y="40966"/>
                    </a:moveTo>
                    <a:cubicBezTo>
                      <a:pt x="7236" y="38924"/>
                      <a:pt x="0" y="30072"/>
                      <a:pt x="0" y="19798"/>
                    </a:cubicBezTo>
                    <a:cubicBezTo>
                      <a:pt x="0" y="11207"/>
                      <a:pt x="5090" y="3433"/>
                      <a:pt x="12964" y="-1"/>
                    </a:cubicBezTo>
                  </a:path>
                  <a:path w="21600" h="40966" stroke="0" extrusionOk="0">
                    <a:moveTo>
                      <a:pt x="17305" y="40966"/>
                    </a:moveTo>
                    <a:cubicBezTo>
                      <a:pt x="7236" y="38924"/>
                      <a:pt x="0" y="30072"/>
                      <a:pt x="0" y="19798"/>
                    </a:cubicBezTo>
                    <a:cubicBezTo>
                      <a:pt x="0" y="11207"/>
                      <a:pt x="5090" y="3433"/>
                      <a:pt x="12964" y="-1"/>
                    </a:cubicBezTo>
                    <a:lnTo>
                      <a:pt x="21600" y="19798"/>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42" name="Oval 37">
                <a:extLst>
                  <a:ext uri="{FF2B5EF4-FFF2-40B4-BE49-F238E27FC236}">
                    <a16:creationId xmlns:a16="http://schemas.microsoft.com/office/drawing/2014/main" id="{C0974680-AD62-4E1D-ACA4-35850D457EC8}"/>
                  </a:ext>
                </a:extLst>
              </p:cNvPr>
              <p:cNvSpPr>
                <a:spLocks noChangeArrowheads="1"/>
              </p:cNvSpPr>
              <p:nvPr/>
            </p:nvSpPr>
            <p:spPr bwMode="auto">
              <a:xfrm>
                <a:off x="362" y="2027"/>
                <a:ext cx="620" cy="241"/>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lnSpc>
                    <a:spcPct val="90000"/>
                  </a:lnSpc>
                </a:pPr>
                <a:r>
                  <a:rPr lang="en-US" altLang="en-US" sz="1100">
                    <a:latin typeface="Helvetica" panose="020B0604020202020204" pitchFamily="34" charset="0"/>
                  </a:rPr>
                  <a:t>Fewer planes</a:t>
                </a:r>
              </a:p>
            </p:txBody>
          </p:sp>
          <p:sp>
            <p:nvSpPr>
              <p:cNvPr id="43" name="Rectangle 38">
                <a:extLst>
                  <a:ext uri="{FF2B5EF4-FFF2-40B4-BE49-F238E27FC236}">
                    <a16:creationId xmlns:a16="http://schemas.microsoft.com/office/drawing/2014/main" id="{4926B9D8-4EC0-4440-B9E3-7EB87E907C7D}"/>
                  </a:ext>
                </a:extLst>
              </p:cNvPr>
              <p:cNvSpPr>
                <a:spLocks noChangeArrowheads="1"/>
              </p:cNvSpPr>
              <p:nvPr/>
            </p:nvSpPr>
            <p:spPr bwMode="auto">
              <a:xfrm>
                <a:off x="301" y="2347"/>
                <a:ext cx="432" cy="106"/>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lvl1pPr defTabSz="960438">
                  <a:defRPr>
                    <a:solidFill>
                      <a:schemeClr val="tx1"/>
                    </a:solidFill>
                    <a:latin typeface="Arial" panose="020B0604020202020204" pitchFamily="34" charset="0"/>
                  </a:defRPr>
                </a:lvl1pPr>
                <a:lvl2pPr marL="468313" defTabSz="960438">
                  <a:defRPr>
                    <a:solidFill>
                      <a:schemeClr val="tx1"/>
                    </a:solidFill>
                    <a:latin typeface="Arial" panose="020B0604020202020204" pitchFamily="34" charset="0"/>
                  </a:defRPr>
                </a:lvl2pPr>
                <a:lvl3pPr marL="938213" defTabSz="960438">
                  <a:defRPr>
                    <a:solidFill>
                      <a:schemeClr val="tx1"/>
                    </a:solidFill>
                    <a:latin typeface="Arial" panose="020B0604020202020204" pitchFamily="34" charset="0"/>
                  </a:defRPr>
                </a:lvl3pPr>
                <a:lvl4pPr marL="1406525" defTabSz="960438">
                  <a:defRPr>
                    <a:solidFill>
                      <a:schemeClr val="tx1"/>
                    </a:solidFill>
                    <a:latin typeface="Arial" panose="020B0604020202020204" pitchFamily="34" charset="0"/>
                  </a:defRPr>
                </a:lvl4pPr>
                <a:lvl5pPr marL="1876425" defTabSz="960438">
                  <a:defRPr>
                    <a:solidFill>
                      <a:schemeClr val="tx1"/>
                    </a:solidFill>
                    <a:latin typeface="Arial" panose="020B0604020202020204" pitchFamily="34" charset="0"/>
                  </a:defRPr>
                </a:lvl5pPr>
                <a:lvl6pPr marL="2333625" defTabSz="960438" fontAlgn="base">
                  <a:spcBef>
                    <a:spcPct val="0"/>
                  </a:spcBef>
                  <a:spcAft>
                    <a:spcPct val="0"/>
                  </a:spcAft>
                  <a:defRPr>
                    <a:solidFill>
                      <a:schemeClr val="tx1"/>
                    </a:solidFill>
                    <a:latin typeface="Arial" panose="020B0604020202020204" pitchFamily="34" charset="0"/>
                  </a:defRPr>
                </a:lvl6pPr>
                <a:lvl7pPr marL="2790825" defTabSz="960438" fontAlgn="base">
                  <a:spcBef>
                    <a:spcPct val="0"/>
                  </a:spcBef>
                  <a:spcAft>
                    <a:spcPct val="0"/>
                  </a:spcAft>
                  <a:defRPr>
                    <a:solidFill>
                      <a:schemeClr val="tx1"/>
                    </a:solidFill>
                    <a:latin typeface="Arial" panose="020B0604020202020204" pitchFamily="34" charset="0"/>
                  </a:defRPr>
                </a:lvl7pPr>
                <a:lvl8pPr marL="3248025" defTabSz="960438" fontAlgn="base">
                  <a:spcBef>
                    <a:spcPct val="0"/>
                  </a:spcBef>
                  <a:spcAft>
                    <a:spcPct val="0"/>
                  </a:spcAft>
                  <a:defRPr>
                    <a:solidFill>
                      <a:schemeClr val="tx1"/>
                    </a:solidFill>
                    <a:latin typeface="Arial" panose="020B0604020202020204" pitchFamily="34" charset="0"/>
                  </a:defRPr>
                </a:lvl8pPr>
                <a:lvl9pPr marL="3705225" defTabSz="960438"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1100" b="1">
                    <a:latin typeface="Helvetica" panose="020B0604020202020204" pitchFamily="34" charset="0"/>
                  </a:rPr>
                  <a:t>Customer</a:t>
                </a:r>
              </a:p>
            </p:txBody>
          </p:sp>
          <p:sp>
            <p:nvSpPr>
              <p:cNvPr id="44" name="Line 39">
                <a:extLst>
                  <a:ext uri="{FF2B5EF4-FFF2-40B4-BE49-F238E27FC236}">
                    <a16:creationId xmlns:a16="http://schemas.microsoft.com/office/drawing/2014/main" id="{8C3A9F65-159D-4876-B8B9-349B23527982}"/>
                  </a:ext>
                </a:extLst>
              </p:cNvPr>
              <p:cNvSpPr>
                <a:spLocks noChangeShapeType="1"/>
              </p:cNvSpPr>
              <p:nvPr/>
            </p:nvSpPr>
            <p:spPr bwMode="auto">
              <a:xfrm flipV="1">
                <a:off x="985" y="2222"/>
                <a:ext cx="426" cy="282"/>
              </a:xfrm>
              <a:prstGeom prst="line">
                <a:avLst/>
              </a:prstGeom>
              <a:noFill/>
              <a:ln w="25400">
                <a:solidFill>
                  <a:srgbClr val="990033"/>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45" name="Line 40">
                <a:extLst>
                  <a:ext uri="{FF2B5EF4-FFF2-40B4-BE49-F238E27FC236}">
                    <a16:creationId xmlns:a16="http://schemas.microsoft.com/office/drawing/2014/main" id="{16AD5E97-6B61-45A1-8EED-5B3A40160E33}"/>
                  </a:ext>
                </a:extLst>
              </p:cNvPr>
              <p:cNvSpPr>
                <a:spLocks noChangeShapeType="1"/>
              </p:cNvSpPr>
              <p:nvPr/>
            </p:nvSpPr>
            <p:spPr bwMode="auto">
              <a:xfrm flipV="1">
                <a:off x="1622" y="2270"/>
                <a:ext cx="0" cy="202"/>
              </a:xfrm>
              <a:prstGeom prst="line">
                <a:avLst/>
              </a:prstGeom>
              <a:noFill/>
              <a:ln w="25400">
                <a:solidFill>
                  <a:srgbClr val="990033"/>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46" name="Rectangle 41">
                <a:extLst>
                  <a:ext uri="{FF2B5EF4-FFF2-40B4-BE49-F238E27FC236}">
                    <a16:creationId xmlns:a16="http://schemas.microsoft.com/office/drawing/2014/main" id="{DB46BE48-133C-4B17-9988-60E21B2D3D88}"/>
                  </a:ext>
                </a:extLst>
              </p:cNvPr>
              <p:cNvSpPr>
                <a:spLocks noChangeArrowheads="1"/>
              </p:cNvSpPr>
              <p:nvPr/>
            </p:nvSpPr>
            <p:spPr bwMode="auto">
              <a:xfrm>
                <a:off x="301" y="2993"/>
                <a:ext cx="345" cy="106"/>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spAutoFit/>
              </a:bodyPr>
              <a:lstStyle>
                <a:lvl1pPr defTabSz="960438">
                  <a:defRPr>
                    <a:solidFill>
                      <a:schemeClr val="tx1"/>
                    </a:solidFill>
                    <a:latin typeface="Arial" panose="020B0604020202020204" pitchFamily="34" charset="0"/>
                  </a:defRPr>
                </a:lvl1pPr>
                <a:lvl2pPr marL="468313" defTabSz="960438">
                  <a:defRPr>
                    <a:solidFill>
                      <a:schemeClr val="tx1"/>
                    </a:solidFill>
                    <a:latin typeface="Arial" panose="020B0604020202020204" pitchFamily="34" charset="0"/>
                  </a:defRPr>
                </a:lvl2pPr>
                <a:lvl3pPr marL="938213" defTabSz="960438">
                  <a:defRPr>
                    <a:solidFill>
                      <a:schemeClr val="tx1"/>
                    </a:solidFill>
                    <a:latin typeface="Arial" panose="020B0604020202020204" pitchFamily="34" charset="0"/>
                  </a:defRPr>
                </a:lvl3pPr>
                <a:lvl4pPr marL="1406525" defTabSz="960438">
                  <a:defRPr>
                    <a:solidFill>
                      <a:schemeClr val="tx1"/>
                    </a:solidFill>
                    <a:latin typeface="Arial" panose="020B0604020202020204" pitchFamily="34" charset="0"/>
                  </a:defRPr>
                </a:lvl4pPr>
                <a:lvl5pPr marL="1876425" defTabSz="960438">
                  <a:defRPr>
                    <a:solidFill>
                      <a:schemeClr val="tx1"/>
                    </a:solidFill>
                    <a:latin typeface="Arial" panose="020B0604020202020204" pitchFamily="34" charset="0"/>
                  </a:defRPr>
                </a:lvl5pPr>
                <a:lvl6pPr marL="2333625" defTabSz="960438" fontAlgn="base">
                  <a:spcBef>
                    <a:spcPct val="0"/>
                  </a:spcBef>
                  <a:spcAft>
                    <a:spcPct val="0"/>
                  </a:spcAft>
                  <a:defRPr>
                    <a:solidFill>
                      <a:schemeClr val="tx1"/>
                    </a:solidFill>
                    <a:latin typeface="Arial" panose="020B0604020202020204" pitchFamily="34" charset="0"/>
                  </a:defRPr>
                </a:lvl6pPr>
                <a:lvl7pPr marL="2790825" defTabSz="960438" fontAlgn="base">
                  <a:spcBef>
                    <a:spcPct val="0"/>
                  </a:spcBef>
                  <a:spcAft>
                    <a:spcPct val="0"/>
                  </a:spcAft>
                  <a:defRPr>
                    <a:solidFill>
                      <a:schemeClr val="tx1"/>
                    </a:solidFill>
                    <a:latin typeface="Arial" panose="020B0604020202020204" pitchFamily="34" charset="0"/>
                  </a:defRPr>
                </a:lvl7pPr>
                <a:lvl8pPr marL="3248025" defTabSz="960438" fontAlgn="base">
                  <a:spcBef>
                    <a:spcPct val="0"/>
                  </a:spcBef>
                  <a:spcAft>
                    <a:spcPct val="0"/>
                  </a:spcAft>
                  <a:defRPr>
                    <a:solidFill>
                      <a:schemeClr val="tx1"/>
                    </a:solidFill>
                    <a:latin typeface="Arial" panose="020B0604020202020204" pitchFamily="34" charset="0"/>
                  </a:defRPr>
                </a:lvl8pPr>
                <a:lvl9pPr marL="3705225" defTabSz="960438"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1100" b="1">
                    <a:latin typeface="Helvetica" panose="020B0604020202020204" pitchFamily="34" charset="0"/>
                  </a:rPr>
                  <a:t>Internal</a:t>
                </a:r>
              </a:p>
            </p:txBody>
          </p:sp>
          <p:sp>
            <p:nvSpPr>
              <p:cNvPr id="47" name="Arc 42">
                <a:extLst>
                  <a:ext uri="{FF2B5EF4-FFF2-40B4-BE49-F238E27FC236}">
                    <a16:creationId xmlns:a16="http://schemas.microsoft.com/office/drawing/2014/main" id="{12EA60D5-CE7E-4684-A25E-3FDC5A6A6D25}"/>
                  </a:ext>
                </a:extLst>
              </p:cNvPr>
              <p:cNvSpPr>
                <a:spLocks/>
              </p:cNvSpPr>
              <p:nvPr/>
            </p:nvSpPr>
            <p:spPr bwMode="auto">
              <a:xfrm>
                <a:off x="876" y="3420"/>
                <a:ext cx="175" cy="326"/>
              </a:xfrm>
              <a:custGeom>
                <a:avLst/>
                <a:gdLst>
                  <a:gd name="G0" fmla="+- 21600 0 0"/>
                  <a:gd name="G1" fmla="+- 19799 0 0"/>
                  <a:gd name="G2" fmla="+- 21600 0 0"/>
                  <a:gd name="T0" fmla="*/ 2894 w 21600"/>
                  <a:gd name="T1" fmla="*/ 30599 h 30599"/>
                  <a:gd name="T2" fmla="*/ 12964 w 21600"/>
                  <a:gd name="T3" fmla="*/ 0 h 30599"/>
                  <a:gd name="T4" fmla="*/ 21600 w 21600"/>
                  <a:gd name="T5" fmla="*/ 19799 h 30599"/>
                </a:gdLst>
                <a:ahLst/>
                <a:cxnLst>
                  <a:cxn ang="0">
                    <a:pos x="T0" y="T1"/>
                  </a:cxn>
                  <a:cxn ang="0">
                    <a:pos x="T2" y="T3"/>
                  </a:cxn>
                  <a:cxn ang="0">
                    <a:pos x="T4" y="T5"/>
                  </a:cxn>
                </a:cxnLst>
                <a:rect l="0" t="0" r="r" b="b"/>
                <a:pathLst>
                  <a:path w="21600" h="30599" fill="none" extrusionOk="0">
                    <a:moveTo>
                      <a:pt x="2893" y="30599"/>
                    </a:moveTo>
                    <a:cubicBezTo>
                      <a:pt x="998" y="27315"/>
                      <a:pt x="0" y="23590"/>
                      <a:pt x="0" y="19799"/>
                    </a:cubicBezTo>
                    <a:cubicBezTo>
                      <a:pt x="0" y="11208"/>
                      <a:pt x="5090" y="3434"/>
                      <a:pt x="12964" y="0"/>
                    </a:cubicBezTo>
                  </a:path>
                  <a:path w="21600" h="30599" stroke="0" extrusionOk="0">
                    <a:moveTo>
                      <a:pt x="2893" y="30599"/>
                    </a:moveTo>
                    <a:cubicBezTo>
                      <a:pt x="998" y="27315"/>
                      <a:pt x="0" y="23590"/>
                      <a:pt x="0" y="19799"/>
                    </a:cubicBezTo>
                    <a:cubicBezTo>
                      <a:pt x="0" y="11208"/>
                      <a:pt x="5090" y="3434"/>
                      <a:pt x="12964" y="0"/>
                    </a:cubicBezTo>
                    <a:lnTo>
                      <a:pt x="21600" y="19799"/>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48" name="Line 43">
                <a:extLst>
                  <a:ext uri="{FF2B5EF4-FFF2-40B4-BE49-F238E27FC236}">
                    <a16:creationId xmlns:a16="http://schemas.microsoft.com/office/drawing/2014/main" id="{D8C3450F-68E0-4302-9086-6F8E9171CC42}"/>
                  </a:ext>
                </a:extLst>
              </p:cNvPr>
              <p:cNvSpPr>
                <a:spLocks noChangeShapeType="1"/>
              </p:cNvSpPr>
              <p:nvPr/>
            </p:nvSpPr>
            <p:spPr bwMode="auto">
              <a:xfrm flipH="1" flipV="1">
                <a:off x="844" y="2760"/>
                <a:ext cx="17" cy="394"/>
              </a:xfrm>
              <a:prstGeom prst="line">
                <a:avLst/>
              </a:prstGeom>
              <a:noFill/>
              <a:ln w="25400">
                <a:solidFill>
                  <a:srgbClr val="990033"/>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49" name="Arc 44">
                <a:extLst>
                  <a:ext uri="{FF2B5EF4-FFF2-40B4-BE49-F238E27FC236}">
                    <a16:creationId xmlns:a16="http://schemas.microsoft.com/office/drawing/2014/main" id="{E3C7D0E0-A9B2-40F1-8794-5FE1EEEFDD4B}"/>
                  </a:ext>
                </a:extLst>
              </p:cNvPr>
              <p:cNvSpPr>
                <a:spLocks/>
              </p:cNvSpPr>
              <p:nvPr/>
            </p:nvSpPr>
            <p:spPr bwMode="auto">
              <a:xfrm>
                <a:off x="1124" y="2681"/>
                <a:ext cx="234" cy="461"/>
              </a:xfrm>
              <a:custGeom>
                <a:avLst/>
                <a:gdLst>
                  <a:gd name="G0" fmla="+- 21549 0 0"/>
                  <a:gd name="G1" fmla="+- 20779 0 0"/>
                  <a:gd name="G2" fmla="+- 21600 0 0"/>
                  <a:gd name="T0" fmla="*/ 0 w 21549"/>
                  <a:gd name="T1" fmla="*/ 19301 h 20779"/>
                  <a:gd name="T2" fmla="*/ 15653 w 21549"/>
                  <a:gd name="T3" fmla="*/ 0 h 20779"/>
                  <a:gd name="T4" fmla="*/ 21549 w 21549"/>
                  <a:gd name="T5" fmla="*/ 20779 h 20779"/>
                </a:gdLst>
                <a:ahLst/>
                <a:cxnLst>
                  <a:cxn ang="0">
                    <a:pos x="T0" y="T1"/>
                  </a:cxn>
                  <a:cxn ang="0">
                    <a:pos x="T2" y="T3"/>
                  </a:cxn>
                  <a:cxn ang="0">
                    <a:pos x="T4" y="T5"/>
                  </a:cxn>
                </a:cxnLst>
                <a:rect l="0" t="0" r="r" b="b"/>
                <a:pathLst>
                  <a:path w="21549" h="20779" fill="none" extrusionOk="0">
                    <a:moveTo>
                      <a:pt x="-1" y="19300"/>
                    </a:moveTo>
                    <a:cubicBezTo>
                      <a:pt x="623" y="10209"/>
                      <a:pt x="6885" y="2486"/>
                      <a:pt x="15652" y="-1"/>
                    </a:cubicBezTo>
                  </a:path>
                  <a:path w="21549" h="20779" stroke="0" extrusionOk="0">
                    <a:moveTo>
                      <a:pt x="-1" y="19300"/>
                    </a:moveTo>
                    <a:cubicBezTo>
                      <a:pt x="623" y="10209"/>
                      <a:pt x="6885" y="2486"/>
                      <a:pt x="15652" y="-1"/>
                    </a:cubicBezTo>
                    <a:lnTo>
                      <a:pt x="21549" y="20779"/>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50" name="Oval 45">
                <a:extLst>
                  <a:ext uri="{FF2B5EF4-FFF2-40B4-BE49-F238E27FC236}">
                    <a16:creationId xmlns:a16="http://schemas.microsoft.com/office/drawing/2014/main" id="{CE209CAD-A21F-441C-B77A-819E791E79A0}"/>
                  </a:ext>
                </a:extLst>
              </p:cNvPr>
              <p:cNvSpPr>
                <a:spLocks noChangeArrowheads="1"/>
              </p:cNvSpPr>
              <p:nvPr/>
            </p:nvSpPr>
            <p:spPr bwMode="auto">
              <a:xfrm>
                <a:off x="786" y="3120"/>
                <a:ext cx="619" cy="300"/>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lnSpc>
                    <a:spcPct val="90000"/>
                  </a:lnSpc>
                </a:pPr>
                <a:r>
                  <a:rPr lang="en-US" altLang="en-US" sz="1100">
                    <a:latin typeface="Helvetica" panose="020B0604020202020204" pitchFamily="34" charset="0"/>
                  </a:rPr>
                  <a:t>Fast ground </a:t>
                </a:r>
              </a:p>
              <a:p>
                <a:pPr algn="ctr">
                  <a:lnSpc>
                    <a:spcPct val="90000"/>
                  </a:lnSpc>
                </a:pPr>
                <a:r>
                  <a:rPr lang="en-US" altLang="en-US" sz="1100">
                    <a:latin typeface="Helvetica" panose="020B0604020202020204" pitchFamily="34" charset="0"/>
                  </a:rPr>
                  <a:t>turnaround</a:t>
                </a:r>
              </a:p>
            </p:txBody>
          </p:sp>
          <p:sp>
            <p:nvSpPr>
              <p:cNvPr id="51" name="Line 46">
                <a:extLst>
                  <a:ext uri="{FF2B5EF4-FFF2-40B4-BE49-F238E27FC236}">
                    <a16:creationId xmlns:a16="http://schemas.microsoft.com/office/drawing/2014/main" id="{4332C2B3-DF37-431F-BBA5-9CA69E051985}"/>
                  </a:ext>
                </a:extLst>
              </p:cNvPr>
              <p:cNvSpPr>
                <a:spLocks noChangeShapeType="1"/>
              </p:cNvSpPr>
              <p:nvPr/>
            </p:nvSpPr>
            <p:spPr bwMode="auto">
              <a:xfrm>
                <a:off x="258" y="2309"/>
                <a:ext cx="1724" cy="0"/>
              </a:xfrm>
              <a:prstGeom prst="line">
                <a:avLst/>
              </a:prstGeom>
              <a:noFill/>
              <a:ln w="12700">
                <a:solidFill>
                  <a:srgbClr val="28667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52" name="Line 47">
                <a:extLst>
                  <a:ext uri="{FF2B5EF4-FFF2-40B4-BE49-F238E27FC236}">
                    <a16:creationId xmlns:a16="http://schemas.microsoft.com/office/drawing/2014/main" id="{4059CF81-E5C6-4E8E-B14A-0DF94BD6F67D}"/>
                  </a:ext>
                </a:extLst>
              </p:cNvPr>
              <p:cNvSpPr>
                <a:spLocks noChangeShapeType="1"/>
              </p:cNvSpPr>
              <p:nvPr/>
            </p:nvSpPr>
            <p:spPr bwMode="auto">
              <a:xfrm>
                <a:off x="258" y="2961"/>
                <a:ext cx="1724" cy="0"/>
              </a:xfrm>
              <a:prstGeom prst="line">
                <a:avLst/>
              </a:prstGeom>
              <a:noFill/>
              <a:ln w="12700">
                <a:solidFill>
                  <a:srgbClr val="28667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53" name="Line 48">
                <a:extLst>
                  <a:ext uri="{FF2B5EF4-FFF2-40B4-BE49-F238E27FC236}">
                    <a16:creationId xmlns:a16="http://schemas.microsoft.com/office/drawing/2014/main" id="{A8736A8D-795A-4E84-8DA0-358AE61838B9}"/>
                  </a:ext>
                </a:extLst>
              </p:cNvPr>
              <p:cNvSpPr>
                <a:spLocks noChangeShapeType="1"/>
              </p:cNvSpPr>
              <p:nvPr/>
            </p:nvSpPr>
            <p:spPr bwMode="auto">
              <a:xfrm>
                <a:off x="258" y="3537"/>
                <a:ext cx="1724" cy="0"/>
              </a:xfrm>
              <a:prstGeom prst="line">
                <a:avLst/>
              </a:prstGeom>
              <a:noFill/>
              <a:ln w="12700">
                <a:solidFill>
                  <a:srgbClr val="28667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54" name="Rectangle 49">
                <a:extLst>
                  <a:ext uri="{FF2B5EF4-FFF2-40B4-BE49-F238E27FC236}">
                    <a16:creationId xmlns:a16="http://schemas.microsoft.com/office/drawing/2014/main" id="{41472DA7-4EF3-448B-AF40-07B02ED5E21A}"/>
                  </a:ext>
                </a:extLst>
              </p:cNvPr>
              <p:cNvSpPr>
                <a:spLocks noChangeArrowheads="1"/>
              </p:cNvSpPr>
              <p:nvPr/>
            </p:nvSpPr>
            <p:spPr bwMode="auto">
              <a:xfrm>
                <a:off x="0" y="696"/>
                <a:ext cx="2217" cy="45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lgn="ctr"/>
                <a:r>
                  <a:rPr lang="en-US" altLang="en-US" sz="1400" b="1">
                    <a:latin typeface="Helvetica" panose="020B0604020202020204" pitchFamily="34" charset="0"/>
                  </a:rPr>
                  <a:t>Strategy Map:  Diagram of the </a:t>
                </a:r>
              </a:p>
              <a:p>
                <a:pPr algn="ctr"/>
                <a:r>
                  <a:rPr lang="en-US" altLang="en-US" sz="1400" b="1">
                    <a:latin typeface="Helvetica" panose="020B0604020202020204" pitchFamily="34" charset="0"/>
                  </a:rPr>
                  <a:t>cause-and-effect relationships </a:t>
                </a:r>
              </a:p>
              <a:p>
                <a:pPr algn="ctr"/>
                <a:r>
                  <a:rPr lang="en-US" altLang="en-US" sz="1400" b="1">
                    <a:latin typeface="Helvetica" panose="020B0604020202020204" pitchFamily="34" charset="0"/>
                  </a:rPr>
                  <a:t>between strategic objectives</a:t>
                </a:r>
                <a:endParaRPr lang="en-US" altLang="en-US" sz="1400">
                  <a:latin typeface="Helvetica" panose="020B0604020202020204" pitchFamily="34" charset="0"/>
                </a:endParaRPr>
              </a:p>
            </p:txBody>
          </p:sp>
          <p:sp>
            <p:nvSpPr>
              <p:cNvPr id="55" name="Line 50">
                <a:extLst>
                  <a:ext uri="{FF2B5EF4-FFF2-40B4-BE49-F238E27FC236}">
                    <a16:creationId xmlns:a16="http://schemas.microsoft.com/office/drawing/2014/main" id="{1677E904-8266-4B90-8878-31037092DBD8}"/>
                  </a:ext>
                </a:extLst>
              </p:cNvPr>
              <p:cNvSpPr>
                <a:spLocks noChangeShapeType="1"/>
              </p:cNvSpPr>
              <p:nvPr/>
            </p:nvSpPr>
            <p:spPr bwMode="auto">
              <a:xfrm flipH="1">
                <a:off x="1146" y="1194"/>
                <a:ext cx="0" cy="164"/>
              </a:xfrm>
              <a:prstGeom prst="line">
                <a:avLst/>
              </a:prstGeom>
              <a:noFill/>
              <a:ln w="25399">
                <a:solidFill>
                  <a:schemeClr val="tx1"/>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56" name="Oval 51">
                <a:extLst>
                  <a:ext uri="{FF2B5EF4-FFF2-40B4-BE49-F238E27FC236}">
                    <a16:creationId xmlns:a16="http://schemas.microsoft.com/office/drawing/2014/main" id="{CBA6A997-D944-4D17-AACC-2C19F8CE35FC}"/>
                  </a:ext>
                </a:extLst>
              </p:cNvPr>
              <p:cNvSpPr>
                <a:spLocks noChangeArrowheads="1"/>
              </p:cNvSpPr>
              <p:nvPr/>
            </p:nvSpPr>
            <p:spPr bwMode="auto">
              <a:xfrm>
                <a:off x="505" y="2458"/>
                <a:ext cx="621" cy="299"/>
              </a:xfrm>
              <a:prstGeom prst="ellipse">
                <a:avLst/>
              </a:prstGeom>
              <a:solidFill>
                <a:schemeClr val="bg1"/>
              </a:solidFill>
              <a:ln w="12700">
                <a:solidFill>
                  <a:srgbClr val="28667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lnSpc>
                    <a:spcPct val="90000"/>
                  </a:lnSpc>
                </a:pPr>
                <a:r>
                  <a:rPr lang="en-US" altLang="en-US" sz="1100">
                    <a:latin typeface="Helvetica" panose="020B0604020202020204" pitchFamily="34" charset="0"/>
                  </a:rPr>
                  <a:t>Flight </a:t>
                </a:r>
              </a:p>
              <a:p>
                <a:pPr algn="ctr">
                  <a:lnSpc>
                    <a:spcPct val="90000"/>
                  </a:lnSpc>
                </a:pPr>
                <a:r>
                  <a:rPr lang="en-US" altLang="en-US" sz="1100">
                    <a:latin typeface="Helvetica" panose="020B0604020202020204" pitchFamily="34" charset="0"/>
                  </a:rPr>
                  <a:t>Is on time</a:t>
                </a:r>
              </a:p>
            </p:txBody>
          </p:sp>
        </p:grpSp>
        <p:sp>
          <p:nvSpPr>
            <p:cNvPr id="31" name="Arc 52">
              <a:extLst>
                <a:ext uri="{FF2B5EF4-FFF2-40B4-BE49-F238E27FC236}">
                  <a16:creationId xmlns:a16="http://schemas.microsoft.com/office/drawing/2014/main" id="{CA88DECE-D3BF-45CB-BB24-C9D67FB7E6AB}"/>
                </a:ext>
              </a:extLst>
            </p:cNvPr>
            <p:cNvSpPr>
              <a:spLocks/>
            </p:cNvSpPr>
            <p:nvPr/>
          </p:nvSpPr>
          <p:spPr bwMode="auto">
            <a:xfrm>
              <a:off x="715" y="1841"/>
              <a:ext cx="187" cy="461"/>
            </a:xfrm>
            <a:custGeom>
              <a:avLst/>
              <a:gdLst>
                <a:gd name="G0" fmla="+- 17198 0 0"/>
                <a:gd name="G1" fmla="+- 20780 0 0"/>
                <a:gd name="G2" fmla="+- 21600 0 0"/>
                <a:gd name="T0" fmla="*/ 0 w 17198"/>
                <a:gd name="T1" fmla="*/ 7711 h 20780"/>
                <a:gd name="T2" fmla="*/ 11301 w 17198"/>
                <a:gd name="T3" fmla="*/ 0 h 20780"/>
                <a:gd name="T4" fmla="*/ 17198 w 17198"/>
                <a:gd name="T5" fmla="*/ 20780 h 20780"/>
              </a:gdLst>
              <a:ahLst/>
              <a:cxnLst>
                <a:cxn ang="0">
                  <a:pos x="T0" y="T1"/>
                </a:cxn>
                <a:cxn ang="0">
                  <a:pos x="T2" y="T3"/>
                </a:cxn>
                <a:cxn ang="0">
                  <a:pos x="T4" y="T5"/>
                </a:cxn>
              </a:cxnLst>
              <a:rect l="0" t="0" r="r" b="b"/>
              <a:pathLst>
                <a:path w="17198" h="20780" fill="none" extrusionOk="0">
                  <a:moveTo>
                    <a:pt x="0" y="7711"/>
                  </a:moveTo>
                  <a:cubicBezTo>
                    <a:pt x="2832" y="3984"/>
                    <a:pt x="6798" y="1278"/>
                    <a:pt x="11301" y="0"/>
                  </a:cubicBezTo>
                </a:path>
                <a:path w="17198" h="20780" stroke="0" extrusionOk="0">
                  <a:moveTo>
                    <a:pt x="0" y="7711"/>
                  </a:moveTo>
                  <a:cubicBezTo>
                    <a:pt x="2832" y="3984"/>
                    <a:pt x="6798" y="1278"/>
                    <a:pt x="11301" y="0"/>
                  </a:cubicBezTo>
                  <a:lnTo>
                    <a:pt x="17198" y="20780"/>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32" name="Arc 53">
              <a:extLst>
                <a:ext uri="{FF2B5EF4-FFF2-40B4-BE49-F238E27FC236}">
                  <a16:creationId xmlns:a16="http://schemas.microsoft.com/office/drawing/2014/main" id="{442F3C52-1CB4-4D2E-9201-22881B75618F}"/>
                </a:ext>
              </a:extLst>
            </p:cNvPr>
            <p:cNvSpPr>
              <a:spLocks/>
            </p:cNvSpPr>
            <p:nvPr/>
          </p:nvSpPr>
          <p:spPr bwMode="auto">
            <a:xfrm flipH="1">
              <a:off x="1403" y="1844"/>
              <a:ext cx="187" cy="439"/>
            </a:xfrm>
            <a:custGeom>
              <a:avLst/>
              <a:gdLst>
                <a:gd name="G0" fmla="+- 17198 0 0"/>
                <a:gd name="G1" fmla="+- 19799 0 0"/>
                <a:gd name="G2" fmla="+- 21600 0 0"/>
                <a:gd name="T0" fmla="*/ 0 w 17198"/>
                <a:gd name="T1" fmla="*/ 6730 h 19799"/>
                <a:gd name="T2" fmla="*/ 8564 w 17198"/>
                <a:gd name="T3" fmla="*/ 0 h 19799"/>
                <a:gd name="T4" fmla="*/ 17198 w 17198"/>
                <a:gd name="T5" fmla="*/ 19799 h 19799"/>
              </a:gdLst>
              <a:ahLst/>
              <a:cxnLst>
                <a:cxn ang="0">
                  <a:pos x="T0" y="T1"/>
                </a:cxn>
                <a:cxn ang="0">
                  <a:pos x="T2" y="T3"/>
                </a:cxn>
                <a:cxn ang="0">
                  <a:pos x="T4" y="T5"/>
                </a:cxn>
              </a:cxnLst>
              <a:rect l="0" t="0" r="r" b="b"/>
              <a:pathLst>
                <a:path w="17198" h="19799" fill="none" extrusionOk="0">
                  <a:moveTo>
                    <a:pt x="0" y="6730"/>
                  </a:moveTo>
                  <a:cubicBezTo>
                    <a:pt x="2232" y="3791"/>
                    <a:pt x="5181" y="1474"/>
                    <a:pt x="8563" y="-1"/>
                  </a:cubicBezTo>
                </a:path>
                <a:path w="17198" h="19799" stroke="0" extrusionOk="0">
                  <a:moveTo>
                    <a:pt x="0" y="6730"/>
                  </a:moveTo>
                  <a:cubicBezTo>
                    <a:pt x="2232" y="3791"/>
                    <a:pt x="5181" y="1474"/>
                    <a:pt x="8563" y="-1"/>
                  </a:cubicBezTo>
                  <a:lnTo>
                    <a:pt x="17198" y="19799"/>
                  </a:lnTo>
                  <a:close/>
                </a:path>
              </a:pathLst>
            </a:custGeom>
            <a:noFill/>
            <a:ln w="25400" cap="rnd">
              <a:solidFill>
                <a:srgbClr val="990033"/>
              </a:solidFill>
              <a:round/>
              <a:headEnd type="none" w="sm" len="sm"/>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grpSp>
    </p:spTree>
    <p:extLst>
      <p:ext uri="{BB962C8B-B14F-4D97-AF65-F5344CB8AC3E}">
        <p14:creationId xmlns:p14="http://schemas.microsoft.com/office/powerpoint/2010/main" val="2280058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FFF55-77C9-4E73-91D8-25075A128D71}"/>
              </a:ext>
            </a:extLst>
          </p:cNvPr>
          <p:cNvSpPr>
            <a:spLocks noGrp="1"/>
          </p:cNvSpPr>
          <p:nvPr>
            <p:ph type="title"/>
          </p:nvPr>
        </p:nvSpPr>
        <p:spPr/>
        <p:txBody>
          <a:bodyPr/>
          <a:lstStyle/>
          <a:p>
            <a:r>
              <a:rPr lang="en-MY" dirty="0"/>
              <a:t>HR Strategy Map Template</a:t>
            </a:r>
          </a:p>
        </p:txBody>
      </p:sp>
      <p:sp>
        <p:nvSpPr>
          <p:cNvPr id="5" name="AutoShape 2">
            <a:extLst>
              <a:ext uri="{FF2B5EF4-FFF2-40B4-BE49-F238E27FC236}">
                <a16:creationId xmlns:a16="http://schemas.microsoft.com/office/drawing/2014/main" id="{15D2C4BF-846D-427E-8193-87489068CF5C}"/>
              </a:ext>
            </a:extLst>
          </p:cNvPr>
          <p:cNvSpPr>
            <a:spLocks noChangeArrowheads="1"/>
          </p:cNvSpPr>
          <p:nvPr/>
        </p:nvSpPr>
        <p:spPr bwMode="auto">
          <a:xfrm>
            <a:off x="1371600" y="2819400"/>
            <a:ext cx="6324600" cy="762000"/>
          </a:xfrm>
          <a:prstGeom prst="roundRect">
            <a:avLst>
              <a:gd name="adj" fmla="val 16667"/>
            </a:avLst>
          </a:prstGeom>
          <a:solidFill>
            <a:srgbClr val="FFFFFF"/>
          </a:solidFill>
          <a:ln w="9525">
            <a:solidFill>
              <a:schemeClr val="hlink"/>
            </a:solidFill>
            <a:round/>
            <a:headEnd/>
            <a:tailEnd/>
          </a:ln>
          <a:effectLst/>
        </p:spPr>
        <p:txBody>
          <a:bodyPr wrap="none" anchor="ctr"/>
          <a:lstStyle/>
          <a:p>
            <a:endParaRPr lang="en-MY"/>
          </a:p>
        </p:txBody>
      </p:sp>
      <p:sp>
        <p:nvSpPr>
          <p:cNvPr id="7" name="AutoShape 3">
            <a:extLst>
              <a:ext uri="{FF2B5EF4-FFF2-40B4-BE49-F238E27FC236}">
                <a16:creationId xmlns:a16="http://schemas.microsoft.com/office/drawing/2014/main" id="{E19F64CC-5781-43DB-B182-EDA8DE328EE7}"/>
              </a:ext>
            </a:extLst>
          </p:cNvPr>
          <p:cNvSpPr>
            <a:spLocks noChangeArrowheads="1"/>
          </p:cNvSpPr>
          <p:nvPr/>
        </p:nvSpPr>
        <p:spPr bwMode="auto">
          <a:xfrm>
            <a:off x="990600" y="5715000"/>
            <a:ext cx="7620000" cy="838200"/>
          </a:xfrm>
          <a:prstGeom prst="roundRect">
            <a:avLst>
              <a:gd name="adj" fmla="val 16667"/>
            </a:avLst>
          </a:prstGeom>
          <a:solidFill>
            <a:srgbClr val="FFFFFF"/>
          </a:solidFill>
          <a:ln w="9525">
            <a:solidFill>
              <a:schemeClr val="hlink"/>
            </a:solidFill>
            <a:round/>
            <a:headEnd/>
            <a:tailEnd/>
          </a:ln>
          <a:effectLst/>
        </p:spPr>
        <p:txBody>
          <a:bodyPr wrap="none" anchor="ctr"/>
          <a:lstStyle/>
          <a:p>
            <a:endParaRPr lang="en-MY"/>
          </a:p>
        </p:txBody>
      </p:sp>
      <p:sp>
        <p:nvSpPr>
          <p:cNvPr id="9" name="AutoShape 4">
            <a:extLst>
              <a:ext uri="{FF2B5EF4-FFF2-40B4-BE49-F238E27FC236}">
                <a16:creationId xmlns:a16="http://schemas.microsoft.com/office/drawing/2014/main" id="{085ABED9-4F6C-4BE4-A7AC-CFED442C768F}"/>
              </a:ext>
            </a:extLst>
          </p:cNvPr>
          <p:cNvSpPr>
            <a:spLocks noChangeArrowheads="1"/>
          </p:cNvSpPr>
          <p:nvPr/>
        </p:nvSpPr>
        <p:spPr bwMode="auto">
          <a:xfrm>
            <a:off x="1828800" y="1981200"/>
            <a:ext cx="2362200" cy="457200"/>
          </a:xfrm>
          <a:prstGeom prst="roundRect">
            <a:avLst>
              <a:gd name="adj" fmla="val 16667"/>
            </a:avLst>
          </a:prstGeom>
          <a:solidFill>
            <a:srgbClr val="FFFFFF"/>
          </a:solidFill>
          <a:ln w="9525">
            <a:solidFill>
              <a:schemeClr val="hlink"/>
            </a:solidFill>
            <a:round/>
            <a:headEnd/>
            <a:tailEnd/>
          </a:ln>
          <a:effectLst/>
        </p:spPr>
        <p:txBody>
          <a:bodyPr wrap="none" anchor="ctr"/>
          <a:lstStyle/>
          <a:p>
            <a:pPr algn="ctr"/>
            <a:endParaRPr lang="en-MY" altLang="en-US" sz="1200" noProof="1"/>
          </a:p>
        </p:txBody>
      </p:sp>
      <p:sp>
        <p:nvSpPr>
          <p:cNvPr id="11" name="Text Box 5">
            <a:extLst>
              <a:ext uri="{FF2B5EF4-FFF2-40B4-BE49-F238E27FC236}">
                <a16:creationId xmlns:a16="http://schemas.microsoft.com/office/drawing/2014/main" id="{17ADC45D-20CF-4D45-B813-C09203E93DFF}"/>
              </a:ext>
            </a:extLst>
          </p:cNvPr>
          <p:cNvSpPr txBox="1">
            <a:spLocks noChangeArrowheads="1"/>
          </p:cNvSpPr>
          <p:nvPr/>
        </p:nvSpPr>
        <p:spPr bwMode="auto">
          <a:xfrm>
            <a:off x="2109788" y="2057400"/>
            <a:ext cx="1852612" cy="274638"/>
          </a:xfrm>
          <a:prstGeom prst="rect">
            <a:avLst/>
          </a:prstGeom>
          <a:noFill/>
          <a:ln>
            <a:noFill/>
          </a:ln>
          <a:effectLst/>
          <a:extLst>
            <a:ext uri="{909E8E84-426E-40DD-AFC4-6F175D3DCCD1}">
              <a14:hiddenFill xmlns:a14="http://schemas.microsoft.com/office/drawing/2010/main">
                <a:gradFill rotWithShape="0">
                  <a:gsLst>
                    <a:gs pos="0">
                      <a:srgbClr val="FFFFFF"/>
                    </a:gs>
                    <a:gs pos="50000">
                      <a:srgbClr val="FFCCCC"/>
                    </a:gs>
                    <a:gs pos="100000">
                      <a:srgbClr val="FFFFFF"/>
                    </a:gs>
                  </a:gsLst>
                  <a:lin ang="2700000" scaled="1"/>
                </a:gra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b="1"/>
              <a:t>Optimize HR Efficiency</a:t>
            </a:r>
            <a:endParaRPr lang="en-US" altLang="en-US" sz="1200" b="1" noProof="1"/>
          </a:p>
        </p:txBody>
      </p:sp>
      <p:sp useBgFill="1">
        <p:nvSpPr>
          <p:cNvPr id="13" name="AutoShape 6">
            <a:extLst>
              <a:ext uri="{FF2B5EF4-FFF2-40B4-BE49-F238E27FC236}">
                <a16:creationId xmlns:a16="http://schemas.microsoft.com/office/drawing/2014/main" id="{2D966D1A-DF83-415D-BA62-22514A15E2E4}"/>
              </a:ext>
            </a:extLst>
          </p:cNvPr>
          <p:cNvSpPr>
            <a:spLocks noChangeArrowheads="1"/>
          </p:cNvSpPr>
          <p:nvPr/>
        </p:nvSpPr>
        <p:spPr bwMode="auto">
          <a:xfrm>
            <a:off x="3124200" y="1295400"/>
            <a:ext cx="3200400" cy="533400"/>
          </a:xfrm>
          <a:prstGeom prst="roundRect">
            <a:avLst>
              <a:gd name="adj" fmla="val 16667"/>
            </a:avLst>
          </a:prstGeom>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MY" altLang="en-US" sz="1200" noProof="1"/>
          </a:p>
        </p:txBody>
      </p:sp>
      <p:sp>
        <p:nvSpPr>
          <p:cNvPr id="15" name="Text Box 7">
            <a:extLst>
              <a:ext uri="{FF2B5EF4-FFF2-40B4-BE49-F238E27FC236}">
                <a16:creationId xmlns:a16="http://schemas.microsoft.com/office/drawing/2014/main" id="{C50E9744-936A-4F90-BBCB-572F2150BD3F}"/>
              </a:ext>
            </a:extLst>
          </p:cNvPr>
          <p:cNvSpPr txBox="1">
            <a:spLocks noChangeArrowheads="1"/>
          </p:cNvSpPr>
          <p:nvPr/>
        </p:nvSpPr>
        <p:spPr bwMode="auto">
          <a:xfrm>
            <a:off x="3048000" y="1295400"/>
            <a:ext cx="3352800" cy="457200"/>
          </a:xfrm>
          <a:prstGeom prst="rect">
            <a:avLst/>
          </a:prstGeom>
          <a:solidFill>
            <a:srgbClr val="FFFFFF"/>
          </a:solidFill>
          <a:ln w="12700">
            <a:solidFill>
              <a:schemeClr val="tx1"/>
            </a:solidFill>
          </a:ln>
          <a:effectLst/>
        </p:spPr>
        <p:txBody>
          <a:bodyPr>
            <a:spAutoFit/>
          </a:bodyPr>
          <a:lstStyle/>
          <a:p>
            <a:pPr algn="ctr"/>
            <a:r>
              <a:rPr lang="en-US" altLang="en-US" sz="1200" b="1" dirty="0"/>
              <a:t>Drive Long term</a:t>
            </a:r>
          </a:p>
          <a:p>
            <a:pPr algn="ctr"/>
            <a:r>
              <a:rPr lang="en-US" altLang="en-US" sz="1200" b="1" dirty="0"/>
              <a:t>Shareholder Value</a:t>
            </a:r>
            <a:endParaRPr lang="en-US" altLang="en-US" sz="1200" b="1" noProof="1"/>
          </a:p>
        </p:txBody>
      </p:sp>
      <p:sp>
        <p:nvSpPr>
          <p:cNvPr id="17" name="AutoShape 8">
            <a:extLst>
              <a:ext uri="{FF2B5EF4-FFF2-40B4-BE49-F238E27FC236}">
                <a16:creationId xmlns:a16="http://schemas.microsoft.com/office/drawing/2014/main" id="{616709CC-11E7-4D35-8605-36737327AB8A}"/>
              </a:ext>
            </a:extLst>
          </p:cNvPr>
          <p:cNvSpPr>
            <a:spLocks noChangeArrowheads="1"/>
          </p:cNvSpPr>
          <p:nvPr/>
        </p:nvSpPr>
        <p:spPr bwMode="auto">
          <a:xfrm>
            <a:off x="5257800" y="1981200"/>
            <a:ext cx="2819400" cy="457200"/>
          </a:xfrm>
          <a:prstGeom prst="roundRect">
            <a:avLst>
              <a:gd name="adj" fmla="val 16667"/>
            </a:avLst>
          </a:prstGeom>
          <a:solidFill>
            <a:srgbClr val="FFFFFF"/>
          </a:solidFill>
          <a:ln w="9525">
            <a:solidFill>
              <a:schemeClr val="hlink"/>
            </a:solidFill>
            <a:round/>
            <a:headEnd/>
            <a:tailEnd/>
          </a:ln>
          <a:effectLst/>
        </p:spPr>
        <p:txBody>
          <a:bodyPr wrap="none" anchor="ctr"/>
          <a:lstStyle/>
          <a:p>
            <a:pPr algn="ctr"/>
            <a:endParaRPr lang="en-MY" altLang="en-US" sz="1200" b="1" noProof="1"/>
          </a:p>
        </p:txBody>
      </p:sp>
      <p:sp>
        <p:nvSpPr>
          <p:cNvPr id="19" name="Text Box 9">
            <a:extLst>
              <a:ext uri="{FF2B5EF4-FFF2-40B4-BE49-F238E27FC236}">
                <a16:creationId xmlns:a16="http://schemas.microsoft.com/office/drawing/2014/main" id="{7C6A7317-F00C-479E-B993-2EB50EA0870A}"/>
              </a:ext>
            </a:extLst>
          </p:cNvPr>
          <p:cNvSpPr txBox="1">
            <a:spLocks noChangeArrowheads="1"/>
          </p:cNvSpPr>
          <p:nvPr/>
        </p:nvSpPr>
        <p:spPr bwMode="auto">
          <a:xfrm>
            <a:off x="5334000" y="1981200"/>
            <a:ext cx="2743200" cy="457200"/>
          </a:xfrm>
          <a:prstGeom prst="rect">
            <a:avLst/>
          </a:prstGeom>
          <a:solidFill>
            <a:srgbClr val="FFFFFF"/>
          </a:solidFill>
          <a:ln>
            <a:solidFill>
              <a:schemeClr val="tx1"/>
            </a:solidFill>
          </a:ln>
          <a:effectLst/>
        </p:spPr>
        <p:txBody>
          <a:bodyPr>
            <a:spAutoFit/>
          </a:bodyPr>
          <a:lstStyle/>
          <a:p>
            <a:pPr algn="ctr"/>
            <a:r>
              <a:rPr lang="en-US" altLang="en-US" sz="1200" b="1" dirty="0"/>
              <a:t>Enhance People &amp; Organizational Effectiveness</a:t>
            </a:r>
            <a:endParaRPr lang="en-US" altLang="en-US" sz="1200" b="1" noProof="1"/>
          </a:p>
        </p:txBody>
      </p:sp>
      <p:sp>
        <p:nvSpPr>
          <p:cNvPr id="21" name="AutoShape 12">
            <a:extLst>
              <a:ext uri="{FF2B5EF4-FFF2-40B4-BE49-F238E27FC236}">
                <a16:creationId xmlns:a16="http://schemas.microsoft.com/office/drawing/2014/main" id="{E78573EB-6F6E-42E6-B136-90AA0E0E8203}"/>
              </a:ext>
            </a:extLst>
          </p:cNvPr>
          <p:cNvSpPr>
            <a:spLocks noChangeArrowheads="1"/>
          </p:cNvSpPr>
          <p:nvPr/>
        </p:nvSpPr>
        <p:spPr bwMode="auto">
          <a:xfrm>
            <a:off x="3657600" y="2971800"/>
            <a:ext cx="1676400" cy="457200"/>
          </a:xfrm>
          <a:prstGeom prst="roundRect">
            <a:avLst>
              <a:gd name="adj" fmla="val 16667"/>
            </a:avLst>
          </a:prstGeom>
          <a:solidFill>
            <a:srgbClr val="FFFFFF"/>
          </a:solidFill>
          <a:ln w="9525">
            <a:solidFill>
              <a:schemeClr val="hlink"/>
            </a:solidFill>
            <a:round/>
            <a:headEnd/>
            <a:tailEnd/>
          </a:ln>
          <a:effectLst/>
        </p:spPr>
        <p:txBody>
          <a:bodyPr wrap="none" anchor="ctr"/>
          <a:lstStyle/>
          <a:p>
            <a:pPr algn="ctr"/>
            <a:endParaRPr lang="en-MY" altLang="en-US" sz="1200" noProof="1"/>
          </a:p>
        </p:txBody>
      </p:sp>
      <p:sp>
        <p:nvSpPr>
          <p:cNvPr id="23" name="AutoShape 16">
            <a:extLst>
              <a:ext uri="{FF2B5EF4-FFF2-40B4-BE49-F238E27FC236}">
                <a16:creationId xmlns:a16="http://schemas.microsoft.com/office/drawing/2014/main" id="{13F4A57B-E1B8-448D-ABC1-845FCDF7F969}"/>
              </a:ext>
            </a:extLst>
          </p:cNvPr>
          <p:cNvSpPr>
            <a:spLocks noChangeArrowheads="1"/>
          </p:cNvSpPr>
          <p:nvPr/>
        </p:nvSpPr>
        <p:spPr bwMode="auto">
          <a:xfrm>
            <a:off x="1600200" y="2971800"/>
            <a:ext cx="1905000" cy="457200"/>
          </a:xfrm>
          <a:prstGeom prst="roundRect">
            <a:avLst>
              <a:gd name="adj" fmla="val 16667"/>
            </a:avLst>
          </a:prstGeom>
          <a:solidFill>
            <a:srgbClr val="FF9900"/>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MY" altLang="en-US" sz="1200" noProof="1"/>
          </a:p>
        </p:txBody>
      </p:sp>
      <p:sp>
        <p:nvSpPr>
          <p:cNvPr id="25" name="Line 20">
            <a:extLst>
              <a:ext uri="{FF2B5EF4-FFF2-40B4-BE49-F238E27FC236}">
                <a16:creationId xmlns:a16="http://schemas.microsoft.com/office/drawing/2014/main" id="{635C2C76-E88B-47A4-9F3A-44762F7193F5}"/>
              </a:ext>
            </a:extLst>
          </p:cNvPr>
          <p:cNvSpPr>
            <a:spLocks noChangeShapeType="1"/>
          </p:cNvSpPr>
          <p:nvPr/>
        </p:nvSpPr>
        <p:spPr bwMode="auto">
          <a:xfrm>
            <a:off x="228600" y="2590800"/>
            <a:ext cx="876300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27" name="AutoShape 21">
            <a:extLst>
              <a:ext uri="{FF2B5EF4-FFF2-40B4-BE49-F238E27FC236}">
                <a16:creationId xmlns:a16="http://schemas.microsoft.com/office/drawing/2014/main" id="{5745F73F-F71A-4181-AE4F-874D82032B6C}"/>
              </a:ext>
            </a:extLst>
          </p:cNvPr>
          <p:cNvSpPr>
            <a:spLocks noChangeArrowheads="1"/>
          </p:cNvSpPr>
          <p:nvPr/>
        </p:nvSpPr>
        <p:spPr bwMode="auto">
          <a:xfrm>
            <a:off x="2209800" y="4248150"/>
            <a:ext cx="1600200" cy="914400"/>
          </a:xfrm>
          <a:prstGeom prst="roundRect">
            <a:avLst>
              <a:gd name="adj" fmla="val 16667"/>
            </a:avLst>
          </a:prstGeom>
          <a:solidFill>
            <a:srgbClr val="FFFFFF"/>
          </a:solidFill>
          <a:ln w="9525">
            <a:solidFill>
              <a:schemeClr val="hlink"/>
            </a:solidFill>
            <a:round/>
            <a:headEnd/>
            <a:tailEnd/>
          </a:ln>
          <a:effectLst/>
        </p:spPr>
        <p:txBody>
          <a:bodyPr wrap="none" anchor="ctr"/>
          <a:lstStyle/>
          <a:p>
            <a:pPr algn="ctr"/>
            <a:endParaRPr lang="en-MY" altLang="en-US" noProof="1"/>
          </a:p>
        </p:txBody>
      </p:sp>
      <p:sp>
        <p:nvSpPr>
          <p:cNvPr id="29" name="Text Box 22">
            <a:extLst>
              <a:ext uri="{FF2B5EF4-FFF2-40B4-BE49-F238E27FC236}">
                <a16:creationId xmlns:a16="http://schemas.microsoft.com/office/drawing/2014/main" id="{CCC2A3C6-BA4E-4207-96FD-FD0C99707F00}"/>
              </a:ext>
            </a:extLst>
          </p:cNvPr>
          <p:cNvSpPr txBox="1">
            <a:spLocks noChangeArrowheads="1"/>
          </p:cNvSpPr>
          <p:nvPr/>
        </p:nvSpPr>
        <p:spPr bwMode="auto">
          <a:xfrm>
            <a:off x="1828800" y="4324350"/>
            <a:ext cx="2286000" cy="696913"/>
          </a:xfrm>
          <a:prstGeom prst="rect">
            <a:avLst/>
          </a:prstGeom>
          <a:noFill/>
          <a:ln>
            <a:noFill/>
          </a:ln>
          <a:effectLst/>
          <a:extLst>
            <a:ext uri="{909E8E84-426E-40DD-AFC4-6F175D3DCCD1}">
              <a14:hiddenFill xmlns:a14="http://schemas.microsoft.com/office/drawing/2010/main">
                <a:gradFill rotWithShape="0">
                  <a:gsLst>
                    <a:gs pos="0">
                      <a:srgbClr val="FFFFFF"/>
                    </a:gs>
                    <a:gs pos="50000">
                      <a:srgbClr val="FFCCCC"/>
                    </a:gs>
                    <a:gs pos="100000">
                      <a:srgbClr val="FFFFFF"/>
                    </a:gs>
                  </a:gsLst>
                  <a:lin ang="2700000" scaled="1"/>
                </a:gra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10000"/>
              </a:lnSpc>
            </a:pPr>
            <a:r>
              <a:rPr lang="en-US" altLang="en-US" sz="1200" b="1" dirty="0">
                <a:solidFill>
                  <a:srgbClr val="003399"/>
                </a:solidFill>
              </a:rPr>
              <a:t>Achieve HR </a:t>
            </a:r>
          </a:p>
          <a:p>
            <a:pPr algn="ctr">
              <a:lnSpc>
                <a:spcPct val="110000"/>
              </a:lnSpc>
            </a:pPr>
            <a:r>
              <a:rPr lang="en-US" altLang="en-US" sz="1200" b="1" dirty="0">
                <a:solidFill>
                  <a:srgbClr val="003399"/>
                </a:solidFill>
              </a:rPr>
              <a:t>Process </a:t>
            </a:r>
          </a:p>
          <a:p>
            <a:pPr algn="ctr">
              <a:lnSpc>
                <a:spcPct val="110000"/>
              </a:lnSpc>
            </a:pPr>
            <a:r>
              <a:rPr lang="en-US" altLang="en-US" sz="1200" b="1" dirty="0">
                <a:solidFill>
                  <a:srgbClr val="003399"/>
                </a:solidFill>
              </a:rPr>
              <a:t>Excellence</a:t>
            </a:r>
            <a:endParaRPr lang="en-US" altLang="en-US" sz="1200" b="1" noProof="1">
              <a:solidFill>
                <a:srgbClr val="003399"/>
              </a:solidFill>
            </a:endParaRPr>
          </a:p>
        </p:txBody>
      </p:sp>
      <p:sp>
        <p:nvSpPr>
          <p:cNvPr id="31" name="AutoShape 23">
            <a:extLst>
              <a:ext uri="{FF2B5EF4-FFF2-40B4-BE49-F238E27FC236}">
                <a16:creationId xmlns:a16="http://schemas.microsoft.com/office/drawing/2014/main" id="{B5CCAFD6-492B-4841-A371-DDED37D947B2}"/>
              </a:ext>
            </a:extLst>
          </p:cNvPr>
          <p:cNvSpPr>
            <a:spLocks noChangeArrowheads="1"/>
          </p:cNvSpPr>
          <p:nvPr/>
        </p:nvSpPr>
        <p:spPr bwMode="auto">
          <a:xfrm>
            <a:off x="1219200" y="5867400"/>
            <a:ext cx="2286000" cy="457200"/>
          </a:xfrm>
          <a:prstGeom prst="roundRect">
            <a:avLst>
              <a:gd name="adj" fmla="val 16667"/>
            </a:avLst>
          </a:prstGeom>
          <a:solidFill>
            <a:srgbClr val="99CC00"/>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MY" altLang="en-US" sz="1600" noProof="1"/>
          </a:p>
        </p:txBody>
      </p:sp>
      <p:sp>
        <p:nvSpPr>
          <p:cNvPr id="33" name="Text Box 24">
            <a:extLst>
              <a:ext uri="{FF2B5EF4-FFF2-40B4-BE49-F238E27FC236}">
                <a16:creationId xmlns:a16="http://schemas.microsoft.com/office/drawing/2014/main" id="{C1AC5729-F88C-45C1-88AB-F7BE5F9463F7}"/>
              </a:ext>
            </a:extLst>
          </p:cNvPr>
          <p:cNvSpPr txBox="1">
            <a:spLocks noChangeArrowheads="1"/>
          </p:cNvSpPr>
          <p:nvPr/>
        </p:nvSpPr>
        <p:spPr bwMode="auto">
          <a:xfrm>
            <a:off x="1179513" y="5867400"/>
            <a:ext cx="2401887" cy="457200"/>
          </a:xfrm>
          <a:prstGeom prst="rect">
            <a:avLst/>
          </a:prstGeom>
          <a:solidFill>
            <a:schemeClr val="bg1"/>
          </a:solidFill>
          <a:ln>
            <a:solidFill>
              <a:schemeClr val="hlink"/>
            </a:solidFill>
          </a:ln>
          <a:effectLst/>
        </p:spPr>
        <p:txBody>
          <a:bodyPr>
            <a:spAutoFit/>
          </a:bodyPr>
          <a:lstStyle/>
          <a:p>
            <a:pPr algn="ctr"/>
            <a:r>
              <a:rPr lang="en-US" altLang="en-US" sz="1200" b="1" dirty="0">
                <a:solidFill>
                  <a:srgbClr val="003399"/>
                </a:solidFill>
              </a:rPr>
              <a:t>Develop Strategic &amp; Functional HR Competencies</a:t>
            </a:r>
            <a:endParaRPr lang="en-US" altLang="en-US" sz="1200" b="1" noProof="1">
              <a:solidFill>
                <a:srgbClr val="003399"/>
              </a:solidFill>
            </a:endParaRPr>
          </a:p>
        </p:txBody>
      </p:sp>
      <p:sp>
        <p:nvSpPr>
          <p:cNvPr id="35" name="AutoShape 25">
            <a:extLst>
              <a:ext uri="{FF2B5EF4-FFF2-40B4-BE49-F238E27FC236}">
                <a16:creationId xmlns:a16="http://schemas.microsoft.com/office/drawing/2014/main" id="{9F6768A7-4CED-498D-8603-02166ECD9952}"/>
              </a:ext>
            </a:extLst>
          </p:cNvPr>
          <p:cNvSpPr>
            <a:spLocks noChangeArrowheads="1"/>
          </p:cNvSpPr>
          <p:nvPr/>
        </p:nvSpPr>
        <p:spPr bwMode="auto">
          <a:xfrm>
            <a:off x="3886200" y="4248150"/>
            <a:ext cx="1600200" cy="914400"/>
          </a:xfrm>
          <a:prstGeom prst="roundRect">
            <a:avLst>
              <a:gd name="adj" fmla="val 16667"/>
            </a:avLst>
          </a:prstGeom>
          <a:solidFill>
            <a:srgbClr val="FFFFFF"/>
          </a:solidFill>
          <a:ln w="9525">
            <a:solidFill>
              <a:schemeClr val="hlink"/>
            </a:solidFill>
            <a:round/>
            <a:headEnd/>
            <a:tailEnd/>
          </a:ln>
          <a:effectLst/>
        </p:spPr>
        <p:txBody>
          <a:bodyPr wrap="none" anchor="ctr"/>
          <a:lstStyle/>
          <a:p>
            <a:pPr algn="ctr"/>
            <a:endParaRPr lang="en-MY" altLang="en-US" sz="1200" noProof="1"/>
          </a:p>
        </p:txBody>
      </p:sp>
      <p:sp>
        <p:nvSpPr>
          <p:cNvPr id="37" name="Text Box 26">
            <a:extLst>
              <a:ext uri="{FF2B5EF4-FFF2-40B4-BE49-F238E27FC236}">
                <a16:creationId xmlns:a16="http://schemas.microsoft.com/office/drawing/2014/main" id="{017C4BD3-0677-4713-B91A-B5610B9ED91B}"/>
              </a:ext>
            </a:extLst>
          </p:cNvPr>
          <p:cNvSpPr txBox="1">
            <a:spLocks noChangeArrowheads="1"/>
          </p:cNvSpPr>
          <p:nvPr/>
        </p:nvSpPr>
        <p:spPr bwMode="auto">
          <a:xfrm>
            <a:off x="3657600" y="4332288"/>
            <a:ext cx="1981200" cy="696912"/>
          </a:xfrm>
          <a:prstGeom prst="rect">
            <a:avLst/>
          </a:prstGeom>
          <a:noFill/>
          <a:ln>
            <a:noFill/>
          </a:ln>
          <a:effectLst/>
        </p:spPr>
        <p:txBody>
          <a:bodyPr>
            <a:spAutoFit/>
          </a:bodyPr>
          <a:lstStyle/>
          <a:p>
            <a:pPr algn="ctr">
              <a:lnSpc>
                <a:spcPct val="110000"/>
              </a:lnSpc>
            </a:pPr>
            <a:r>
              <a:rPr lang="en-US" altLang="en-US" sz="1200" b="1" dirty="0">
                <a:solidFill>
                  <a:srgbClr val="003399"/>
                </a:solidFill>
              </a:rPr>
              <a:t>Build Strategic Employee Competencies</a:t>
            </a:r>
            <a:endParaRPr lang="en-US" altLang="en-US" sz="1200" b="1" noProof="1">
              <a:solidFill>
                <a:srgbClr val="003399"/>
              </a:solidFill>
            </a:endParaRPr>
          </a:p>
        </p:txBody>
      </p:sp>
      <p:sp>
        <p:nvSpPr>
          <p:cNvPr id="39" name="AutoShape 27">
            <a:extLst>
              <a:ext uri="{FF2B5EF4-FFF2-40B4-BE49-F238E27FC236}">
                <a16:creationId xmlns:a16="http://schemas.microsoft.com/office/drawing/2014/main" id="{045818F2-646C-475E-8561-8268F445A60A}"/>
              </a:ext>
            </a:extLst>
          </p:cNvPr>
          <p:cNvSpPr>
            <a:spLocks noChangeArrowheads="1"/>
          </p:cNvSpPr>
          <p:nvPr/>
        </p:nvSpPr>
        <p:spPr bwMode="auto">
          <a:xfrm>
            <a:off x="5562600" y="4267200"/>
            <a:ext cx="1600200" cy="914400"/>
          </a:xfrm>
          <a:prstGeom prst="roundRect">
            <a:avLst>
              <a:gd name="adj" fmla="val 16667"/>
            </a:avLst>
          </a:prstGeom>
          <a:solidFill>
            <a:srgbClr val="FFFFFF"/>
          </a:solidFill>
          <a:ln w="9525">
            <a:solidFill>
              <a:schemeClr val="hlink"/>
            </a:solidFill>
            <a:round/>
            <a:headEnd/>
            <a:tailEnd/>
          </a:ln>
          <a:effectLst/>
        </p:spPr>
        <p:txBody>
          <a:bodyPr wrap="none" anchor="ctr"/>
          <a:lstStyle/>
          <a:p>
            <a:pPr algn="ctr"/>
            <a:endParaRPr lang="en-MY" altLang="en-US" noProof="1"/>
          </a:p>
        </p:txBody>
      </p:sp>
      <p:sp>
        <p:nvSpPr>
          <p:cNvPr id="41" name="Text Box 28">
            <a:extLst>
              <a:ext uri="{FF2B5EF4-FFF2-40B4-BE49-F238E27FC236}">
                <a16:creationId xmlns:a16="http://schemas.microsoft.com/office/drawing/2014/main" id="{7C090A49-96A0-4C58-947D-50B627205120}"/>
              </a:ext>
            </a:extLst>
          </p:cNvPr>
          <p:cNvSpPr txBox="1">
            <a:spLocks noChangeArrowheads="1"/>
          </p:cNvSpPr>
          <p:nvPr/>
        </p:nvSpPr>
        <p:spPr bwMode="auto">
          <a:xfrm>
            <a:off x="5181600" y="4332288"/>
            <a:ext cx="2286000" cy="696912"/>
          </a:xfrm>
          <a:prstGeom prst="rect">
            <a:avLst/>
          </a:prstGeom>
          <a:noFill/>
          <a:ln>
            <a:noFill/>
          </a:ln>
          <a:effectLst/>
        </p:spPr>
        <p:txBody>
          <a:bodyPr>
            <a:spAutoFit/>
          </a:bodyPr>
          <a:lstStyle/>
          <a:p>
            <a:pPr algn="ctr">
              <a:lnSpc>
                <a:spcPct val="110000"/>
              </a:lnSpc>
            </a:pPr>
            <a:r>
              <a:rPr lang="en-US" altLang="en-US" sz="1200" b="1" dirty="0">
                <a:solidFill>
                  <a:srgbClr val="003399"/>
                </a:solidFill>
              </a:rPr>
              <a:t>Drive </a:t>
            </a:r>
          </a:p>
          <a:p>
            <a:pPr algn="ctr">
              <a:lnSpc>
                <a:spcPct val="110000"/>
              </a:lnSpc>
            </a:pPr>
            <a:r>
              <a:rPr lang="en-US" altLang="en-US" sz="1200" b="1" dirty="0">
                <a:solidFill>
                  <a:srgbClr val="003399"/>
                </a:solidFill>
              </a:rPr>
              <a:t>Organizational </a:t>
            </a:r>
          </a:p>
          <a:p>
            <a:pPr algn="ctr">
              <a:lnSpc>
                <a:spcPct val="110000"/>
              </a:lnSpc>
            </a:pPr>
            <a:r>
              <a:rPr lang="en-US" altLang="en-US" sz="1200" b="1" dirty="0">
                <a:solidFill>
                  <a:srgbClr val="003399"/>
                </a:solidFill>
              </a:rPr>
              <a:t>Performance</a:t>
            </a:r>
            <a:endParaRPr lang="en-US" altLang="en-US" sz="1200" b="1" noProof="1">
              <a:solidFill>
                <a:srgbClr val="003399"/>
              </a:solidFill>
            </a:endParaRPr>
          </a:p>
        </p:txBody>
      </p:sp>
      <p:sp>
        <p:nvSpPr>
          <p:cNvPr id="43" name="AutoShape 31">
            <a:extLst>
              <a:ext uri="{FF2B5EF4-FFF2-40B4-BE49-F238E27FC236}">
                <a16:creationId xmlns:a16="http://schemas.microsoft.com/office/drawing/2014/main" id="{832C1316-B85B-4431-B7A2-32F20703EA4C}"/>
              </a:ext>
            </a:extLst>
          </p:cNvPr>
          <p:cNvSpPr>
            <a:spLocks noChangeArrowheads="1"/>
          </p:cNvSpPr>
          <p:nvPr/>
        </p:nvSpPr>
        <p:spPr bwMode="auto">
          <a:xfrm>
            <a:off x="3581400" y="5867400"/>
            <a:ext cx="2286000" cy="457200"/>
          </a:xfrm>
          <a:prstGeom prst="roundRect">
            <a:avLst>
              <a:gd name="adj" fmla="val 16667"/>
            </a:avLst>
          </a:prstGeom>
          <a:solidFill>
            <a:srgbClr val="99CC00"/>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MY" altLang="en-US" sz="1600" noProof="1"/>
          </a:p>
        </p:txBody>
      </p:sp>
      <p:sp>
        <p:nvSpPr>
          <p:cNvPr id="45" name="Text Box 32">
            <a:extLst>
              <a:ext uri="{FF2B5EF4-FFF2-40B4-BE49-F238E27FC236}">
                <a16:creationId xmlns:a16="http://schemas.microsoft.com/office/drawing/2014/main" id="{BA5C1273-EC9B-4293-AE5C-B243028BCDAB}"/>
              </a:ext>
            </a:extLst>
          </p:cNvPr>
          <p:cNvSpPr txBox="1">
            <a:spLocks noChangeArrowheads="1"/>
          </p:cNvSpPr>
          <p:nvPr/>
        </p:nvSpPr>
        <p:spPr bwMode="auto">
          <a:xfrm>
            <a:off x="3581400" y="5867400"/>
            <a:ext cx="2362200" cy="457200"/>
          </a:xfrm>
          <a:prstGeom prst="rect">
            <a:avLst/>
          </a:prstGeom>
          <a:solidFill>
            <a:schemeClr val="bg1"/>
          </a:solidFill>
          <a:ln>
            <a:solidFill>
              <a:schemeClr val="hlink"/>
            </a:solidFill>
          </a:ln>
          <a:effectLst/>
        </p:spPr>
        <p:txBody>
          <a:bodyPr>
            <a:spAutoFit/>
          </a:bodyPr>
          <a:lstStyle/>
          <a:p>
            <a:pPr algn="ctr"/>
            <a:r>
              <a:rPr lang="en-US" altLang="en-US" sz="1200" b="1" dirty="0">
                <a:solidFill>
                  <a:srgbClr val="003399"/>
                </a:solidFill>
              </a:rPr>
              <a:t>Enhance Technology </a:t>
            </a:r>
          </a:p>
          <a:p>
            <a:pPr algn="ctr"/>
            <a:r>
              <a:rPr lang="en-US" altLang="en-US" sz="1200" b="1" dirty="0">
                <a:solidFill>
                  <a:srgbClr val="003399"/>
                </a:solidFill>
              </a:rPr>
              <a:t>for HR</a:t>
            </a:r>
            <a:endParaRPr lang="en-US" altLang="en-US" sz="1200" b="1" noProof="1">
              <a:solidFill>
                <a:srgbClr val="003399"/>
              </a:solidFill>
            </a:endParaRPr>
          </a:p>
        </p:txBody>
      </p:sp>
      <p:sp>
        <p:nvSpPr>
          <p:cNvPr id="47" name="AutoShape 33">
            <a:extLst>
              <a:ext uri="{FF2B5EF4-FFF2-40B4-BE49-F238E27FC236}">
                <a16:creationId xmlns:a16="http://schemas.microsoft.com/office/drawing/2014/main" id="{491B24F2-B261-48B3-B9FE-7EF63FDE36F6}"/>
              </a:ext>
            </a:extLst>
          </p:cNvPr>
          <p:cNvSpPr>
            <a:spLocks noChangeArrowheads="1"/>
          </p:cNvSpPr>
          <p:nvPr/>
        </p:nvSpPr>
        <p:spPr bwMode="auto">
          <a:xfrm>
            <a:off x="5943600" y="5867400"/>
            <a:ext cx="2286000" cy="457200"/>
          </a:xfrm>
          <a:prstGeom prst="roundRect">
            <a:avLst>
              <a:gd name="adj" fmla="val 16667"/>
            </a:avLst>
          </a:prstGeom>
          <a:solidFill>
            <a:srgbClr val="FFFFFF"/>
          </a:solidFill>
          <a:ln w="9525">
            <a:solidFill>
              <a:schemeClr val="hlink"/>
            </a:solidFill>
            <a:round/>
            <a:headEnd/>
            <a:tailEnd/>
          </a:ln>
          <a:effectLst/>
        </p:spPr>
        <p:txBody>
          <a:bodyPr wrap="none" anchor="ctr"/>
          <a:lstStyle/>
          <a:p>
            <a:pPr algn="ctr"/>
            <a:endParaRPr lang="en-MY" altLang="en-US" sz="1600" noProof="1"/>
          </a:p>
        </p:txBody>
      </p:sp>
      <p:sp>
        <p:nvSpPr>
          <p:cNvPr id="49" name="Text Box 34">
            <a:extLst>
              <a:ext uri="{FF2B5EF4-FFF2-40B4-BE49-F238E27FC236}">
                <a16:creationId xmlns:a16="http://schemas.microsoft.com/office/drawing/2014/main" id="{CD06BE03-980D-4B06-B459-6B375B21C522}"/>
              </a:ext>
            </a:extLst>
          </p:cNvPr>
          <p:cNvSpPr txBox="1">
            <a:spLocks noChangeArrowheads="1"/>
          </p:cNvSpPr>
          <p:nvPr/>
        </p:nvSpPr>
        <p:spPr bwMode="auto">
          <a:xfrm>
            <a:off x="6019800" y="5867400"/>
            <a:ext cx="2097088" cy="457200"/>
          </a:xfrm>
          <a:prstGeom prst="rect">
            <a:avLst/>
          </a:prstGeom>
          <a:noFill/>
          <a:ln>
            <a:noFill/>
          </a:ln>
          <a:effectLst/>
          <a:extLst>
            <a:ext uri="{909E8E84-426E-40DD-AFC4-6F175D3DCCD1}">
              <a14:hiddenFill xmlns:a14="http://schemas.microsoft.com/office/drawing/2010/main">
                <a:gradFill rotWithShape="0">
                  <a:gsLst>
                    <a:gs pos="0">
                      <a:srgbClr val="FFFFFF"/>
                    </a:gs>
                    <a:gs pos="50000">
                      <a:srgbClr val="FFCCCC"/>
                    </a:gs>
                    <a:gs pos="100000">
                      <a:srgbClr val="FFFFFF"/>
                    </a:gs>
                  </a:gsLst>
                  <a:lin ang="2700000" scaled="1"/>
                </a:gra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200" b="1">
                <a:solidFill>
                  <a:srgbClr val="003399"/>
                </a:solidFill>
              </a:rPr>
              <a:t>Create Climate for </a:t>
            </a:r>
          </a:p>
          <a:p>
            <a:pPr algn="ctr"/>
            <a:r>
              <a:rPr lang="en-US" altLang="en-US" sz="1200" b="1">
                <a:solidFill>
                  <a:srgbClr val="003399"/>
                </a:solidFill>
              </a:rPr>
              <a:t>HR Action</a:t>
            </a:r>
            <a:endParaRPr lang="en-US" altLang="en-US" sz="1200" b="1" noProof="1">
              <a:solidFill>
                <a:srgbClr val="003399"/>
              </a:solidFill>
            </a:endParaRPr>
          </a:p>
        </p:txBody>
      </p:sp>
      <p:sp>
        <p:nvSpPr>
          <p:cNvPr id="51" name="Line 35">
            <a:extLst>
              <a:ext uri="{FF2B5EF4-FFF2-40B4-BE49-F238E27FC236}">
                <a16:creationId xmlns:a16="http://schemas.microsoft.com/office/drawing/2014/main" id="{4763DAEB-B4D1-43AA-A6B5-D9C852CAB171}"/>
              </a:ext>
            </a:extLst>
          </p:cNvPr>
          <p:cNvSpPr>
            <a:spLocks noChangeShapeType="1"/>
          </p:cNvSpPr>
          <p:nvPr/>
        </p:nvSpPr>
        <p:spPr bwMode="auto">
          <a:xfrm>
            <a:off x="228600" y="5410200"/>
            <a:ext cx="876300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53" name="Line 36">
            <a:extLst>
              <a:ext uri="{FF2B5EF4-FFF2-40B4-BE49-F238E27FC236}">
                <a16:creationId xmlns:a16="http://schemas.microsoft.com/office/drawing/2014/main" id="{785C5F49-0788-4A9D-8589-53D7DDD1E324}"/>
              </a:ext>
            </a:extLst>
          </p:cNvPr>
          <p:cNvSpPr>
            <a:spLocks noChangeShapeType="1"/>
          </p:cNvSpPr>
          <p:nvPr/>
        </p:nvSpPr>
        <p:spPr bwMode="auto">
          <a:xfrm>
            <a:off x="304800" y="3886200"/>
            <a:ext cx="876300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MY"/>
          </a:p>
        </p:txBody>
      </p:sp>
      <p:sp>
        <p:nvSpPr>
          <p:cNvPr id="55" name="AutoShape 37">
            <a:extLst>
              <a:ext uri="{FF2B5EF4-FFF2-40B4-BE49-F238E27FC236}">
                <a16:creationId xmlns:a16="http://schemas.microsoft.com/office/drawing/2014/main" id="{E05DF444-BAE9-4BEB-93E7-25B2741FD5A9}"/>
              </a:ext>
            </a:extLst>
          </p:cNvPr>
          <p:cNvSpPr>
            <a:spLocks noChangeArrowheads="1"/>
          </p:cNvSpPr>
          <p:nvPr/>
        </p:nvSpPr>
        <p:spPr bwMode="auto">
          <a:xfrm>
            <a:off x="2895600" y="3962400"/>
            <a:ext cx="304800" cy="228600"/>
          </a:xfrm>
          <a:prstGeom prst="upArrow">
            <a:avLst>
              <a:gd name="adj1" fmla="val 50000"/>
              <a:gd name="adj2" fmla="val 25000"/>
            </a:avLst>
          </a:prstGeom>
          <a:solidFill>
            <a:srgbClr val="FFFFFF"/>
          </a:solidFill>
          <a:ln w="9525">
            <a:solidFill>
              <a:schemeClr val="hlink"/>
            </a:solidFill>
            <a:miter lim="800000"/>
            <a:headEnd/>
            <a:tailEnd/>
          </a:ln>
          <a:effectLst/>
        </p:spPr>
        <p:txBody>
          <a:bodyPr wrap="none" anchor="ctr"/>
          <a:lstStyle/>
          <a:p>
            <a:endParaRPr lang="en-MY"/>
          </a:p>
        </p:txBody>
      </p:sp>
      <p:sp>
        <p:nvSpPr>
          <p:cNvPr id="57" name="AutoShape 38">
            <a:extLst>
              <a:ext uri="{FF2B5EF4-FFF2-40B4-BE49-F238E27FC236}">
                <a16:creationId xmlns:a16="http://schemas.microsoft.com/office/drawing/2014/main" id="{69BF8F45-38A7-4BDA-8275-662B80CD5C69}"/>
              </a:ext>
            </a:extLst>
          </p:cNvPr>
          <p:cNvSpPr>
            <a:spLocks noChangeArrowheads="1"/>
          </p:cNvSpPr>
          <p:nvPr/>
        </p:nvSpPr>
        <p:spPr bwMode="auto">
          <a:xfrm>
            <a:off x="4495800" y="3962400"/>
            <a:ext cx="304800" cy="228600"/>
          </a:xfrm>
          <a:prstGeom prst="upArrow">
            <a:avLst>
              <a:gd name="adj1" fmla="val 50000"/>
              <a:gd name="adj2" fmla="val 25000"/>
            </a:avLst>
          </a:prstGeom>
          <a:solidFill>
            <a:srgbClr val="FFFFFF"/>
          </a:solidFill>
          <a:ln w="9525">
            <a:solidFill>
              <a:schemeClr val="hlink"/>
            </a:solidFill>
            <a:miter lim="800000"/>
            <a:headEnd/>
            <a:tailEnd/>
          </a:ln>
          <a:effectLst/>
        </p:spPr>
        <p:txBody>
          <a:bodyPr wrap="none" anchor="ctr"/>
          <a:lstStyle/>
          <a:p>
            <a:endParaRPr lang="en-MY"/>
          </a:p>
        </p:txBody>
      </p:sp>
      <p:sp>
        <p:nvSpPr>
          <p:cNvPr id="59" name="AutoShape 39">
            <a:extLst>
              <a:ext uri="{FF2B5EF4-FFF2-40B4-BE49-F238E27FC236}">
                <a16:creationId xmlns:a16="http://schemas.microsoft.com/office/drawing/2014/main" id="{A493B7E1-EB51-4961-A88C-9395239EE1D8}"/>
              </a:ext>
            </a:extLst>
          </p:cNvPr>
          <p:cNvSpPr>
            <a:spLocks noChangeArrowheads="1"/>
          </p:cNvSpPr>
          <p:nvPr/>
        </p:nvSpPr>
        <p:spPr bwMode="auto">
          <a:xfrm>
            <a:off x="6172200" y="3962399"/>
            <a:ext cx="304800" cy="228600"/>
          </a:xfrm>
          <a:prstGeom prst="upArrow">
            <a:avLst>
              <a:gd name="adj1" fmla="val 50000"/>
              <a:gd name="adj2" fmla="val 25000"/>
            </a:avLst>
          </a:prstGeom>
          <a:solidFill>
            <a:srgbClr val="FFFFFF"/>
          </a:solidFill>
          <a:ln w="9525">
            <a:solidFill>
              <a:schemeClr val="hlink"/>
            </a:solidFill>
            <a:miter lim="800000"/>
            <a:headEnd/>
            <a:tailEnd/>
          </a:ln>
          <a:effectLst/>
        </p:spPr>
        <p:txBody>
          <a:bodyPr wrap="none" anchor="ctr"/>
          <a:lstStyle/>
          <a:p>
            <a:endParaRPr lang="en-MY"/>
          </a:p>
        </p:txBody>
      </p:sp>
      <p:sp>
        <p:nvSpPr>
          <p:cNvPr id="61" name="AutoShape 41">
            <a:extLst>
              <a:ext uri="{FF2B5EF4-FFF2-40B4-BE49-F238E27FC236}">
                <a16:creationId xmlns:a16="http://schemas.microsoft.com/office/drawing/2014/main" id="{4E13ECDD-FE44-4D1A-B5AA-9B547009CC3C}"/>
              </a:ext>
            </a:extLst>
          </p:cNvPr>
          <p:cNvSpPr>
            <a:spLocks noChangeArrowheads="1"/>
          </p:cNvSpPr>
          <p:nvPr/>
        </p:nvSpPr>
        <p:spPr bwMode="auto">
          <a:xfrm>
            <a:off x="2971800" y="5486400"/>
            <a:ext cx="304800" cy="228600"/>
          </a:xfrm>
          <a:prstGeom prst="upArrow">
            <a:avLst>
              <a:gd name="adj1" fmla="val 50000"/>
              <a:gd name="adj2" fmla="val 25000"/>
            </a:avLst>
          </a:prstGeom>
          <a:solidFill>
            <a:srgbClr val="FFFFFF"/>
          </a:solidFill>
          <a:ln w="9525">
            <a:solidFill>
              <a:schemeClr val="hlink"/>
            </a:solidFill>
            <a:miter lim="800000"/>
            <a:headEnd/>
            <a:tailEnd/>
          </a:ln>
          <a:effectLst/>
        </p:spPr>
        <p:txBody>
          <a:bodyPr wrap="none" anchor="ctr"/>
          <a:lstStyle/>
          <a:p>
            <a:endParaRPr lang="en-MY"/>
          </a:p>
        </p:txBody>
      </p:sp>
      <p:sp>
        <p:nvSpPr>
          <p:cNvPr id="63" name="AutoShape 42">
            <a:extLst>
              <a:ext uri="{FF2B5EF4-FFF2-40B4-BE49-F238E27FC236}">
                <a16:creationId xmlns:a16="http://schemas.microsoft.com/office/drawing/2014/main" id="{BE8C5143-9370-4206-A930-10C1220E7745}"/>
              </a:ext>
            </a:extLst>
          </p:cNvPr>
          <p:cNvSpPr>
            <a:spLocks noChangeArrowheads="1"/>
          </p:cNvSpPr>
          <p:nvPr/>
        </p:nvSpPr>
        <p:spPr bwMode="auto">
          <a:xfrm>
            <a:off x="4572000" y="5486400"/>
            <a:ext cx="304800" cy="228600"/>
          </a:xfrm>
          <a:prstGeom prst="upArrow">
            <a:avLst>
              <a:gd name="adj1" fmla="val 50000"/>
              <a:gd name="adj2" fmla="val 25000"/>
            </a:avLst>
          </a:prstGeom>
          <a:solidFill>
            <a:srgbClr val="FFFFFF"/>
          </a:solidFill>
          <a:ln w="9525">
            <a:solidFill>
              <a:schemeClr val="hlink"/>
            </a:solidFill>
            <a:miter lim="800000"/>
            <a:headEnd/>
            <a:tailEnd/>
          </a:ln>
          <a:effectLst/>
        </p:spPr>
        <p:txBody>
          <a:bodyPr wrap="none" anchor="ctr"/>
          <a:lstStyle/>
          <a:p>
            <a:endParaRPr lang="en-MY"/>
          </a:p>
        </p:txBody>
      </p:sp>
      <p:sp>
        <p:nvSpPr>
          <p:cNvPr id="65" name="AutoShape 43">
            <a:extLst>
              <a:ext uri="{FF2B5EF4-FFF2-40B4-BE49-F238E27FC236}">
                <a16:creationId xmlns:a16="http://schemas.microsoft.com/office/drawing/2014/main" id="{2B80E1AE-50A5-47A1-A966-908276D764DC}"/>
              </a:ext>
            </a:extLst>
          </p:cNvPr>
          <p:cNvSpPr>
            <a:spLocks noChangeArrowheads="1"/>
          </p:cNvSpPr>
          <p:nvPr/>
        </p:nvSpPr>
        <p:spPr bwMode="auto">
          <a:xfrm>
            <a:off x="6248400" y="5486400"/>
            <a:ext cx="304800" cy="228600"/>
          </a:xfrm>
          <a:prstGeom prst="upArrow">
            <a:avLst>
              <a:gd name="adj1" fmla="val 50000"/>
              <a:gd name="adj2" fmla="val 25000"/>
            </a:avLst>
          </a:prstGeom>
          <a:solidFill>
            <a:srgbClr val="FFFFFF"/>
          </a:solidFill>
          <a:ln w="9525">
            <a:solidFill>
              <a:schemeClr val="hlink"/>
            </a:solidFill>
            <a:miter lim="800000"/>
            <a:headEnd/>
            <a:tailEnd/>
          </a:ln>
          <a:effectLst/>
        </p:spPr>
        <p:txBody>
          <a:bodyPr wrap="none" anchor="ctr"/>
          <a:lstStyle/>
          <a:p>
            <a:endParaRPr lang="en-MY"/>
          </a:p>
        </p:txBody>
      </p:sp>
      <p:sp>
        <p:nvSpPr>
          <p:cNvPr id="67" name="AutoShape 44">
            <a:extLst>
              <a:ext uri="{FF2B5EF4-FFF2-40B4-BE49-F238E27FC236}">
                <a16:creationId xmlns:a16="http://schemas.microsoft.com/office/drawing/2014/main" id="{6880F219-519B-48C9-81AD-56294C6B30C3}"/>
              </a:ext>
            </a:extLst>
          </p:cNvPr>
          <p:cNvSpPr>
            <a:spLocks noChangeArrowheads="1"/>
          </p:cNvSpPr>
          <p:nvPr/>
        </p:nvSpPr>
        <p:spPr bwMode="auto">
          <a:xfrm>
            <a:off x="2895600" y="2590800"/>
            <a:ext cx="304800" cy="228600"/>
          </a:xfrm>
          <a:prstGeom prst="upArrow">
            <a:avLst>
              <a:gd name="adj1" fmla="val 50000"/>
              <a:gd name="adj2" fmla="val 25000"/>
            </a:avLst>
          </a:prstGeom>
          <a:solidFill>
            <a:srgbClr val="FFFFFF"/>
          </a:solidFill>
          <a:ln w="9525">
            <a:solidFill>
              <a:schemeClr val="hlink"/>
            </a:solidFill>
            <a:miter lim="800000"/>
            <a:headEnd/>
            <a:tailEnd/>
          </a:ln>
          <a:effectLst/>
        </p:spPr>
        <p:txBody>
          <a:bodyPr wrap="none" anchor="ctr"/>
          <a:lstStyle/>
          <a:p>
            <a:endParaRPr lang="en-MY"/>
          </a:p>
        </p:txBody>
      </p:sp>
      <p:sp>
        <p:nvSpPr>
          <p:cNvPr id="71" name="Text Box 48">
            <a:extLst>
              <a:ext uri="{FF2B5EF4-FFF2-40B4-BE49-F238E27FC236}">
                <a16:creationId xmlns:a16="http://schemas.microsoft.com/office/drawing/2014/main" id="{01909D06-77C5-4E42-91BE-278E7A62C9E4}"/>
              </a:ext>
            </a:extLst>
          </p:cNvPr>
          <p:cNvSpPr txBox="1">
            <a:spLocks noChangeArrowheads="1"/>
          </p:cNvSpPr>
          <p:nvPr/>
        </p:nvSpPr>
        <p:spPr bwMode="auto">
          <a:xfrm>
            <a:off x="152400" y="2286000"/>
            <a:ext cx="950913" cy="304800"/>
          </a:xfrm>
          <a:prstGeom prst="rect">
            <a:avLst/>
          </a:prstGeom>
          <a:noFill/>
          <a:ln>
            <a:noFill/>
          </a:ln>
          <a:effectLst/>
          <a:extLst>
            <a:ext uri="{909E8E84-426E-40DD-AFC4-6F175D3DCCD1}">
              <a14:hiddenFill xmlns:a14="http://schemas.microsoft.com/office/drawing/2010/main">
                <a:gradFill rotWithShape="0">
                  <a:gsLst>
                    <a:gs pos="0">
                      <a:srgbClr val="FFFFFF"/>
                    </a:gs>
                    <a:gs pos="50000">
                      <a:srgbClr val="FFCCCC"/>
                    </a:gs>
                    <a:gs pos="100000">
                      <a:srgbClr val="FFFFFF"/>
                    </a:gs>
                  </a:gsLst>
                  <a:lin ang="27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b="1">
                <a:solidFill>
                  <a:schemeClr val="bg2"/>
                </a:solidFill>
              </a:rPr>
              <a:t>Financial</a:t>
            </a:r>
            <a:endParaRPr lang="en-US" altLang="en-US" sz="1400" b="1" noProof="1">
              <a:solidFill>
                <a:schemeClr val="bg2"/>
              </a:solidFill>
            </a:endParaRPr>
          </a:p>
        </p:txBody>
      </p:sp>
      <p:sp>
        <p:nvSpPr>
          <p:cNvPr id="73" name="Text Box 49">
            <a:extLst>
              <a:ext uri="{FF2B5EF4-FFF2-40B4-BE49-F238E27FC236}">
                <a16:creationId xmlns:a16="http://schemas.microsoft.com/office/drawing/2014/main" id="{76249EF4-4133-474E-AA54-55FC627971C9}"/>
              </a:ext>
            </a:extLst>
          </p:cNvPr>
          <p:cNvSpPr txBox="1">
            <a:spLocks noChangeArrowheads="1"/>
          </p:cNvSpPr>
          <p:nvPr/>
        </p:nvSpPr>
        <p:spPr bwMode="auto">
          <a:xfrm>
            <a:off x="206375" y="3505200"/>
            <a:ext cx="1012825" cy="304800"/>
          </a:xfrm>
          <a:prstGeom prst="rect">
            <a:avLst/>
          </a:prstGeom>
          <a:noFill/>
          <a:ln>
            <a:noFill/>
          </a:ln>
          <a:effectLst/>
          <a:extLst>
            <a:ext uri="{909E8E84-426E-40DD-AFC4-6F175D3DCCD1}">
              <a14:hiddenFill xmlns:a14="http://schemas.microsoft.com/office/drawing/2010/main">
                <a:gradFill rotWithShape="0">
                  <a:gsLst>
                    <a:gs pos="0">
                      <a:srgbClr val="FFFFFF"/>
                    </a:gs>
                    <a:gs pos="50000">
                      <a:srgbClr val="FFCCCC"/>
                    </a:gs>
                    <a:gs pos="100000">
                      <a:srgbClr val="FFFFFF"/>
                    </a:gs>
                  </a:gsLst>
                  <a:lin ang="27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b="1">
                <a:solidFill>
                  <a:schemeClr val="bg2"/>
                </a:solidFill>
              </a:rPr>
              <a:t>Customer</a:t>
            </a:r>
            <a:endParaRPr lang="en-US" altLang="en-US" sz="1400" b="1" noProof="1">
              <a:solidFill>
                <a:schemeClr val="bg2"/>
              </a:solidFill>
            </a:endParaRPr>
          </a:p>
        </p:txBody>
      </p:sp>
      <p:sp>
        <p:nvSpPr>
          <p:cNvPr id="75" name="Text Box 50">
            <a:extLst>
              <a:ext uri="{FF2B5EF4-FFF2-40B4-BE49-F238E27FC236}">
                <a16:creationId xmlns:a16="http://schemas.microsoft.com/office/drawing/2014/main" id="{EC4257F6-D794-496B-BF57-2CA17543CE64}"/>
              </a:ext>
            </a:extLst>
          </p:cNvPr>
          <p:cNvSpPr txBox="1">
            <a:spLocks noChangeArrowheads="1"/>
          </p:cNvSpPr>
          <p:nvPr/>
        </p:nvSpPr>
        <p:spPr bwMode="auto">
          <a:xfrm>
            <a:off x="228600" y="5029200"/>
            <a:ext cx="1870075" cy="304800"/>
          </a:xfrm>
          <a:prstGeom prst="rect">
            <a:avLst/>
          </a:prstGeom>
          <a:noFill/>
          <a:ln>
            <a:noFill/>
          </a:ln>
          <a:effectLst/>
          <a:extLst>
            <a:ext uri="{909E8E84-426E-40DD-AFC4-6F175D3DCCD1}">
              <a14:hiddenFill xmlns:a14="http://schemas.microsoft.com/office/drawing/2010/main">
                <a:gradFill rotWithShape="0">
                  <a:gsLst>
                    <a:gs pos="0">
                      <a:srgbClr val="FFFFFF"/>
                    </a:gs>
                    <a:gs pos="50000">
                      <a:srgbClr val="FFCCCC"/>
                    </a:gs>
                    <a:gs pos="100000">
                      <a:srgbClr val="FFFFFF"/>
                    </a:gs>
                  </a:gsLst>
                  <a:lin ang="27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b="1">
                <a:solidFill>
                  <a:schemeClr val="bg2"/>
                </a:solidFill>
              </a:rPr>
              <a:t>HR Internal Process</a:t>
            </a:r>
            <a:endParaRPr lang="en-US" altLang="en-US" sz="1400" b="1" noProof="1">
              <a:solidFill>
                <a:schemeClr val="bg2"/>
              </a:solidFill>
            </a:endParaRPr>
          </a:p>
        </p:txBody>
      </p:sp>
      <p:sp>
        <p:nvSpPr>
          <p:cNvPr id="77" name="Text Box 51">
            <a:extLst>
              <a:ext uri="{FF2B5EF4-FFF2-40B4-BE49-F238E27FC236}">
                <a16:creationId xmlns:a16="http://schemas.microsoft.com/office/drawing/2014/main" id="{43836CB4-A502-4020-888E-F233DB38159D}"/>
              </a:ext>
            </a:extLst>
          </p:cNvPr>
          <p:cNvSpPr txBox="1">
            <a:spLocks noChangeArrowheads="1"/>
          </p:cNvSpPr>
          <p:nvPr/>
        </p:nvSpPr>
        <p:spPr bwMode="auto">
          <a:xfrm>
            <a:off x="228600" y="5486400"/>
            <a:ext cx="1779588" cy="304800"/>
          </a:xfrm>
          <a:prstGeom prst="rect">
            <a:avLst/>
          </a:prstGeom>
          <a:noFill/>
          <a:ln>
            <a:noFill/>
          </a:ln>
          <a:effectLst/>
          <a:extLst>
            <a:ext uri="{909E8E84-426E-40DD-AFC4-6F175D3DCCD1}">
              <a14:hiddenFill xmlns:a14="http://schemas.microsoft.com/office/drawing/2010/main">
                <a:gradFill rotWithShape="0">
                  <a:gsLst>
                    <a:gs pos="0">
                      <a:srgbClr val="FFFFFF"/>
                    </a:gs>
                    <a:gs pos="50000">
                      <a:srgbClr val="FFCCCC"/>
                    </a:gs>
                    <a:gs pos="100000">
                      <a:srgbClr val="FFFFFF"/>
                    </a:gs>
                  </a:gsLst>
                  <a:lin ang="27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b="1">
                <a:solidFill>
                  <a:schemeClr val="bg2"/>
                </a:solidFill>
              </a:rPr>
              <a:t>Learning &amp; Growth</a:t>
            </a:r>
            <a:endParaRPr lang="en-US" altLang="en-US" sz="1400" b="1" noProof="1">
              <a:solidFill>
                <a:schemeClr val="bg2"/>
              </a:solidFill>
            </a:endParaRPr>
          </a:p>
        </p:txBody>
      </p:sp>
      <p:sp>
        <p:nvSpPr>
          <p:cNvPr id="79" name="Text Box 52">
            <a:extLst>
              <a:ext uri="{FF2B5EF4-FFF2-40B4-BE49-F238E27FC236}">
                <a16:creationId xmlns:a16="http://schemas.microsoft.com/office/drawing/2014/main" id="{264AAEE4-57D1-439D-ABD2-E655D559AE57}"/>
              </a:ext>
            </a:extLst>
          </p:cNvPr>
          <p:cNvSpPr txBox="1">
            <a:spLocks noChangeArrowheads="1"/>
          </p:cNvSpPr>
          <p:nvPr/>
        </p:nvSpPr>
        <p:spPr bwMode="auto">
          <a:xfrm>
            <a:off x="1524000" y="2971800"/>
            <a:ext cx="2057400" cy="457200"/>
          </a:xfrm>
          <a:prstGeom prst="rect">
            <a:avLst/>
          </a:prstGeom>
          <a:solidFill>
            <a:srgbClr val="FFFFFF"/>
          </a:solidFill>
          <a:ln>
            <a:solidFill>
              <a:schemeClr val="tx1"/>
            </a:solidFill>
          </a:ln>
          <a:effectLst/>
        </p:spPr>
        <p:txBody>
          <a:bodyPr>
            <a:spAutoFit/>
          </a:bodyPr>
          <a:lstStyle/>
          <a:p>
            <a:pPr algn="ctr"/>
            <a:r>
              <a:rPr lang="en-US" altLang="en-US" sz="1200" b="1" dirty="0"/>
              <a:t>Create Positive Work Environment</a:t>
            </a:r>
            <a:endParaRPr lang="en-US" altLang="en-US" sz="1200" b="1" noProof="1"/>
          </a:p>
        </p:txBody>
      </p:sp>
      <p:sp>
        <p:nvSpPr>
          <p:cNvPr id="81" name="Text Box 53">
            <a:extLst>
              <a:ext uri="{FF2B5EF4-FFF2-40B4-BE49-F238E27FC236}">
                <a16:creationId xmlns:a16="http://schemas.microsoft.com/office/drawing/2014/main" id="{7C6EED1F-63E2-449E-A6B9-E3BDED164F27}"/>
              </a:ext>
            </a:extLst>
          </p:cNvPr>
          <p:cNvSpPr txBox="1">
            <a:spLocks noChangeArrowheads="1"/>
          </p:cNvSpPr>
          <p:nvPr/>
        </p:nvSpPr>
        <p:spPr bwMode="auto">
          <a:xfrm>
            <a:off x="3810000" y="2971800"/>
            <a:ext cx="1447800" cy="457200"/>
          </a:xfrm>
          <a:prstGeom prst="rect">
            <a:avLst/>
          </a:prstGeom>
          <a:noFill/>
          <a:ln>
            <a:noFill/>
          </a:ln>
          <a:effectLst/>
          <a:extLst>
            <a:ext uri="{909E8E84-426E-40DD-AFC4-6F175D3DCCD1}">
              <a14:hiddenFill xmlns:a14="http://schemas.microsoft.com/office/drawing/2010/main">
                <a:gradFill rotWithShape="0">
                  <a:gsLst>
                    <a:gs pos="0">
                      <a:srgbClr val="FFFFFF"/>
                    </a:gs>
                    <a:gs pos="50000">
                      <a:srgbClr val="FFCCCC"/>
                    </a:gs>
                    <a:gs pos="100000">
                      <a:srgbClr val="FFFFFF"/>
                    </a:gs>
                  </a:gsLst>
                  <a:lin ang="2700000" scaled="1"/>
                </a:gra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200" b="1"/>
              <a:t>Provide Quality HR Service</a:t>
            </a:r>
            <a:endParaRPr lang="en-US" altLang="en-US" sz="1200" b="1" noProof="1"/>
          </a:p>
        </p:txBody>
      </p:sp>
      <p:sp>
        <p:nvSpPr>
          <p:cNvPr id="83" name="AutoShape 61">
            <a:extLst>
              <a:ext uri="{FF2B5EF4-FFF2-40B4-BE49-F238E27FC236}">
                <a16:creationId xmlns:a16="http://schemas.microsoft.com/office/drawing/2014/main" id="{62960B0C-4657-4B34-BA81-925E6329F3D0}"/>
              </a:ext>
            </a:extLst>
          </p:cNvPr>
          <p:cNvSpPr>
            <a:spLocks noChangeArrowheads="1"/>
          </p:cNvSpPr>
          <p:nvPr/>
        </p:nvSpPr>
        <p:spPr bwMode="auto">
          <a:xfrm>
            <a:off x="5486400" y="2971800"/>
            <a:ext cx="1676400" cy="457200"/>
          </a:xfrm>
          <a:prstGeom prst="roundRect">
            <a:avLst>
              <a:gd name="adj" fmla="val 16667"/>
            </a:avLst>
          </a:prstGeom>
          <a:solidFill>
            <a:srgbClr val="FF9900"/>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MY" altLang="en-US" sz="1200" noProof="1"/>
          </a:p>
        </p:txBody>
      </p:sp>
      <p:sp>
        <p:nvSpPr>
          <p:cNvPr id="85" name="Text Box 62">
            <a:extLst>
              <a:ext uri="{FF2B5EF4-FFF2-40B4-BE49-F238E27FC236}">
                <a16:creationId xmlns:a16="http://schemas.microsoft.com/office/drawing/2014/main" id="{F3D0EEA5-6817-4A6E-A90D-CFF0DE6F039B}"/>
              </a:ext>
            </a:extLst>
          </p:cNvPr>
          <p:cNvSpPr txBox="1">
            <a:spLocks noChangeArrowheads="1"/>
          </p:cNvSpPr>
          <p:nvPr/>
        </p:nvSpPr>
        <p:spPr bwMode="auto">
          <a:xfrm>
            <a:off x="5410200" y="2971800"/>
            <a:ext cx="1828800" cy="457200"/>
          </a:xfrm>
          <a:prstGeom prst="rect">
            <a:avLst/>
          </a:prstGeom>
          <a:solidFill>
            <a:srgbClr val="FFFFFF"/>
          </a:solidFill>
          <a:ln>
            <a:solidFill>
              <a:schemeClr val="tx1"/>
            </a:solidFill>
          </a:ln>
          <a:effectLst/>
        </p:spPr>
        <p:txBody>
          <a:bodyPr>
            <a:spAutoFit/>
          </a:bodyPr>
          <a:lstStyle/>
          <a:p>
            <a:pPr algn="ctr"/>
            <a:r>
              <a:rPr lang="en-US" altLang="en-US" sz="1200" b="1" dirty="0"/>
              <a:t>Provide High Performance People</a:t>
            </a:r>
            <a:endParaRPr lang="en-US" altLang="en-US" sz="1200" b="1" noProof="1"/>
          </a:p>
        </p:txBody>
      </p:sp>
      <p:sp>
        <p:nvSpPr>
          <p:cNvPr id="87" name="AutoShape 63">
            <a:extLst>
              <a:ext uri="{FF2B5EF4-FFF2-40B4-BE49-F238E27FC236}">
                <a16:creationId xmlns:a16="http://schemas.microsoft.com/office/drawing/2014/main" id="{056E5CC8-61BE-4872-8BDC-A7E6D920B563}"/>
              </a:ext>
            </a:extLst>
          </p:cNvPr>
          <p:cNvSpPr>
            <a:spLocks noChangeArrowheads="1"/>
          </p:cNvSpPr>
          <p:nvPr/>
        </p:nvSpPr>
        <p:spPr bwMode="auto">
          <a:xfrm>
            <a:off x="5715000" y="2590800"/>
            <a:ext cx="304800" cy="228600"/>
          </a:xfrm>
          <a:prstGeom prst="upArrow">
            <a:avLst>
              <a:gd name="adj1" fmla="val 50000"/>
              <a:gd name="adj2" fmla="val 25000"/>
            </a:avLst>
          </a:prstGeom>
          <a:solidFill>
            <a:srgbClr val="FFFFFF"/>
          </a:solidFill>
          <a:ln w="9525">
            <a:solidFill>
              <a:schemeClr val="hlink"/>
            </a:solidFill>
            <a:miter lim="800000"/>
            <a:headEnd/>
            <a:tailEnd/>
          </a:ln>
          <a:effectLst/>
        </p:spPr>
        <p:txBody>
          <a:bodyPr wrap="none" anchor="ctr"/>
          <a:lstStyle/>
          <a:p>
            <a:endParaRPr lang="en-MY"/>
          </a:p>
        </p:txBody>
      </p:sp>
    </p:spTree>
    <p:extLst>
      <p:ext uri="{BB962C8B-B14F-4D97-AF65-F5344CB8AC3E}">
        <p14:creationId xmlns:p14="http://schemas.microsoft.com/office/powerpoint/2010/main" val="435574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1E99A-6EFE-4E71-872E-DED58F4727C3}"/>
              </a:ext>
            </a:extLst>
          </p:cNvPr>
          <p:cNvSpPr>
            <a:spLocks noGrp="1"/>
          </p:cNvSpPr>
          <p:nvPr>
            <p:ph type="title"/>
          </p:nvPr>
        </p:nvSpPr>
        <p:spPr/>
        <p:txBody>
          <a:bodyPr/>
          <a:lstStyle/>
          <a:p>
            <a:r>
              <a:rPr lang="en-MY" dirty="0"/>
              <a:t>PCCM Model</a:t>
            </a:r>
          </a:p>
        </p:txBody>
      </p:sp>
      <p:pic>
        <p:nvPicPr>
          <p:cNvPr id="5" name="Picture 4">
            <a:extLst>
              <a:ext uri="{FF2B5EF4-FFF2-40B4-BE49-F238E27FC236}">
                <a16:creationId xmlns:a16="http://schemas.microsoft.com/office/drawing/2014/main" id="{6BF10865-3D22-4363-A5AF-0F955A24F6D3}"/>
              </a:ext>
            </a:extLst>
          </p:cNvPr>
          <p:cNvPicPr>
            <a:picLocks noChangeAspect="1"/>
          </p:cNvPicPr>
          <p:nvPr/>
        </p:nvPicPr>
        <p:blipFill>
          <a:blip r:embed="rId2"/>
          <a:stretch>
            <a:fillRect/>
          </a:stretch>
        </p:blipFill>
        <p:spPr>
          <a:xfrm>
            <a:off x="1115616" y="1844823"/>
            <a:ext cx="6912768" cy="4601067"/>
          </a:xfrm>
          <a:prstGeom prst="rect">
            <a:avLst/>
          </a:prstGeom>
        </p:spPr>
      </p:pic>
    </p:spTree>
    <p:extLst>
      <p:ext uri="{BB962C8B-B14F-4D97-AF65-F5344CB8AC3E}">
        <p14:creationId xmlns:p14="http://schemas.microsoft.com/office/powerpoint/2010/main" val="68887589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278</TotalTime>
  <Words>1409</Words>
  <Application>Microsoft Office PowerPoint</Application>
  <PresentationFormat>On-screen Show (4:3)</PresentationFormat>
  <Paragraphs>270</Paragraphs>
  <Slides>41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Helvetica</vt:lpstr>
      <vt:lpstr>Times New Roman</vt:lpstr>
      <vt:lpstr>Wingdings</vt:lpstr>
      <vt:lpstr>Office Theme</vt:lpstr>
      <vt:lpstr>Reference </vt:lpstr>
      <vt:lpstr>Strategy Implementation vs Execution</vt:lpstr>
      <vt:lpstr>Example</vt:lpstr>
      <vt:lpstr>Balance Scorecard</vt:lpstr>
      <vt:lpstr>Balance Scorecard</vt:lpstr>
      <vt:lpstr>Challenges in Executing Strategy </vt:lpstr>
      <vt:lpstr>Balance Scorecard</vt:lpstr>
      <vt:lpstr>Balance Scorecard</vt:lpstr>
      <vt:lpstr>Balance Scorecard</vt:lpstr>
      <vt:lpstr>Summary - BSC</vt:lpstr>
      <vt:lpstr>Main Idea</vt:lpstr>
      <vt:lpstr>Three Scorecards</vt:lpstr>
      <vt:lpstr>Elements of a Scorecard</vt:lpstr>
      <vt:lpstr>Perspective Challenge</vt:lpstr>
      <vt:lpstr>HR workforce</vt:lpstr>
      <vt:lpstr>Workforce Metrics</vt:lpstr>
      <vt:lpstr>Workforce Scorecard</vt:lpstr>
      <vt:lpstr>1.Workforce Mindset and Culture</vt:lpstr>
      <vt:lpstr>2. Workforce Competencies</vt:lpstr>
      <vt:lpstr>3. Leadership and Workforce Behaviour </vt:lpstr>
      <vt:lpstr>4. Workforce Success</vt:lpstr>
      <vt:lpstr>Execution Challenge : Role of CEO</vt:lpstr>
      <vt:lpstr>Role of Executive Team</vt:lpstr>
      <vt:lpstr>Role of Line Manager</vt:lpstr>
      <vt:lpstr>Role of the Workforce</vt:lpstr>
      <vt:lpstr>Role of the HR Function</vt:lpstr>
      <vt:lpstr>HR Scorecard</vt:lpstr>
      <vt:lpstr>HR Scorecard</vt:lpstr>
      <vt:lpstr>HR Scorecard</vt:lpstr>
      <vt:lpstr>HR Scorecard</vt:lpstr>
      <vt:lpstr>HR Scorecard</vt:lpstr>
      <vt:lpstr>Template : KPI Table for HR Manager</vt:lpstr>
      <vt:lpstr>Template : KPI Table for HR Manager</vt:lpstr>
      <vt:lpstr>Template : KPI Table for HR Manager</vt:lpstr>
      <vt:lpstr>Template : KPI Table for HR Manager</vt:lpstr>
      <vt:lpstr>Template : KPI Table for HR Manager</vt:lpstr>
      <vt:lpstr>HR Strategy Map</vt:lpstr>
      <vt:lpstr>HR Strategy Map</vt:lpstr>
      <vt:lpstr>Strategy Map</vt:lpstr>
      <vt:lpstr>HR Strategy Map Template</vt:lpstr>
      <vt:lpstr>PCCM Model</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19</cp:revision>
  <cp:lastPrinted>1601-01-01T00:00:00Z</cp:lastPrinted>
  <dcterms:created xsi:type="dcterms:W3CDTF">2020-07-09T15:12:46Z</dcterms:created>
  <dcterms:modified xsi:type="dcterms:W3CDTF">2020-09-13T10:49:56Z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