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9"/>
  </p:notesMasterIdLst>
  <p:handoutMasterIdLst>
    <p:handoutMasterId r:id="rId20"/>
  </p:handoutMasterIdLst>
  <p:sldIdLst>
    <p:sldId id="256" r:id="rId2"/>
    <p:sldId id="269" r:id="rId3"/>
    <p:sldId id="257" r:id="rId4"/>
    <p:sldId id="258" r:id="rId5"/>
    <p:sldId id="259" r:id="rId6"/>
    <p:sldId id="260" r:id="rId7"/>
    <p:sldId id="261" r:id="rId8"/>
    <p:sldId id="262" r:id="rId9"/>
    <p:sldId id="263" r:id="rId10"/>
    <p:sldId id="264" r:id="rId11"/>
    <p:sldId id="265" r:id="rId12"/>
    <p:sldId id="266" r:id="rId13"/>
    <p:sldId id="267" r:id="rId14"/>
    <p:sldId id="268" r:id="rId15"/>
    <p:sldId id="272" r:id="rId16"/>
    <p:sldId id="270" r:id="rId17"/>
    <p:sldId id="271" r:id="rId1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p:txBody>
          <a:bodyPr/>
          <a:lstStyle/>
          <a:p>
            <a:pPr algn="ctr"/>
            <a:r>
              <a:rPr lang="en-MY" dirty="0"/>
              <a:t>Reference </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a:t>12 Sep 2020</a:t>
            </a:r>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01257-D162-41D0-A39D-C965EAC38C8A}"/>
              </a:ext>
            </a:extLst>
          </p:cNvPr>
          <p:cNvSpPr>
            <a:spLocks noGrp="1"/>
          </p:cNvSpPr>
          <p:nvPr>
            <p:ph type="title"/>
          </p:nvPr>
        </p:nvSpPr>
        <p:spPr/>
        <p:txBody>
          <a:bodyPr/>
          <a:lstStyle/>
          <a:p>
            <a:r>
              <a:rPr lang="en-MY" dirty="0"/>
              <a:t>Usage of Metrics</a:t>
            </a:r>
          </a:p>
        </p:txBody>
      </p:sp>
      <p:sp>
        <p:nvSpPr>
          <p:cNvPr id="3" name="Content Placeholder 2">
            <a:extLst>
              <a:ext uri="{FF2B5EF4-FFF2-40B4-BE49-F238E27FC236}">
                <a16:creationId xmlns:a16="http://schemas.microsoft.com/office/drawing/2014/main" id="{8D08CC84-727E-4554-BEBD-51993CA36ECE}"/>
              </a:ext>
            </a:extLst>
          </p:cNvPr>
          <p:cNvSpPr>
            <a:spLocks noGrp="1"/>
          </p:cNvSpPr>
          <p:nvPr>
            <p:ph idx="1"/>
          </p:nvPr>
        </p:nvSpPr>
        <p:spPr>
          <a:xfrm>
            <a:off x="914400" y="1656471"/>
            <a:ext cx="7978080" cy="3932769"/>
          </a:xfrm>
        </p:spPr>
        <p:txBody>
          <a:bodyPr/>
          <a:lstStyle/>
          <a:p>
            <a:endParaRPr lang="en-MY" dirty="0"/>
          </a:p>
          <a:p>
            <a:r>
              <a:rPr lang="en-MY" dirty="0"/>
              <a:t>We are trying to change human behaviour, </a:t>
            </a:r>
            <a:r>
              <a:rPr lang="en-MY" dirty="0" err="1"/>
              <a:t>i.e</a:t>
            </a:r>
            <a:r>
              <a:rPr lang="en-MY" dirty="0"/>
              <a:t> influence the business to do something important</a:t>
            </a:r>
          </a:p>
          <a:p>
            <a:endParaRPr lang="en-MY" dirty="0"/>
          </a:p>
          <a:p>
            <a:r>
              <a:rPr lang="en-MY" dirty="0"/>
              <a:t>We are trying to show something or someone (program/person) that is gaining revenue for them</a:t>
            </a:r>
          </a:p>
        </p:txBody>
      </p:sp>
    </p:spTree>
    <p:extLst>
      <p:ext uri="{BB962C8B-B14F-4D97-AF65-F5344CB8AC3E}">
        <p14:creationId xmlns:p14="http://schemas.microsoft.com/office/powerpoint/2010/main" val="1950271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Analytics</a:t>
            </a:r>
          </a:p>
        </p:txBody>
      </p:sp>
      <p:sp>
        <p:nvSpPr>
          <p:cNvPr id="4" name="TextBox 3">
            <a:extLst>
              <a:ext uri="{FF2B5EF4-FFF2-40B4-BE49-F238E27FC236}">
                <a16:creationId xmlns:a16="http://schemas.microsoft.com/office/drawing/2014/main" id="{CD4BB9BA-8E3F-4C6C-8E67-5693A8F1A679}"/>
              </a:ext>
            </a:extLst>
          </p:cNvPr>
          <p:cNvSpPr txBox="1"/>
          <p:nvPr/>
        </p:nvSpPr>
        <p:spPr>
          <a:xfrm>
            <a:off x="1151620" y="1700808"/>
            <a:ext cx="6840760" cy="4093428"/>
          </a:xfrm>
          <a:prstGeom prst="rect">
            <a:avLst/>
          </a:prstGeom>
          <a:noFill/>
        </p:spPr>
        <p:txBody>
          <a:bodyPr wrap="square" rtlCol="0">
            <a:spAutoFit/>
          </a:bodyPr>
          <a:lstStyle/>
          <a:p>
            <a:endParaRPr lang="en-MY" sz="2000" dirty="0">
              <a:latin typeface="+mn-lt"/>
            </a:endParaRPr>
          </a:p>
          <a:p>
            <a:r>
              <a:rPr lang="en-MY" sz="2000" dirty="0">
                <a:latin typeface="+mn-lt"/>
              </a:rPr>
              <a:t>Using facts to help make decisions</a:t>
            </a:r>
          </a:p>
          <a:p>
            <a:endParaRPr lang="en-MY" sz="2000" dirty="0">
              <a:latin typeface="+mn-lt"/>
            </a:endParaRPr>
          </a:p>
          <a:p>
            <a:pPr marL="285750" indent="-285750">
              <a:buFont typeface="Wingdings" panose="05000000000000000000" pitchFamily="2" charset="2"/>
              <a:buChar char="§"/>
            </a:pPr>
            <a:r>
              <a:rPr lang="en-MY" sz="2000" dirty="0">
                <a:latin typeface="+mn-lt"/>
              </a:rPr>
              <a:t>Identify an outcome you want to predict</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Look at data around the outcome (inputs)</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Use techniques to find and validate patterns in the data that predict outcome</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Deploy the model into daily decision making</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Model learn based on how it does in real life</a:t>
            </a:r>
          </a:p>
        </p:txBody>
      </p:sp>
    </p:spTree>
    <p:extLst>
      <p:ext uri="{BB962C8B-B14F-4D97-AF65-F5344CB8AC3E}">
        <p14:creationId xmlns:p14="http://schemas.microsoft.com/office/powerpoint/2010/main" val="1949675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47349-6944-4A24-B3D6-8F54700C6F4D}"/>
              </a:ext>
            </a:extLst>
          </p:cNvPr>
          <p:cNvSpPr>
            <a:spLocks noGrp="1"/>
          </p:cNvSpPr>
          <p:nvPr>
            <p:ph type="title"/>
          </p:nvPr>
        </p:nvSpPr>
        <p:spPr/>
        <p:txBody>
          <a:bodyPr/>
          <a:lstStyle/>
          <a:p>
            <a:r>
              <a:rPr lang="en-MY" dirty="0"/>
              <a:t>Predictions</a:t>
            </a:r>
          </a:p>
        </p:txBody>
      </p:sp>
      <p:sp>
        <p:nvSpPr>
          <p:cNvPr id="4" name="TextBox 3">
            <a:extLst>
              <a:ext uri="{FF2B5EF4-FFF2-40B4-BE49-F238E27FC236}">
                <a16:creationId xmlns:a16="http://schemas.microsoft.com/office/drawing/2014/main" id="{6CE62431-C2D2-4190-AD9D-B50D50AB149A}"/>
              </a:ext>
            </a:extLst>
          </p:cNvPr>
          <p:cNvSpPr txBox="1"/>
          <p:nvPr/>
        </p:nvSpPr>
        <p:spPr>
          <a:xfrm>
            <a:off x="1475656" y="1988840"/>
            <a:ext cx="5184576" cy="3785652"/>
          </a:xfrm>
          <a:prstGeom prst="rect">
            <a:avLst/>
          </a:prstGeom>
          <a:noFill/>
        </p:spPr>
        <p:txBody>
          <a:bodyPr wrap="square" rtlCol="0">
            <a:spAutoFit/>
          </a:bodyPr>
          <a:lstStyle/>
          <a:p>
            <a:pPr marL="285750" indent="-285750">
              <a:buFont typeface="Wingdings" panose="05000000000000000000" pitchFamily="2" charset="2"/>
              <a:buChar char="§"/>
            </a:pPr>
            <a:r>
              <a:rPr lang="en-MY" sz="2000" dirty="0">
                <a:latin typeface="+mn-lt"/>
              </a:rPr>
              <a:t>Outcome to predict</a:t>
            </a:r>
          </a:p>
          <a:p>
            <a:pPr marL="285750" indent="-285750">
              <a:buFont typeface="Wingdings" panose="05000000000000000000" pitchFamily="2" charset="2"/>
              <a:buChar char="§"/>
            </a:pPr>
            <a:endParaRPr lang="en-MY" sz="2000" dirty="0">
              <a:latin typeface="+mn-lt"/>
            </a:endParaRPr>
          </a:p>
          <a:p>
            <a:pPr lvl="1"/>
            <a:r>
              <a:rPr lang="en-MY" sz="2000" dirty="0">
                <a:latin typeface="+mn-lt"/>
              </a:rPr>
              <a:t>- is it going to rain</a:t>
            </a:r>
          </a:p>
          <a:p>
            <a:endParaRPr lang="en-MY" sz="2000" dirty="0">
              <a:latin typeface="+mn-lt"/>
            </a:endParaRPr>
          </a:p>
          <a:p>
            <a:endParaRPr lang="en-MY" sz="2000" dirty="0">
              <a:latin typeface="+mn-lt"/>
            </a:endParaRPr>
          </a:p>
          <a:p>
            <a:pPr marL="342900" indent="-342900">
              <a:buFont typeface="Wingdings" panose="05000000000000000000" pitchFamily="2" charset="2"/>
              <a:buChar char="§"/>
            </a:pPr>
            <a:r>
              <a:rPr lang="en-MY" sz="2000" dirty="0">
                <a:latin typeface="+mn-lt"/>
              </a:rPr>
              <a:t>Inputs</a:t>
            </a:r>
          </a:p>
          <a:p>
            <a:pPr marL="342900" indent="-342900">
              <a:buFont typeface="Wingdings" panose="05000000000000000000" pitchFamily="2" charset="2"/>
              <a:buChar char="§"/>
            </a:pPr>
            <a:endParaRPr lang="en-MY" sz="2000" dirty="0">
              <a:latin typeface="+mn-lt"/>
            </a:endParaRPr>
          </a:p>
          <a:p>
            <a:pPr marL="800100" lvl="1" indent="-342900">
              <a:buFontTx/>
              <a:buChar char="-"/>
            </a:pPr>
            <a:r>
              <a:rPr lang="en-MY" sz="2000" dirty="0">
                <a:latin typeface="+mn-lt"/>
              </a:rPr>
              <a:t>Grey Clouds : yes/no</a:t>
            </a:r>
          </a:p>
          <a:p>
            <a:pPr marL="800100" lvl="1" indent="-342900">
              <a:buFontTx/>
              <a:buChar char="-"/>
            </a:pPr>
            <a:endParaRPr lang="en-MY" sz="2000" dirty="0">
              <a:latin typeface="+mn-lt"/>
            </a:endParaRPr>
          </a:p>
          <a:p>
            <a:pPr marL="800100" lvl="1" indent="-342900">
              <a:buFontTx/>
              <a:buChar char="-"/>
            </a:pPr>
            <a:r>
              <a:rPr lang="en-MY" sz="2000" dirty="0">
                <a:latin typeface="+mn-lt"/>
              </a:rPr>
              <a:t>Thunder : yes/no</a:t>
            </a:r>
          </a:p>
          <a:p>
            <a:pPr marL="800100" lvl="1" indent="-342900">
              <a:buFontTx/>
              <a:buChar char="-"/>
            </a:pPr>
            <a:endParaRPr lang="en-MY" sz="2000" dirty="0">
              <a:latin typeface="+mn-lt"/>
            </a:endParaRPr>
          </a:p>
          <a:p>
            <a:pPr lvl="1"/>
            <a:r>
              <a:rPr lang="en-MY" sz="2000" dirty="0">
                <a:latin typeface="+mn-lt"/>
              </a:rPr>
              <a:t>- Weather forecast  : yes/no</a:t>
            </a:r>
          </a:p>
        </p:txBody>
      </p:sp>
    </p:spTree>
    <p:extLst>
      <p:ext uri="{BB962C8B-B14F-4D97-AF65-F5344CB8AC3E}">
        <p14:creationId xmlns:p14="http://schemas.microsoft.com/office/powerpoint/2010/main" val="3821523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614CC-D624-4FD2-B3B4-8A96C141B138}"/>
              </a:ext>
            </a:extLst>
          </p:cNvPr>
          <p:cNvSpPr>
            <a:spLocks noGrp="1"/>
          </p:cNvSpPr>
          <p:nvPr>
            <p:ph type="title"/>
          </p:nvPr>
        </p:nvSpPr>
        <p:spPr>
          <a:xfrm>
            <a:off x="914400" y="277813"/>
            <a:ext cx="8050088" cy="1143000"/>
          </a:xfrm>
        </p:spPr>
        <p:txBody>
          <a:bodyPr/>
          <a:lstStyle/>
          <a:p>
            <a:r>
              <a:rPr lang="en-MY" dirty="0"/>
              <a:t>Predictions about Human Behaviour</a:t>
            </a:r>
          </a:p>
        </p:txBody>
      </p:sp>
      <p:sp>
        <p:nvSpPr>
          <p:cNvPr id="3" name="Content Placeholder 2">
            <a:extLst>
              <a:ext uri="{FF2B5EF4-FFF2-40B4-BE49-F238E27FC236}">
                <a16:creationId xmlns:a16="http://schemas.microsoft.com/office/drawing/2014/main" id="{857F1ACC-17CE-4D56-8D43-01C5E8DE0BEE}"/>
              </a:ext>
            </a:extLst>
          </p:cNvPr>
          <p:cNvSpPr>
            <a:spLocks noGrp="1"/>
          </p:cNvSpPr>
          <p:nvPr>
            <p:ph idx="1"/>
          </p:nvPr>
        </p:nvSpPr>
        <p:spPr>
          <a:xfrm>
            <a:off x="919162" y="1903791"/>
            <a:ext cx="7690048" cy="2780641"/>
          </a:xfrm>
        </p:spPr>
        <p:txBody>
          <a:bodyPr/>
          <a:lstStyle/>
          <a:p>
            <a:r>
              <a:rPr lang="en-MY" dirty="0"/>
              <a:t>Paying a mortgage	</a:t>
            </a:r>
          </a:p>
          <a:p>
            <a:r>
              <a:rPr lang="en-MY" dirty="0"/>
              <a:t>Performing well in a job</a:t>
            </a:r>
          </a:p>
          <a:p>
            <a:r>
              <a:rPr lang="en-MY" dirty="0"/>
              <a:t>Being a high value customer</a:t>
            </a:r>
          </a:p>
          <a:p>
            <a:r>
              <a:rPr lang="en-MY" dirty="0"/>
              <a:t>Performing as an athlete</a:t>
            </a:r>
          </a:p>
          <a:p>
            <a:r>
              <a:rPr lang="en-MY" dirty="0"/>
              <a:t>Compliance taking medicine</a:t>
            </a:r>
          </a:p>
        </p:txBody>
      </p:sp>
    </p:spTree>
    <p:extLst>
      <p:ext uri="{BB962C8B-B14F-4D97-AF65-F5344CB8AC3E}">
        <p14:creationId xmlns:p14="http://schemas.microsoft.com/office/powerpoint/2010/main" val="714097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4390D-AD40-4B26-B916-AA4F31F5763F}"/>
              </a:ext>
            </a:extLst>
          </p:cNvPr>
          <p:cNvSpPr>
            <a:spLocks noGrp="1"/>
          </p:cNvSpPr>
          <p:nvPr>
            <p:ph type="title"/>
          </p:nvPr>
        </p:nvSpPr>
        <p:spPr/>
        <p:txBody>
          <a:bodyPr/>
          <a:lstStyle/>
          <a:p>
            <a:r>
              <a:rPr lang="en-MY" dirty="0"/>
              <a:t>Better Results than Intuition</a:t>
            </a:r>
          </a:p>
        </p:txBody>
      </p:sp>
      <p:sp>
        <p:nvSpPr>
          <p:cNvPr id="4" name="TextBox 3">
            <a:extLst>
              <a:ext uri="{FF2B5EF4-FFF2-40B4-BE49-F238E27FC236}">
                <a16:creationId xmlns:a16="http://schemas.microsoft.com/office/drawing/2014/main" id="{BAC16AA3-794E-45A6-BB00-7D1CF6B27AF6}"/>
              </a:ext>
            </a:extLst>
          </p:cNvPr>
          <p:cNvSpPr txBox="1"/>
          <p:nvPr/>
        </p:nvSpPr>
        <p:spPr>
          <a:xfrm>
            <a:off x="1043608" y="1916832"/>
            <a:ext cx="6984776" cy="3416320"/>
          </a:xfrm>
          <a:prstGeom prst="rect">
            <a:avLst/>
          </a:prstGeom>
          <a:noFill/>
        </p:spPr>
        <p:txBody>
          <a:bodyPr wrap="square" rtlCol="0">
            <a:spAutoFit/>
          </a:bodyPr>
          <a:lstStyle/>
          <a:p>
            <a:pPr marL="285750" indent="-285750">
              <a:buFont typeface="Wingdings" panose="05000000000000000000" pitchFamily="2" charset="2"/>
              <a:buChar char="§"/>
            </a:pPr>
            <a:r>
              <a:rPr lang="en-MY" dirty="0"/>
              <a:t>Intuition favours :</a:t>
            </a:r>
          </a:p>
          <a:p>
            <a:pPr lvl="1"/>
            <a:r>
              <a:rPr lang="en-MY" dirty="0"/>
              <a:t>- Those we like</a:t>
            </a:r>
          </a:p>
          <a:p>
            <a:pPr lvl="1"/>
            <a:r>
              <a:rPr lang="en-MY" dirty="0"/>
              <a:t>- Those with common experience</a:t>
            </a:r>
          </a:p>
          <a:p>
            <a:endParaRPr lang="en-MY" dirty="0"/>
          </a:p>
          <a:p>
            <a:pPr marL="285750" indent="-285750">
              <a:buFont typeface="Wingdings" panose="05000000000000000000" pitchFamily="2" charset="2"/>
              <a:buChar char="§"/>
            </a:pPr>
            <a:r>
              <a:rPr lang="en-MY" dirty="0"/>
              <a:t>Human bias often not backed by data or experience</a:t>
            </a:r>
          </a:p>
          <a:p>
            <a:pPr lvl="1"/>
            <a:r>
              <a:rPr lang="en-MY" dirty="0"/>
              <a:t>-Inconsistent set of rules</a:t>
            </a:r>
          </a:p>
          <a:p>
            <a:endParaRPr lang="en-MY" dirty="0"/>
          </a:p>
          <a:p>
            <a:pPr marL="285750" indent="-285750">
              <a:buFont typeface="Wingdings" panose="05000000000000000000" pitchFamily="2" charset="2"/>
              <a:buChar char="§"/>
            </a:pPr>
            <a:r>
              <a:rPr lang="en-MY" dirty="0"/>
              <a:t>Intuition based decisions are hard to :</a:t>
            </a:r>
          </a:p>
          <a:p>
            <a:pPr lvl="1"/>
            <a:r>
              <a:rPr lang="en-MY" dirty="0"/>
              <a:t>- Track results</a:t>
            </a:r>
          </a:p>
          <a:p>
            <a:pPr lvl="1"/>
            <a:r>
              <a:rPr lang="en-MY" dirty="0"/>
              <a:t>- Show accountability</a:t>
            </a:r>
          </a:p>
          <a:p>
            <a:endParaRPr lang="en-MY" dirty="0"/>
          </a:p>
          <a:p>
            <a:pPr marL="285750" indent="-285750">
              <a:buFont typeface="Wingdings" panose="05000000000000000000" pitchFamily="2" charset="2"/>
              <a:buChar char="§"/>
            </a:pPr>
            <a:r>
              <a:rPr lang="en-MY" dirty="0"/>
              <a:t>Don't learn and improve decisions over time</a:t>
            </a:r>
          </a:p>
        </p:txBody>
      </p:sp>
    </p:spTree>
    <p:extLst>
      <p:ext uri="{BB962C8B-B14F-4D97-AF65-F5344CB8AC3E}">
        <p14:creationId xmlns:p14="http://schemas.microsoft.com/office/powerpoint/2010/main" val="3210669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0F077-4234-4A73-BCB7-B56B49C7BB6D}"/>
              </a:ext>
            </a:extLst>
          </p:cNvPr>
          <p:cNvSpPr>
            <a:spLocks noGrp="1"/>
          </p:cNvSpPr>
          <p:nvPr>
            <p:ph type="title"/>
          </p:nvPr>
        </p:nvSpPr>
        <p:spPr/>
        <p:txBody>
          <a:bodyPr/>
          <a:lstStyle/>
          <a:p>
            <a:r>
              <a:rPr lang="en-MY" dirty="0"/>
              <a:t>Case Study : Blind Auditions</a:t>
            </a:r>
          </a:p>
        </p:txBody>
      </p:sp>
      <p:sp>
        <p:nvSpPr>
          <p:cNvPr id="4" name="TextBox 3">
            <a:extLst>
              <a:ext uri="{FF2B5EF4-FFF2-40B4-BE49-F238E27FC236}">
                <a16:creationId xmlns:a16="http://schemas.microsoft.com/office/drawing/2014/main" id="{680F151C-92E0-4670-8EAA-4B65668ADE11}"/>
              </a:ext>
            </a:extLst>
          </p:cNvPr>
          <p:cNvSpPr txBox="1"/>
          <p:nvPr/>
        </p:nvSpPr>
        <p:spPr>
          <a:xfrm>
            <a:off x="1043608" y="1772816"/>
            <a:ext cx="6912768" cy="4801314"/>
          </a:xfrm>
          <a:prstGeom prst="rect">
            <a:avLst/>
          </a:prstGeom>
          <a:noFill/>
        </p:spPr>
        <p:txBody>
          <a:bodyPr wrap="square" rtlCol="0">
            <a:spAutoFit/>
          </a:bodyPr>
          <a:lstStyle/>
          <a:p>
            <a:r>
              <a:rPr lang="en-MY" dirty="0"/>
              <a:t>“Blind” auditions for symphony orchestras reduced sex-biased hiring and improved female musicians’ likelihood of advancing out of preliminary rounds, which often leads to tenured employment.</a:t>
            </a:r>
          </a:p>
          <a:p>
            <a:endParaRPr lang="en-MY" dirty="0"/>
          </a:p>
          <a:p>
            <a:pPr marL="285750" indent="-285750">
              <a:buFont typeface="Wingdings" panose="05000000000000000000" pitchFamily="2" charset="2"/>
              <a:buChar char="§"/>
            </a:pPr>
            <a:r>
              <a:rPr lang="en-MY" dirty="0"/>
              <a:t>Using a screen to conceal candidates from the jury during preliminary auditions increased the likelihood that a female musician would advance to the next round by 11 percentage points. During the final round, “blind” auditions increased the likelihood of female musicians being selected by 30%.</a:t>
            </a:r>
          </a:p>
          <a:p>
            <a:pPr marL="285750" indent="-285750">
              <a:buFont typeface="Wingdings" panose="05000000000000000000" pitchFamily="2" charset="2"/>
              <a:buChar char="§"/>
            </a:pPr>
            <a:r>
              <a:rPr lang="en-MY" dirty="0"/>
              <a:t>According to analysis using roster data, the transition to blind auditions from 1970 to the 1990s can explain 30 percent of the increase in the proportion female among new hires and possibly 25 percent of the increase in the percentage female in the orchestras.</a:t>
            </a:r>
          </a:p>
          <a:p>
            <a:pPr marL="285750" indent="-285750">
              <a:buFont typeface="Wingdings" panose="05000000000000000000" pitchFamily="2" charset="2"/>
              <a:buChar char="§"/>
            </a:pPr>
            <a:r>
              <a:rPr lang="en-MY" dirty="0"/>
              <a:t>In short, “blind” auditions significantly reduced gender-biased hiring and the gender gap in symphony orchestra compositions.</a:t>
            </a:r>
          </a:p>
          <a:p>
            <a:endParaRPr lang="en-MY" dirty="0"/>
          </a:p>
        </p:txBody>
      </p:sp>
    </p:spTree>
    <p:extLst>
      <p:ext uri="{BB962C8B-B14F-4D97-AF65-F5344CB8AC3E}">
        <p14:creationId xmlns:p14="http://schemas.microsoft.com/office/powerpoint/2010/main" val="3899447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F5B3D-1D41-4546-87B4-8DE59C14C132}"/>
              </a:ext>
            </a:extLst>
          </p:cNvPr>
          <p:cNvSpPr>
            <a:spLocks noGrp="1"/>
          </p:cNvSpPr>
          <p:nvPr>
            <p:ph type="title"/>
          </p:nvPr>
        </p:nvSpPr>
        <p:spPr/>
        <p:txBody>
          <a:bodyPr/>
          <a:lstStyle/>
          <a:p>
            <a:r>
              <a:rPr lang="en-MY" dirty="0"/>
              <a:t>Mortgage Example</a:t>
            </a:r>
          </a:p>
        </p:txBody>
      </p:sp>
      <p:sp>
        <p:nvSpPr>
          <p:cNvPr id="4" name="TextBox 3">
            <a:extLst>
              <a:ext uri="{FF2B5EF4-FFF2-40B4-BE49-F238E27FC236}">
                <a16:creationId xmlns:a16="http://schemas.microsoft.com/office/drawing/2014/main" id="{4577DECB-D14A-44C5-B03F-1C7016D9EF88}"/>
              </a:ext>
            </a:extLst>
          </p:cNvPr>
          <p:cNvSpPr txBox="1"/>
          <p:nvPr/>
        </p:nvSpPr>
        <p:spPr>
          <a:xfrm>
            <a:off x="1043608" y="2060848"/>
            <a:ext cx="7056784" cy="4524315"/>
          </a:xfrm>
          <a:prstGeom prst="rect">
            <a:avLst/>
          </a:prstGeom>
          <a:noFill/>
        </p:spPr>
        <p:txBody>
          <a:bodyPr wrap="square" rtlCol="0">
            <a:spAutoFit/>
          </a:bodyPr>
          <a:lstStyle/>
          <a:p>
            <a:r>
              <a:rPr lang="en-MY" dirty="0"/>
              <a:t>Outcome : Probability of defaulting on payment</a:t>
            </a:r>
          </a:p>
          <a:p>
            <a:endParaRPr lang="en-MY" dirty="0"/>
          </a:p>
          <a:p>
            <a:r>
              <a:rPr lang="en-MY" dirty="0"/>
              <a:t>A. Gather (Input) data points :</a:t>
            </a:r>
          </a:p>
          <a:p>
            <a:endParaRPr lang="en-MY" dirty="0"/>
          </a:p>
          <a:p>
            <a:pPr lvl="1"/>
            <a:r>
              <a:rPr lang="en-MY" dirty="0"/>
              <a:t>- Credit history, credit activity, collections activity, bankruptcy</a:t>
            </a:r>
          </a:p>
          <a:p>
            <a:endParaRPr lang="en-MY" dirty="0"/>
          </a:p>
          <a:p>
            <a:r>
              <a:rPr lang="en-MY" dirty="0"/>
              <a:t>B.  Machine Learning looks for patterns</a:t>
            </a:r>
          </a:p>
          <a:p>
            <a:endParaRPr lang="en-MY" dirty="0"/>
          </a:p>
          <a:p>
            <a:r>
              <a:rPr lang="en-MY" dirty="0"/>
              <a:t>C. What is it about who pays and who defaults</a:t>
            </a:r>
          </a:p>
          <a:p>
            <a:endParaRPr lang="en-MY" dirty="0"/>
          </a:p>
          <a:p>
            <a:endParaRPr lang="en-MY" dirty="0"/>
          </a:p>
          <a:p>
            <a:r>
              <a:rPr lang="en-MY" dirty="0"/>
              <a:t>Ideal Predictive Analytics Outcome</a:t>
            </a:r>
          </a:p>
          <a:p>
            <a:endParaRPr lang="en-MY" dirty="0"/>
          </a:p>
          <a:p>
            <a:pPr marL="285750" indent="-285750">
              <a:buFont typeface="Wingdings" panose="05000000000000000000" pitchFamily="2" charset="2"/>
              <a:buChar char="§"/>
            </a:pPr>
            <a:r>
              <a:rPr lang="en-MY" dirty="0"/>
              <a:t>Minimise expensive mistakes</a:t>
            </a:r>
          </a:p>
          <a:p>
            <a:pPr marL="285750" indent="-285750">
              <a:buFont typeface="Wingdings" panose="05000000000000000000" pitchFamily="2" charset="2"/>
              <a:buChar char="§"/>
            </a:pPr>
            <a:r>
              <a:rPr lang="en-MY" dirty="0"/>
              <a:t>Maximise business outcomes</a:t>
            </a:r>
          </a:p>
          <a:p>
            <a:endParaRPr lang="en-MY" dirty="0"/>
          </a:p>
        </p:txBody>
      </p:sp>
    </p:spTree>
    <p:extLst>
      <p:ext uri="{BB962C8B-B14F-4D97-AF65-F5344CB8AC3E}">
        <p14:creationId xmlns:p14="http://schemas.microsoft.com/office/powerpoint/2010/main" val="2963258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F5B3D-1D41-4546-87B4-8DE59C14C132}"/>
              </a:ext>
            </a:extLst>
          </p:cNvPr>
          <p:cNvSpPr>
            <a:spLocks noGrp="1"/>
          </p:cNvSpPr>
          <p:nvPr>
            <p:ph type="title"/>
          </p:nvPr>
        </p:nvSpPr>
        <p:spPr>
          <a:xfrm>
            <a:off x="914400" y="277813"/>
            <a:ext cx="8122096" cy="1143000"/>
          </a:xfrm>
        </p:spPr>
        <p:txBody>
          <a:bodyPr/>
          <a:lstStyle/>
          <a:p>
            <a:r>
              <a:rPr lang="en-MY" dirty="0"/>
              <a:t>Aggregate vs Individual Predictions</a:t>
            </a:r>
          </a:p>
        </p:txBody>
      </p:sp>
      <p:sp>
        <p:nvSpPr>
          <p:cNvPr id="4" name="TextBox 3">
            <a:extLst>
              <a:ext uri="{FF2B5EF4-FFF2-40B4-BE49-F238E27FC236}">
                <a16:creationId xmlns:a16="http://schemas.microsoft.com/office/drawing/2014/main" id="{541E5388-D08B-46A4-A783-D1AA605B7544}"/>
              </a:ext>
            </a:extLst>
          </p:cNvPr>
          <p:cNvSpPr txBox="1"/>
          <p:nvPr/>
        </p:nvSpPr>
        <p:spPr>
          <a:xfrm>
            <a:off x="1187624" y="1844824"/>
            <a:ext cx="3312368" cy="2862322"/>
          </a:xfrm>
          <a:prstGeom prst="rect">
            <a:avLst/>
          </a:prstGeom>
          <a:noFill/>
        </p:spPr>
        <p:txBody>
          <a:bodyPr wrap="square" rtlCol="0">
            <a:spAutoFit/>
          </a:bodyPr>
          <a:lstStyle/>
          <a:p>
            <a:r>
              <a:rPr lang="en-MY" u="sng" dirty="0"/>
              <a:t>Aggregate Level</a:t>
            </a:r>
          </a:p>
          <a:p>
            <a:endParaRPr lang="en-MY" dirty="0"/>
          </a:p>
          <a:p>
            <a:pPr marL="285750" indent="-285750">
              <a:buFont typeface="Wingdings" panose="05000000000000000000" pitchFamily="2" charset="2"/>
              <a:buChar char="§"/>
            </a:pPr>
            <a:r>
              <a:rPr lang="en-MY" dirty="0"/>
              <a:t>Workforce Planning</a:t>
            </a:r>
          </a:p>
          <a:p>
            <a:pPr marL="285750" indent="-285750">
              <a:buFont typeface="Wingdings" panose="05000000000000000000" pitchFamily="2" charset="2"/>
              <a:buChar char="§"/>
            </a:pPr>
            <a:r>
              <a:rPr lang="en-MY" dirty="0"/>
              <a:t>Staffing levels</a:t>
            </a:r>
          </a:p>
          <a:p>
            <a:pPr marL="285750" indent="-285750">
              <a:buFont typeface="Wingdings" panose="05000000000000000000" pitchFamily="2" charset="2"/>
              <a:buChar char="§"/>
            </a:pPr>
            <a:r>
              <a:rPr lang="en-MY" dirty="0"/>
              <a:t>Best time to contact candidates</a:t>
            </a:r>
          </a:p>
          <a:p>
            <a:pPr marL="285750" indent="-285750">
              <a:buFont typeface="Wingdings" panose="05000000000000000000" pitchFamily="2" charset="2"/>
              <a:buChar char="§"/>
            </a:pPr>
            <a:r>
              <a:rPr lang="en-MY" dirty="0"/>
              <a:t>Ideal times for reviews/Promotions/Raises</a:t>
            </a:r>
          </a:p>
          <a:p>
            <a:pPr marL="285750" indent="-285750">
              <a:buFont typeface="Wingdings" panose="05000000000000000000" pitchFamily="2" charset="2"/>
              <a:buChar char="§"/>
            </a:pPr>
            <a:r>
              <a:rPr lang="en-MY" dirty="0"/>
              <a:t>Which training delivers best results</a:t>
            </a:r>
          </a:p>
        </p:txBody>
      </p:sp>
      <p:sp>
        <p:nvSpPr>
          <p:cNvPr id="5" name="TextBox 4">
            <a:extLst>
              <a:ext uri="{FF2B5EF4-FFF2-40B4-BE49-F238E27FC236}">
                <a16:creationId xmlns:a16="http://schemas.microsoft.com/office/drawing/2014/main" id="{D847A113-C244-44C9-BB34-8DEFD6DEDEDA}"/>
              </a:ext>
            </a:extLst>
          </p:cNvPr>
          <p:cNvSpPr txBox="1"/>
          <p:nvPr/>
        </p:nvSpPr>
        <p:spPr>
          <a:xfrm>
            <a:off x="4932040" y="1844824"/>
            <a:ext cx="3744416" cy="2585323"/>
          </a:xfrm>
          <a:prstGeom prst="rect">
            <a:avLst/>
          </a:prstGeom>
          <a:noFill/>
        </p:spPr>
        <p:txBody>
          <a:bodyPr wrap="square" rtlCol="0">
            <a:spAutoFit/>
          </a:bodyPr>
          <a:lstStyle/>
          <a:p>
            <a:r>
              <a:rPr lang="en-MY" u="sng" dirty="0"/>
              <a:t>Individual Level</a:t>
            </a:r>
          </a:p>
          <a:p>
            <a:endParaRPr lang="en-MY" dirty="0"/>
          </a:p>
          <a:p>
            <a:pPr marL="285750" indent="-285750">
              <a:buFont typeface="Wingdings" panose="05000000000000000000" pitchFamily="2" charset="2"/>
              <a:buChar char="§"/>
            </a:pPr>
            <a:r>
              <a:rPr lang="en-MY" dirty="0"/>
              <a:t>Candidates/Employee</a:t>
            </a:r>
          </a:p>
          <a:p>
            <a:pPr lvl="1"/>
            <a:r>
              <a:rPr lang="en-MY" dirty="0"/>
              <a:t>- Hiring/layoff</a:t>
            </a:r>
          </a:p>
          <a:p>
            <a:pPr lvl="1"/>
            <a:r>
              <a:rPr lang="en-MY" dirty="0"/>
              <a:t>- Succession planning</a:t>
            </a:r>
          </a:p>
          <a:p>
            <a:pPr lvl="1"/>
            <a:r>
              <a:rPr lang="en-MY" dirty="0"/>
              <a:t>- Predictive job pathing</a:t>
            </a:r>
          </a:p>
          <a:p>
            <a:pPr lvl="1"/>
            <a:r>
              <a:rPr lang="en-MY" dirty="0"/>
              <a:t>- Predictive employee lifetime value</a:t>
            </a:r>
          </a:p>
          <a:p>
            <a:pPr lvl="1"/>
            <a:r>
              <a:rPr lang="en-MY" dirty="0"/>
              <a:t>- What and whom to invest in</a:t>
            </a:r>
          </a:p>
        </p:txBody>
      </p:sp>
    </p:spTree>
    <p:extLst>
      <p:ext uri="{BB962C8B-B14F-4D97-AF65-F5344CB8AC3E}">
        <p14:creationId xmlns:p14="http://schemas.microsoft.com/office/powerpoint/2010/main" val="3719779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F5B3D-1D41-4546-87B4-8DE59C14C132}"/>
              </a:ext>
            </a:extLst>
          </p:cNvPr>
          <p:cNvSpPr>
            <a:spLocks noGrp="1"/>
          </p:cNvSpPr>
          <p:nvPr>
            <p:ph type="title"/>
          </p:nvPr>
        </p:nvSpPr>
        <p:spPr/>
        <p:txBody>
          <a:bodyPr/>
          <a:lstStyle/>
          <a:p>
            <a:r>
              <a:rPr lang="en-MY" dirty="0"/>
              <a:t>Organisational Behaviour Change</a:t>
            </a:r>
          </a:p>
        </p:txBody>
      </p:sp>
      <p:sp>
        <p:nvSpPr>
          <p:cNvPr id="3" name="Content Placeholder 2">
            <a:extLst>
              <a:ext uri="{FF2B5EF4-FFF2-40B4-BE49-F238E27FC236}">
                <a16:creationId xmlns:a16="http://schemas.microsoft.com/office/drawing/2014/main" id="{90873BF8-99BD-495C-B693-E95ECCFB6535}"/>
              </a:ext>
            </a:extLst>
          </p:cNvPr>
          <p:cNvSpPr>
            <a:spLocks noGrp="1"/>
          </p:cNvSpPr>
          <p:nvPr>
            <p:ph idx="1"/>
          </p:nvPr>
        </p:nvSpPr>
        <p:spPr/>
        <p:txBody>
          <a:bodyPr/>
          <a:lstStyle/>
          <a:p>
            <a:r>
              <a:rPr lang="en-MY" dirty="0"/>
              <a:t>Move from “what do we think” to “what data tell us”</a:t>
            </a:r>
          </a:p>
          <a:p>
            <a:r>
              <a:rPr lang="en-MY" dirty="0"/>
              <a:t>Openness to data challenging some widely held beliefs</a:t>
            </a:r>
          </a:p>
          <a:p>
            <a:r>
              <a:rPr lang="en-MY" dirty="0"/>
              <a:t>Openness to moving beyond softer indicators like engagement or performance reviews to actual business performance</a:t>
            </a:r>
          </a:p>
          <a:p>
            <a:endParaRPr lang="en-MY" dirty="0"/>
          </a:p>
        </p:txBody>
      </p:sp>
    </p:spTree>
    <p:extLst>
      <p:ext uri="{BB962C8B-B14F-4D97-AF65-F5344CB8AC3E}">
        <p14:creationId xmlns:p14="http://schemas.microsoft.com/office/powerpoint/2010/main" val="2704724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F5B3D-1D41-4546-87B4-8DE59C14C132}"/>
              </a:ext>
            </a:extLst>
          </p:cNvPr>
          <p:cNvSpPr>
            <a:spLocks noGrp="1"/>
          </p:cNvSpPr>
          <p:nvPr>
            <p:ph type="title"/>
          </p:nvPr>
        </p:nvSpPr>
        <p:spPr/>
        <p:txBody>
          <a:bodyPr/>
          <a:lstStyle/>
          <a:p>
            <a:r>
              <a:rPr lang="en-MY" dirty="0"/>
              <a:t>Distribution Shape</a:t>
            </a:r>
          </a:p>
        </p:txBody>
      </p:sp>
      <p:pic>
        <p:nvPicPr>
          <p:cNvPr id="5" name="Picture 4">
            <a:extLst>
              <a:ext uri="{FF2B5EF4-FFF2-40B4-BE49-F238E27FC236}">
                <a16:creationId xmlns:a16="http://schemas.microsoft.com/office/drawing/2014/main" id="{DDE81C90-DA75-46B6-8B82-3FAB17D379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844824"/>
            <a:ext cx="8274168" cy="3459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7998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3B9BD-EB7C-4638-A93A-7376E8EC821B}"/>
              </a:ext>
            </a:extLst>
          </p:cNvPr>
          <p:cNvSpPr>
            <a:spLocks noGrp="1"/>
          </p:cNvSpPr>
          <p:nvPr>
            <p:ph type="title"/>
          </p:nvPr>
        </p:nvSpPr>
        <p:spPr/>
        <p:txBody>
          <a:bodyPr/>
          <a:lstStyle/>
          <a:p>
            <a:r>
              <a:rPr lang="en-MY" dirty="0"/>
              <a:t>Considerations for Choosing a Measure of Central Tendency</a:t>
            </a:r>
          </a:p>
        </p:txBody>
      </p:sp>
      <p:sp>
        <p:nvSpPr>
          <p:cNvPr id="4" name="TextBox 3">
            <a:extLst>
              <a:ext uri="{FF2B5EF4-FFF2-40B4-BE49-F238E27FC236}">
                <a16:creationId xmlns:a16="http://schemas.microsoft.com/office/drawing/2014/main" id="{0FE7CEC4-1FD9-4FAD-BE21-77E877A87BFD}"/>
              </a:ext>
            </a:extLst>
          </p:cNvPr>
          <p:cNvSpPr txBox="1"/>
          <p:nvPr/>
        </p:nvSpPr>
        <p:spPr>
          <a:xfrm>
            <a:off x="755576" y="1772816"/>
            <a:ext cx="7931224" cy="2862322"/>
          </a:xfrm>
          <a:prstGeom prst="rect">
            <a:avLst/>
          </a:prstGeom>
          <a:noFill/>
        </p:spPr>
        <p:txBody>
          <a:bodyPr wrap="square" rtlCol="0">
            <a:spAutoFit/>
          </a:bodyPr>
          <a:lstStyle/>
          <a:p>
            <a:pPr marL="342900" indent="-342900">
              <a:buFont typeface="Wingdings" panose="05000000000000000000" pitchFamily="2" charset="2"/>
              <a:buChar char="§"/>
            </a:pPr>
            <a:r>
              <a:rPr lang="en-MY" dirty="0">
                <a:latin typeface="+mn-lt"/>
              </a:rPr>
              <a:t>For a nominal variable, the mode is the only measure that can be used.</a:t>
            </a:r>
          </a:p>
          <a:p>
            <a:pPr marL="342900" indent="-342900">
              <a:buFont typeface="Wingdings" panose="05000000000000000000" pitchFamily="2" charset="2"/>
              <a:buChar char="§"/>
            </a:pPr>
            <a:endParaRPr lang="en-MY" dirty="0">
              <a:latin typeface="+mn-lt"/>
            </a:endParaRPr>
          </a:p>
          <a:p>
            <a:pPr marL="342900" indent="-342900">
              <a:buFont typeface="Wingdings" panose="05000000000000000000" pitchFamily="2" charset="2"/>
              <a:buChar char="§"/>
            </a:pPr>
            <a:r>
              <a:rPr lang="en-MY" dirty="0">
                <a:latin typeface="+mn-lt"/>
              </a:rPr>
              <a:t>For ordinal variables, the mode and the median may be used.  The median provides more information (taking into account the ranking of categories.)</a:t>
            </a:r>
          </a:p>
          <a:p>
            <a:pPr marL="342900" indent="-342900">
              <a:buFont typeface="Wingdings" panose="05000000000000000000" pitchFamily="2" charset="2"/>
              <a:buChar char="§"/>
            </a:pPr>
            <a:endParaRPr lang="en-MY" dirty="0">
              <a:latin typeface="+mn-lt"/>
            </a:endParaRPr>
          </a:p>
          <a:p>
            <a:pPr marL="342900" indent="-342900">
              <a:buFont typeface="Wingdings" panose="05000000000000000000" pitchFamily="2" charset="2"/>
              <a:buChar char="§"/>
            </a:pPr>
            <a:r>
              <a:rPr lang="en-MY" dirty="0">
                <a:latin typeface="+mn-lt"/>
              </a:rPr>
              <a:t>For interval-ratio variables, the mode, median, and mean may all be calculated.  The mean provides the most information about the distribution, but the median is preferred if the distribution is skewed.</a:t>
            </a:r>
          </a:p>
          <a:p>
            <a:pPr marL="342900" indent="-342900">
              <a:buFont typeface="Wingdings" panose="05000000000000000000" pitchFamily="2" charset="2"/>
              <a:buChar char="§"/>
            </a:pPr>
            <a:endParaRPr lang="en-MY" dirty="0">
              <a:latin typeface="+mn-lt"/>
            </a:endParaRPr>
          </a:p>
        </p:txBody>
      </p:sp>
    </p:spTree>
    <p:extLst>
      <p:ext uri="{BB962C8B-B14F-4D97-AF65-F5344CB8AC3E}">
        <p14:creationId xmlns:p14="http://schemas.microsoft.com/office/powerpoint/2010/main" val="2744315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91F76-BC72-41EB-B856-74E5567824EF}"/>
              </a:ext>
            </a:extLst>
          </p:cNvPr>
          <p:cNvSpPr>
            <a:spLocks noGrp="1"/>
          </p:cNvSpPr>
          <p:nvPr>
            <p:ph type="title"/>
          </p:nvPr>
        </p:nvSpPr>
        <p:spPr/>
        <p:txBody>
          <a:bodyPr/>
          <a:lstStyle/>
          <a:p>
            <a:r>
              <a:rPr lang="en-MY" dirty="0"/>
              <a:t>Which measure to choose</a:t>
            </a:r>
          </a:p>
        </p:txBody>
      </p:sp>
      <p:pic>
        <p:nvPicPr>
          <p:cNvPr id="5" name="Picture 1028">
            <a:extLst>
              <a:ext uri="{FF2B5EF4-FFF2-40B4-BE49-F238E27FC236}">
                <a16:creationId xmlns:a16="http://schemas.microsoft.com/office/drawing/2014/main" id="{670F5923-EDF0-4DAB-9CA7-842C8B8AE9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748" y="1628800"/>
            <a:ext cx="5831160" cy="4441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7368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0094E-BF48-4BB0-8057-D0DBB040C804}"/>
              </a:ext>
            </a:extLst>
          </p:cNvPr>
          <p:cNvSpPr>
            <a:spLocks noGrp="1"/>
          </p:cNvSpPr>
          <p:nvPr>
            <p:ph type="title"/>
          </p:nvPr>
        </p:nvSpPr>
        <p:spPr/>
        <p:txBody>
          <a:bodyPr/>
          <a:lstStyle/>
          <a:p>
            <a:r>
              <a:rPr lang="en-MY" dirty="0"/>
              <a:t>Factor Analysis</a:t>
            </a:r>
          </a:p>
        </p:txBody>
      </p:sp>
      <p:sp>
        <p:nvSpPr>
          <p:cNvPr id="3" name="Content Placeholder 2">
            <a:extLst>
              <a:ext uri="{FF2B5EF4-FFF2-40B4-BE49-F238E27FC236}">
                <a16:creationId xmlns:a16="http://schemas.microsoft.com/office/drawing/2014/main" id="{4055A1AF-BEC5-40D6-A69B-B6DE38D8ABC5}"/>
              </a:ext>
            </a:extLst>
          </p:cNvPr>
          <p:cNvSpPr>
            <a:spLocks noGrp="1"/>
          </p:cNvSpPr>
          <p:nvPr>
            <p:ph idx="1"/>
          </p:nvPr>
        </p:nvSpPr>
        <p:spPr>
          <a:xfrm>
            <a:off x="914400" y="1828801"/>
            <a:ext cx="7474024" cy="1828800"/>
          </a:xfrm>
        </p:spPr>
        <p:txBody>
          <a:bodyPr/>
          <a:lstStyle/>
          <a:p>
            <a:pPr marL="0" indent="0">
              <a:buNone/>
            </a:pPr>
            <a:r>
              <a:rPr lang="en-MY" dirty="0"/>
              <a:t>Factor Analysis identifies correlations between and among variables to bind then into one underlying factor driving their values</a:t>
            </a:r>
          </a:p>
        </p:txBody>
      </p:sp>
    </p:spTree>
    <p:extLst>
      <p:ext uri="{BB962C8B-B14F-4D97-AF65-F5344CB8AC3E}">
        <p14:creationId xmlns:p14="http://schemas.microsoft.com/office/powerpoint/2010/main" val="3651178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F664E-3EC5-422F-B4A4-6C93A9B77CCF}"/>
              </a:ext>
            </a:extLst>
          </p:cNvPr>
          <p:cNvSpPr>
            <a:spLocks noGrp="1"/>
          </p:cNvSpPr>
          <p:nvPr>
            <p:ph type="title"/>
          </p:nvPr>
        </p:nvSpPr>
        <p:spPr/>
        <p:txBody>
          <a:bodyPr/>
          <a:lstStyle/>
          <a:p>
            <a:r>
              <a:rPr lang="en-MY" dirty="0"/>
              <a:t>Correlation Coefficient</a:t>
            </a:r>
          </a:p>
        </p:txBody>
      </p:sp>
      <p:pic>
        <p:nvPicPr>
          <p:cNvPr id="5" name="Picture 4">
            <a:extLst>
              <a:ext uri="{FF2B5EF4-FFF2-40B4-BE49-F238E27FC236}">
                <a16:creationId xmlns:a16="http://schemas.microsoft.com/office/drawing/2014/main" id="{DF5D8777-9E3D-44D8-BAF4-40F79E4B004D}"/>
              </a:ext>
            </a:extLst>
          </p:cNvPr>
          <p:cNvPicPr>
            <a:picLocks noChangeAspect="1"/>
          </p:cNvPicPr>
          <p:nvPr/>
        </p:nvPicPr>
        <p:blipFill>
          <a:blip r:embed="rId2"/>
          <a:stretch>
            <a:fillRect/>
          </a:stretch>
        </p:blipFill>
        <p:spPr>
          <a:xfrm>
            <a:off x="931560" y="1700808"/>
            <a:ext cx="5562600" cy="2076450"/>
          </a:xfrm>
          <a:prstGeom prst="rect">
            <a:avLst/>
          </a:prstGeom>
        </p:spPr>
      </p:pic>
      <p:pic>
        <p:nvPicPr>
          <p:cNvPr id="7" name="Picture 6">
            <a:extLst>
              <a:ext uri="{FF2B5EF4-FFF2-40B4-BE49-F238E27FC236}">
                <a16:creationId xmlns:a16="http://schemas.microsoft.com/office/drawing/2014/main" id="{7CAADB28-BF20-4D9C-97CC-72D2A4627187}"/>
              </a:ext>
            </a:extLst>
          </p:cNvPr>
          <p:cNvPicPr>
            <a:picLocks noChangeAspect="1"/>
          </p:cNvPicPr>
          <p:nvPr/>
        </p:nvPicPr>
        <p:blipFill>
          <a:blip r:embed="rId3"/>
          <a:stretch>
            <a:fillRect/>
          </a:stretch>
        </p:blipFill>
        <p:spPr>
          <a:xfrm>
            <a:off x="1986588" y="4057253"/>
            <a:ext cx="6187165" cy="2442747"/>
          </a:xfrm>
          <a:prstGeom prst="rect">
            <a:avLst/>
          </a:prstGeom>
        </p:spPr>
      </p:pic>
    </p:spTree>
    <p:extLst>
      <p:ext uri="{BB962C8B-B14F-4D97-AF65-F5344CB8AC3E}">
        <p14:creationId xmlns:p14="http://schemas.microsoft.com/office/powerpoint/2010/main" val="2756768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5E891-5855-4DD4-B0B8-A9B9DEC62280}"/>
              </a:ext>
            </a:extLst>
          </p:cNvPr>
          <p:cNvSpPr>
            <a:spLocks noGrp="1"/>
          </p:cNvSpPr>
          <p:nvPr>
            <p:ph type="title"/>
          </p:nvPr>
        </p:nvSpPr>
        <p:spPr/>
        <p:txBody>
          <a:bodyPr/>
          <a:lstStyle/>
          <a:p>
            <a:r>
              <a:rPr lang="en-MY" dirty="0"/>
              <a:t>Monte Carlo Simulation</a:t>
            </a:r>
          </a:p>
        </p:txBody>
      </p:sp>
      <p:sp>
        <p:nvSpPr>
          <p:cNvPr id="3" name="Content Placeholder 2">
            <a:extLst>
              <a:ext uri="{FF2B5EF4-FFF2-40B4-BE49-F238E27FC236}">
                <a16:creationId xmlns:a16="http://schemas.microsoft.com/office/drawing/2014/main" id="{C4A6425B-4158-44F0-9BD4-EE4B9C092F40}"/>
              </a:ext>
            </a:extLst>
          </p:cNvPr>
          <p:cNvSpPr>
            <a:spLocks noGrp="1"/>
          </p:cNvSpPr>
          <p:nvPr>
            <p:ph idx="1"/>
          </p:nvPr>
        </p:nvSpPr>
        <p:spPr>
          <a:xfrm>
            <a:off x="914400" y="1600200"/>
            <a:ext cx="7978080" cy="4853136"/>
          </a:xfrm>
        </p:spPr>
        <p:txBody>
          <a:bodyPr/>
          <a:lstStyle/>
          <a:p>
            <a:pPr marL="0" indent="0">
              <a:buNone/>
            </a:pPr>
            <a:r>
              <a:rPr lang="en-MY" dirty="0"/>
              <a:t>A method of estimating the value of an unknown quantity using the principles of inferential statistics</a:t>
            </a:r>
          </a:p>
          <a:p>
            <a:pPr marL="0" indent="0">
              <a:buNone/>
            </a:pPr>
            <a:endParaRPr lang="en-MY" dirty="0"/>
          </a:p>
          <a:p>
            <a:pPr>
              <a:buFont typeface="Wingdings" panose="05000000000000000000" pitchFamily="2" charset="2"/>
              <a:buChar char="§"/>
            </a:pPr>
            <a:r>
              <a:rPr lang="en-MY" dirty="0"/>
              <a:t>Inferential Statistics</a:t>
            </a:r>
          </a:p>
          <a:p>
            <a:pPr lvl="1">
              <a:buFont typeface="Wingdings" panose="05000000000000000000" pitchFamily="2" charset="2"/>
              <a:buChar char="§"/>
            </a:pPr>
            <a:r>
              <a:rPr lang="en-MY" dirty="0"/>
              <a:t>Population : A set of examples</a:t>
            </a:r>
          </a:p>
          <a:p>
            <a:pPr lvl="1">
              <a:buFont typeface="Wingdings" panose="05000000000000000000" pitchFamily="2" charset="2"/>
              <a:buChar char="§"/>
            </a:pPr>
            <a:r>
              <a:rPr lang="en-MY" dirty="0"/>
              <a:t>Sample : A proper subset of a population</a:t>
            </a:r>
          </a:p>
          <a:p>
            <a:pPr lvl="1">
              <a:buFont typeface="Wingdings" panose="05000000000000000000" pitchFamily="2" charset="2"/>
              <a:buChar char="§"/>
            </a:pPr>
            <a:r>
              <a:rPr lang="en-MY" dirty="0"/>
              <a:t>Key facts : a random sample tends to exhibit the same properties as the population from which it is drawn</a:t>
            </a:r>
          </a:p>
          <a:p>
            <a:pPr marL="0" indent="0">
              <a:buNone/>
            </a:pPr>
            <a:endParaRPr lang="en-MY" dirty="0"/>
          </a:p>
        </p:txBody>
      </p:sp>
    </p:spTree>
    <p:extLst>
      <p:ext uri="{BB962C8B-B14F-4D97-AF65-F5344CB8AC3E}">
        <p14:creationId xmlns:p14="http://schemas.microsoft.com/office/powerpoint/2010/main" val="3852840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06E55-2854-4937-9C35-881B7E7CBD46}"/>
              </a:ext>
            </a:extLst>
          </p:cNvPr>
          <p:cNvSpPr>
            <a:spLocks noGrp="1"/>
          </p:cNvSpPr>
          <p:nvPr>
            <p:ph type="title"/>
          </p:nvPr>
        </p:nvSpPr>
        <p:spPr/>
        <p:txBody>
          <a:bodyPr/>
          <a:lstStyle/>
          <a:p>
            <a:r>
              <a:rPr lang="en-MY" dirty="0"/>
              <a:t>Monte Carlo Method</a:t>
            </a:r>
          </a:p>
        </p:txBody>
      </p:sp>
      <p:sp>
        <p:nvSpPr>
          <p:cNvPr id="4" name="TextBox 3">
            <a:extLst>
              <a:ext uri="{FF2B5EF4-FFF2-40B4-BE49-F238E27FC236}">
                <a16:creationId xmlns:a16="http://schemas.microsoft.com/office/drawing/2014/main" id="{85A8E4CB-99C2-43DC-95CC-3E85ECA04D95}"/>
              </a:ext>
            </a:extLst>
          </p:cNvPr>
          <p:cNvSpPr txBox="1"/>
          <p:nvPr/>
        </p:nvSpPr>
        <p:spPr>
          <a:xfrm>
            <a:off x="1187624" y="2060849"/>
            <a:ext cx="7499176" cy="1754326"/>
          </a:xfrm>
          <a:prstGeom prst="rect">
            <a:avLst/>
          </a:prstGeom>
          <a:noFill/>
        </p:spPr>
        <p:txBody>
          <a:bodyPr wrap="square" rtlCol="0">
            <a:spAutoFit/>
          </a:bodyPr>
          <a:lstStyle/>
          <a:p>
            <a:r>
              <a:rPr lang="en-MY" dirty="0"/>
              <a:t>In the late 1940s, Stanislaw </a:t>
            </a:r>
            <a:r>
              <a:rPr lang="en-MY" dirty="0" err="1"/>
              <a:t>Ulam</a:t>
            </a:r>
            <a:r>
              <a:rPr lang="en-MY" dirty="0"/>
              <a:t> invented the modern version of the Markov Chain Monte Carlo method while he was working on nuclear weapons projects at the Los Alamos National Laboratory. Immediately after </a:t>
            </a:r>
            <a:r>
              <a:rPr lang="en-MY" dirty="0" err="1"/>
              <a:t>Ulam's</a:t>
            </a:r>
            <a:r>
              <a:rPr lang="en-MY" dirty="0"/>
              <a:t> breakthrough, John von Neumann understood its importance. Von Neumann programmed the ENIAC computer to perform Monte Carlo calculations.</a:t>
            </a:r>
          </a:p>
        </p:txBody>
      </p:sp>
    </p:spTree>
    <p:extLst>
      <p:ext uri="{BB962C8B-B14F-4D97-AF65-F5344CB8AC3E}">
        <p14:creationId xmlns:p14="http://schemas.microsoft.com/office/powerpoint/2010/main" val="2144451510"/>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671</TotalTime>
  <Words>737</Words>
  <Application>Microsoft Office PowerPoint</Application>
  <PresentationFormat>On-screen Show (4:3)</PresentationFormat>
  <Paragraphs>114</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Times New Roman</vt:lpstr>
      <vt:lpstr>Wingdings</vt:lpstr>
      <vt:lpstr>Office Theme</vt:lpstr>
      <vt:lpstr>Reference </vt:lpstr>
      <vt:lpstr>Usage of Metrics</vt:lpstr>
      <vt:lpstr>Analytics</vt:lpstr>
      <vt:lpstr>Predictions</vt:lpstr>
      <vt:lpstr>Predictions about Human Behaviour</vt:lpstr>
      <vt:lpstr>Better Results than Intuition</vt:lpstr>
      <vt:lpstr>Case Study : Blind Auditions</vt:lpstr>
      <vt:lpstr>Mortgage Example</vt:lpstr>
      <vt:lpstr>Aggregate vs Individual Predictions</vt:lpstr>
      <vt:lpstr>Organisational Behaviour Change</vt:lpstr>
      <vt:lpstr>Distribution Shape</vt:lpstr>
      <vt:lpstr>Considerations for Choosing a Measure of Central Tendency</vt:lpstr>
      <vt:lpstr>Which measure to choose</vt:lpstr>
      <vt:lpstr>Factor Analysis</vt:lpstr>
      <vt:lpstr>Correlation Coefficient</vt:lpstr>
      <vt:lpstr>Monte Carlo Simulation</vt:lpstr>
      <vt:lpstr>Monte Carlo Method</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17</cp:revision>
  <cp:lastPrinted>1601-01-01T00:00:00Z</cp:lastPrinted>
  <dcterms:created xsi:type="dcterms:W3CDTF">2020-07-09T15:12:46Z</dcterms:created>
  <dcterms:modified xsi:type="dcterms:W3CDTF">2020-09-12T12:16:19Z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