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326" r:id="rId3"/>
    <p:sldId id="329" r:id="rId4"/>
    <p:sldId id="331" r:id="rId5"/>
    <p:sldId id="330" r:id="rId6"/>
    <p:sldId id="333" r:id="rId7"/>
    <p:sldId id="287" r:id="rId8"/>
    <p:sldId id="318" r:id="rId9"/>
    <p:sldId id="320" r:id="rId10"/>
    <p:sldId id="321" r:id="rId11"/>
    <p:sldId id="33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B05D5C-5907-4D8B-BE1D-8793467BD6A1}" type="datetimeFigureOut">
              <a:rPr lang="en-IN" smtClean="0"/>
              <a:t>13-06-2022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7A9735-025E-4A4A-9899-156AF29604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6380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83A211D-B2D6-4745-AE34-E893432B1A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DB1D6E8-FB7C-4FFA-9722-6E228D07B5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FD1CE65-8A87-477D-A86A-527E1B542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13-06-2022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25E3FE3-A034-49CC-BE91-2F6D33038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3A058BA-14EC-4BC6-8B08-271AE6820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5741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517AEA9-F9CE-4ADC-80C5-4B0135C36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D0CC8B-862F-4B19-8492-B010E1278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990D40A-8D85-4464-8F59-E5963601C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13-06-2022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387D1DD-26C6-4163-B53D-2DE4A245E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ECC99CE-517E-4746-9850-A7B4D8A25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9917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109F149-1ADF-4801-B77A-E2E29A1F1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8D20269-55D5-4983-9470-7B34ED0E76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E200C7C-54D2-4A8D-A013-13D1B31D2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13-06-2022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F53C634-8CD9-48C3-91D3-376E58E1C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C10C96C-2EB3-4C38-AAD5-672E4DBF9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2775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7327C7-14E6-4A1C-BBEC-C67B2380B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E693918-1C91-4414-86C9-DE9C103132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AA64DFD-196C-46BA-95CE-2FEF88C06C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D1B91C2-552D-43F5-9E8C-DA59130D9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13-06-2022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39A3DDE-1F86-4939-9A09-58E19BF27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B8E270A-E7A0-448C-8970-0775335CA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5581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9FAE53F-95C4-4C7F-9222-CE43A6785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4BBADF4-F463-4F18-A013-A4BA1BEB49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AE063F1-3173-4E68-B3F3-A3C488F50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F8028E4-3A23-44D9-A149-213A7D3828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A941D21-295C-4387-95AE-5F21D8401E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C93E9450-05E8-44EB-98CB-9122071E9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13-06-2022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4F31E7EB-265A-4A79-A84A-E4FE1A856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501C41E0-DA3E-4204-A1E7-FC2BE041F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0869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11C1FF-8619-4EAC-BB68-8CE4440E8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210FCDD-E36E-4483-AD1C-3F49FB35A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13-06-2022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F87628F-672B-42AC-B710-970378E9F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C57D42E-39FE-4020-95B3-7318A9663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5946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5A342DA4-5402-4D3D-9BE1-66E2CDE7D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13-06-2022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C5CC8B20-3C6B-4043-952A-CA8952053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107A68A-67BA-4713-8CE5-A989C97F8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8995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570986-E63F-44F1-9759-6312BAF57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A8CFF04-E247-4FB1-83CB-5E754311B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75412B2-547B-44D7-B69A-36E16B23EE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A5F4DB5-4C95-40E3-BA52-F66278268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13-06-2022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D4C48E9-B4DD-4412-94BA-26339E92A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63CC6F7-DE34-4A83-9696-8AEFAE177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1010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A6BA12-5F84-4CAA-80CA-0C504F22E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39D0D2B1-F248-437E-9356-94FE192B14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4A3F044-AD28-4F4B-A952-97B34A09AA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2DA9A38-8BD0-4FF3-822B-1E801D9B2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13-06-2022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3643287-1828-4645-900A-032293EE7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49984F8-8DD2-4D48-8A5D-D65B4DCA8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9636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6C7EEE9-C3E3-4941-B3FD-4A383E589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052D1CF-D8C3-4497-A2DE-106D55A9FD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9ABA26D-4233-46BD-88CD-043823C4D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13-06-2022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0215CBE-8F1C-4943-923C-DF66C847D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2DEB116-2257-4C08-BB4F-39B5A0116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3239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25838774-D725-4700-9C1C-8DFD986413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1BE7E06-29B8-457E-A7FA-3040A3548D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6AF0E46-EF33-47E8-9674-1C928963A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13-06-2022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DEEFDA3-0FFB-4094-8CD9-E6BC06B22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D2D84BB-01BA-4978-BC24-2A60EE1F5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2799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80671E54-E018-494F-ACE2-FFB21D68C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111ABBA-847A-4582-8001-EA353A9E8E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B702D60-AE6D-4F99-A6DA-BC1CFEF6FC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C264E-F17E-46F9-923C-95ADEE847C43}" type="datetimeFigureOut">
              <a:rPr lang="en-IN" smtClean="0"/>
              <a:t>13-06-2022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1C0A6C8-B08E-4250-9505-96848B7B9E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5253FE9-B126-4AFF-AB83-E1B027C386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4044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1EF4E7-6B2D-4C2D-973F-4B41A14DA2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Recruitment and Selection Analytics </a:t>
            </a:r>
            <a:endParaRPr lang="en-IN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53A0BCC-E86A-47F7-B507-796448F2B0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86808"/>
            <a:ext cx="9144000" cy="1170992"/>
          </a:xfrm>
        </p:spPr>
        <p:txBody>
          <a:bodyPr/>
          <a:lstStyle/>
          <a:p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069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886A78E-05D2-45E6-A0CD-7FFDEA7A7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>
                <a:solidFill>
                  <a:srgbClr val="7030A0"/>
                </a:solidFill>
                <a:latin typeface="AGaramondPro-Regular"/>
              </a:rPr>
              <a:t>M</a:t>
            </a:r>
            <a:r>
              <a:rPr lang="en-IN" sz="4400" b="0" i="0" u="none" strike="noStrike" baseline="0" dirty="0">
                <a:solidFill>
                  <a:srgbClr val="7030A0"/>
                </a:solidFill>
                <a:latin typeface="AGaramondPro-Regular"/>
              </a:rPr>
              <a:t>ajor </a:t>
            </a:r>
            <a:r>
              <a:rPr lang="en-IN" sz="4400" b="0" i="0" u="none" strike="noStrike" baseline="0" dirty="0" smtClean="0">
                <a:solidFill>
                  <a:srgbClr val="7030A0"/>
                </a:solidFill>
                <a:latin typeface="AGaramondPro-Regular"/>
              </a:rPr>
              <a:t>Sub-Functions</a:t>
            </a:r>
            <a:r>
              <a:rPr lang="en-IN" sz="4400" b="0" i="0" u="none" strike="noStrike" baseline="0" dirty="0">
                <a:latin typeface="AGaramondPro-Regular"/>
              </a:rPr>
              <a:t/>
            </a:r>
            <a:br>
              <a:rPr lang="en-IN" sz="4400" b="0" i="0" u="none" strike="noStrike" baseline="0" dirty="0">
                <a:latin typeface="AGaramondPro-Regular"/>
              </a:rPr>
            </a:br>
            <a:r>
              <a:rPr lang="en-US" sz="4400" b="0" i="0" u="none" strike="noStrike" baseline="0" smtClean="0">
                <a:latin typeface="AGaramondPro-Regular"/>
              </a:rPr>
              <a:t>oRecruitment</a:t>
            </a:r>
            <a:r>
              <a:rPr lang="en-US" sz="4400" b="0" i="0" u="none" strike="noStrike" baseline="0" dirty="0" smtClean="0">
                <a:latin typeface="AGaramondPro-Regular"/>
              </a:rPr>
              <a:t> </a:t>
            </a:r>
            <a:r>
              <a:rPr lang="en-US" sz="4400" b="0" i="0" u="none" strike="noStrike" baseline="0" dirty="0">
                <a:latin typeface="AGaramondPro-Regular"/>
              </a:rPr>
              <a:t>and Selection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3819EF7-80F4-4BD3-9A66-0B1279F18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36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 analysis, </a:t>
            </a:r>
          </a:p>
          <a:p>
            <a:r>
              <a:rPr lang="en-US" sz="36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HRP,</a:t>
            </a:r>
          </a:p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6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osting of jobs/job advertisements,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6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creening of applications, 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6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election process, and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6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nduction/socialization process.</a:t>
            </a:r>
            <a:endParaRPr lang="en-I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067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CBD6E4A-D095-4434-92E7-7041B8884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Analytics in Human Resource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129276F-95D1-45CB-8305-F19CDDBCB7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 – Getting the </a:t>
            </a:r>
            <a:r>
              <a:rPr lang="en-US" sz="3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R’s right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</a:t>
            </a:r>
          </a:p>
          <a:p>
            <a:pPr lvl="1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Regression analysis: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technique tries to 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predict the </a:t>
            </a:r>
            <a:r>
              <a:rPr lang="en-US" sz="36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number of labour 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based on several factors such as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Sales target, 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customer acquisition target,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Customer attrition, and 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Employee attrition.</a:t>
            </a:r>
          </a:p>
          <a:p>
            <a:pPr lvl="2"/>
            <a:endParaRPr lang="en-I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119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CBD6E4A-D095-4434-92E7-7041B8884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Analytics in Human Resource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129276F-95D1-45CB-8305-F19CDDBCB7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Regression Analysis: </a:t>
            </a:r>
            <a:r>
              <a:rPr lang="en-US" sz="44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Predict (N)</a:t>
            </a:r>
          </a:p>
          <a:p>
            <a:pPr marL="0" indent="0">
              <a:buNone/>
            </a:pPr>
            <a:r>
              <a:rPr lang="en-US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 excel for problem</a:t>
            </a:r>
          </a:p>
        </p:txBody>
      </p:sp>
    </p:spTree>
    <p:extLst>
      <p:ext uri="{BB962C8B-B14F-4D97-AF65-F5344CB8AC3E}">
        <p14:creationId xmlns:p14="http://schemas.microsoft.com/office/powerpoint/2010/main" val="2561008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49DF8DA-0000-485B-867C-148ABAE8C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0" i="0" u="none" strike="noStrike" baseline="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Usage of HR Analytics in </a:t>
            </a:r>
            <a:r>
              <a:rPr lang="en-US" sz="4000" b="0" i="0" u="none" strike="noStrike" baseline="0" dirty="0">
                <a:solidFill>
                  <a:srgbClr val="000066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Recruitment Process</a:t>
            </a:r>
            <a:endParaRPr lang="en-IN" sz="40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EA455F4-F13A-42CD-B2B2-952A5A6AC4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Major Objectives of Recruitment</a:t>
            </a:r>
          </a:p>
          <a:p>
            <a:pPr marL="514350" indent="-514350">
              <a:buFont typeface="+mj-lt"/>
              <a:buAutoNum type="arabicPeriod"/>
            </a:pPr>
            <a:r>
              <a:rPr lang="en-IN" sz="2400" b="1" i="0" u="none" strike="noStrike" baseline="0" dirty="0">
                <a:solidFill>
                  <a:srgbClr val="A6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Attract applicants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IN" sz="2000" b="1" dirty="0">
                <a:solidFill>
                  <a:srgbClr val="A6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Generating applicants (How many ways?)</a:t>
            </a:r>
            <a:endParaRPr lang="en-IN" sz="2000" b="1" i="0" u="none" strike="noStrike" baseline="0" dirty="0">
              <a:solidFill>
                <a:srgbClr val="A60000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IN" sz="2400" b="1" dirty="0">
                <a:solidFill>
                  <a:srgbClr val="A6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IN" sz="2400" b="1" i="0" u="none" strike="noStrike" baseline="0" dirty="0">
                <a:solidFill>
                  <a:srgbClr val="A6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aintain data pool of applicants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IN" sz="2000" b="1" dirty="0">
                <a:solidFill>
                  <a:srgbClr val="A6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What for?</a:t>
            </a:r>
            <a:endParaRPr lang="en-IN" sz="2000" b="1" i="0" u="none" strike="noStrike" baseline="0" dirty="0">
              <a:solidFill>
                <a:srgbClr val="A60000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IN" sz="2400" b="1" dirty="0">
                <a:solidFill>
                  <a:srgbClr val="A6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IN" sz="2400" b="1" i="0" u="none" strike="noStrike" baseline="0" dirty="0">
                <a:solidFill>
                  <a:srgbClr val="A6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nfluence eligible candidate to join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IN" sz="2000" b="1" dirty="0">
                <a:solidFill>
                  <a:srgbClr val="A6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Why will one join?</a:t>
            </a:r>
            <a:endParaRPr lang="en-IN" sz="2000" b="1" i="0" u="none" strike="noStrike" baseline="0" dirty="0">
              <a:solidFill>
                <a:srgbClr val="A60000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1550" lvl="1" indent="-514350">
              <a:buFont typeface="+mj-lt"/>
              <a:buAutoNum type="arabicPeriod"/>
            </a:pPr>
            <a:endParaRPr lang="en-IN" b="1" i="0" u="none" strike="noStrike" baseline="0" dirty="0">
              <a:solidFill>
                <a:srgbClr val="A6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03980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70921CB-03E3-4A2F-BA23-40F3A6814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How will you conclude whether recruitment did a fine job?</a:t>
            </a:r>
            <a:endParaRPr lang="en-IN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2A5E7B8-E6A9-4A44-BB6D-0893296C6E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that we need to understand </a:t>
            </a:r>
          </a:p>
          <a:p>
            <a:pPr algn="ctr"/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KPI</a:t>
            </a:r>
            <a:endParaRPr lang="en-IN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996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50072F-6D71-4CE0-B0A1-F19F8258C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70165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Important Recruitment KPIs</a:t>
            </a:r>
            <a:endParaRPr lang="en-IN" sz="4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7481657"/>
              </p:ext>
            </p:extLst>
          </p:nvPr>
        </p:nvGraphicFramePr>
        <p:xfrm>
          <a:off x="1706880" y="2435290"/>
          <a:ext cx="8987246" cy="3441000"/>
        </p:xfrm>
        <a:graphic>
          <a:graphicData uri="http://schemas.openxmlformats.org/drawingml/2006/table">
            <a:tbl>
              <a:tblPr firstRow="1" firstCol="1" bandRow="1"/>
              <a:tblGrid>
                <a:gridCol w="70075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50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03588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8233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S.No</a:t>
                      </a:r>
                      <a:endParaRPr lang="en-IN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Ratio/Metrics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Formula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470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Sourcing channel effectiveness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 = Number of hired candidates through the channel/</a:t>
                      </a: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Number of applications generated through the channel/</a:t>
                      </a:r>
                      <a:endParaRPr lang="en-IN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64667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Channel selection for placing advertisement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CS = Minimum number of impressions/day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4700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Sourcing channel cost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CC = Amount of money spent on the advertising on a channel/Number of eligible candidates applied on that channel</a:t>
                      </a:r>
                      <a:endParaRPr lang="en-IN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 4.3</a:t>
            </a: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Showing various ratio/metrics about recruitment channel selection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360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50072F-6D71-4CE0-B0A1-F19F8258C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5698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Important Recruitment KPIs</a:t>
            </a:r>
            <a:endParaRPr lang="en-IN" sz="4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7246" y="1825625"/>
            <a:ext cx="812509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512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88F7A00-6114-4A42-A11A-449E28838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3989EF35-7FC8-4C40-A4DC-44CC5DB34F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02" t="46174" r="353" b="-93"/>
          <a:stretch/>
        </p:blipFill>
        <p:spPr>
          <a:xfrm>
            <a:off x="152400" y="243840"/>
            <a:ext cx="11836400" cy="646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599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2126679-0D4C-4028-A9CE-16841C686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D93DC2EB-4EB5-4997-BF9E-09B8F8AABB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632"/>
          <a:stretch/>
        </p:blipFill>
        <p:spPr>
          <a:xfrm>
            <a:off x="838200" y="365125"/>
            <a:ext cx="10515599" cy="607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735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F8431A-5841-45F4-9C4D-6EBA57B27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>
                <a:solidFill>
                  <a:srgbClr val="FF0000"/>
                </a:solidFill>
                <a:highlight>
                  <a:srgbClr val="FFFF00"/>
                </a:highlight>
              </a:rPr>
              <a:t>HCL Technology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29A69D2-3D38-454C-8184-0B0FC4B47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2660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4944</TotalTime>
  <Words>220</Words>
  <Application>Microsoft Office PowerPoint</Application>
  <PresentationFormat>Widescreen</PresentationFormat>
  <Paragraphs>46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AGaramondPro-Regular</vt:lpstr>
      <vt:lpstr>Arial</vt:lpstr>
      <vt:lpstr>Calibri</vt:lpstr>
      <vt:lpstr>Calibri Light</vt:lpstr>
      <vt:lpstr>Times New Roman</vt:lpstr>
      <vt:lpstr>Office Theme</vt:lpstr>
      <vt:lpstr>Recruitment and Selection Analytics </vt:lpstr>
      <vt:lpstr>Major Sub-Functions oRecruitment and Selection</vt:lpstr>
      <vt:lpstr>Analytics in Human Resource Planning</vt:lpstr>
      <vt:lpstr>Analytics in Human Resource Planning</vt:lpstr>
      <vt:lpstr>Usage of HR Analytics in Recruitment Process</vt:lpstr>
      <vt:lpstr>How will you conclude whether recruitment did a fine job?</vt:lpstr>
      <vt:lpstr>Important Recruitment KPIs</vt:lpstr>
      <vt:lpstr>Important Recruitment KPIs</vt:lpstr>
      <vt:lpstr>PowerPoint Presentation</vt:lpstr>
      <vt:lpstr>PowerPoint Presentation</vt:lpstr>
      <vt:lpstr>HCL Technology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KPI Dashboard</dc:title>
  <dc:creator>DELL</dc:creator>
  <cp:lastModifiedBy>hp</cp:lastModifiedBy>
  <cp:revision>76</cp:revision>
  <dcterms:created xsi:type="dcterms:W3CDTF">2018-03-28T14:57:04Z</dcterms:created>
  <dcterms:modified xsi:type="dcterms:W3CDTF">2022-06-13T10:36:19Z</dcterms:modified>
</cp:coreProperties>
</file>