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8" r:id="rId3"/>
    <p:sldId id="260" r:id="rId4"/>
    <p:sldId id="261" r:id="rId5"/>
    <p:sldId id="259" r:id="rId6"/>
    <p:sldId id="262" r:id="rId7"/>
    <p:sldId id="263" r:id="rId8"/>
    <p:sldId id="269" r:id="rId9"/>
    <p:sldId id="272" r:id="rId10"/>
    <p:sldId id="331" r:id="rId11"/>
    <p:sldId id="264" r:id="rId12"/>
    <p:sldId id="265" r:id="rId13"/>
    <p:sldId id="266" r:id="rId14"/>
    <p:sldId id="267" r:id="rId15"/>
    <p:sldId id="268" r:id="rId16"/>
    <p:sldId id="270" r:id="rId17"/>
    <p:sldId id="325" r:id="rId18"/>
    <p:sldId id="271" r:id="rId19"/>
    <p:sldId id="273" r:id="rId20"/>
    <p:sldId id="278" r:id="rId21"/>
    <p:sldId id="280" r:id="rId22"/>
    <p:sldId id="324" r:id="rId23"/>
    <p:sldId id="283" r:id="rId24"/>
    <p:sldId id="275" r:id="rId25"/>
    <p:sldId id="276" r:id="rId26"/>
    <p:sldId id="284" r:id="rId27"/>
    <p:sldId id="285" r:id="rId28"/>
    <p:sldId id="277" r:id="rId29"/>
    <p:sldId id="286" r:id="rId30"/>
    <p:sldId id="319" r:id="rId31"/>
    <p:sldId id="306" r:id="rId32"/>
    <p:sldId id="307" r:id="rId33"/>
    <p:sldId id="309" r:id="rId34"/>
    <p:sldId id="310" r:id="rId35"/>
    <p:sldId id="317" r:id="rId36"/>
    <p:sldId id="318" r:id="rId37"/>
    <p:sldId id="326" r:id="rId38"/>
    <p:sldId id="327" r:id="rId39"/>
    <p:sldId id="328" r:id="rId40"/>
    <p:sldId id="329" r:id="rId41"/>
    <p:sldId id="330" r:id="rId42"/>
    <p:sldId id="323" r:id="rId43"/>
    <p:sldId id="320" r:id="rId44"/>
    <p:sldId id="321" r:id="rId45"/>
    <p:sldId id="32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4F6D17-278D-4A5A-A6E8-4D5043F1142E}" type="doc">
      <dgm:prSet loTypeId="urn:microsoft.com/office/officeart/2009/3/layout/HorizontalOrganizationChart" loCatId="hierarchy" qsTypeId="urn:microsoft.com/office/officeart/2005/8/quickstyle/simple1" qsCatId="simple" csTypeId="urn:microsoft.com/office/officeart/2005/8/colors/accent1_1" csCatId="accent1" phldr="1"/>
      <dgm:spPr/>
      <dgm:t>
        <a:bodyPr/>
        <a:lstStyle/>
        <a:p>
          <a:endParaRPr lang="en-US"/>
        </a:p>
      </dgm:t>
    </dgm:pt>
    <dgm:pt modelId="{1CFF487D-B65B-419C-AF7E-FA707F0CBF54}">
      <dgm:prSet phldrT="[Text]" custT="1"/>
      <dgm:spPr/>
      <dgm:t>
        <a:bodyPr/>
        <a:lstStyle/>
        <a:p>
          <a:pPr algn="ctr"/>
          <a:r>
            <a:rPr lang="en-US" sz="4400" dirty="0"/>
            <a:t>Recommender Systems</a:t>
          </a:r>
        </a:p>
        <a:p>
          <a:pPr algn="just"/>
          <a:r>
            <a:rPr lang="en-US" sz="2000" dirty="0"/>
            <a:t>Recommender systems </a:t>
          </a:r>
          <a:r>
            <a:rPr lang="en-US" sz="2000" b="1" dirty="0"/>
            <a:t>predicts</a:t>
          </a:r>
          <a:r>
            <a:rPr lang="en-US" sz="2000" dirty="0"/>
            <a:t> the </a:t>
          </a:r>
          <a:r>
            <a:rPr lang="en-US" sz="2000" b="1" dirty="0"/>
            <a:t>level of preference </a:t>
          </a:r>
          <a:r>
            <a:rPr lang="en-US" sz="2000" dirty="0"/>
            <a:t>of a given item by a user, and are used to </a:t>
          </a:r>
          <a:r>
            <a:rPr lang="en-US" sz="2000" b="1" dirty="0"/>
            <a:t>provide a list of recommended items a user might be interested in.</a:t>
          </a:r>
        </a:p>
        <a:p>
          <a:pPr algn="just"/>
          <a:r>
            <a:rPr lang="en-US" sz="2000" dirty="0"/>
            <a:t>E-commerce systems employ recommender systems to enhance the customer loyalty and helps in cross-selling and </a:t>
          </a:r>
          <a:r>
            <a:rPr lang="en-IN" sz="2000" dirty="0"/>
            <a:t>upselling</a:t>
          </a:r>
          <a:r>
            <a:rPr lang="en-US" sz="2000" dirty="0"/>
            <a:t> of products</a:t>
          </a:r>
        </a:p>
      </dgm:t>
    </dgm:pt>
    <dgm:pt modelId="{6241E74B-86DB-4064-A582-4B0C5D36BAE4}" type="parTrans" cxnId="{0D87471A-833F-4512-9B8A-7F39F7C89168}">
      <dgm:prSet/>
      <dgm:spPr/>
      <dgm:t>
        <a:bodyPr/>
        <a:lstStyle/>
        <a:p>
          <a:endParaRPr lang="en-US"/>
        </a:p>
      </dgm:t>
    </dgm:pt>
    <dgm:pt modelId="{E3305318-CD1F-439A-9A97-C698216375BB}" type="sibTrans" cxnId="{0D87471A-833F-4512-9B8A-7F39F7C89168}">
      <dgm:prSet/>
      <dgm:spPr/>
      <dgm:t>
        <a:bodyPr/>
        <a:lstStyle/>
        <a:p>
          <a:endParaRPr lang="en-US"/>
        </a:p>
      </dgm:t>
    </dgm:pt>
    <dgm:pt modelId="{DE34FF8D-4BF3-408F-BB7D-A86E11D6B613}">
      <dgm:prSet phldrT="[Text]" custT="1"/>
      <dgm:spPr/>
      <dgm:t>
        <a:bodyPr/>
        <a:lstStyle/>
        <a:p>
          <a:r>
            <a:rPr lang="en-US" sz="1800" dirty="0"/>
            <a:t>Approaches</a:t>
          </a:r>
        </a:p>
      </dgm:t>
    </dgm:pt>
    <dgm:pt modelId="{86398076-34B7-4EA8-97A7-57F8CAE99F29}" type="parTrans" cxnId="{4FA0FF8D-C31A-4B54-A745-65020A0352A7}">
      <dgm:prSet/>
      <dgm:spPr/>
      <dgm:t>
        <a:bodyPr/>
        <a:lstStyle/>
        <a:p>
          <a:endParaRPr lang="en-US"/>
        </a:p>
      </dgm:t>
    </dgm:pt>
    <dgm:pt modelId="{47FF8F70-D91A-4AF7-9834-1D1A743CA7C4}" type="sibTrans" cxnId="{4FA0FF8D-C31A-4B54-A745-65020A0352A7}">
      <dgm:prSet/>
      <dgm:spPr/>
      <dgm:t>
        <a:bodyPr/>
        <a:lstStyle/>
        <a:p>
          <a:endParaRPr lang="en-US"/>
        </a:p>
      </dgm:t>
    </dgm:pt>
    <dgm:pt modelId="{CA053770-C602-4836-A1C6-958C0E40514E}">
      <dgm:prSet phldrT="[Text]" custT="1"/>
      <dgm:spPr/>
      <dgm:t>
        <a:bodyPr/>
        <a:lstStyle/>
        <a:p>
          <a:r>
            <a:rPr lang="en-US" sz="1800" dirty="0"/>
            <a:t>Transfer learning</a:t>
          </a:r>
        </a:p>
      </dgm:t>
    </dgm:pt>
    <dgm:pt modelId="{86D97F4F-BFD9-443F-98EA-F266A508DF17}" type="parTrans" cxnId="{BB1EA7D9-1D90-4F80-B16A-3809E1085CE1}">
      <dgm:prSet/>
      <dgm:spPr/>
      <dgm:t>
        <a:bodyPr/>
        <a:lstStyle/>
        <a:p>
          <a:endParaRPr lang="en-US"/>
        </a:p>
      </dgm:t>
    </dgm:pt>
    <dgm:pt modelId="{EB3BA908-4695-42BF-9ABF-7325A3902779}" type="sibTrans" cxnId="{BB1EA7D9-1D90-4F80-B16A-3809E1085CE1}">
      <dgm:prSet/>
      <dgm:spPr/>
      <dgm:t>
        <a:bodyPr/>
        <a:lstStyle/>
        <a:p>
          <a:endParaRPr lang="en-US"/>
        </a:p>
      </dgm:t>
    </dgm:pt>
    <dgm:pt modelId="{E75C9993-921F-4AC4-8FFF-DACDAAEC21CC}">
      <dgm:prSet phldrT="[Text]" custT="1"/>
      <dgm:spPr/>
      <dgm:t>
        <a:bodyPr/>
        <a:lstStyle/>
        <a:p>
          <a:r>
            <a:rPr lang="en-US" sz="1800" dirty="0"/>
            <a:t>Cross Domain RS</a:t>
          </a:r>
        </a:p>
      </dgm:t>
    </dgm:pt>
    <dgm:pt modelId="{1F83C41A-A399-42FD-90D5-377130D672CC}" type="parTrans" cxnId="{4FE5B401-3B23-44B3-A601-78C45734EC6F}">
      <dgm:prSet/>
      <dgm:spPr/>
      <dgm:t>
        <a:bodyPr/>
        <a:lstStyle/>
        <a:p>
          <a:endParaRPr lang="en-US"/>
        </a:p>
      </dgm:t>
    </dgm:pt>
    <dgm:pt modelId="{368D80E3-0779-4F9B-A187-0538BBB269B3}" type="sibTrans" cxnId="{4FE5B401-3B23-44B3-A601-78C45734EC6F}">
      <dgm:prSet/>
      <dgm:spPr/>
      <dgm:t>
        <a:bodyPr/>
        <a:lstStyle/>
        <a:p>
          <a:endParaRPr lang="en-US"/>
        </a:p>
      </dgm:t>
    </dgm:pt>
    <dgm:pt modelId="{225336F4-4160-48A3-B236-1400E65AEFB9}">
      <dgm:prSet phldrT="[Text]" custT="1"/>
      <dgm:spPr/>
      <dgm:t>
        <a:bodyPr/>
        <a:lstStyle/>
        <a:p>
          <a:r>
            <a:rPr lang="en-US" sz="1800" dirty="0"/>
            <a:t>Special kind of users</a:t>
          </a:r>
        </a:p>
      </dgm:t>
    </dgm:pt>
    <dgm:pt modelId="{28BD67A7-ABB8-45F2-98B9-8855E18F857A}" type="parTrans" cxnId="{99432920-C499-4D17-860E-B708A3F012D8}">
      <dgm:prSet/>
      <dgm:spPr/>
      <dgm:t>
        <a:bodyPr/>
        <a:lstStyle/>
        <a:p>
          <a:endParaRPr lang="en-US"/>
        </a:p>
      </dgm:t>
    </dgm:pt>
    <dgm:pt modelId="{DB9AF4DF-D826-4849-AB72-A7B4D1C773FA}" type="sibTrans" cxnId="{99432920-C499-4D17-860E-B708A3F012D8}">
      <dgm:prSet/>
      <dgm:spPr/>
      <dgm:t>
        <a:bodyPr/>
        <a:lstStyle/>
        <a:p>
          <a:endParaRPr lang="en-US"/>
        </a:p>
      </dgm:t>
    </dgm:pt>
    <dgm:pt modelId="{B73F72FD-AC62-40A9-AE0C-23D8287C172A}">
      <dgm:prSet custT="1"/>
      <dgm:spPr/>
      <dgm:t>
        <a:bodyPr/>
        <a:lstStyle/>
        <a:p>
          <a:r>
            <a:rPr lang="en-US" sz="1800" dirty="0"/>
            <a:t>Context Aware RS </a:t>
          </a:r>
        </a:p>
      </dgm:t>
    </dgm:pt>
    <dgm:pt modelId="{525E7388-B90F-409F-8974-CAD485C3D8D7}" type="parTrans" cxnId="{7C3E8958-2EA3-4847-8255-678BFAEA5773}">
      <dgm:prSet/>
      <dgm:spPr/>
      <dgm:t>
        <a:bodyPr/>
        <a:lstStyle/>
        <a:p>
          <a:endParaRPr lang="en-US"/>
        </a:p>
      </dgm:t>
    </dgm:pt>
    <dgm:pt modelId="{297EAF17-BA7C-4435-8351-145F58F65BCC}" type="sibTrans" cxnId="{7C3E8958-2EA3-4847-8255-678BFAEA5773}">
      <dgm:prSet/>
      <dgm:spPr/>
      <dgm:t>
        <a:bodyPr/>
        <a:lstStyle/>
        <a:p>
          <a:endParaRPr lang="en-US"/>
        </a:p>
      </dgm:t>
    </dgm:pt>
    <dgm:pt modelId="{BFA2B8BD-1246-4885-838B-A95D8D2F1C5C}">
      <dgm:prSet phldrT="[Text]" custT="1"/>
      <dgm:spPr/>
      <dgm:t>
        <a:bodyPr/>
        <a:lstStyle/>
        <a:p>
          <a:r>
            <a:rPr lang="en-US" sz="1800" dirty="0"/>
            <a:t>User Modeling</a:t>
          </a:r>
        </a:p>
      </dgm:t>
    </dgm:pt>
    <dgm:pt modelId="{48ACC75A-E634-4A4B-88F0-C11202A7FDC1}" type="parTrans" cxnId="{E2F4B2DD-456F-487E-B97E-1CD5DE8AF947}">
      <dgm:prSet/>
      <dgm:spPr/>
      <dgm:t>
        <a:bodyPr/>
        <a:lstStyle/>
        <a:p>
          <a:endParaRPr lang="en-US"/>
        </a:p>
      </dgm:t>
    </dgm:pt>
    <dgm:pt modelId="{125B64A1-2C74-4EEE-94FF-AA7BC29BDB6B}" type="sibTrans" cxnId="{E2F4B2DD-456F-487E-B97E-1CD5DE8AF947}">
      <dgm:prSet/>
      <dgm:spPr/>
      <dgm:t>
        <a:bodyPr/>
        <a:lstStyle/>
        <a:p>
          <a:endParaRPr lang="en-US"/>
        </a:p>
      </dgm:t>
    </dgm:pt>
    <dgm:pt modelId="{6F4528EF-07DB-40DF-A0D1-BB4F2E114195}" type="pres">
      <dgm:prSet presAssocID="{D74F6D17-278D-4A5A-A6E8-4D5043F1142E}" presName="hierChild1" presStyleCnt="0">
        <dgm:presLayoutVars>
          <dgm:orgChart val="1"/>
          <dgm:chPref val="1"/>
          <dgm:dir/>
          <dgm:animOne val="branch"/>
          <dgm:animLvl val="lvl"/>
          <dgm:resizeHandles/>
        </dgm:presLayoutVars>
      </dgm:prSet>
      <dgm:spPr/>
    </dgm:pt>
    <dgm:pt modelId="{F8222B12-5668-4FFE-AEE3-06570594500C}" type="pres">
      <dgm:prSet presAssocID="{1CFF487D-B65B-419C-AF7E-FA707F0CBF54}" presName="hierRoot1" presStyleCnt="0">
        <dgm:presLayoutVars>
          <dgm:hierBranch val="init"/>
        </dgm:presLayoutVars>
      </dgm:prSet>
      <dgm:spPr/>
    </dgm:pt>
    <dgm:pt modelId="{781B6994-2D50-4D96-A7E9-336BC52F0011}" type="pres">
      <dgm:prSet presAssocID="{1CFF487D-B65B-419C-AF7E-FA707F0CBF54}" presName="rootComposite1" presStyleCnt="0"/>
      <dgm:spPr/>
    </dgm:pt>
    <dgm:pt modelId="{1B2C448A-E421-48EB-8803-0BEA815CA435}" type="pres">
      <dgm:prSet presAssocID="{1CFF487D-B65B-419C-AF7E-FA707F0CBF54}" presName="rootText1" presStyleLbl="node0" presStyleIdx="0" presStyleCnt="1" custScaleX="307467" custScaleY="684154" custLinFactNeighborX="-15943" custLinFactNeighborY="-20909">
        <dgm:presLayoutVars>
          <dgm:chPref val="3"/>
        </dgm:presLayoutVars>
      </dgm:prSet>
      <dgm:spPr/>
    </dgm:pt>
    <dgm:pt modelId="{1279A571-86BD-4D0C-8E58-9E15919E06E6}" type="pres">
      <dgm:prSet presAssocID="{1CFF487D-B65B-419C-AF7E-FA707F0CBF54}" presName="rootConnector1" presStyleLbl="node1" presStyleIdx="0" presStyleCnt="0"/>
      <dgm:spPr/>
    </dgm:pt>
    <dgm:pt modelId="{B51194B9-7FD7-40B3-96EF-24EC6F12F979}" type="pres">
      <dgm:prSet presAssocID="{1CFF487D-B65B-419C-AF7E-FA707F0CBF54}" presName="hierChild2" presStyleCnt="0"/>
      <dgm:spPr/>
    </dgm:pt>
    <dgm:pt modelId="{609E8BC1-CCE9-4094-88E9-23D0F85B955F}" type="pres">
      <dgm:prSet presAssocID="{86398076-34B7-4EA8-97A7-57F8CAE99F29}" presName="Name64" presStyleLbl="parChTrans1D2" presStyleIdx="0" presStyleCnt="6"/>
      <dgm:spPr/>
    </dgm:pt>
    <dgm:pt modelId="{7A352370-CF4A-44B9-9823-CD47B3CA5384}" type="pres">
      <dgm:prSet presAssocID="{DE34FF8D-4BF3-408F-BB7D-A86E11D6B613}" presName="hierRoot2" presStyleCnt="0">
        <dgm:presLayoutVars>
          <dgm:hierBranch val="init"/>
        </dgm:presLayoutVars>
      </dgm:prSet>
      <dgm:spPr/>
    </dgm:pt>
    <dgm:pt modelId="{5355EA71-CAC2-4CC9-B7F1-635C72BF8DC7}" type="pres">
      <dgm:prSet presAssocID="{DE34FF8D-4BF3-408F-BB7D-A86E11D6B613}" presName="rootComposite" presStyleCnt="0"/>
      <dgm:spPr/>
    </dgm:pt>
    <dgm:pt modelId="{C2EB9EE1-A51C-4209-BFA0-DBEF63D008C8}" type="pres">
      <dgm:prSet presAssocID="{DE34FF8D-4BF3-408F-BB7D-A86E11D6B613}" presName="rootText" presStyleLbl="node2" presStyleIdx="0" presStyleCnt="6">
        <dgm:presLayoutVars>
          <dgm:chPref val="3"/>
        </dgm:presLayoutVars>
      </dgm:prSet>
      <dgm:spPr/>
    </dgm:pt>
    <dgm:pt modelId="{774C6920-A5D9-4C3B-B7D7-2C7EE2AE19CD}" type="pres">
      <dgm:prSet presAssocID="{DE34FF8D-4BF3-408F-BB7D-A86E11D6B613}" presName="rootConnector" presStyleLbl="node2" presStyleIdx="0" presStyleCnt="6"/>
      <dgm:spPr/>
    </dgm:pt>
    <dgm:pt modelId="{D5BEEE89-10DA-4DB6-82F7-43E78F06740F}" type="pres">
      <dgm:prSet presAssocID="{DE34FF8D-4BF3-408F-BB7D-A86E11D6B613}" presName="hierChild4" presStyleCnt="0"/>
      <dgm:spPr/>
    </dgm:pt>
    <dgm:pt modelId="{7292672B-9DE3-48CB-8F34-E03798FEEE6E}" type="pres">
      <dgm:prSet presAssocID="{DE34FF8D-4BF3-408F-BB7D-A86E11D6B613}" presName="hierChild5" presStyleCnt="0"/>
      <dgm:spPr/>
    </dgm:pt>
    <dgm:pt modelId="{9B240B31-13C6-457F-8948-119805303DC4}" type="pres">
      <dgm:prSet presAssocID="{86D97F4F-BFD9-443F-98EA-F266A508DF17}" presName="Name64" presStyleLbl="parChTrans1D2" presStyleIdx="1" presStyleCnt="6"/>
      <dgm:spPr/>
    </dgm:pt>
    <dgm:pt modelId="{18CA0F30-5D04-49F8-87DD-9C63318B0027}" type="pres">
      <dgm:prSet presAssocID="{CA053770-C602-4836-A1C6-958C0E40514E}" presName="hierRoot2" presStyleCnt="0">
        <dgm:presLayoutVars>
          <dgm:hierBranch val="init"/>
        </dgm:presLayoutVars>
      </dgm:prSet>
      <dgm:spPr/>
    </dgm:pt>
    <dgm:pt modelId="{71621166-0A3A-4FE1-9126-07E8C479227A}" type="pres">
      <dgm:prSet presAssocID="{CA053770-C602-4836-A1C6-958C0E40514E}" presName="rootComposite" presStyleCnt="0"/>
      <dgm:spPr/>
    </dgm:pt>
    <dgm:pt modelId="{03BBAC99-315C-41A7-8FD5-D4D1D9863DEF}" type="pres">
      <dgm:prSet presAssocID="{CA053770-C602-4836-A1C6-958C0E40514E}" presName="rootText" presStyleLbl="node2" presStyleIdx="1" presStyleCnt="6">
        <dgm:presLayoutVars>
          <dgm:chPref val="3"/>
        </dgm:presLayoutVars>
      </dgm:prSet>
      <dgm:spPr/>
    </dgm:pt>
    <dgm:pt modelId="{66B4706E-314F-4C70-841B-EEDBE5603F7D}" type="pres">
      <dgm:prSet presAssocID="{CA053770-C602-4836-A1C6-958C0E40514E}" presName="rootConnector" presStyleLbl="node2" presStyleIdx="1" presStyleCnt="6"/>
      <dgm:spPr/>
    </dgm:pt>
    <dgm:pt modelId="{AF8B2625-90A5-44B5-84F6-D55DBC0B3336}" type="pres">
      <dgm:prSet presAssocID="{CA053770-C602-4836-A1C6-958C0E40514E}" presName="hierChild4" presStyleCnt="0"/>
      <dgm:spPr/>
    </dgm:pt>
    <dgm:pt modelId="{FF53CEA6-ED6F-457F-A2D4-F8F656891016}" type="pres">
      <dgm:prSet presAssocID="{CA053770-C602-4836-A1C6-958C0E40514E}" presName="hierChild5" presStyleCnt="0"/>
      <dgm:spPr/>
    </dgm:pt>
    <dgm:pt modelId="{2D2002FA-319A-4D81-BF6A-93133ACDAAE4}" type="pres">
      <dgm:prSet presAssocID="{525E7388-B90F-409F-8974-CAD485C3D8D7}" presName="Name64" presStyleLbl="parChTrans1D2" presStyleIdx="2" presStyleCnt="6"/>
      <dgm:spPr/>
    </dgm:pt>
    <dgm:pt modelId="{A593D9E6-1316-4382-B9B0-547C2F8A8903}" type="pres">
      <dgm:prSet presAssocID="{B73F72FD-AC62-40A9-AE0C-23D8287C172A}" presName="hierRoot2" presStyleCnt="0">
        <dgm:presLayoutVars>
          <dgm:hierBranch val="init"/>
        </dgm:presLayoutVars>
      </dgm:prSet>
      <dgm:spPr/>
    </dgm:pt>
    <dgm:pt modelId="{E751AFF9-EDB2-493D-9E3E-1E89CFD44C57}" type="pres">
      <dgm:prSet presAssocID="{B73F72FD-AC62-40A9-AE0C-23D8287C172A}" presName="rootComposite" presStyleCnt="0"/>
      <dgm:spPr/>
    </dgm:pt>
    <dgm:pt modelId="{DF1B8879-3578-4FDB-ACC0-877AC33B4C8E}" type="pres">
      <dgm:prSet presAssocID="{B73F72FD-AC62-40A9-AE0C-23D8287C172A}" presName="rootText" presStyleLbl="node2" presStyleIdx="2" presStyleCnt="6">
        <dgm:presLayoutVars>
          <dgm:chPref val="3"/>
        </dgm:presLayoutVars>
      </dgm:prSet>
      <dgm:spPr/>
    </dgm:pt>
    <dgm:pt modelId="{262E3EE5-3B3F-474A-842D-1CC8873C89D6}" type="pres">
      <dgm:prSet presAssocID="{B73F72FD-AC62-40A9-AE0C-23D8287C172A}" presName="rootConnector" presStyleLbl="node2" presStyleIdx="2" presStyleCnt="6"/>
      <dgm:spPr/>
    </dgm:pt>
    <dgm:pt modelId="{4C62F187-E79D-40C3-9663-6A6E4EA2A62F}" type="pres">
      <dgm:prSet presAssocID="{B73F72FD-AC62-40A9-AE0C-23D8287C172A}" presName="hierChild4" presStyleCnt="0"/>
      <dgm:spPr/>
    </dgm:pt>
    <dgm:pt modelId="{D03A858E-6BFD-4CAB-8B78-B0BC4DACE3FC}" type="pres">
      <dgm:prSet presAssocID="{B73F72FD-AC62-40A9-AE0C-23D8287C172A}" presName="hierChild5" presStyleCnt="0"/>
      <dgm:spPr/>
    </dgm:pt>
    <dgm:pt modelId="{9F476534-CC16-4659-82FC-A2246B6CC439}" type="pres">
      <dgm:prSet presAssocID="{1F83C41A-A399-42FD-90D5-377130D672CC}" presName="Name64" presStyleLbl="parChTrans1D2" presStyleIdx="3" presStyleCnt="6"/>
      <dgm:spPr/>
    </dgm:pt>
    <dgm:pt modelId="{3C5105F0-A2CB-4AE6-B4ED-5A628A4D3779}" type="pres">
      <dgm:prSet presAssocID="{E75C9993-921F-4AC4-8FFF-DACDAAEC21CC}" presName="hierRoot2" presStyleCnt="0">
        <dgm:presLayoutVars>
          <dgm:hierBranch val="init"/>
        </dgm:presLayoutVars>
      </dgm:prSet>
      <dgm:spPr/>
    </dgm:pt>
    <dgm:pt modelId="{B3E107C3-BA47-460C-8A98-1DF49846AEDF}" type="pres">
      <dgm:prSet presAssocID="{E75C9993-921F-4AC4-8FFF-DACDAAEC21CC}" presName="rootComposite" presStyleCnt="0"/>
      <dgm:spPr/>
    </dgm:pt>
    <dgm:pt modelId="{9118F98A-CEDA-4F40-B23C-9F7829C954F8}" type="pres">
      <dgm:prSet presAssocID="{E75C9993-921F-4AC4-8FFF-DACDAAEC21CC}" presName="rootText" presStyleLbl="node2" presStyleIdx="3" presStyleCnt="6">
        <dgm:presLayoutVars>
          <dgm:chPref val="3"/>
        </dgm:presLayoutVars>
      </dgm:prSet>
      <dgm:spPr/>
    </dgm:pt>
    <dgm:pt modelId="{DB91CA8A-BFDE-4326-B749-427491C9FF4C}" type="pres">
      <dgm:prSet presAssocID="{E75C9993-921F-4AC4-8FFF-DACDAAEC21CC}" presName="rootConnector" presStyleLbl="node2" presStyleIdx="3" presStyleCnt="6"/>
      <dgm:spPr/>
    </dgm:pt>
    <dgm:pt modelId="{01840FFC-B4E1-42D9-A0F2-074D98083EFD}" type="pres">
      <dgm:prSet presAssocID="{E75C9993-921F-4AC4-8FFF-DACDAAEC21CC}" presName="hierChild4" presStyleCnt="0"/>
      <dgm:spPr/>
    </dgm:pt>
    <dgm:pt modelId="{55D309B3-2D44-4B26-866E-E0C3DEAA56C1}" type="pres">
      <dgm:prSet presAssocID="{E75C9993-921F-4AC4-8FFF-DACDAAEC21CC}" presName="hierChild5" presStyleCnt="0"/>
      <dgm:spPr/>
    </dgm:pt>
    <dgm:pt modelId="{338479B2-8DF6-4B57-A014-CF248FFE42C8}" type="pres">
      <dgm:prSet presAssocID="{28BD67A7-ABB8-45F2-98B9-8855E18F857A}" presName="Name64" presStyleLbl="parChTrans1D2" presStyleIdx="4" presStyleCnt="6"/>
      <dgm:spPr/>
    </dgm:pt>
    <dgm:pt modelId="{672C0075-8688-4C3D-BCDB-CF497AF5D95A}" type="pres">
      <dgm:prSet presAssocID="{225336F4-4160-48A3-B236-1400E65AEFB9}" presName="hierRoot2" presStyleCnt="0">
        <dgm:presLayoutVars>
          <dgm:hierBranch val="init"/>
        </dgm:presLayoutVars>
      </dgm:prSet>
      <dgm:spPr/>
    </dgm:pt>
    <dgm:pt modelId="{5CCAFC09-2A16-44CA-BE33-CB4A5D949470}" type="pres">
      <dgm:prSet presAssocID="{225336F4-4160-48A3-B236-1400E65AEFB9}" presName="rootComposite" presStyleCnt="0"/>
      <dgm:spPr/>
    </dgm:pt>
    <dgm:pt modelId="{C57E8657-899A-4762-8A23-49FD537070DC}" type="pres">
      <dgm:prSet presAssocID="{225336F4-4160-48A3-B236-1400E65AEFB9}" presName="rootText" presStyleLbl="node2" presStyleIdx="4" presStyleCnt="6">
        <dgm:presLayoutVars>
          <dgm:chPref val="3"/>
        </dgm:presLayoutVars>
      </dgm:prSet>
      <dgm:spPr/>
    </dgm:pt>
    <dgm:pt modelId="{E60E9831-1162-4538-B591-CFBA07D42361}" type="pres">
      <dgm:prSet presAssocID="{225336F4-4160-48A3-B236-1400E65AEFB9}" presName="rootConnector" presStyleLbl="node2" presStyleIdx="4" presStyleCnt="6"/>
      <dgm:spPr/>
    </dgm:pt>
    <dgm:pt modelId="{4110A360-0114-423E-AD1D-DC799152E5C5}" type="pres">
      <dgm:prSet presAssocID="{225336F4-4160-48A3-B236-1400E65AEFB9}" presName="hierChild4" presStyleCnt="0"/>
      <dgm:spPr/>
    </dgm:pt>
    <dgm:pt modelId="{A1F4CF5B-F709-47D0-9E6B-87DF3C215288}" type="pres">
      <dgm:prSet presAssocID="{225336F4-4160-48A3-B236-1400E65AEFB9}" presName="hierChild5" presStyleCnt="0"/>
      <dgm:spPr/>
    </dgm:pt>
    <dgm:pt modelId="{00C48652-B472-4A1E-9539-DEB25A9477DC}" type="pres">
      <dgm:prSet presAssocID="{48ACC75A-E634-4A4B-88F0-C11202A7FDC1}" presName="Name64" presStyleLbl="parChTrans1D2" presStyleIdx="5" presStyleCnt="6"/>
      <dgm:spPr/>
    </dgm:pt>
    <dgm:pt modelId="{D2B40D88-33D7-4165-BA6C-F386940003DF}" type="pres">
      <dgm:prSet presAssocID="{BFA2B8BD-1246-4885-838B-A95D8D2F1C5C}" presName="hierRoot2" presStyleCnt="0">
        <dgm:presLayoutVars>
          <dgm:hierBranch val="init"/>
        </dgm:presLayoutVars>
      </dgm:prSet>
      <dgm:spPr/>
    </dgm:pt>
    <dgm:pt modelId="{E9A3328D-E719-48B5-92C0-F3BFE8C85056}" type="pres">
      <dgm:prSet presAssocID="{BFA2B8BD-1246-4885-838B-A95D8D2F1C5C}" presName="rootComposite" presStyleCnt="0"/>
      <dgm:spPr/>
    </dgm:pt>
    <dgm:pt modelId="{DB819244-1282-4EE1-8BC9-84174B00C7CA}" type="pres">
      <dgm:prSet presAssocID="{BFA2B8BD-1246-4885-838B-A95D8D2F1C5C}" presName="rootText" presStyleLbl="node2" presStyleIdx="5" presStyleCnt="6">
        <dgm:presLayoutVars>
          <dgm:chPref val="3"/>
        </dgm:presLayoutVars>
      </dgm:prSet>
      <dgm:spPr/>
    </dgm:pt>
    <dgm:pt modelId="{DC613DB3-63B6-4086-B883-9C3352EAFCE0}" type="pres">
      <dgm:prSet presAssocID="{BFA2B8BD-1246-4885-838B-A95D8D2F1C5C}" presName="rootConnector" presStyleLbl="node2" presStyleIdx="5" presStyleCnt="6"/>
      <dgm:spPr/>
    </dgm:pt>
    <dgm:pt modelId="{B984834D-9F6D-4C3C-A6B2-D28CB7608C29}" type="pres">
      <dgm:prSet presAssocID="{BFA2B8BD-1246-4885-838B-A95D8D2F1C5C}" presName="hierChild4" presStyleCnt="0"/>
      <dgm:spPr/>
    </dgm:pt>
    <dgm:pt modelId="{C83DEF29-5528-4910-A941-DE6191DD3DFA}" type="pres">
      <dgm:prSet presAssocID="{BFA2B8BD-1246-4885-838B-A95D8D2F1C5C}" presName="hierChild5" presStyleCnt="0"/>
      <dgm:spPr/>
    </dgm:pt>
    <dgm:pt modelId="{74AAA490-E5D7-4E08-8445-AB97FB800FDD}" type="pres">
      <dgm:prSet presAssocID="{1CFF487D-B65B-419C-AF7E-FA707F0CBF54}" presName="hierChild3" presStyleCnt="0"/>
      <dgm:spPr/>
    </dgm:pt>
  </dgm:ptLst>
  <dgm:cxnLst>
    <dgm:cxn modelId="{4FE5B401-3B23-44B3-A601-78C45734EC6F}" srcId="{1CFF487D-B65B-419C-AF7E-FA707F0CBF54}" destId="{E75C9993-921F-4AC4-8FFF-DACDAAEC21CC}" srcOrd="3" destOrd="0" parTransId="{1F83C41A-A399-42FD-90D5-377130D672CC}" sibTransId="{368D80E3-0779-4F9B-A187-0538BBB269B3}"/>
    <dgm:cxn modelId="{01B71103-A043-4E9D-823B-7A6C3274D689}" type="presOf" srcId="{B73F72FD-AC62-40A9-AE0C-23D8287C172A}" destId="{DF1B8879-3578-4FDB-ACC0-877AC33B4C8E}" srcOrd="0" destOrd="0" presId="urn:microsoft.com/office/officeart/2009/3/layout/HorizontalOrganizationChart"/>
    <dgm:cxn modelId="{327BBF09-8596-43AB-8F94-4052C42FA1C1}" type="presOf" srcId="{225336F4-4160-48A3-B236-1400E65AEFB9}" destId="{C57E8657-899A-4762-8A23-49FD537070DC}" srcOrd="0" destOrd="0" presId="urn:microsoft.com/office/officeart/2009/3/layout/HorizontalOrganizationChart"/>
    <dgm:cxn modelId="{9156070B-8C0B-4B19-ADBB-4322D19E8916}" type="presOf" srcId="{BFA2B8BD-1246-4885-838B-A95D8D2F1C5C}" destId="{DB819244-1282-4EE1-8BC9-84174B00C7CA}" srcOrd="0" destOrd="0" presId="urn:microsoft.com/office/officeart/2009/3/layout/HorizontalOrganizationChart"/>
    <dgm:cxn modelId="{0D87471A-833F-4512-9B8A-7F39F7C89168}" srcId="{D74F6D17-278D-4A5A-A6E8-4D5043F1142E}" destId="{1CFF487D-B65B-419C-AF7E-FA707F0CBF54}" srcOrd="0" destOrd="0" parTransId="{6241E74B-86DB-4064-A582-4B0C5D36BAE4}" sibTransId="{E3305318-CD1F-439A-9A97-C698216375BB}"/>
    <dgm:cxn modelId="{99432920-C499-4D17-860E-B708A3F012D8}" srcId="{1CFF487D-B65B-419C-AF7E-FA707F0CBF54}" destId="{225336F4-4160-48A3-B236-1400E65AEFB9}" srcOrd="4" destOrd="0" parTransId="{28BD67A7-ABB8-45F2-98B9-8855E18F857A}" sibTransId="{DB9AF4DF-D826-4849-AB72-A7B4D1C773FA}"/>
    <dgm:cxn modelId="{62EDFA22-2F44-4107-A84E-FE0E0AEA269D}" type="presOf" srcId="{BFA2B8BD-1246-4885-838B-A95D8D2F1C5C}" destId="{DC613DB3-63B6-4086-B883-9C3352EAFCE0}" srcOrd="1" destOrd="0" presId="urn:microsoft.com/office/officeart/2009/3/layout/HorizontalOrganizationChart"/>
    <dgm:cxn modelId="{4607CD29-6463-42A2-B5EF-599D3667774A}" type="presOf" srcId="{CA053770-C602-4836-A1C6-958C0E40514E}" destId="{66B4706E-314F-4C70-841B-EEDBE5603F7D}" srcOrd="1" destOrd="0" presId="urn:microsoft.com/office/officeart/2009/3/layout/HorizontalOrganizationChart"/>
    <dgm:cxn modelId="{5B06F037-764B-4000-9DB7-C174073997E2}" type="presOf" srcId="{DE34FF8D-4BF3-408F-BB7D-A86E11D6B613}" destId="{C2EB9EE1-A51C-4209-BFA0-DBEF63D008C8}" srcOrd="0" destOrd="0" presId="urn:microsoft.com/office/officeart/2009/3/layout/HorizontalOrganizationChart"/>
    <dgm:cxn modelId="{2C4D583F-8F09-477A-BC91-1BEAEF1FC389}" type="presOf" srcId="{225336F4-4160-48A3-B236-1400E65AEFB9}" destId="{E60E9831-1162-4538-B591-CFBA07D42361}" srcOrd="1" destOrd="0" presId="urn:microsoft.com/office/officeart/2009/3/layout/HorizontalOrganizationChart"/>
    <dgm:cxn modelId="{96336743-1416-47B9-A15A-EEFE4BEB0847}" type="presOf" srcId="{28BD67A7-ABB8-45F2-98B9-8855E18F857A}" destId="{338479B2-8DF6-4B57-A014-CF248FFE42C8}" srcOrd="0" destOrd="0" presId="urn:microsoft.com/office/officeart/2009/3/layout/HorizontalOrganizationChart"/>
    <dgm:cxn modelId="{42D70A69-0F03-4F16-B689-3E5DE65563A9}" type="presOf" srcId="{B73F72FD-AC62-40A9-AE0C-23D8287C172A}" destId="{262E3EE5-3B3F-474A-842D-1CC8873C89D6}" srcOrd="1" destOrd="0" presId="urn:microsoft.com/office/officeart/2009/3/layout/HorizontalOrganizationChart"/>
    <dgm:cxn modelId="{7FE57D4A-0F8B-4A58-BD34-93D8206BF526}" type="presOf" srcId="{D74F6D17-278D-4A5A-A6E8-4D5043F1142E}" destId="{6F4528EF-07DB-40DF-A0D1-BB4F2E114195}" srcOrd="0" destOrd="0" presId="urn:microsoft.com/office/officeart/2009/3/layout/HorizontalOrganizationChart"/>
    <dgm:cxn modelId="{E2C9A34A-828A-4D6D-8ACC-5CB40C6CE9BC}" type="presOf" srcId="{1F83C41A-A399-42FD-90D5-377130D672CC}" destId="{9F476534-CC16-4659-82FC-A2246B6CC439}" srcOrd="0" destOrd="0" presId="urn:microsoft.com/office/officeart/2009/3/layout/HorizontalOrganizationChart"/>
    <dgm:cxn modelId="{7C3E8958-2EA3-4847-8255-678BFAEA5773}" srcId="{1CFF487D-B65B-419C-AF7E-FA707F0CBF54}" destId="{B73F72FD-AC62-40A9-AE0C-23D8287C172A}" srcOrd="2" destOrd="0" parTransId="{525E7388-B90F-409F-8974-CAD485C3D8D7}" sibTransId="{297EAF17-BA7C-4435-8351-145F58F65BCC}"/>
    <dgm:cxn modelId="{9C300A7F-48A2-49EE-976D-C39EE7993F50}" type="presOf" srcId="{48ACC75A-E634-4A4B-88F0-C11202A7FDC1}" destId="{00C48652-B472-4A1E-9539-DEB25A9477DC}" srcOrd="0" destOrd="0" presId="urn:microsoft.com/office/officeart/2009/3/layout/HorizontalOrganizationChart"/>
    <dgm:cxn modelId="{7637918C-0CFB-4487-9DB8-14DB8FB3FC94}" type="presOf" srcId="{DE34FF8D-4BF3-408F-BB7D-A86E11D6B613}" destId="{774C6920-A5D9-4C3B-B7D7-2C7EE2AE19CD}" srcOrd="1" destOrd="0" presId="urn:microsoft.com/office/officeart/2009/3/layout/HorizontalOrganizationChart"/>
    <dgm:cxn modelId="{5AB5D18D-8495-4099-802A-3D07A84894E1}" type="presOf" srcId="{1CFF487D-B65B-419C-AF7E-FA707F0CBF54}" destId="{1279A571-86BD-4D0C-8E58-9E15919E06E6}" srcOrd="1" destOrd="0" presId="urn:microsoft.com/office/officeart/2009/3/layout/HorizontalOrganizationChart"/>
    <dgm:cxn modelId="{4FA0FF8D-C31A-4B54-A745-65020A0352A7}" srcId="{1CFF487D-B65B-419C-AF7E-FA707F0CBF54}" destId="{DE34FF8D-4BF3-408F-BB7D-A86E11D6B613}" srcOrd="0" destOrd="0" parTransId="{86398076-34B7-4EA8-97A7-57F8CAE99F29}" sibTransId="{47FF8F70-D91A-4AF7-9834-1D1A743CA7C4}"/>
    <dgm:cxn modelId="{B70B9A96-C738-4DE7-921A-D545118CEF26}" type="presOf" srcId="{86398076-34B7-4EA8-97A7-57F8CAE99F29}" destId="{609E8BC1-CCE9-4094-88E9-23D0F85B955F}" srcOrd="0" destOrd="0" presId="urn:microsoft.com/office/officeart/2009/3/layout/HorizontalOrganizationChart"/>
    <dgm:cxn modelId="{99DAF896-70E5-476E-B986-F040CD1C52FD}" type="presOf" srcId="{CA053770-C602-4836-A1C6-958C0E40514E}" destId="{03BBAC99-315C-41A7-8FD5-D4D1D9863DEF}" srcOrd="0" destOrd="0" presId="urn:microsoft.com/office/officeart/2009/3/layout/HorizontalOrganizationChart"/>
    <dgm:cxn modelId="{201D9E9F-2EC9-43DD-9A23-589C7896EA5E}" type="presOf" srcId="{86D97F4F-BFD9-443F-98EA-F266A508DF17}" destId="{9B240B31-13C6-457F-8948-119805303DC4}" srcOrd="0" destOrd="0" presId="urn:microsoft.com/office/officeart/2009/3/layout/HorizontalOrganizationChart"/>
    <dgm:cxn modelId="{592561A1-7C6A-49D8-9078-25FEC60418CA}" type="presOf" srcId="{1CFF487D-B65B-419C-AF7E-FA707F0CBF54}" destId="{1B2C448A-E421-48EB-8803-0BEA815CA435}" srcOrd="0" destOrd="0" presId="urn:microsoft.com/office/officeart/2009/3/layout/HorizontalOrganizationChart"/>
    <dgm:cxn modelId="{7D83B2D4-9A4A-4505-90EC-C2E2D97DFC90}" type="presOf" srcId="{E75C9993-921F-4AC4-8FFF-DACDAAEC21CC}" destId="{9118F98A-CEDA-4F40-B23C-9F7829C954F8}" srcOrd="0" destOrd="0" presId="urn:microsoft.com/office/officeart/2009/3/layout/HorizontalOrganizationChart"/>
    <dgm:cxn modelId="{477996D5-F417-4132-9E6C-4819E062D980}" type="presOf" srcId="{E75C9993-921F-4AC4-8FFF-DACDAAEC21CC}" destId="{DB91CA8A-BFDE-4326-B749-427491C9FF4C}" srcOrd="1" destOrd="0" presId="urn:microsoft.com/office/officeart/2009/3/layout/HorizontalOrganizationChart"/>
    <dgm:cxn modelId="{BB1EA7D9-1D90-4F80-B16A-3809E1085CE1}" srcId="{1CFF487D-B65B-419C-AF7E-FA707F0CBF54}" destId="{CA053770-C602-4836-A1C6-958C0E40514E}" srcOrd="1" destOrd="0" parTransId="{86D97F4F-BFD9-443F-98EA-F266A508DF17}" sibTransId="{EB3BA908-4695-42BF-9ABF-7325A3902779}"/>
    <dgm:cxn modelId="{E2F4B2DD-456F-487E-B97E-1CD5DE8AF947}" srcId="{1CFF487D-B65B-419C-AF7E-FA707F0CBF54}" destId="{BFA2B8BD-1246-4885-838B-A95D8D2F1C5C}" srcOrd="5" destOrd="0" parTransId="{48ACC75A-E634-4A4B-88F0-C11202A7FDC1}" sibTransId="{125B64A1-2C74-4EEE-94FF-AA7BC29BDB6B}"/>
    <dgm:cxn modelId="{7C8530EA-C14C-4A98-9500-E3B677FF153E}" type="presOf" srcId="{525E7388-B90F-409F-8974-CAD485C3D8D7}" destId="{2D2002FA-319A-4D81-BF6A-93133ACDAAE4}" srcOrd="0" destOrd="0" presId="urn:microsoft.com/office/officeart/2009/3/layout/HorizontalOrganizationChart"/>
    <dgm:cxn modelId="{D6B145E6-1C0C-410B-A08A-2DC5A603A112}" type="presParOf" srcId="{6F4528EF-07DB-40DF-A0D1-BB4F2E114195}" destId="{F8222B12-5668-4FFE-AEE3-06570594500C}" srcOrd="0" destOrd="0" presId="urn:microsoft.com/office/officeart/2009/3/layout/HorizontalOrganizationChart"/>
    <dgm:cxn modelId="{13302284-0282-4E5E-997C-A290ADC32412}" type="presParOf" srcId="{F8222B12-5668-4FFE-AEE3-06570594500C}" destId="{781B6994-2D50-4D96-A7E9-336BC52F0011}" srcOrd="0" destOrd="0" presId="urn:microsoft.com/office/officeart/2009/3/layout/HorizontalOrganizationChart"/>
    <dgm:cxn modelId="{A5E24FB1-BF88-44BE-ACBB-24DD28033BEC}" type="presParOf" srcId="{781B6994-2D50-4D96-A7E9-336BC52F0011}" destId="{1B2C448A-E421-48EB-8803-0BEA815CA435}" srcOrd="0" destOrd="0" presId="urn:microsoft.com/office/officeart/2009/3/layout/HorizontalOrganizationChart"/>
    <dgm:cxn modelId="{31DE1D10-8A83-4ECB-B17C-86CD68A696D5}" type="presParOf" srcId="{781B6994-2D50-4D96-A7E9-336BC52F0011}" destId="{1279A571-86BD-4D0C-8E58-9E15919E06E6}" srcOrd="1" destOrd="0" presId="urn:microsoft.com/office/officeart/2009/3/layout/HorizontalOrganizationChart"/>
    <dgm:cxn modelId="{39DDF8DF-DE05-434A-95EB-02A6F88E0069}" type="presParOf" srcId="{F8222B12-5668-4FFE-AEE3-06570594500C}" destId="{B51194B9-7FD7-40B3-96EF-24EC6F12F979}" srcOrd="1" destOrd="0" presId="urn:microsoft.com/office/officeart/2009/3/layout/HorizontalOrganizationChart"/>
    <dgm:cxn modelId="{C6AA2800-CBB5-42F5-87AB-4AB808E9EF4E}" type="presParOf" srcId="{B51194B9-7FD7-40B3-96EF-24EC6F12F979}" destId="{609E8BC1-CCE9-4094-88E9-23D0F85B955F}" srcOrd="0" destOrd="0" presId="urn:microsoft.com/office/officeart/2009/3/layout/HorizontalOrganizationChart"/>
    <dgm:cxn modelId="{B2B82621-754B-44BE-9461-F7F7EE5C5320}" type="presParOf" srcId="{B51194B9-7FD7-40B3-96EF-24EC6F12F979}" destId="{7A352370-CF4A-44B9-9823-CD47B3CA5384}" srcOrd="1" destOrd="0" presId="urn:microsoft.com/office/officeart/2009/3/layout/HorizontalOrganizationChart"/>
    <dgm:cxn modelId="{7F8662D4-DB48-4AC2-B204-CAF36FFE04EB}" type="presParOf" srcId="{7A352370-CF4A-44B9-9823-CD47B3CA5384}" destId="{5355EA71-CAC2-4CC9-B7F1-635C72BF8DC7}" srcOrd="0" destOrd="0" presId="urn:microsoft.com/office/officeart/2009/3/layout/HorizontalOrganizationChart"/>
    <dgm:cxn modelId="{CB6F5801-FD51-4D8A-BFCC-BCF0823824AC}" type="presParOf" srcId="{5355EA71-CAC2-4CC9-B7F1-635C72BF8DC7}" destId="{C2EB9EE1-A51C-4209-BFA0-DBEF63D008C8}" srcOrd="0" destOrd="0" presId="urn:microsoft.com/office/officeart/2009/3/layout/HorizontalOrganizationChart"/>
    <dgm:cxn modelId="{B3AEF042-50B5-4374-9E8F-A6A3328F53FB}" type="presParOf" srcId="{5355EA71-CAC2-4CC9-B7F1-635C72BF8DC7}" destId="{774C6920-A5D9-4C3B-B7D7-2C7EE2AE19CD}" srcOrd="1" destOrd="0" presId="urn:microsoft.com/office/officeart/2009/3/layout/HorizontalOrganizationChart"/>
    <dgm:cxn modelId="{9C8FBA2B-EDE4-4163-8419-D2F6A07185CD}" type="presParOf" srcId="{7A352370-CF4A-44B9-9823-CD47B3CA5384}" destId="{D5BEEE89-10DA-4DB6-82F7-43E78F06740F}" srcOrd="1" destOrd="0" presId="urn:microsoft.com/office/officeart/2009/3/layout/HorizontalOrganizationChart"/>
    <dgm:cxn modelId="{CA613B9E-DADE-49A8-9AC8-CDA1B52B898E}" type="presParOf" srcId="{7A352370-CF4A-44B9-9823-CD47B3CA5384}" destId="{7292672B-9DE3-48CB-8F34-E03798FEEE6E}" srcOrd="2" destOrd="0" presId="urn:microsoft.com/office/officeart/2009/3/layout/HorizontalOrganizationChart"/>
    <dgm:cxn modelId="{2D0922EB-008E-4ECD-A108-9CE000415943}" type="presParOf" srcId="{B51194B9-7FD7-40B3-96EF-24EC6F12F979}" destId="{9B240B31-13C6-457F-8948-119805303DC4}" srcOrd="2" destOrd="0" presId="urn:microsoft.com/office/officeart/2009/3/layout/HorizontalOrganizationChart"/>
    <dgm:cxn modelId="{F8FD4450-DE86-416F-8EB6-7A7A6E687E0C}" type="presParOf" srcId="{B51194B9-7FD7-40B3-96EF-24EC6F12F979}" destId="{18CA0F30-5D04-49F8-87DD-9C63318B0027}" srcOrd="3" destOrd="0" presId="urn:microsoft.com/office/officeart/2009/3/layout/HorizontalOrganizationChart"/>
    <dgm:cxn modelId="{9955B27E-A82C-441C-97AF-3468C73303BD}" type="presParOf" srcId="{18CA0F30-5D04-49F8-87DD-9C63318B0027}" destId="{71621166-0A3A-4FE1-9126-07E8C479227A}" srcOrd="0" destOrd="0" presId="urn:microsoft.com/office/officeart/2009/3/layout/HorizontalOrganizationChart"/>
    <dgm:cxn modelId="{9D48D7BC-D4A4-4926-BA7D-82D0D4668C1A}" type="presParOf" srcId="{71621166-0A3A-4FE1-9126-07E8C479227A}" destId="{03BBAC99-315C-41A7-8FD5-D4D1D9863DEF}" srcOrd="0" destOrd="0" presId="urn:microsoft.com/office/officeart/2009/3/layout/HorizontalOrganizationChart"/>
    <dgm:cxn modelId="{E7DC0B7B-EC19-4CBD-9E50-C149B82E49E9}" type="presParOf" srcId="{71621166-0A3A-4FE1-9126-07E8C479227A}" destId="{66B4706E-314F-4C70-841B-EEDBE5603F7D}" srcOrd="1" destOrd="0" presId="urn:microsoft.com/office/officeart/2009/3/layout/HorizontalOrganizationChart"/>
    <dgm:cxn modelId="{BC1C72E6-9E05-445C-83F8-BEB7628D764B}" type="presParOf" srcId="{18CA0F30-5D04-49F8-87DD-9C63318B0027}" destId="{AF8B2625-90A5-44B5-84F6-D55DBC0B3336}" srcOrd="1" destOrd="0" presId="urn:microsoft.com/office/officeart/2009/3/layout/HorizontalOrganizationChart"/>
    <dgm:cxn modelId="{01BE041D-C3EA-4903-B4A6-0566275A6E5F}" type="presParOf" srcId="{18CA0F30-5D04-49F8-87DD-9C63318B0027}" destId="{FF53CEA6-ED6F-457F-A2D4-F8F656891016}" srcOrd="2" destOrd="0" presId="urn:microsoft.com/office/officeart/2009/3/layout/HorizontalOrganizationChart"/>
    <dgm:cxn modelId="{4861906B-C87C-4B61-A8F1-D63303EFB98B}" type="presParOf" srcId="{B51194B9-7FD7-40B3-96EF-24EC6F12F979}" destId="{2D2002FA-319A-4D81-BF6A-93133ACDAAE4}" srcOrd="4" destOrd="0" presId="urn:microsoft.com/office/officeart/2009/3/layout/HorizontalOrganizationChart"/>
    <dgm:cxn modelId="{BA8AB0C9-4C40-44ED-9C61-700BA2D5ECAA}" type="presParOf" srcId="{B51194B9-7FD7-40B3-96EF-24EC6F12F979}" destId="{A593D9E6-1316-4382-B9B0-547C2F8A8903}" srcOrd="5" destOrd="0" presId="urn:microsoft.com/office/officeart/2009/3/layout/HorizontalOrganizationChart"/>
    <dgm:cxn modelId="{C1470F70-0ED7-4AEC-B1A0-4058AF74E5F7}" type="presParOf" srcId="{A593D9E6-1316-4382-B9B0-547C2F8A8903}" destId="{E751AFF9-EDB2-493D-9E3E-1E89CFD44C57}" srcOrd="0" destOrd="0" presId="urn:microsoft.com/office/officeart/2009/3/layout/HorizontalOrganizationChart"/>
    <dgm:cxn modelId="{23E33EF7-59EA-4CB7-B550-B935359FB1B6}" type="presParOf" srcId="{E751AFF9-EDB2-493D-9E3E-1E89CFD44C57}" destId="{DF1B8879-3578-4FDB-ACC0-877AC33B4C8E}" srcOrd="0" destOrd="0" presId="urn:microsoft.com/office/officeart/2009/3/layout/HorizontalOrganizationChart"/>
    <dgm:cxn modelId="{73BF5746-3E35-4E2A-8567-5B1F7A50C357}" type="presParOf" srcId="{E751AFF9-EDB2-493D-9E3E-1E89CFD44C57}" destId="{262E3EE5-3B3F-474A-842D-1CC8873C89D6}" srcOrd="1" destOrd="0" presId="urn:microsoft.com/office/officeart/2009/3/layout/HorizontalOrganizationChart"/>
    <dgm:cxn modelId="{889A8166-4A23-466F-B30B-4150D1214AA6}" type="presParOf" srcId="{A593D9E6-1316-4382-B9B0-547C2F8A8903}" destId="{4C62F187-E79D-40C3-9663-6A6E4EA2A62F}" srcOrd="1" destOrd="0" presId="urn:microsoft.com/office/officeart/2009/3/layout/HorizontalOrganizationChart"/>
    <dgm:cxn modelId="{B92C76FD-27F9-43B6-A3AC-039025B978C4}" type="presParOf" srcId="{A593D9E6-1316-4382-B9B0-547C2F8A8903}" destId="{D03A858E-6BFD-4CAB-8B78-B0BC4DACE3FC}" srcOrd="2" destOrd="0" presId="urn:microsoft.com/office/officeart/2009/3/layout/HorizontalOrganizationChart"/>
    <dgm:cxn modelId="{A2FAA167-1150-45D1-850E-65BA52D1C044}" type="presParOf" srcId="{B51194B9-7FD7-40B3-96EF-24EC6F12F979}" destId="{9F476534-CC16-4659-82FC-A2246B6CC439}" srcOrd="6" destOrd="0" presId="urn:microsoft.com/office/officeart/2009/3/layout/HorizontalOrganizationChart"/>
    <dgm:cxn modelId="{95DB9A1F-CDDD-4F89-89E5-0ECB7BA30AC1}" type="presParOf" srcId="{B51194B9-7FD7-40B3-96EF-24EC6F12F979}" destId="{3C5105F0-A2CB-4AE6-B4ED-5A628A4D3779}" srcOrd="7" destOrd="0" presId="urn:microsoft.com/office/officeart/2009/3/layout/HorizontalOrganizationChart"/>
    <dgm:cxn modelId="{3762EEE2-34BA-4351-8702-9316E404E594}" type="presParOf" srcId="{3C5105F0-A2CB-4AE6-B4ED-5A628A4D3779}" destId="{B3E107C3-BA47-460C-8A98-1DF49846AEDF}" srcOrd="0" destOrd="0" presId="urn:microsoft.com/office/officeart/2009/3/layout/HorizontalOrganizationChart"/>
    <dgm:cxn modelId="{6FF4AB17-30EF-4B6A-BE4B-F427614E8CA5}" type="presParOf" srcId="{B3E107C3-BA47-460C-8A98-1DF49846AEDF}" destId="{9118F98A-CEDA-4F40-B23C-9F7829C954F8}" srcOrd="0" destOrd="0" presId="urn:microsoft.com/office/officeart/2009/3/layout/HorizontalOrganizationChart"/>
    <dgm:cxn modelId="{70F3B4B5-88CF-4342-AD88-403E3CDC11F2}" type="presParOf" srcId="{B3E107C3-BA47-460C-8A98-1DF49846AEDF}" destId="{DB91CA8A-BFDE-4326-B749-427491C9FF4C}" srcOrd="1" destOrd="0" presId="urn:microsoft.com/office/officeart/2009/3/layout/HorizontalOrganizationChart"/>
    <dgm:cxn modelId="{7D307BC2-71B1-46A6-B9D4-C274BDE882AB}" type="presParOf" srcId="{3C5105F0-A2CB-4AE6-B4ED-5A628A4D3779}" destId="{01840FFC-B4E1-42D9-A0F2-074D98083EFD}" srcOrd="1" destOrd="0" presId="urn:microsoft.com/office/officeart/2009/3/layout/HorizontalOrganizationChart"/>
    <dgm:cxn modelId="{73BD3CE1-87F0-4664-AFD8-8912C4A79DE6}" type="presParOf" srcId="{3C5105F0-A2CB-4AE6-B4ED-5A628A4D3779}" destId="{55D309B3-2D44-4B26-866E-E0C3DEAA56C1}" srcOrd="2" destOrd="0" presId="urn:microsoft.com/office/officeart/2009/3/layout/HorizontalOrganizationChart"/>
    <dgm:cxn modelId="{F3F9BD76-C502-472E-B367-E6FFA45B65B8}" type="presParOf" srcId="{B51194B9-7FD7-40B3-96EF-24EC6F12F979}" destId="{338479B2-8DF6-4B57-A014-CF248FFE42C8}" srcOrd="8" destOrd="0" presId="urn:microsoft.com/office/officeart/2009/3/layout/HorizontalOrganizationChart"/>
    <dgm:cxn modelId="{F8A85FD8-A828-4ACA-8BF8-B27BA88AF1AA}" type="presParOf" srcId="{B51194B9-7FD7-40B3-96EF-24EC6F12F979}" destId="{672C0075-8688-4C3D-BCDB-CF497AF5D95A}" srcOrd="9" destOrd="0" presId="urn:microsoft.com/office/officeart/2009/3/layout/HorizontalOrganizationChart"/>
    <dgm:cxn modelId="{78441D6A-1626-499C-8AAE-C531C6D1C6CE}" type="presParOf" srcId="{672C0075-8688-4C3D-BCDB-CF497AF5D95A}" destId="{5CCAFC09-2A16-44CA-BE33-CB4A5D949470}" srcOrd="0" destOrd="0" presId="urn:microsoft.com/office/officeart/2009/3/layout/HorizontalOrganizationChart"/>
    <dgm:cxn modelId="{2827B8B2-3365-4E26-B320-E5FD2CE0D1B3}" type="presParOf" srcId="{5CCAFC09-2A16-44CA-BE33-CB4A5D949470}" destId="{C57E8657-899A-4762-8A23-49FD537070DC}" srcOrd="0" destOrd="0" presId="urn:microsoft.com/office/officeart/2009/3/layout/HorizontalOrganizationChart"/>
    <dgm:cxn modelId="{8C1740C2-4218-4549-A105-E186D092BE4D}" type="presParOf" srcId="{5CCAFC09-2A16-44CA-BE33-CB4A5D949470}" destId="{E60E9831-1162-4538-B591-CFBA07D42361}" srcOrd="1" destOrd="0" presId="urn:microsoft.com/office/officeart/2009/3/layout/HorizontalOrganizationChart"/>
    <dgm:cxn modelId="{954DC203-FA4D-48B0-802D-3F5A22C1E1EA}" type="presParOf" srcId="{672C0075-8688-4C3D-BCDB-CF497AF5D95A}" destId="{4110A360-0114-423E-AD1D-DC799152E5C5}" srcOrd="1" destOrd="0" presId="urn:microsoft.com/office/officeart/2009/3/layout/HorizontalOrganizationChart"/>
    <dgm:cxn modelId="{519FB613-4F24-473A-A7C1-B847D2D9EEF5}" type="presParOf" srcId="{672C0075-8688-4C3D-BCDB-CF497AF5D95A}" destId="{A1F4CF5B-F709-47D0-9E6B-87DF3C215288}" srcOrd="2" destOrd="0" presId="urn:microsoft.com/office/officeart/2009/3/layout/HorizontalOrganizationChart"/>
    <dgm:cxn modelId="{DBD730BF-A641-4390-A731-A800EC46E753}" type="presParOf" srcId="{B51194B9-7FD7-40B3-96EF-24EC6F12F979}" destId="{00C48652-B472-4A1E-9539-DEB25A9477DC}" srcOrd="10" destOrd="0" presId="urn:microsoft.com/office/officeart/2009/3/layout/HorizontalOrganizationChart"/>
    <dgm:cxn modelId="{CC2816DD-2903-4212-8D8B-8E41FB0B7566}" type="presParOf" srcId="{B51194B9-7FD7-40B3-96EF-24EC6F12F979}" destId="{D2B40D88-33D7-4165-BA6C-F386940003DF}" srcOrd="11" destOrd="0" presId="urn:microsoft.com/office/officeart/2009/3/layout/HorizontalOrganizationChart"/>
    <dgm:cxn modelId="{839BE643-BD11-4375-B2DB-EC06A17B6136}" type="presParOf" srcId="{D2B40D88-33D7-4165-BA6C-F386940003DF}" destId="{E9A3328D-E719-48B5-92C0-F3BFE8C85056}" srcOrd="0" destOrd="0" presId="urn:microsoft.com/office/officeart/2009/3/layout/HorizontalOrganizationChart"/>
    <dgm:cxn modelId="{20A98003-EC9A-4C21-8C39-2F296EAE0BD3}" type="presParOf" srcId="{E9A3328D-E719-48B5-92C0-F3BFE8C85056}" destId="{DB819244-1282-4EE1-8BC9-84174B00C7CA}" srcOrd="0" destOrd="0" presId="urn:microsoft.com/office/officeart/2009/3/layout/HorizontalOrganizationChart"/>
    <dgm:cxn modelId="{0DB20CA3-7171-4870-A526-DB3A54789AF7}" type="presParOf" srcId="{E9A3328D-E719-48B5-92C0-F3BFE8C85056}" destId="{DC613DB3-63B6-4086-B883-9C3352EAFCE0}" srcOrd="1" destOrd="0" presId="urn:microsoft.com/office/officeart/2009/3/layout/HorizontalOrganizationChart"/>
    <dgm:cxn modelId="{9DA08FD5-AA9B-4ECF-8ED3-886FCDB7F8E8}" type="presParOf" srcId="{D2B40D88-33D7-4165-BA6C-F386940003DF}" destId="{B984834D-9F6D-4C3C-A6B2-D28CB7608C29}" srcOrd="1" destOrd="0" presId="urn:microsoft.com/office/officeart/2009/3/layout/HorizontalOrganizationChart"/>
    <dgm:cxn modelId="{D124739D-5531-4A99-A8CF-C6A901E52BFD}" type="presParOf" srcId="{D2B40D88-33D7-4165-BA6C-F386940003DF}" destId="{C83DEF29-5528-4910-A941-DE6191DD3DFA}" srcOrd="2" destOrd="0" presId="urn:microsoft.com/office/officeart/2009/3/layout/HorizontalOrganizationChart"/>
    <dgm:cxn modelId="{8090E225-945E-4F19-AF28-814A8AA3B0C1}" type="presParOf" srcId="{F8222B12-5668-4FFE-AEE3-06570594500C}" destId="{74AAA490-E5D7-4E08-8445-AB97FB800FD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277D61E2-5CB2-42EF-976E-90A823418492}"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94542F93-A846-404E-B2FD-BDC57B90A41D}"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1B633B-AF35-4FCA-A368-F67A29784A13}" type="doc">
      <dgm:prSet loTypeId="urn:microsoft.com/office/officeart/2005/8/layout/hChevron3" loCatId="process" qsTypeId="urn:microsoft.com/office/officeart/2005/8/quickstyle/simple1" qsCatId="simple" csTypeId="urn:microsoft.com/office/officeart/2005/8/colors/accent1_2" csCatId="accent1" phldr="1"/>
      <dgm:spPr/>
    </dgm:pt>
    <dgm:pt modelId="{5C5F7946-7410-4B8C-BF43-B987E9F774BE}" type="pres">
      <dgm:prSet presAssocID="{641B633B-AF35-4FCA-A368-F67A29784A13}" presName="Name0" presStyleCnt="0">
        <dgm:presLayoutVars>
          <dgm:dir/>
          <dgm:resizeHandles val="exact"/>
        </dgm:presLayoutVars>
      </dgm:prSet>
      <dgm:spPr/>
    </dgm:pt>
  </dgm:ptLst>
  <dgm:cxnLst>
    <dgm:cxn modelId="{DEACB2CD-B81D-40EC-A43D-7DB82DBBBF3E}" type="presOf" srcId="{641B633B-AF35-4FCA-A368-F67A29784A13}" destId="{5C5F7946-7410-4B8C-BF43-B987E9F774BE}"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48652-B472-4A1E-9539-DEB25A9477DC}">
      <dsp:nvSpPr>
        <dsp:cNvPr id="0" name=""/>
        <dsp:cNvSpPr/>
      </dsp:nvSpPr>
      <dsp:spPr>
        <a:xfrm>
          <a:off x="7342766" y="2781401"/>
          <a:ext cx="800183" cy="2719557"/>
        </a:xfrm>
        <a:custGeom>
          <a:avLst/>
          <a:gdLst/>
          <a:ahLst/>
          <a:cxnLst/>
          <a:rect l="0" t="0" r="0" b="0"/>
          <a:pathLst>
            <a:path>
              <a:moveTo>
                <a:pt x="0" y="0"/>
              </a:moveTo>
              <a:lnTo>
                <a:pt x="561368" y="0"/>
              </a:lnTo>
              <a:lnTo>
                <a:pt x="561368" y="2719557"/>
              </a:lnTo>
              <a:lnTo>
                <a:pt x="800183" y="27195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8479B2-8DF6-4B57-A014-CF248FFE42C8}">
      <dsp:nvSpPr>
        <dsp:cNvPr id="0" name=""/>
        <dsp:cNvSpPr/>
      </dsp:nvSpPr>
      <dsp:spPr>
        <a:xfrm>
          <a:off x="7342766" y="2781401"/>
          <a:ext cx="800183" cy="1692653"/>
        </a:xfrm>
        <a:custGeom>
          <a:avLst/>
          <a:gdLst/>
          <a:ahLst/>
          <a:cxnLst/>
          <a:rect l="0" t="0" r="0" b="0"/>
          <a:pathLst>
            <a:path>
              <a:moveTo>
                <a:pt x="0" y="0"/>
              </a:moveTo>
              <a:lnTo>
                <a:pt x="561368" y="0"/>
              </a:lnTo>
              <a:lnTo>
                <a:pt x="561368" y="1692653"/>
              </a:lnTo>
              <a:lnTo>
                <a:pt x="800183" y="16926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476534-CC16-4659-82FC-A2246B6CC439}">
      <dsp:nvSpPr>
        <dsp:cNvPr id="0" name=""/>
        <dsp:cNvSpPr/>
      </dsp:nvSpPr>
      <dsp:spPr>
        <a:xfrm>
          <a:off x="7342766" y="2781401"/>
          <a:ext cx="800183" cy="665749"/>
        </a:xfrm>
        <a:custGeom>
          <a:avLst/>
          <a:gdLst/>
          <a:ahLst/>
          <a:cxnLst/>
          <a:rect l="0" t="0" r="0" b="0"/>
          <a:pathLst>
            <a:path>
              <a:moveTo>
                <a:pt x="0" y="0"/>
              </a:moveTo>
              <a:lnTo>
                <a:pt x="561368" y="0"/>
              </a:lnTo>
              <a:lnTo>
                <a:pt x="561368" y="665749"/>
              </a:lnTo>
              <a:lnTo>
                <a:pt x="800183" y="6657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2002FA-319A-4D81-BF6A-93133ACDAAE4}">
      <dsp:nvSpPr>
        <dsp:cNvPr id="0" name=""/>
        <dsp:cNvSpPr/>
      </dsp:nvSpPr>
      <dsp:spPr>
        <a:xfrm>
          <a:off x="7342766" y="2420248"/>
          <a:ext cx="800183" cy="361153"/>
        </a:xfrm>
        <a:custGeom>
          <a:avLst/>
          <a:gdLst/>
          <a:ahLst/>
          <a:cxnLst/>
          <a:rect l="0" t="0" r="0" b="0"/>
          <a:pathLst>
            <a:path>
              <a:moveTo>
                <a:pt x="0" y="361153"/>
              </a:moveTo>
              <a:lnTo>
                <a:pt x="561368" y="361153"/>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240B31-13C6-457F-8948-119805303DC4}">
      <dsp:nvSpPr>
        <dsp:cNvPr id="0" name=""/>
        <dsp:cNvSpPr/>
      </dsp:nvSpPr>
      <dsp:spPr>
        <a:xfrm>
          <a:off x="7342766" y="1393344"/>
          <a:ext cx="800183" cy="1388057"/>
        </a:xfrm>
        <a:custGeom>
          <a:avLst/>
          <a:gdLst/>
          <a:ahLst/>
          <a:cxnLst/>
          <a:rect l="0" t="0" r="0" b="0"/>
          <a:pathLst>
            <a:path>
              <a:moveTo>
                <a:pt x="0" y="1388057"/>
              </a:moveTo>
              <a:lnTo>
                <a:pt x="561368" y="1388057"/>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9E8BC1-CCE9-4094-88E9-23D0F85B955F}">
      <dsp:nvSpPr>
        <dsp:cNvPr id="0" name=""/>
        <dsp:cNvSpPr/>
      </dsp:nvSpPr>
      <dsp:spPr>
        <a:xfrm>
          <a:off x="7342766" y="366440"/>
          <a:ext cx="800183" cy="2414960"/>
        </a:xfrm>
        <a:custGeom>
          <a:avLst/>
          <a:gdLst/>
          <a:ahLst/>
          <a:cxnLst/>
          <a:rect l="0" t="0" r="0" b="0"/>
          <a:pathLst>
            <a:path>
              <a:moveTo>
                <a:pt x="0" y="2414960"/>
              </a:moveTo>
              <a:lnTo>
                <a:pt x="561368" y="2414960"/>
              </a:lnTo>
              <a:lnTo>
                <a:pt x="561368" y="0"/>
              </a:lnTo>
              <a:lnTo>
                <a:pt x="80018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2C448A-E421-48EB-8803-0BEA815CA435}">
      <dsp:nvSpPr>
        <dsp:cNvPr id="0" name=""/>
        <dsp:cNvSpPr/>
      </dsp:nvSpPr>
      <dsp:spPr>
        <a:xfrm>
          <a:off x="0" y="289764"/>
          <a:ext cx="7342766" cy="498327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Recommender Systems</a:t>
          </a:r>
        </a:p>
        <a:p>
          <a:pPr marL="0" lvl="0" indent="0" algn="just" defTabSz="1955800">
            <a:lnSpc>
              <a:spcPct val="90000"/>
            </a:lnSpc>
            <a:spcBef>
              <a:spcPct val="0"/>
            </a:spcBef>
            <a:spcAft>
              <a:spcPct val="35000"/>
            </a:spcAft>
            <a:buNone/>
          </a:pPr>
          <a:r>
            <a:rPr lang="en-US" sz="2000" kern="1200" dirty="0"/>
            <a:t>Recommender systems </a:t>
          </a:r>
          <a:r>
            <a:rPr lang="en-US" sz="2000" b="1" kern="1200" dirty="0"/>
            <a:t>predicts</a:t>
          </a:r>
          <a:r>
            <a:rPr lang="en-US" sz="2000" kern="1200" dirty="0"/>
            <a:t> the </a:t>
          </a:r>
          <a:r>
            <a:rPr lang="en-US" sz="2000" b="1" kern="1200" dirty="0"/>
            <a:t>level of preference </a:t>
          </a:r>
          <a:r>
            <a:rPr lang="en-US" sz="2000" kern="1200" dirty="0"/>
            <a:t>of a given item by a user, and are used to </a:t>
          </a:r>
          <a:r>
            <a:rPr lang="en-US" sz="2000" b="1" kern="1200" dirty="0"/>
            <a:t>provide a list of recommended items a user might be interested in.</a:t>
          </a:r>
        </a:p>
        <a:p>
          <a:pPr marL="0" lvl="0" indent="0" algn="just" defTabSz="1955800">
            <a:lnSpc>
              <a:spcPct val="90000"/>
            </a:lnSpc>
            <a:spcBef>
              <a:spcPct val="0"/>
            </a:spcBef>
            <a:spcAft>
              <a:spcPct val="35000"/>
            </a:spcAft>
            <a:buNone/>
          </a:pPr>
          <a:r>
            <a:rPr lang="en-US" sz="2000" kern="1200" dirty="0"/>
            <a:t>E-commerce systems employ recommender systems to enhance the customer loyalty and helps in cross-selling and </a:t>
          </a:r>
          <a:r>
            <a:rPr lang="en-IN" sz="2000" kern="1200" dirty="0"/>
            <a:t>upselling</a:t>
          </a:r>
          <a:r>
            <a:rPr lang="en-US" sz="2000" kern="1200" dirty="0"/>
            <a:t> of products</a:t>
          </a:r>
        </a:p>
      </dsp:txBody>
      <dsp:txXfrm>
        <a:off x="0" y="289764"/>
        <a:ext cx="7342766" cy="4983275"/>
      </dsp:txXfrm>
    </dsp:sp>
    <dsp:sp modelId="{C2EB9EE1-A51C-4209-BFA0-DBEF63D008C8}">
      <dsp:nvSpPr>
        <dsp:cNvPr id="0" name=""/>
        <dsp:cNvSpPr/>
      </dsp:nvSpPr>
      <dsp:spPr>
        <a:xfrm>
          <a:off x="8142950" y="2248"/>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Approaches</a:t>
          </a:r>
        </a:p>
      </dsp:txBody>
      <dsp:txXfrm>
        <a:off x="8142950" y="2248"/>
        <a:ext cx="2388147" cy="728385"/>
      </dsp:txXfrm>
    </dsp:sp>
    <dsp:sp modelId="{03BBAC99-315C-41A7-8FD5-D4D1D9863DEF}">
      <dsp:nvSpPr>
        <dsp:cNvPr id="0" name=""/>
        <dsp:cNvSpPr/>
      </dsp:nvSpPr>
      <dsp:spPr>
        <a:xfrm>
          <a:off x="8142950" y="1029152"/>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Transfer learning</a:t>
          </a:r>
        </a:p>
      </dsp:txBody>
      <dsp:txXfrm>
        <a:off x="8142950" y="1029152"/>
        <a:ext cx="2388147" cy="728385"/>
      </dsp:txXfrm>
    </dsp:sp>
    <dsp:sp modelId="{DF1B8879-3578-4FDB-ACC0-877AC33B4C8E}">
      <dsp:nvSpPr>
        <dsp:cNvPr id="0" name=""/>
        <dsp:cNvSpPr/>
      </dsp:nvSpPr>
      <dsp:spPr>
        <a:xfrm>
          <a:off x="8142950" y="2056055"/>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Context Aware RS </a:t>
          </a:r>
        </a:p>
      </dsp:txBody>
      <dsp:txXfrm>
        <a:off x="8142950" y="2056055"/>
        <a:ext cx="2388147" cy="728385"/>
      </dsp:txXfrm>
    </dsp:sp>
    <dsp:sp modelId="{9118F98A-CEDA-4F40-B23C-9F7829C954F8}">
      <dsp:nvSpPr>
        <dsp:cNvPr id="0" name=""/>
        <dsp:cNvSpPr/>
      </dsp:nvSpPr>
      <dsp:spPr>
        <a:xfrm>
          <a:off x="8142950" y="3082959"/>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Cross Domain RS</a:t>
          </a:r>
        </a:p>
      </dsp:txBody>
      <dsp:txXfrm>
        <a:off x="8142950" y="3082959"/>
        <a:ext cx="2388147" cy="728385"/>
      </dsp:txXfrm>
    </dsp:sp>
    <dsp:sp modelId="{C57E8657-899A-4762-8A23-49FD537070DC}">
      <dsp:nvSpPr>
        <dsp:cNvPr id="0" name=""/>
        <dsp:cNvSpPr/>
      </dsp:nvSpPr>
      <dsp:spPr>
        <a:xfrm>
          <a:off x="8142950" y="4109862"/>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Special kind of users</a:t>
          </a:r>
        </a:p>
      </dsp:txBody>
      <dsp:txXfrm>
        <a:off x="8142950" y="4109862"/>
        <a:ext cx="2388147" cy="728385"/>
      </dsp:txXfrm>
    </dsp:sp>
    <dsp:sp modelId="{DB819244-1282-4EE1-8BC9-84174B00C7CA}">
      <dsp:nvSpPr>
        <dsp:cNvPr id="0" name=""/>
        <dsp:cNvSpPr/>
      </dsp:nvSpPr>
      <dsp:spPr>
        <a:xfrm>
          <a:off x="8142950" y="5136766"/>
          <a:ext cx="2388147" cy="728385"/>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User Modeling</a:t>
          </a:r>
        </a:p>
      </dsp:txBody>
      <dsp:txXfrm>
        <a:off x="8142950" y="5136766"/>
        <a:ext cx="2388147" cy="7283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3671A9-CEA9-4D59-83A0-2BB3144B046B}" type="datetimeFigureOut">
              <a:rPr lang="en-IN" smtClean="0"/>
              <a:t>14-07-2024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1AAC52-1A6E-4CF4-98D3-CB308E9B8A1E}" type="slidenum">
              <a:rPr lang="en-IN" smtClean="0"/>
              <a:t>‹#›</a:t>
            </a:fld>
            <a:endParaRPr lang="en-IN"/>
          </a:p>
        </p:txBody>
      </p:sp>
    </p:spTree>
    <p:extLst>
      <p:ext uri="{BB962C8B-B14F-4D97-AF65-F5344CB8AC3E}">
        <p14:creationId xmlns:p14="http://schemas.microsoft.com/office/powerpoint/2010/main" val="12678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31AAC52-1A6E-4CF4-98D3-CB308E9B8A1E}" type="slidenum">
              <a:rPr lang="en-IN" smtClean="0"/>
              <a:t>2</a:t>
            </a:fld>
            <a:endParaRPr lang="en-IN"/>
          </a:p>
        </p:txBody>
      </p:sp>
    </p:spTree>
    <p:extLst>
      <p:ext uri="{BB962C8B-B14F-4D97-AF65-F5344CB8AC3E}">
        <p14:creationId xmlns:p14="http://schemas.microsoft.com/office/powerpoint/2010/main" val="79774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2C3BE1-4490-45B1-B27E-CD218C2F2245}" type="slidenum">
              <a:rPr lang="en-US" smtClean="0"/>
              <a:t>35</a:t>
            </a:fld>
            <a:endParaRPr lang="en-US"/>
          </a:p>
        </p:txBody>
      </p:sp>
    </p:spTree>
    <p:extLst>
      <p:ext uri="{BB962C8B-B14F-4D97-AF65-F5344CB8AC3E}">
        <p14:creationId xmlns:p14="http://schemas.microsoft.com/office/powerpoint/2010/main" val="410443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196E-881B-48A6-8277-01CBC63BEE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EC621BC-6C69-44F4-A707-F82459B68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FC15245-124C-45E0-BDA9-5BD6B03C3DF3}"/>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5" name="Footer Placeholder 4">
            <a:extLst>
              <a:ext uri="{FF2B5EF4-FFF2-40B4-BE49-F238E27FC236}">
                <a16:creationId xmlns:a16="http://schemas.microsoft.com/office/drawing/2014/main" id="{C092D0AD-A375-4587-A5FF-6430B171C8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03133EA-AB39-4CF5-8D71-9F8248BF9DB6}"/>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584201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E4FB-2164-4C81-BF9A-58BD0D44E82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F1F4E24-45C6-4EFC-9101-2AC10D642C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C75919-AEFE-4DC7-AEB3-49925DB01993}"/>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5" name="Footer Placeholder 4">
            <a:extLst>
              <a:ext uri="{FF2B5EF4-FFF2-40B4-BE49-F238E27FC236}">
                <a16:creationId xmlns:a16="http://schemas.microsoft.com/office/drawing/2014/main" id="{36460C8C-6E6F-428E-81E7-5FD08A4FBB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2B9A413-C9FF-4089-A840-95A2902A36C1}"/>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640013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8CF8-26CD-4194-9D73-964A7E371F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ED990EE-71F2-494E-B629-B52538148C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A23199-BF9F-42A0-A2CD-B64F18F9AE09}"/>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5" name="Footer Placeholder 4">
            <a:extLst>
              <a:ext uri="{FF2B5EF4-FFF2-40B4-BE49-F238E27FC236}">
                <a16:creationId xmlns:a16="http://schemas.microsoft.com/office/drawing/2014/main" id="{96F9BF83-97C6-4840-8794-7D4DCA0A67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E45F7AC-4ADD-4ED2-B092-A9F349CBC6A4}"/>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83560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D98D-FD1E-4C26-9EE2-82BB845C713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98DADD3-BA37-4405-95BF-11EB131875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99A2A54-3146-4EBB-AD73-FEFB0F6BEB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E23C539-88D0-42BB-B60A-7D3E019ADCEC}"/>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6" name="Footer Placeholder 5">
            <a:extLst>
              <a:ext uri="{FF2B5EF4-FFF2-40B4-BE49-F238E27FC236}">
                <a16:creationId xmlns:a16="http://schemas.microsoft.com/office/drawing/2014/main" id="{1B8B7B11-F919-4857-B2C2-B70B0CFF20E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DC0B19A-796A-4598-8FC4-2C3605C96F6E}"/>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68638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FA06-2ADF-49E8-8720-9AC982BFF2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9B28BFE-7F10-4772-8736-FDE304E4E9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57E603-9C11-4A0A-8836-3DE951E493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8C6ED5-0622-4718-8B15-0140590AD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B8C10C-1BAA-4026-8579-892F778003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037EFC-42F8-45E0-883B-B47F2132B653}"/>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8" name="Footer Placeholder 7">
            <a:extLst>
              <a:ext uri="{FF2B5EF4-FFF2-40B4-BE49-F238E27FC236}">
                <a16:creationId xmlns:a16="http://schemas.microsoft.com/office/drawing/2014/main" id="{A5B391B8-E9F8-4711-90E9-395EA8D4BD1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64E8965-2A1D-4A19-9C34-0DFA360680CD}"/>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780245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198E-0C11-4E68-B03C-2909EDEF638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E80FA80-6DF1-402E-8087-95510AF3CBF7}"/>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4" name="Footer Placeholder 3">
            <a:extLst>
              <a:ext uri="{FF2B5EF4-FFF2-40B4-BE49-F238E27FC236}">
                <a16:creationId xmlns:a16="http://schemas.microsoft.com/office/drawing/2014/main" id="{1B625FE4-B9B7-45FD-A69A-C0976C4964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8428F3D-014C-4DAC-B831-E6565F9100D2}"/>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174100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4670AF-022C-4C50-94A2-662DC5FF0C10}"/>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3" name="Footer Placeholder 2">
            <a:extLst>
              <a:ext uri="{FF2B5EF4-FFF2-40B4-BE49-F238E27FC236}">
                <a16:creationId xmlns:a16="http://schemas.microsoft.com/office/drawing/2014/main" id="{CC7A2529-4303-48AC-8BE4-D7C14148F9D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1B3C4A7-9F46-41C7-B401-4B2D43171A51}"/>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1671848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1D5D-8513-4750-A7E4-86A8A37C95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F4D88CF-341E-48C7-8D16-4992B6F291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6DB355A-8410-4838-8AE1-AA74EBBD45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BBD0D7-2396-4E00-8CEC-0037602E00A3}"/>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6" name="Footer Placeholder 5">
            <a:extLst>
              <a:ext uri="{FF2B5EF4-FFF2-40B4-BE49-F238E27FC236}">
                <a16:creationId xmlns:a16="http://schemas.microsoft.com/office/drawing/2014/main" id="{5F5D8DFB-1242-44C6-A9A1-98C4A1A28F9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FDFF52B-34B6-4943-B689-88863C96F1B7}"/>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23447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C15E-3E9B-4A96-87DB-C389D75F3F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143D88C-67FE-473D-B80C-5C650CF369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E89225B-3140-403D-8F1C-44F7B0EB4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9F54F1-5C55-4707-83B6-0CAD893B5EC3}"/>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6" name="Footer Placeholder 5">
            <a:extLst>
              <a:ext uri="{FF2B5EF4-FFF2-40B4-BE49-F238E27FC236}">
                <a16:creationId xmlns:a16="http://schemas.microsoft.com/office/drawing/2014/main" id="{7BC964B4-D68D-4F37-B9F1-6B58DC49363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331885-4C50-4EB2-BF4E-C3D71AE1D7E6}"/>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243249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E2FF-6F69-4EA6-AC60-8B0A22D3926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8E8C35C-A492-4D8D-80CB-C23A02916F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E9259C-2F28-4DDD-B281-DA547B9C91FE}"/>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5" name="Footer Placeholder 4">
            <a:extLst>
              <a:ext uri="{FF2B5EF4-FFF2-40B4-BE49-F238E27FC236}">
                <a16:creationId xmlns:a16="http://schemas.microsoft.com/office/drawing/2014/main" id="{6622D417-E77A-43E3-A437-0288ACBAFFA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18A76C9-A684-4F63-B878-D3606B406F8C}"/>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02378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9D298D-9668-42B2-AC30-9734FBC5F1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232C9B-B5A6-48BF-BB36-9AF13F308A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E1BEAF2-107F-4E2B-86E3-D4F5CD3F518B}"/>
              </a:ext>
            </a:extLst>
          </p:cNvPr>
          <p:cNvSpPr>
            <a:spLocks noGrp="1"/>
          </p:cNvSpPr>
          <p:nvPr>
            <p:ph type="dt" sz="half" idx="10"/>
          </p:nvPr>
        </p:nvSpPr>
        <p:spPr/>
        <p:txBody>
          <a:bodyPr/>
          <a:lstStyle/>
          <a:p>
            <a:fld id="{BE3A70F2-AE09-4024-931E-ECA668D23B1A}" type="datetimeFigureOut">
              <a:rPr lang="en-IN" smtClean="0"/>
              <a:t>14-07-2024</a:t>
            </a:fld>
            <a:endParaRPr lang="en-IN"/>
          </a:p>
        </p:txBody>
      </p:sp>
      <p:sp>
        <p:nvSpPr>
          <p:cNvPr id="5" name="Footer Placeholder 4">
            <a:extLst>
              <a:ext uri="{FF2B5EF4-FFF2-40B4-BE49-F238E27FC236}">
                <a16:creationId xmlns:a16="http://schemas.microsoft.com/office/drawing/2014/main" id="{5A998C35-274F-430F-B176-5E55C23A9D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5473013-80DF-426B-A544-42FE8B9D361B}"/>
              </a:ext>
            </a:extLst>
          </p:cNvPr>
          <p:cNvSpPr>
            <a:spLocks noGrp="1"/>
          </p:cNvSpPr>
          <p:nvPr>
            <p:ph type="sldNum" sz="quarter" idx="12"/>
          </p:nvPr>
        </p:nvSpPr>
        <p:spPr/>
        <p:txBody>
          <a:bodyPr/>
          <a:lstStyle/>
          <a:p>
            <a:fld id="{A478C593-0116-4117-8267-D2E966BAEBA0}" type="slidenum">
              <a:rPr lang="en-IN" smtClean="0"/>
              <a:t>‹#›</a:t>
            </a:fld>
            <a:endParaRPr lang="en-IN"/>
          </a:p>
        </p:txBody>
      </p:sp>
    </p:spTree>
    <p:extLst>
      <p:ext uri="{BB962C8B-B14F-4D97-AF65-F5344CB8AC3E}">
        <p14:creationId xmlns:p14="http://schemas.microsoft.com/office/powerpoint/2010/main" val="3181601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0C5F45-5B48-4B8C-9944-0280EE057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0269C7-60AB-47C6-8C23-457EB88B4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BFF5EC-9F6C-4372-AB48-5767CE1B09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A70F2-AE09-4024-931E-ECA668D23B1A}" type="datetimeFigureOut">
              <a:rPr lang="en-IN" smtClean="0"/>
              <a:t>14-07-2024</a:t>
            </a:fld>
            <a:endParaRPr lang="en-IN"/>
          </a:p>
        </p:txBody>
      </p:sp>
      <p:sp>
        <p:nvSpPr>
          <p:cNvPr id="5" name="Footer Placeholder 4">
            <a:extLst>
              <a:ext uri="{FF2B5EF4-FFF2-40B4-BE49-F238E27FC236}">
                <a16:creationId xmlns:a16="http://schemas.microsoft.com/office/drawing/2014/main" id="{499E854F-D87E-4565-AA0C-52AF6F8017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45AC790-CC79-40B9-8453-B9D28142B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78C593-0116-4117-8267-D2E966BAEBA0}" type="slidenum">
              <a:rPr lang="en-IN" smtClean="0"/>
              <a:t>‹#›</a:t>
            </a:fld>
            <a:endParaRPr lang="en-IN"/>
          </a:p>
        </p:txBody>
      </p:sp>
    </p:spTree>
    <p:extLst>
      <p:ext uri="{BB962C8B-B14F-4D97-AF65-F5344CB8AC3E}">
        <p14:creationId xmlns:p14="http://schemas.microsoft.com/office/powerpoint/2010/main" val="2961267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F57DF2-49D1-4682-AE62-D60D0AAD9F5E}"/>
              </a:ext>
            </a:extLst>
          </p:cNvPr>
          <p:cNvSpPr txBox="1"/>
          <p:nvPr/>
        </p:nvSpPr>
        <p:spPr>
          <a:xfrm>
            <a:off x="2763520" y="1798320"/>
            <a:ext cx="7061200" cy="923330"/>
          </a:xfrm>
          <a:prstGeom prst="rect">
            <a:avLst/>
          </a:prstGeom>
          <a:noFill/>
        </p:spPr>
        <p:txBody>
          <a:bodyPr wrap="square" rtlCol="0">
            <a:spAutoFit/>
          </a:bodyPr>
          <a:lstStyle/>
          <a:p>
            <a:r>
              <a:rPr lang="en-IN" sz="5400" dirty="0"/>
              <a:t>Personalization</a:t>
            </a:r>
          </a:p>
        </p:txBody>
      </p:sp>
    </p:spTree>
    <p:extLst>
      <p:ext uri="{BB962C8B-B14F-4D97-AF65-F5344CB8AC3E}">
        <p14:creationId xmlns:p14="http://schemas.microsoft.com/office/powerpoint/2010/main" val="85113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0DB8-CAE7-49A4-8709-B63970EF530D}"/>
              </a:ext>
            </a:extLst>
          </p:cNvPr>
          <p:cNvSpPr>
            <a:spLocks noGrp="1"/>
          </p:cNvSpPr>
          <p:nvPr>
            <p:ph type="title"/>
          </p:nvPr>
        </p:nvSpPr>
        <p:spPr>
          <a:xfrm>
            <a:off x="995680" y="2132965"/>
            <a:ext cx="10515600" cy="1646555"/>
          </a:xfrm>
        </p:spPr>
        <p:txBody>
          <a:bodyPr>
            <a:normAutofit fontScale="90000"/>
          </a:bodyPr>
          <a:lstStyle/>
          <a:p>
            <a:r>
              <a:rPr lang="en-US" dirty="0"/>
              <a:t>Personalization is the central tenet of  modern Ecommerce/online experience.</a:t>
            </a:r>
            <a:br>
              <a:rPr lang="en-US" dirty="0"/>
            </a:br>
            <a:br>
              <a:rPr lang="en-US" dirty="0"/>
            </a:br>
            <a:r>
              <a:rPr lang="en-US" dirty="0"/>
              <a:t>Agree / Disagree ? </a:t>
            </a:r>
            <a:br>
              <a:rPr lang="en-US" dirty="0"/>
            </a:br>
            <a:endParaRPr lang="en-IN" dirty="0"/>
          </a:p>
        </p:txBody>
      </p:sp>
    </p:spTree>
    <p:extLst>
      <p:ext uri="{BB962C8B-B14F-4D97-AF65-F5344CB8AC3E}">
        <p14:creationId xmlns:p14="http://schemas.microsoft.com/office/powerpoint/2010/main" val="4017103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CAB-7D7C-4468-854C-949B2B1B4B81}"/>
              </a:ext>
            </a:extLst>
          </p:cNvPr>
          <p:cNvSpPr>
            <a:spLocks noGrp="1"/>
          </p:cNvSpPr>
          <p:nvPr>
            <p:ph type="title"/>
          </p:nvPr>
        </p:nvSpPr>
        <p:spPr>
          <a:xfrm>
            <a:off x="3032760" y="2356485"/>
            <a:ext cx="10515600" cy="1325563"/>
          </a:xfrm>
        </p:spPr>
        <p:txBody>
          <a:bodyPr/>
          <a:lstStyle/>
          <a:p>
            <a:r>
              <a:rPr lang="en-IN" dirty="0"/>
              <a:t>Achieved via ?</a:t>
            </a:r>
            <a:br>
              <a:rPr lang="en-IN" dirty="0"/>
            </a:br>
            <a:endParaRPr lang="en-IN" dirty="0"/>
          </a:p>
        </p:txBody>
      </p:sp>
    </p:spTree>
    <p:extLst>
      <p:ext uri="{BB962C8B-B14F-4D97-AF65-F5344CB8AC3E}">
        <p14:creationId xmlns:p14="http://schemas.microsoft.com/office/powerpoint/2010/main" val="2440022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7A9C-9670-486D-9E55-2F2CD722150F}"/>
              </a:ext>
            </a:extLst>
          </p:cNvPr>
          <p:cNvSpPr>
            <a:spLocks noGrp="1"/>
          </p:cNvSpPr>
          <p:nvPr>
            <p:ph type="title"/>
          </p:nvPr>
        </p:nvSpPr>
        <p:spPr>
          <a:xfrm>
            <a:off x="2103120" y="4317365"/>
            <a:ext cx="7396480" cy="1325563"/>
          </a:xfrm>
        </p:spPr>
        <p:txBody>
          <a:bodyPr/>
          <a:lstStyle/>
          <a:p>
            <a:r>
              <a:rPr lang="en-IN" dirty="0"/>
              <a:t>Recommender Systems (</a:t>
            </a:r>
            <a:r>
              <a:rPr lang="en-IN" dirty="0" err="1"/>
              <a:t>RecSys</a:t>
            </a:r>
            <a:r>
              <a:rPr lang="en-IN" dirty="0"/>
              <a:t>)</a:t>
            </a:r>
          </a:p>
        </p:txBody>
      </p:sp>
      <p:pic>
        <p:nvPicPr>
          <p:cNvPr id="1026" name="Picture 2" descr="Recommender systems Recommender systems Everywhere - buzz lightyearr | Meme  Generator">
            <a:extLst>
              <a:ext uri="{FF2B5EF4-FFF2-40B4-BE49-F238E27FC236}">
                <a16:creationId xmlns:a16="http://schemas.microsoft.com/office/drawing/2014/main" id="{167C3BC7-7051-490C-90E9-13DF1BCD4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708" y="572452"/>
            <a:ext cx="5381625" cy="298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63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C36F829-243F-47E5-81B4-ACEE03870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4314" y="2576713"/>
            <a:ext cx="1285875" cy="204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671DA7C8-4676-459B-AF6D-158FBE7628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597" y="5277353"/>
            <a:ext cx="298132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3D13E618-A704-40C0-8DC9-63E596720D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4672" y="3707504"/>
            <a:ext cx="357187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id="{704C30C9-180F-460B-9F06-5E1B64DEEB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218" y="4669529"/>
            <a:ext cx="239077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a:extLst>
              <a:ext uri="{FF2B5EF4-FFF2-40B4-BE49-F238E27FC236}">
                <a16:creationId xmlns:a16="http://schemas.microsoft.com/office/drawing/2014/main" id="{629E6280-7FD9-4CD2-A0BB-980589CF71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1527" y="4810628"/>
            <a:ext cx="32766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netflix-q">
            <a:extLst>
              <a:ext uri="{FF2B5EF4-FFF2-40B4-BE49-F238E27FC236}">
                <a16:creationId xmlns:a16="http://schemas.microsoft.com/office/drawing/2014/main" id="{F2CED890-85DC-4D47-994A-8F0DA3A7AC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826" y="1795634"/>
            <a:ext cx="3591771" cy="19118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B4AEC4E-A3E2-4AC5-ADAB-7C770C033B8F}"/>
              </a:ext>
            </a:extLst>
          </p:cNvPr>
          <p:cNvPicPr>
            <a:picLocks noChangeAspect="1"/>
          </p:cNvPicPr>
          <p:nvPr/>
        </p:nvPicPr>
        <p:blipFill>
          <a:blip r:embed="rId8"/>
          <a:stretch>
            <a:fillRect/>
          </a:stretch>
        </p:blipFill>
        <p:spPr>
          <a:xfrm>
            <a:off x="5146848" y="1507075"/>
            <a:ext cx="2743312" cy="1658387"/>
          </a:xfrm>
          <a:prstGeom prst="rect">
            <a:avLst/>
          </a:prstGeom>
        </p:spPr>
      </p:pic>
      <p:sp>
        <p:nvSpPr>
          <p:cNvPr id="11" name="TextBox 10">
            <a:extLst>
              <a:ext uri="{FF2B5EF4-FFF2-40B4-BE49-F238E27FC236}">
                <a16:creationId xmlns:a16="http://schemas.microsoft.com/office/drawing/2014/main" id="{E8787247-3BE1-4125-9FEA-8504C96CFF6F}"/>
              </a:ext>
            </a:extLst>
          </p:cNvPr>
          <p:cNvSpPr txBox="1"/>
          <p:nvPr/>
        </p:nvSpPr>
        <p:spPr>
          <a:xfrm>
            <a:off x="812800" y="284480"/>
            <a:ext cx="9519920" cy="646331"/>
          </a:xfrm>
          <a:prstGeom prst="rect">
            <a:avLst/>
          </a:prstGeom>
          <a:noFill/>
        </p:spPr>
        <p:txBody>
          <a:bodyPr wrap="square" rtlCol="0">
            <a:spAutoFit/>
          </a:bodyPr>
          <a:lstStyle/>
          <a:p>
            <a:r>
              <a:rPr lang="en-US" sz="3600" dirty="0">
                <a:latin typeface="+mj-lt"/>
              </a:rPr>
              <a:t>Once you see them, it’s every where  !</a:t>
            </a:r>
            <a:endParaRPr lang="en-IN" sz="3600" dirty="0">
              <a:latin typeface="+mj-lt"/>
            </a:endParaRPr>
          </a:p>
        </p:txBody>
      </p:sp>
    </p:spTree>
    <p:extLst>
      <p:ext uri="{BB962C8B-B14F-4D97-AF65-F5344CB8AC3E}">
        <p14:creationId xmlns:p14="http://schemas.microsoft.com/office/powerpoint/2010/main" val="61960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DBAEE-C2C3-4D5A-9F78-E84ABD72A766}"/>
              </a:ext>
            </a:extLst>
          </p:cNvPr>
          <p:cNvSpPr>
            <a:spLocks noGrp="1"/>
          </p:cNvSpPr>
          <p:nvPr>
            <p:ph type="title"/>
          </p:nvPr>
        </p:nvSpPr>
        <p:spPr>
          <a:xfrm>
            <a:off x="1833880" y="2305685"/>
            <a:ext cx="10515600" cy="1325563"/>
          </a:xfrm>
        </p:spPr>
        <p:txBody>
          <a:bodyPr/>
          <a:lstStyle/>
          <a:p>
            <a:r>
              <a:rPr lang="en-IN" dirty="0"/>
              <a:t>Everything is a Recommendation !</a:t>
            </a:r>
          </a:p>
        </p:txBody>
      </p:sp>
    </p:spTree>
    <p:extLst>
      <p:ext uri="{BB962C8B-B14F-4D97-AF65-F5344CB8AC3E}">
        <p14:creationId xmlns:p14="http://schemas.microsoft.com/office/powerpoint/2010/main" val="80305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C75F66F-0788-404F-BD7F-D6A6801B4F02}"/>
              </a:ext>
            </a:extLst>
          </p:cNvPr>
          <p:cNvGraphicFramePr/>
          <p:nvPr>
            <p:extLst>
              <p:ext uri="{D42A27DB-BD31-4B8C-83A1-F6EECF244321}">
                <p14:modId xmlns:p14="http://schemas.microsoft.com/office/powerpoint/2010/main" val="4225881550"/>
              </p:ext>
            </p:extLst>
          </p:nvPr>
        </p:nvGraphicFramePr>
        <p:xfrm>
          <a:off x="454428" y="416560"/>
          <a:ext cx="10853652"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6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83850-B18C-433E-9F62-ED08F4C899CD}"/>
              </a:ext>
            </a:extLst>
          </p:cNvPr>
          <p:cNvSpPr>
            <a:spLocks noGrp="1"/>
          </p:cNvSpPr>
          <p:nvPr>
            <p:ph type="title"/>
          </p:nvPr>
        </p:nvSpPr>
        <p:spPr/>
        <p:txBody>
          <a:bodyPr/>
          <a:lstStyle/>
          <a:p>
            <a:r>
              <a:rPr lang="en-IN" dirty="0"/>
              <a:t>Preferences </a:t>
            </a:r>
          </a:p>
        </p:txBody>
      </p:sp>
      <p:sp>
        <p:nvSpPr>
          <p:cNvPr id="3" name="Content Placeholder 2">
            <a:extLst>
              <a:ext uri="{FF2B5EF4-FFF2-40B4-BE49-F238E27FC236}">
                <a16:creationId xmlns:a16="http://schemas.microsoft.com/office/drawing/2014/main" id="{2364A463-D443-409D-A0B8-D9702B6EDDBA}"/>
              </a:ext>
            </a:extLst>
          </p:cNvPr>
          <p:cNvSpPr>
            <a:spLocks noGrp="1"/>
          </p:cNvSpPr>
          <p:nvPr>
            <p:ph idx="1"/>
          </p:nvPr>
        </p:nvSpPr>
        <p:spPr/>
        <p:txBody>
          <a:bodyPr/>
          <a:lstStyle/>
          <a:p>
            <a:r>
              <a:rPr lang="en-IN" dirty="0"/>
              <a:t>Explicit feedback –  </a:t>
            </a:r>
            <a:r>
              <a:rPr lang="en-US" dirty="0"/>
              <a:t>Where users directly report on their interest in products</a:t>
            </a:r>
            <a:r>
              <a:rPr lang="en-IN" dirty="0"/>
              <a:t>  ( One-Five Stars Ratings,  Thumbs up/down, Like/Dislike )</a:t>
            </a:r>
          </a:p>
          <a:p>
            <a:r>
              <a:rPr lang="en-IN" dirty="0"/>
              <a:t>Implicit Feedback - </a:t>
            </a:r>
            <a:r>
              <a:rPr lang="en-US" dirty="0"/>
              <a:t>indirectly collect opinion by observing user behavior. Types of implicit feedback include purchase history, browsing history, search patterns. </a:t>
            </a:r>
            <a:endParaRPr lang="en-IN" dirty="0"/>
          </a:p>
        </p:txBody>
      </p:sp>
    </p:spTree>
    <p:extLst>
      <p:ext uri="{BB962C8B-B14F-4D97-AF65-F5344CB8AC3E}">
        <p14:creationId xmlns:p14="http://schemas.microsoft.com/office/powerpoint/2010/main" val="1868839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066C-41BD-42A7-940A-C93CBB45DD12}"/>
              </a:ext>
            </a:extLst>
          </p:cNvPr>
          <p:cNvSpPr>
            <a:spLocks noGrp="1"/>
          </p:cNvSpPr>
          <p:nvPr>
            <p:ph type="title"/>
          </p:nvPr>
        </p:nvSpPr>
        <p:spPr>
          <a:xfrm>
            <a:off x="873760" y="1051242"/>
            <a:ext cx="10855960" cy="1494155"/>
          </a:xfrm>
        </p:spPr>
        <p:txBody>
          <a:bodyPr>
            <a:normAutofit fontScale="90000"/>
          </a:bodyPr>
          <a:lstStyle/>
          <a:p>
            <a:r>
              <a:rPr lang="en-IN" dirty="0"/>
              <a:t>Netflix Prize 2006</a:t>
            </a:r>
            <a:br>
              <a:rPr lang="en-IN" dirty="0"/>
            </a:br>
            <a:br>
              <a:rPr lang="en-IN" dirty="0"/>
            </a:br>
            <a:br>
              <a:rPr lang="en-IN" dirty="0"/>
            </a:br>
            <a:endParaRPr lang="en-IN" sz="3600" dirty="0"/>
          </a:p>
        </p:txBody>
      </p:sp>
      <p:sp>
        <p:nvSpPr>
          <p:cNvPr id="3" name="TextBox 2">
            <a:extLst>
              <a:ext uri="{FF2B5EF4-FFF2-40B4-BE49-F238E27FC236}">
                <a16:creationId xmlns:a16="http://schemas.microsoft.com/office/drawing/2014/main" id="{40B31800-FE46-43BB-A831-907863040FEB}"/>
              </a:ext>
            </a:extLst>
          </p:cNvPr>
          <p:cNvSpPr txBox="1"/>
          <p:nvPr/>
        </p:nvSpPr>
        <p:spPr>
          <a:xfrm>
            <a:off x="579120" y="1798320"/>
            <a:ext cx="10637520" cy="2308324"/>
          </a:xfrm>
          <a:prstGeom prst="rect">
            <a:avLst/>
          </a:prstGeom>
          <a:noFill/>
        </p:spPr>
        <p:txBody>
          <a:bodyPr wrap="square" rtlCol="0">
            <a:spAutoFit/>
          </a:bodyPr>
          <a:lstStyle/>
          <a:p>
            <a:pPr marL="571500" indent="-571500">
              <a:buFont typeface="Arial" panose="020B0604020202020204" pitchFamily="34" charset="0"/>
              <a:buChar char="•"/>
            </a:pPr>
            <a:r>
              <a:rPr lang="en-US" sz="3600" dirty="0"/>
              <a:t>Offered a $1 million prize to whomever came up with a solution that reduced RMSE by 10% beyond what was obtained by </a:t>
            </a:r>
            <a:r>
              <a:rPr lang="en-US" sz="3600" dirty="0" err="1"/>
              <a:t>Cinematch</a:t>
            </a:r>
            <a:r>
              <a:rPr lang="en-US" sz="3600" dirty="0"/>
              <a:t>.</a:t>
            </a:r>
          </a:p>
          <a:p>
            <a:pPr marL="571500" indent="-571500">
              <a:buFont typeface="Arial" panose="020B0604020202020204" pitchFamily="34" charset="0"/>
              <a:buChar char="•"/>
            </a:pPr>
            <a:r>
              <a:rPr lang="en-IN" sz="3600" dirty="0"/>
              <a:t>Changed the world forever !</a:t>
            </a:r>
          </a:p>
        </p:txBody>
      </p:sp>
    </p:spTree>
    <p:extLst>
      <p:ext uri="{BB962C8B-B14F-4D97-AF65-F5344CB8AC3E}">
        <p14:creationId xmlns:p14="http://schemas.microsoft.com/office/powerpoint/2010/main" val="378647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2636-B612-56EF-3548-21BBD35D41AE}"/>
              </a:ext>
            </a:extLst>
          </p:cNvPr>
          <p:cNvSpPr>
            <a:spLocks noGrp="1"/>
          </p:cNvSpPr>
          <p:nvPr>
            <p:ph type="title"/>
          </p:nvPr>
        </p:nvSpPr>
        <p:spPr/>
        <p:txBody>
          <a:bodyPr/>
          <a:lstStyle/>
          <a:p>
            <a:r>
              <a:rPr lang="en-IN" dirty="0" err="1"/>
              <a:t>RecSys</a:t>
            </a:r>
            <a:r>
              <a:rPr lang="en-IN" dirty="0"/>
              <a:t> challenges </a:t>
            </a:r>
          </a:p>
        </p:txBody>
      </p:sp>
      <p:sp>
        <p:nvSpPr>
          <p:cNvPr id="3" name="Content Placeholder 2">
            <a:extLst>
              <a:ext uri="{FF2B5EF4-FFF2-40B4-BE49-F238E27FC236}">
                <a16:creationId xmlns:a16="http://schemas.microsoft.com/office/drawing/2014/main" id="{C4447186-5C51-2478-BFBC-D27D081F06DA}"/>
              </a:ext>
            </a:extLst>
          </p:cNvPr>
          <p:cNvSpPr>
            <a:spLocks noGrp="1"/>
          </p:cNvSpPr>
          <p:nvPr>
            <p:ph idx="1"/>
          </p:nvPr>
        </p:nvSpPr>
        <p:spPr/>
        <p:txBody>
          <a:bodyPr/>
          <a:lstStyle/>
          <a:p>
            <a:pPr marL="0" indent="0">
              <a:buNone/>
            </a:pPr>
            <a:r>
              <a:rPr lang="en-IN" dirty="0"/>
              <a:t>https://recsys.acm.org/recsys24/challenge/</a:t>
            </a:r>
          </a:p>
        </p:txBody>
      </p:sp>
    </p:spTree>
    <p:extLst>
      <p:ext uri="{BB962C8B-B14F-4D97-AF65-F5344CB8AC3E}">
        <p14:creationId xmlns:p14="http://schemas.microsoft.com/office/powerpoint/2010/main" val="150852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085D-B8D8-4312-A1EA-1989DB87F4B0}"/>
              </a:ext>
            </a:extLst>
          </p:cNvPr>
          <p:cNvSpPr>
            <a:spLocks noGrp="1"/>
          </p:cNvSpPr>
          <p:nvPr>
            <p:ph type="title"/>
          </p:nvPr>
        </p:nvSpPr>
        <p:spPr/>
        <p:txBody>
          <a:bodyPr/>
          <a:lstStyle/>
          <a:p>
            <a:r>
              <a:rPr lang="en-IN" dirty="0"/>
              <a:t>Approaches </a:t>
            </a:r>
          </a:p>
        </p:txBody>
      </p:sp>
      <p:sp>
        <p:nvSpPr>
          <p:cNvPr id="3" name="Content Placeholder 2">
            <a:extLst>
              <a:ext uri="{FF2B5EF4-FFF2-40B4-BE49-F238E27FC236}">
                <a16:creationId xmlns:a16="http://schemas.microsoft.com/office/drawing/2014/main" id="{69A072A6-78F8-4F5A-849C-40BAA6E44EA5}"/>
              </a:ext>
            </a:extLst>
          </p:cNvPr>
          <p:cNvSpPr>
            <a:spLocks noGrp="1"/>
          </p:cNvSpPr>
          <p:nvPr>
            <p:ph idx="1"/>
          </p:nvPr>
        </p:nvSpPr>
        <p:spPr/>
        <p:txBody>
          <a:bodyPr/>
          <a:lstStyle/>
          <a:p>
            <a:r>
              <a:rPr lang="en-IN" dirty="0"/>
              <a:t>Content Based approach</a:t>
            </a:r>
          </a:p>
          <a:p>
            <a:r>
              <a:rPr lang="en-IN" dirty="0"/>
              <a:t>Collaborative Filtering</a:t>
            </a:r>
          </a:p>
          <a:p>
            <a:r>
              <a:rPr lang="en-IN" dirty="0"/>
              <a:t>Hybrid  </a:t>
            </a:r>
            <a:r>
              <a:rPr lang="en-IN" dirty="0">
                <a:sym typeface="Wingdings" panose="05000000000000000000" pitchFamily="2" charset="2"/>
              </a:rPr>
              <a:t> </a:t>
            </a:r>
            <a:endParaRPr lang="en-IN" dirty="0"/>
          </a:p>
        </p:txBody>
      </p:sp>
    </p:spTree>
    <p:extLst>
      <p:ext uri="{BB962C8B-B14F-4D97-AF65-F5344CB8AC3E}">
        <p14:creationId xmlns:p14="http://schemas.microsoft.com/office/powerpoint/2010/main" val="244333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6845-5071-4F21-8518-D5E868B7D78A}"/>
              </a:ext>
            </a:extLst>
          </p:cNvPr>
          <p:cNvSpPr>
            <a:spLocks noGrp="1"/>
          </p:cNvSpPr>
          <p:nvPr>
            <p:ph type="title"/>
          </p:nvPr>
        </p:nvSpPr>
        <p:spPr/>
        <p:txBody>
          <a:bodyPr/>
          <a:lstStyle/>
          <a:p>
            <a:r>
              <a:rPr lang="en-IN" dirty="0"/>
              <a:t>Content Based Approach </a:t>
            </a:r>
            <a:br>
              <a:rPr lang="en-IN" dirty="0"/>
            </a:br>
            <a:endParaRPr lang="en-IN" dirty="0"/>
          </a:p>
        </p:txBody>
      </p:sp>
      <p:sp>
        <p:nvSpPr>
          <p:cNvPr id="3" name="Content Placeholder 2">
            <a:extLst>
              <a:ext uri="{FF2B5EF4-FFF2-40B4-BE49-F238E27FC236}">
                <a16:creationId xmlns:a16="http://schemas.microsoft.com/office/drawing/2014/main" id="{2FE5488F-EB3C-4634-B5C2-5E2DEB84253F}"/>
              </a:ext>
            </a:extLst>
          </p:cNvPr>
          <p:cNvSpPr>
            <a:spLocks noGrp="1"/>
          </p:cNvSpPr>
          <p:nvPr>
            <p:ph idx="1"/>
          </p:nvPr>
        </p:nvSpPr>
        <p:spPr>
          <a:xfrm>
            <a:off x="736600" y="1155065"/>
            <a:ext cx="10515600" cy="4351338"/>
          </a:xfrm>
        </p:spPr>
        <p:txBody>
          <a:bodyPr/>
          <a:lstStyle/>
          <a:p>
            <a:r>
              <a:rPr lang="en-US" dirty="0"/>
              <a:t>Makes recommendations to a user  by analyzing the description of the items previous consumed by the user and the description of items to be recommended </a:t>
            </a:r>
            <a:endParaRPr lang="en-IN" dirty="0"/>
          </a:p>
        </p:txBody>
      </p:sp>
      <p:pic>
        <p:nvPicPr>
          <p:cNvPr id="4" name="Picture 2">
            <a:extLst>
              <a:ext uri="{FF2B5EF4-FFF2-40B4-BE49-F238E27FC236}">
                <a16:creationId xmlns:a16="http://schemas.microsoft.com/office/drawing/2014/main" id="{9FEEA245-45CF-48C0-9C5F-871631316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239" y="2480627"/>
            <a:ext cx="6258561" cy="4305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123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15ED-1EE5-48C9-840A-4EEC92DFE277}"/>
              </a:ext>
            </a:extLst>
          </p:cNvPr>
          <p:cNvSpPr>
            <a:spLocks noGrp="1"/>
          </p:cNvSpPr>
          <p:nvPr>
            <p:ph type="title"/>
          </p:nvPr>
        </p:nvSpPr>
        <p:spPr>
          <a:xfrm>
            <a:off x="1041400" y="669925"/>
            <a:ext cx="10515600" cy="1325563"/>
          </a:xfrm>
        </p:spPr>
        <p:txBody>
          <a:bodyPr/>
          <a:lstStyle/>
          <a:p>
            <a:r>
              <a:rPr lang="en-IN" dirty="0"/>
              <a:t>Homophily !</a:t>
            </a:r>
          </a:p>
        </p:txBody>
      </p:sp>
      <p:sp>
        <p:nvSpPr>
          <p:cNvPr id="4" name="TextBox 3">
            <a:extLst>
              <a:ext uri="{FF2B5EF4-FFF2-40B4-BE49-F238E27FC236}">
                <a16:creationId xmlns:a16="http://schemas.microsoft.com/office/drawing/2014/main" id="{CD28DC5B-0061-4B72-B7EB-239B665F949D}"/>
              </a:ext>
            </a:extLst>
          </p:cNvPr>
          <p:cNvSpPr txBox="1"/>
          <p:nvPr/>
        </p:nvSpPr>
        <p:spPr>
          <a:xfrm>
            <a:off x="1041400" y="2113280"/>
            <a:ext cx="7538720" cy="584775"/>
          </a:xfrm>
          <a:prstGeom prst="rect">
            <a:avLst/>
          </a:prstGeom>
          <a:noFill/>
        </p:spPr>
        <p:txBody>
          <a:bodyPr wrap="square" rtlCol="0">
            <a:spAutoFit/>
          </a:bodyPr>
          <a:lstStyle/>
          <a:p>
            <a:r>
              <a:rPr lang="en-IN" sz="3200" i="1" dirty="0"/>
              <a:t>Birds of a Feather, Flock together… </a:t>
            </a:r>
          </a:p>
        </p:txBody>
      </p:sp>
    </p:spTree>
    <p:extLst>
      <p:ext uri="{BB962C8B-B14F-4D97-AF65-F5344CB8AC3E}">
        <p14:creationId xmlns:p14="http://schemas.microsoft.com/office/powerpoint/2010/main" val="4775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77FB-A0D6-4E08-AC3F-7529A8615995}"/>
              </a:ext>
            </a:extLst>
          </p:cNvPr>
          <p:cNvSpPr>
            <a:spLocks noGrp="1"/>
          </p:cNvSpPr>
          <p:nvPr>
            <p:ph type="title"/>
          </p:nvPr>
        </p:nvSpPr>
        <p:spPr/>
        <p:txBody>
          <a:bodyPr/>
          <a:lstStyle/>
          <a:p>
            <a:r>
              <a:rPr lang="en-IN" dirty="0"/>
              <a:t>Collaborative Filtering</a:t>
            </a:r>
            <a:br>
              <a:rPr lang="en-IN" dirty="0"/>
            </a:br>
            <a:endParaRPr lang="en-IN" dirty="0"/>
          </a:p>
        </p:txBody>
      </p:sp>
      <p:sp>
        <p:nvSpPr>
          <p:cNvPr id="3" name="Content Placeholder 2">
            <a:extLst>
              <a:ext uri="{FF2B5EF4-FFF2-40B4-BE49-F238E27FC236}">
                <a16:creationId xmlns:a16="http://schemas.microsoft.com/office/drawing/2014/main" id="{798033A1-12AA-4789-A36A-4D027294DEDE}"/>
              </a:ext>
            </a:extLst>
          </p:cNvPr>
          <p:cNvSpPr>
            <a:spLocks noGrp="1"/>
          </p:cNvSpPr>
          <p:nvPr>
            <p:ph idx="1"/>
          </p:nvPr>
        </p:nvSpPr>
        <p:spPr>
          <a:xfrm>
            <a:off x="838200" y="1027906"/>
            <a:ext cx="10515600" cy="4351338"/>
          </a:xfrm>
        </p:spPr>
        <p:txBody>
          <a:bodyPr/>
          <a:lstStyle/>
          <a:p>
            <a:r>
              <a:rPr lang="en-US" b="1" dirty="0"/>
              <a:t>Collaborative filtering </a:t>
            </a:r>
            <a:r>
              <a:rPr lang="en-US" dirty="0"/>
              <a:t>is an approach to making recommendations by finding correlations / similarities among users of a recommendation system, one of the most successful approaches, continues to attract interest of industry and academicians .</a:t>
            </a:r>
          </a:p>
          <a:p>
            <a:endParaRPr lang="en-US" dirty="0"/>
          </a:p>
          <a:p>
            <a:r>
              <a:rPr lang="en-US" dirty="0">
                <a:solidFill>
                  <a:schemeClr val="tx1"/>
                </a:solidFill>
              </a:rPr>
              <a:t>Collaborative filtering algorithm works on the basic assumption that if two individuals A and B like similar items or give similar rating to n items, then they will do similarly for other items too</a:t>
            </a:r>
            <a:endParaRPr lang="en-IN" dirty="0"/>
          </a:p>
        </p:txBody>
      </p:sp>
    </p:spTree>
    <p:extLst>
      <p:ext uri="{BB962C8B-B14F-4D97-AF65-F5344CB8AC3E}">
        <p14:creationId xmlns:p14="http://schemas.microsoft.com/office/powerpoint/2010/main" val="33581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FA66E20-51F9-42DD-A7D7-F64B38D30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57" y="538480"/>
            <a:ext cx="9810365" cy="538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1285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E7AC1D-7512-476B-B409-149BEEF9E967}"/>
              </a:ext>
            </a:extLst>
          </p:cNvPr>
          <p:cNvPicPr>
            <a:picLocks noChangeAspect="1"/>
          </p:cNvPicPr>
          <p:nvPr/>
        </p:nvPicPr>
        <p:blipFill>
          <a:blip r:embed="rId2"/>
          <a:stretch>
            <a:fillRect/>
          </a:stretch>
        </p:blipFill>
        <p:spPr>
          <a:xfrm>
            <a:off x="3574097" y="529273"/>
            <a:ext cx="4214191" cy="4632008"/>
          </a:xfrm>
          <a:prstGeom prst="rect">
            <a:avLst/>
          </a:prstGeom>
        </p:spPr>
      </p:pic>
    </p:spTree>
    <p:extLst>
      <p:ext uri="{BB962C8B-B14F-4D97-AF65-F5344CB8AC3E}">
        <p14:creationId xmlns:p14="http://schemas.microsoft.com/office/powerpoint/2010/main" val="383839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383D-B60E-4EBD-AB6C-827BC584F622}"/>
              </a:ext>
            </a:extLst>
          </p:cNvPr>
          <p:cNvSpPr>
            <a:spLocks noGrp="1"/>
          </p:cNvSpPr>
          <p:nvPr>
            <p:ph type="title"/>
          </p:nvPr>
        </p:nvSpPr>
        <p:spPr>
          <a:xfrm>
            <a:off x="1488440" y="2356485"/>
            <a:ext cx="10515600" cy="1325563"/>
          </a:xfrm>
        </p:spPr>
        <p:txBody>
          <a:bodyPr/>
          <a:lstStyle/>
          <a:p>
            <a:r>
              <a:rPr lang="en-IN" dirty="0"/>
              <a:t> k-Nearest </a:t>
            </a:r>
            <a:r>
              <a:rPr lang="en-IN" dirty="0" err="1"/>
              <a:t>Neighbors</a:t>
            </a:r>
            <a:r>
              <a:rPr lang="en-IN" dirty="0"/>
              <a:t> (</a:t>
            </a:r>
            <a:r>
              <a:rPr lang="en-IN" dirty="0" err="1"/>
              <a:t>kNN</a:t>
            </a:r>
            <a:r>
              <a:rPr lang="en-IN" dirty="0"/>
              <a:t>)</a:t>
            </a:r>
          </a:p>
        </p:txBody>
      </p:sp>
    </p:spTree>
    <p:extLst>
      <p:ext uri="{BB962C8B-B14F-4D97-AF65-F5344CB8AC3E}">
        <p14:creationId xmlns:p14="http://schemas.microsoft.com/office/powerpoint/2010/main" val="75461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6EAC7-39B6-4530-91DA-7CAAE98CDBB6}"/>
              </a:ext>
            </a:extLst>
          </p:cNvPr>
          <p:cNvPicPr>
            <a:picLocks noChangeAspect="1"/>
          </p:cNvPicPr>
          <p:nvPr/>
        </p:nvPicPr>
        <p:blipFill>
          <a:blip r:embed="rId2"/>
          <a:stretch>
            <a:fillRect/>
          </a:stretch>
        </p:blipFill>
        <p:spPr>
          <a:xfrm>
            <a:off x="630237" y="787717"/>
            <a:ext cx="11439525" cy="3209925"/>
          </a:xfrm>
          <a:prstGeom prst="rect">
            <a:avLst/>
          </a:prstGeom>
        </p:spPr>
      </p:pic>
      <p:sp>
        <p:nvSpPr>
          <p:cNvPr id="7" name="TextBox 6">
            <a:extLst>
              <a:ext uri="{FF2B5EF4-FFF2-40B4-BE49-F238E27FC236}">
                <a16:creationId xmlns:a16="http://schemas.microsoft.com/office/drawing/2014/main" id="{78EF9ECE-693E-4BBD-B0F7-64A929096D56}"/>
              </a:ext>
            </a:extLst>
          </p:cNvPr>
          <p:cNvSpPr txBox="1"/>
          <p:nvPr/>
        </p:nvSpPr>
        <p:spPr>
          <a:xfrm>
            <a:off x="3373120" y="4173974"/>
            <a:ext cx="6136640" cy="369332"/>
          </a:xfrm>
          <a:prstGeom prst="rect">
            <a:avLst/>
          </a:prstGeom>
          <a:noFill/>
        </p:spPr>
        <p:txBody>
          <a:bodyPr wrap="square" rtlCol="0">
            <a:spAutoFit/>
          </a:bodyPr>
          <a:lstStyle/>
          <a:p>
            <a:r>
              <a:rPr lang="en-US" dirty="0"/>
              <a:t>Utility matrix based on 1–5 star ratings scale</a:t>
            </a:r>
            <a:endParaRPr lang="en-IN" dirty="0"/>
          </a:p>
        </p:txBody>
      </p:sp>
    </p:spTree>
    <p:extLst>
      <p:ext uri="{BB962C8B-B14F-4D97-AF65-F5344CB8AC3E}">
        <p14:creationId xmlns:p14="http://schemas.microsoft.com/office/powerpoint/2010/main" val="3569060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1ED20-F723-4056-87A5-7E1B0113026F}"/>
              </a:ext>
            </a:extLst>
          </p:cNvPr>
          <p:cNvSpPr>
            <a:spLocks noGrp="1"/>
          </p:cNvSpPr>
          <p:nvPr>
            <p:ph type="title"/>
          </p:nvPr>
        </p:nvSpPr>
        <p:spPr/>
        <p:txBody>
          <a:bodyPr/>
          <a:lstStyle/>
          <a:p>
            <a:r>
              <a:rPr lang="en-IN" dirty="0"/>
              <a:t>Sparsity Problem</a:t>
            </a:r>
          </a:p>
        </p:txBody>
      </p:sp>
      <p:sp>
        <p:nvSpPr>
          <p:cNvPr id="3" name="Content Placeholder 2">
            <a:extLst>
              <a:ext uri="{FF2B5EF4-FFF2-40B4-BE49-F238E27FC236}">
                <a16:creationId xmlns:a16="http://schemas.microsoft.com/office/drawing/2014/main" id="{90F88CB4-48F0-4735-A408-4BE1209A3F8D}"/>
              </a:ext>
            </a:extLst>
          </p:cNvPr>
          <p:cNvSpPr>
            <a:spLocks noGrp="1"/>
          </p:cNvSpPr>
          <p:nvPr>
            <p:ph idx="1"/>
          </p:nvPr>
        </p:nvSpPr>
        <p:spPr>
          <a:xfrm>
            <a:off x="838200" y="1500505"/>
            <a:ext cx="10515600" cy="4351338"/>
          </a:xfrm>
        </p:spPr>
        <p:txBody>
          <a:bodyPr/>
          <a:lstStyle/>
          <a:p>
            <a:r>
              <a:rPr lang="en-US" dirty="0"/>
              <a:t>Despite the huge size of the utility matrix, most of the cells in it are blank as those user-item pairs are unrated in the real world scenario </a:t>
            </a:r>
          </a:p>
          <a:p>
            <a:r>
              <a:rPr lang="en-US" dirty="0"/>
              <a:t>This happens because out of the thousands of available items, a typical user might have explored and rated only few of them.</a:t>
            </a:r>
          </a:p>
          <a:p>
            <a:r>
              <a:rPr lang="en-IN" dirty="0"/>
              <a:t>𝑆𝑝𝑎𝑟𝑠𝑖𝑡𝑦 𝐿𝑒𝑣𝑒𝑙=1− (𝑛𝑜𝑛 𝑧𝑒𝑟𝑜 𝑒𝑛𝑡𝑟𝑖𝑒𝑠 / 𝑡𝑜𝑡𝑎𝑙 𝑒𝑛𝑡𝑟𝑖𝑒𝑠 )</a:t>
            </a:r>
          </a:p>
          <a:p>
            <a:r>
              <a:rPr lang="en-IN" dirty="0"/>
              <a:t>Real world systems could be up 99% sparse !</a:t>
            </a:r>
          </a:p>
          <a:p>
            <a:endParaRPr lang="en-IN" dirty="0"/>
          </a:p>
        </p:txBody>
      </p:sp>
    </p:spTree>
    <p:extLst>
      <p:ext uri="{BB962C8B-B14F-4D97-AF65-F5344CB8AC3E}">
        <p14:creationId xmlns:p14="http://schemas.microsoft.com/office/powerpoint/2010/main" val="2618405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14A5-F30D-48CF-82A6-5D6686278587}"/>
              </a:ext>
            </a:extLst>
          </p:cNvPr>
          <p:cNvSpPr>
            <a:spLocks noGrp="1"/>
          </p:cNvSpPr>
          <p:nvPr>
            <p:ph type="title"/>
          </p:nvPr>
        </p:nvSpPr>
        <p:spPr/>
        <p:txBody>
          <a:bodyPr/>
          <a:lstStyle/>
          <a:p>
            <a:r>
              <a:rPr lang="en-IN" dirty="0"/>
              <a:t>Cold Start problem</a:t>
            </a:r>
          </a:p>
        </p:txBody>
      </p:sp>
      <p:sp>
        <p:nvSpPr>
          <p:cNvPr id="3" name="Content Placeholder 2">
            <a:extLst>
              <a:ext uri="{FF2B5EF4-FFF2-40B4-BE49-F238E27FC236}">
                <a16:creationId xmlns:a16="http://schemas.microsoft.com/office/drawing/2014/main" id="{27B0893C-BE86-4BDB-9B28-4E84A95774BB}"/>
              </a:ext>
            </a:extLst>
          </p:cNvPr>
          <p:cNvSpPr>
            <a:spLocks noGrp="1"/>
          </p:cNvSpPr>
          <p:nvPr>
            <p:ph idx="1"/>
          </p:nvPr>
        </p:nvSpPr>
        <p:spPr/>
        <p:txBody>
          <a:bodyPr/>
          <a:lstStyle/>
          <a:p>
            <a:r>
              <a:rPr lang="en-US" dirty="0"/>
              <a:t>New user with no interaction history with the system </a:t>
            </a:r>
          </a:p>
          <a:p>
            <a:endParaRPr lang="en-IN" dirty="0"/>
          </a:p>
        </p:txBody>
      </p:sp>
    </p:spTree>
    <p:extLst>
      <p:ext uri="{BB962C8B-B14F-4D97-AF65-F5344CB8AC3E}">
        <p14:creationId xmlns:p14="http://schemas.microsoft.com/office/powerpoint/2010/main" val="2743304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71024877"/>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p:cNvSpPr txBox="1">
            <a:spLocks/>
          </p:cNvSpPr>
          <p:nvPr/>
        </p:nvSpPr>
        <p:spPr>
          <a:xfrm>
            <a:off x="1234440" y="1447800"/>
            <a:ext cx="8229600" cy="52578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i="1" dirty="0">
                <a:solidFill>
                  <a:schemeClr val="tx1"/>
                </a:solidFill>
              </a:rPr>
              <a:t>M</a:t>
            </a:r>
            <a:r>
              <a:rPr lang="en-US" dirty="0">
                <a:solidFill>
                  <a:schemeClr val="tx1"/>
                </a:solidFill>
              </a:rPr>
              <a:t> users, </a:t>
            </a:r>
            <a:r>
              <a:rPr lang="en-US" i="1" dirty="0">
                <a:solidFill>
                  <a:schemeClr val="tx1"/>
                </a:solidFill>
              </a:rPr>
              <a:t>U</a:t>
            </a:r>
            <a:r>
              <a:rPr lang="en-US" dirty="0">
                <a:solidFill>
                  <a:schemeClr val="tx1"/>
                </a:solidFill>
              </a:rPr>
              <a:t> = {</a:t>
            </a:r>
            <a:r>
              <a:rPr lang="en-US" i="1" dirty="0">
                <a:solidFill>
                  <a:schemeClr val="tx1"/>
                </a:solidFill>
              </a:rPr>
              <a:t>u</a:t>
            </a:r>
            <a:r>
              <a:rPr lang="en-US" baseline="-25000" dirty="0">
                <a:solidFill>
                  <a:schemeClr val="tx1"/>
                </a:solidFill>
              </a:rPr>
              <a:t>1</a:t>
            </a:r>
            <a:r>
              <a:rPr lang="en-US" dirty="0">
                <a:solidFill>
                  <a:schemeClr val="tx1"/>
                </a:solidFill>
              </a:rPr>
              <a:t>, …, </a:t>
            </a:r>
            <a:r>
              <a:rPr lang="en-US" i="1" dirty="0" err="1">
                <a:solidFill>
                  <a:schemeClr val="tx1"/>
                </a:solidFill>
              </a:rPr>
              <a:t>u</a:t>
            </a:r>
            <a:r>
              <a:rPr lang="en-US" i="1" baseline="-25000" dirty="0" err="1">
                <a:solidFill>
                  <a:schemeClr val="tx1"/>
                </a:solidFill>
              </a:rPr>
              <a:t>M</a:t>
            </a:r>
            <a:r>
              <a:rPr lang="en-US" dirty="0">
                <a:solidFill>
                  <a:schemeClr val="tx1"/>
                </a:solidFill>
              </a:rPr>
              <a:t>}, having preferences for certain items</a:t>
            </a:r>
          </a:p>
          <a:p>
            <a:pPr marL="457200" indent="-457200" algn="l">
              <a:buFont typeface="Arial" pitchFamily="34" charset="0"/>
              <a:buChar char="•"/>
            </a:pPr>
            <a:r>
              <a:rPr lang="en-US" dirty="0">
                <a:solidFill>
                  <a:schemeClr val="tx1"/>
                </a:solidFill>
              </a:rPr>
              <a:t>Each user, </a:t>
            </a:r>
            <a:r>
              <a:rPr lang="en-US" i="1" dirty="0" err="1">
                <a:solidFill>
                  <a:schemeClr val="tx1"/>
                </a:solidFill>
              </a:rPr>
              <a:t>u</a:t>
            </a:r>
            <a:r>
              <a:rPr lang="en-US" i="1" baseline="-25000" dirty="0" err="1">
                <a:solidFill>
                  <a:schemeClr val="tx1"/>
                </a:solidFill>
              </a:rPr>
              <a:t>i</a:t>
            </a:r>
            <a:r>
              <a:rPr lang="en-US" dirty="0">
                <a:solidFill>
                  <a:schemeClr val="tx1"/>
                </a:solidFill>
              </a:rPr>
              <a:t> rates a subset of items </a:t>
            </a:r>
            <a:r>
              <a:rPr lang="en-US" i="1" dirty="0">
                <a:solidFill>
                  <a:schemeClr val="tx1"/>
                </a:solidFill>
              </a:rPr>
              <a:t>S</a:t>
            </a:r>
            <a:r>
              <a:rPr lang="en-US" i="1" baseline="-25000" dirty="0">
                <a:solidFill>
                  <a:schemeClr val="tx1"/>
                </a:solidFill>
              </a:rPr>
              <a:t>i </a:t>
            </a:r>
            <a:r>
              <a:rPr lang="en-US" dirty="0">
                <a:solidFill>
                  <a:schemeClr val="tx1"/>
                </a:solidFill>
              </a:rPr>
              <a:t>from the </a:t>
            </a:r>
            <a:r>
              <a:rPr lang="en-US" i="1" dirty="0">
                <a:solidFill>
                  <a:schemeClr val="tx1"/>
                </a:solidFill>
              </a:rPr>
              <a:t>K</a:t>
            </a:r>
            <a:r>
              <a:rPr lang="en-US" dirty="0">
                <a:solidFill>
                  <a:schemeClr val="tx1"/>
                </a:solidFill>
              </a:rPr>
              <a:t> items, </a:t>
            </a:r>
            <a:r>
              <a:rPr lang="en-US" i="1" dirty="0">
                <a:solidFill>
                  <a:schemeClr val="tx1"/>
                </a:solidFill>
              </a:rPr>
              <a:t>S</a:t>
            </a:r>
            <a:r>
              <a:rPr lang="en-US" dirty="0">
                <a:solidFill>
                  <a:schemeClr val="tx1"/>
                </a:solidFill>
              </a:rPr>
              <a:t> = {</a:t>
            </a:r>
            <a:r>
              <a:rPr lang="en-US" i="1" dirty="0">
                <a:solidFill>
                  <a:schemeClr val="tx1"/>
                </a:solidFill>
              </a:rPr>
              <a:t>s</a:t>
            </a:r>
            <a:r>
              <a:rPr lang="en-US" baseline="-25000" dirty="0">
                <a:solidFill>
                  <a:schemeClr val="tx1"/>
                </a:solidFill>
              </a:rPr>
              <a:t>1</a:t>
            </a:r>
            <a:r>
              <a:rPr lang="en-US" dirty="0">
                <a:solidFill>
                  <a:schemeClr val="tx1"/>
                </a:solidFill>
              </a:rPr>
              <a:t>, ⋯, </a:t>
            </a:r>
            <a:r>
              <a:rPr lang="en-US" i="1" dirty="0" err="1">
                <a:solidFill>
                  <a:schemeClr val="tx1"/>
                </a:solidFill>
              </a:rPr>
              <a:t>s</a:t>
            </a:r>
            <a:r>
              <a:rPr lang="en-US" i="1" baseline="-25000" dirty="0" err="1">
                <a:solidFill>
                  <a:schemeClr val="tx1"/>
                </a:solidFill>
              </a:rPr>
              <a:t>K</a:t>
            </a:r>
            <a:r>
              <a:rPr lang="en-US" dirty="0">
                <a:solidFill>
                  <a:schemeClr val="tx1"/>
                </a:solidFill>
              </a:rPr>
              <a:t>} of the system.</a:t>
            </a:r>
          </a:p>
          <a:p>
            <a:pPr marL="457200" indent="-457200" algn="l">
              <a:buFont typeface="Arial" pitchFamily="34" charset="0"/>
              <a:buChar char="•"/>
            </a:pPr>
            <a:r>
              <a:rPr lang="en-US" dirty="0">
                <a:solidFill>
                  <a:schemeClr val="tx1"/>
                </a:solidFill>
              </a:rPr>
              <a:t>The declared rating of user </a:t>
            </a:r>
            <a:r>
              <a:rPr lang="en-US" i="1" dirty="0" err="1">
                <a:solidFill>
                  <a:schemeClr val="tx1"/>
                </a:solidFill>
              </a:rPr>
              <a:t>u</a:t>
            </a:r>
            <a:r>
              <a:rPr lang="en-US" i="1" baseline="-25000" dirty="0" err="1">
                <a:solidFill>
                  <a:schemeClr val="tx1"/>
                </a:solidFill>
              </a:rPr>
              <a:t>c</a:t>
            </a:r>
            <a:r>
              <a:rPr lang="en-US" dirty="0">
                <a:solidFill>
                  <a:schemeClr val="tx1"/>
                </a:solidFill>
              </a:rPr>
              <a:t> for an item </a:t>
            </a:r>
            <a:r>
              <a:rPr lang="en-US" i="1" dirty="0" err="1">
                <a:solidFill>
                  <a:schemeClr val="tx1"/>
                </a:solidFill>
              </a:rPr>
              <a:t>s</a:t>
            </a:r>
            <a:r>
              <a:rPr lang="en-US" i="1" baseline="-25000" dirty="0" err="1">
                <a:solidFill>
                  <a:schemeClr val="tx1"/>
                </a:solidFill>
              </a:rPr>
              <a:t>k</a:t>
            </a:r>
            <a:r>
              <a:rPr lang="en-US" dirty="0">
                <a:solidFill>
                  <a:schemeClr val="tx1"/>
                </a:solidFill>
              </a:rPr>
              <a:t> is denoted by </a:t>
            </a:r>
            <a:r>
              <a:rPr lang="en-US" i="1" dirty="0" err="1">
                <a:solidFill>
                  <a:schemeClr val="tx1"/>
                </a:solidFill>
              </a:rPr>
              <a:t>r</a:t>
            </a:r>
            <a:r>
              <a:rPr lang="en-US" i="1" baseline="-25000" dirty="0" err="1">
                <a:solidFill>
                  <a:schemeClr val="tx1"/>
                </a:solidFill>
              </a:rPr>
              <a:t>c</a:t>
            </a:r>
            <a:r>
              <a:rPr lang="en-US" baseline="-25000" dirty="0" err="1">
                <a:solidFill>
                  <a:schemeClr val="tx1"/>
                </a:solidFill>
              </a:rPr>
              <a:t>,</a:t>
            </a:r>
            <a:r>
              <a:rPr lang="en-US" i="1" baseline="-25000" dirty="0" err="1">
                <a:solidFill>
                  <a:schemeClr val="tx1"/>
                </a:solidFill>
              </a:rPr>
              <a:t>k</a:t>
            </a:r>
            <a:endParaRPr lang="en-US" i="1" baseline="-25000" dirty="0">
              <a:solidFill>
                <a:schemeClr val="tx1"/>
              </a:solidFill>
            </a:endParaRPr>
          </a:p>
          <a:p>
            <a:pPr marL="457200" indent="-457200" algn="l">
              <a:buFont typeface="Arial" pitchFamily="34" charset="0"/>
              <a:buChar char="•"/>
            </a:pPr>
            <a:r>
              <a:rPr lang="en-US" i="1" dirty="0" err="1">
                <a:solidFill>
                  <a:schemeClr val="tx1"/>
                </a:solidFill>
              </a:rPr>
              <a:t>N</a:t>
            </a:r>
            <a:r>
              <a:rPr lang="en-US" i="1" baseline="-25000" dirty="0" err="1">
                <a:solidFill>
                  <a:schemeClr val="tx1"/>
                </a:solidFill>
              </a:rPr>
              <a:t>x</a:t>
            </a:r>
            <a:r>
              <a:rPr lang="en-US" dirty="0">
                <a:solidFill>
                  <a:schemeClr val="tx1"/>
                </a:solidFill>
              </a:rPr>
              <a:t> denotes the set of neighbors for active user </a:t>
            </a:r>
            <a:r>
              <a:rPr lang="en-US" i="1" dirty="0" err="1">
                <a:solidFill>
                  <a:schemeClr val="tx1"/>
                </a:solidFill>
              </a:rPr>
              <a:t>u</a:t>
            </a:r>
            <a:r>
              <a:rPr lang="en-US" i="1" baseline="-25000" dirty="0" err="1">
                <a:solidFill>
                  <a:schemeClr val="tx1"/>
                </a:solidFill>
              </a:rPr>
              <a:t>x</a:t>
            </a:r>
            <a:r>
              <a:rPr lang="en-US" dirty="0">
                <a:solidFill>
                  <a:schemeClr val="tx1"/>
                </a:solidFill>
              </a:rPr>
              <a:t> who have rated item </a:t>
            </a:r>
            <a:r>
              <a:rPr lang="en-US" i="1" dirty="0" err="1">
                <a:solidFill>
                  <a:schemeClr val="tx1"/>
                </a:solidFill>
              </a:rPr>
              <a:t>s</a:t>
            </a:r>
            <a:r>
              <a:rPr lang="en-US" i="1" baseline="-25000" dirty="0" err="1">
                <a:solidFill>
                  <a:schemeClr val="tx1"/>
                </a:solidFill>
              </a:rPr>
              <a:t>k</a:t>
            </a:r>
            <a:r>
              <a:rPr lang="en-US" dirty="0">
                <a:solidFill>
                  <a:schemeClr val="tx1"/>
                </a:solidFill>
              </a:rPr>
              <a:t> </a:t>
            </a:r>
          </a:p>
          <a:p>
            <a:pPr marL="457200" indent="-457200" algn="l">
              <a:buFont typeface="Arial" pitchFamily="34" charset="0"/>
              <a:buChar char="•"/>
            </a:pPr>
            <a:r>
              <a:rPr lang="en-US" dirty="0">
                <a:solidFill>
                  <a:schemeClr val="tx1"/>
                </a:solidFill>
              </a:rPr>
              <a:t>The user’s average rating is denoted by </a:t>
            </a:r>
            <a:r>
              <a:rPr lang="en-US" dirty="0"/>
              <a:t> </a:t>
            </a:r>
            <a:r>
              <a:rPr lang="en-US" dirty="0" err="1">
                <a:solidFill>
                  <a:schemeClr val="tx1"/>
                </a:solidFill>
              </a:rPr>
              <a:t>r</a:t>
            </a:r>
            <a:r>
              <a:rPr lang="en-US" dirty="0" err="1">
                <a:solidFill>
                  <a:schemeClr val="tx1"/>
                </a:solidFill>
                <a:latin typeface="Arial Unicode MS"/>
                <a:ea typeface="Arial Unicode MS"/>
                <a:cs typeface="Arial Unicode MS"/>
              </a:rPr>
              <a:t>̂</a:t>
            </a:r>
            <a:r>
              <a:rPr lang="en-US" i="1" baseline="-25000" dirty="0" err="1">
                <a:solidFill>
                  <a:schemeClr val="tx1"/>
                </a:solidFill>
              </a:rPr>
              <a:t>c</a:t>
            </a:r>
            <a:r>
              <a:rPr lang="en-US" dirty="0">
                <a:solidFill>
                  <a:schemeClr val="tx1"/>
                </a:solidFill>
              </a:rPr>
              <a:t>.</a:t>
            </a:r>
          </a:p>
          <a:p>
            <a:pPr marL="457200" indent="-457200" algn="l">
              <a:buFont typeface="Arial" pitchFamily="34" charset="0"/>
              <a:buChar char="•"/>
            </a:pPr>
            <a:r>
              <a:rPr lang="en-US" dirty="0">
                <a:solidFill>
                  <a:schemeClr val="tx1"/>
                </a:solidFill>
              </a:rPr>
              <a:t>The set of users cross the set of items form a user-item matrix or a utility matrix </a:t>
            </a:r>
          </a:p>
          <a:p>
            <a:pPr marL="457200" indent="-457200" algn="l">
              <a:buFont typeface="Arial" pitchFamily="34" charset="0"/>
              <a:buChar char="•"/>
            </a:pPr>
            <a:endParaRPr lang="en-US" dirty="0"/>
          </a:p>
        </p:txBody>
      </p:sp>
      <p:sp>
        <p:nvSpPr>
          <p:cNvPr id="7" name="Title 1"/>
          <p:cNvSpPr txBox="1">
            <a:spLocks/>
          </p:cNvSpPr>
          <p:nvPr/>
        </p:nvSpPr>
        <p:spPr>
          <a:xfrm>
            <a:off x="145935" y="-222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Collaborative Filtering </a:t>
            </a:r>
          </a:p>
        </p:txBody>
      </p:sp>
    </p:spTree>
    <p:extLst>
      <p:ext uri="{BB962C8B-B14F-4D97-AF65-F5344CB8AC3E}">
        <p14:creationId xmlns:p14="http://schemas.microsoft.com/office/powerpoint/2010/main" val="4067711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595C7903-D65B-F477-A058-AB1C623ED9F9}"/>
              </a:ext>
            </a:extLst>
          </p:cNvPr>
          <p:cNvGraphicFramePr>
            <a:graphicFrameLocks noChangeAspect="1"/>
          </p:cNvGraphicFramePr>
          <p:nvPr>
            <p:extLst>
              <p:ext uri="{D42A27DB-BD31-4B8C-83A1-F6EECF244321}">
                <p14:modId xmlns:p14="http://schemas.microsoft.com/office/powerpoint/2010/main" val="2246617096"/>
              </p:ext>
            </p:extLst>
          </p:nvPr>
        </p:nvGraphicFramePr>
        <p:xfrm>
          <a:off x="1814513" y="1160463"/>
          <a:ext cx="8562975" cy="4533900"/>
        </p:xfrm>
        <a:graphic>
          <a:graphicData uri="http://schemas.openxmlformats.org/presentationml/2006/ole">
            <mc:AlternateContent xmlns:mc="http://schemas.openxmlformats.org/markup-compatibility/2006">
              <mc:Choice xmlns:v="urn:schemas-microsoft-com:vml" Requires="v">
                <p:oleObj name="Bitmap Image" r:id="rId2" imgW="8562960" imgH="4533840" progId="Paint.Picture.1">
                  <p:embed/>
                </p:oleObj>
              </mc:Choice>
              <mc:Fallback>
                <p:oleObj name="Bitmap Image" r:id="rId2" imgW="8562960" imgH="4533840" progId="Paint.Picture.1">
                  <p:embed/>
                  <p:pic>
                    <p:nvPicPr>
                      <p:cNvPr id="0" name=""/>
                      <p:cNvPicPr/>
                      <p:nvPr/>
                    </p:nvPicPr>
                    <p:blipFill>
                      <a:blip r:embed="rId3"/>
                      <a:stretch>
                        <a:fillRect/>
                      </a:stretch>
                    </p:blipFill>
                    <p:spPr>
                      <a:xfrm>
                        <a:off x="1814513" y="1160463"/>
                        <a:ext cx="8562975" cy="4533900"/>
                      </a:xfrm>
                      <a:prstGeom prst="rect">
                        <a:avLst/>
                      </a:prstGeom>
                    </p:spPr>
                  </p:pic>
                </p:oleObj>
              </mc:Fallback>
            </mc:AlternateContent>
          </a:graphicData>
        </a:graphic>
      </p:graphicFrame>
    </p:spTree>
    <p:extLst>
      <p:ext uri="{BB962C8B-B14F-4D97-AF65-F5344CB8AC3E}">
        <p14:creationId xmlns:p14="http://schemas.microsoft.com/office/powerpoint/2010/main" val="2979661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599" y="212914"/>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Collaborative Filtering  </a:t>
            </a:r>
            <a:br>
              <a:rPr lang="en-US" dirty="0"/>
            </a:br>
            <a:endParaRPr lang="en-US" dirty="0"/>
          </a:p>
        </p:txBody>
      </p:sp>
      <p:sp>
        <p:nvSpPr>
          <p:cNvPr id="7" name="TextBox 6"/>
          <p:cNvSpPr txBox="1"/>
          <p:nvPr/>
        </p:nvSpPr>
        <p:spPr>
          <a:xfrm>
            <a:off x="1064227" y="1464209"/>
            <a:ext cx="693420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cosine similarity measure treats each user as a vector in the items’ space and then takes the cosine of the angle between the two vectors as a similarity measure between the two users</a:t>
            </a:r>
          </a:p>
        </p:txBody>
      </p:sp>
      <p:sp>
        <p:nvSpPr>
          <p:cNvPr id="10" name="TextBox 9"/>
          <p:cNvSpPr txBox="1"/>
          <p:nvPr/>
        </p:nvSpPr>
        <p:spPr>
          <a:xfrm>
            <a:off x="1310640" y="4431607"/>
            <a:ext cx="4328160" cy="738664"/>
          </a:xfrm>
          <a:prstGeom prst="rect">
            <a:avLst/>
          </a:prstGeom>
          <a:noFill/>
        </p:spPr>
        <p:txBody>
          <a:bodyPr wrap="square" rtlCol="0">
            <a:spAutoFit/>
          </a:bodyPr>
          <a:lstStyle/>
          <a:p>
            <a:pPr marL="342900" indent="-342900">
              <a:buFont typeface="Arial" pitchFamily="34" charset="0"/>
              <a:buChar char="•"/>
            </a:pPr>
            <a:r>
              <a:rPr lang="en-US" sz="2400" dirty="0"/>
              <a:t>Prediction formula</a:t>
            </a:r>
          </a:p>
          <a:p>
            <a:pPr marL="285750" indent="-285750">
              <a:buFont typeface="Arial" pitchFamily="34" charset="0"/>
              <a:buChar char="•"/>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152" y="3047057"/>
            <a:ext cx="524827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1" y="4982957"/>
            <a:ext cx="517207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719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67DD7-68C7-499F-BB30-83BA8F8DCB59}"/>
              </a:ext>
            </a:extLst>
          </p:cNvPr>
          <p:cNvSpPr>
            <a:spLocks noGrp="1"/>
          </p:cNvSpPr>
          <p:nvPr>
            <p:ph type="title"/>
          </p:nvPr>
        </p:nvSpPr>
        <p:spPr/>
        <p:txBody>
          <a:bodyPr/>
          <a:lstStyle/>
          <a:p>
            <a:r>
              <a:rPr lang="en-IN" dirty="0"/>
              <a:t>Evaluation</a:t>
            </a:r>
            <a:br>
              <a:rPr lang="en-IN" dirty="0"/>
            </a:br>
            <a:endParaRPr lang="en-IN" dirty="0"/>
          </a:p>
        </p:txBody>
      </p:sp>
      <p:sp>
        <p:nvSpPr>
          <p:cNvPr id="3" name="Content Placeholder 2">
            <a:extLst>
              <a:ext uri="{FF2B5EF4-FFF2-40B4-BE49-F238E27FC236}">
                <a16:creationId xmlns:a16="http://schemas.microsoft.com/office/drawing/2014/main" id="{B7E195F0-59CE-42D0-8A52-A0D2E11376D1}"/>
              </a:ext>
            </a:extLst>
          </p:cNvPr>
          <p:cNvSpPr>
            <a:spLocks noGrp="1"/>
          </p:cNvSpPr>
          <p:nvPr>
            <p:ph idx="1"/>
          </p:nvPr>
        </p:nvSpPr>
        <p:spPr/>
        <p:txBody>
          <a:bodyPr/>
          <a:lstStyle/>
          <a:p>
            <a:r>
              <a:rPr lang="en-IN" dirty="0"/>
              <a:t>MAE</a:t>
            </a:r>
          </a:p>
          <a:p>
            <a:r>
              <a:rPr lang="en-IN" dirty="0"/>
              <a:t>RMSE</a:t>
            </a:r>
          </a:p>
          <a:p>
            <a:r>
              <a:rPr lang="en-IN" dirty="0"/>
              <a:t>Precision</a:t>
            </a:r>
          </a:p>
          <a:p>
            <a:r>
              <a:rPr lang="en-IN" dirty="0"/>
              <a:t>Recall</a:t>
            </a:r>
          </a:p>
          <a:p>
            <a:r>
              <a:rPr lang="en-IN" dirty="0"/>
              <a:t>F1 </a:t>
            </a:r>
          </a:p>
        </p:txBody>
      </p:sp>
    </p:spTree>
    <p:extLst>
      <p:ext uri="{BB962C8B-B14F-4D97-AF65-F5344CB8AC3E}">
        <p14:creationId xmlns:p14="http://schemas.microsoft.com/office/powerpoint/2010/main" val="3366456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9E13-4D2E-494A-A15D-99450BBF1C07}"/>
              </a:ext>
            </a:extLst>
          </p:cNvPr>
          <p:cNvSpPr>
            <a:spLocks noGrp="1"/>
          </p:cNvSpPr>
          <p:nvPr>
            <p:ph type="title"/>
          </p:nvPr>
        </p:nvSpPr>
        <p:spPr/>
        <p:txBody>
          <a:bodyPr>
            <a:normAutofit fontScale="90000"/>
          </a:bodyPr>
          <a:lstStyle/>
          <a:p>
            <a:br>
              <a:rPr lang="en-IN" dirty="0"/>
            </a:br>
            <a:r>
              <a:rPr lang="en-IN" dirty="0"/>
              <a:t>Transfer learning</a:t>
            </a:r>
            <a:br>
              <a:rPr lang="en-IN" dirty="0"/>
            </a:br>
            <a:br>
              <a:rPr lang="en-IN" dirty="0"/>
            </a:br>
            <a:endParaRPr lang="en-IN" dirty="0"/>
          </a:p>
        </p:txBody>
      </p:sp>
      <p:sp>
        <p:nvSpPr>
          <p:cNvPr id="4" name="Content Placeholder 1">
            <a:extLst>
              <a:ext uri="{FF2B5EF4-FFF2-40B4-BE49-F238E27FC236}">
                <a16:creationId xmlns:a16="http://schemas.microsoft.com/office/drawing/2014/main" id="{97F662D2-9425-45E3-B471-05EB487D2730}"/>
              </a:ext>
            </a:extLst>
          </p:cNvPr>
          <p:cNvSpPr txBox="1">
            <a:spLocks/>
          </p:cNvSpPr>
          <p:nvPr/>
        </p:nvSpPr>
        <p:spPr>
          <a:xfrm>
            <a:off x="477520" y="1295400"/>
            <a:ext cx="1035304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000" dirty="0">
                <a:solidFill>
                  <a:schemeClr val="tx1"/>
                </a:solidFill>
              </a:rPr>
              <a:t>Transfer learning is motivated by the fact that people can intelligently apply knowledge learned previously to solve new problems faster or with better solutions .</a:t>
            </a:r>
          </a:p>
          <a:p>
            <a:endParaRPr lang="en-US" dirty="0"/>
          </a:p>
        </p:txBody>
      </p:sp>
      <p:pic>
        <p:nvPicPr>
          <p:cNvPr id="5" name="Picture 2">
            <a:extLst>
              <a:ext uri="{FF2B5EF4-FFF2-40B4-BE49-F238E27FC236}">
                <a16:creationId xmlns:a16="http://schemas.microsoft.com/office/drawing/2014/main" id="{F4DB8282-33A3-4D54-96D2-3155BB1F5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121" y="2443480"/>
            <a:ext cx="9085758" cy="33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9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D5C5F99-889D-4ACE-A6BA-CB879201BD03}"/>
              </a:ext>
            </a:extLst>
          </p:cNvPr>
          <p:cNvSpPr txBox="1">
            <a:spLocks/>
          </p:cNvSpPr>
          <p:nvPr/>
        </p:nvSpPr>
        <p:spPr>
          <a:xfrm>
            <a:off x="-1564641" y="130175"/>
            <a:ext cx="9989751"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Context Aware RS (CARS)</a:t>
            </a:r>
          </a:p>
        </p:txBody>
      </p:sp>
      <p:sp>
        <p:nvSpPr>
          <p:cNvPr id="5" name="Content Placeholder 2">
            <a:extLst>
              <a:ext uri="{FF2B5EF4-FFF2-40B4-BE49-F238E27FC236}">
                <a16:creationId xmlns:a16="http://schemas.microsoft.com/office/drawing/2014/main" id="{30DA9556-4C6B-4C7E-9499-BA45FD5AAFA0}"/>
              </a:ext>
            </a:extLst>
          </p:cNvPr>
          <p:cNvSpPr txBox="1">
            <a:spLocks/>
          </p:cNvSpPr>
          <p:nvPr/>
        </p:nvSpPr>
        <p:spPr>
          <a:xfrm>
            <a:off x="457200" y="1600200"/>
            <a:ext cx="10871200" cy="4525963"/>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“Context is any information that can be used to characterize the situation of entities”.</a:t>
            </a:r>
          </a:p>
          <a:p>
            <a:pPr marL="457200" indent="-457200" algn="l">
              <a:buFont typeface="Arial" pitchFamily="34" charset="0"/>
              <a:buChar char="•"/>
            </a:pPr>
            <a:r>
              <a:rPr lang="en-US" dirty="0">
                <a:solidFill>
                  <a:schemeClr val="tx1"/>
                </a:solidFill>
              </a:rPr>
              <a:t>Applying this to a recommendation scenario, context can be considered as any feature that affects a user’s or an item’s situation, such as the time of day, day of the week, location, weather, mood, presence of other users, and many others .</a:t>
            </a:r>
          </a:p>
          <a:p>
            <a:pPr marL="457200" indent="-457200" algn="l">
              <a:buFont typeface="Arial" pitchFamily="34" charset="0"/>
              <a:buChar char="•"/>
            </a:pPr>
            <a:r>
              <a:rPr lang="en-US" dirty="0">
                <a:solidFill>
                  <a:schemeClr val="tx1"/>
                </a:solidFill>
              </a:rPr>
              <a:t>Context aware RS helps in implementing the organization's digital     marketing strategy by providing personalized recommendations in real time, depending on the context of individuals</a:t>
            </a:r>
          </a:p>
        </p:txBody>
      </p:sp>
    </p:spTree>
    <p:extLst>
      <p:ext uri="{BB962C8B-B14F-4D97-AF65-F5344CB8AC3E}">
        <p14:creationId xmlns:p14="http://schemas.microsoft.com/office/powerpoint/2010/main" val="277620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2C7A-3835-423C-A1BC-72DEA5AD641E}"/>
              </a:ext>
            </a:extLst>
          </p:cNvPr>
          <p:cNvSpPr>
            <a:spLocks noGrp="1"/>
          </p:cNvSpPr>
          <p:nvPr>
            <p:ph type="title"/>
          </p:nvPr>
        </p:nvSpPr>
        <p:spPr/>
        <p:txBody>
          <a:bodyPr/>
          <a:lstStyle/>
          <a:p>
            <a:r>
              <a:rPr lang="en-IN" dirty="0"/>
              <a:t>Cross Domain RS ( CDRS)</a:t>
            </a:r>
            <a:br>
              <a:rPr lang="en-IN" dirty="0"/>
            </a:br>
            <a:endParaRPr lang="en-IN" dirty="0"/>
          </a:p>
        </p:txBody>
      </p:sp>
      <p:sp>
        <p:nvSpPr>
          <p:cNvPr id="3" name="Content Placeholder 2">
            <a:extLst>
              <a:ext uri="{FF2B5EF4-FFF2-40B4-BE49-F238E27FC236}">
                <a16:creationId xmlns:a16="http://schemas.microsoft.com/office/drawing/2014/main" id="{00841F65-AA87-4AB6-9E43-B36C90795D33}"/>
              </a:ext>
            </a:extLst>
          </p:cNvPr>
          <p:cNvSpPr>
            <a:spLocks noGrp="1"/>
          </p:cNvSpPr>
          <p:nvPr>
            <p:ph idx="1"/>
          </p:nvPr>
        </p:nvSpPr>
        <p:spPr>
          <a:xfrm>
            <a:off x="706120" y="1690688"/>
            <a:ext cx="10515600" cy="4351338"/>
          </a:xfrm>
        </p:spPr>
        <p:txBody>
          <a:bodyPr/>
          <a:lstStyle/>
          <a:p>
            <a:r>
              <a:rPr lang="en-IN" dirty="0"/>
              <a:t>If I knew you liked Harry Potter Books , Should I recommend you Avenger End Game movie !</a:t>
            </a:r>
          </a:p>
          <a:p>
            <a:r>
              <a:rPr lang="en-US" dirty="0">
                <a:solidFill>
                  <a:schemeClr val="tx1"/>
                </a:solidFill>
              </a:rPr>
              <a:t>There could be dependencies and correlations between preferences in different domains and instead of treating each type of items independently, user knowledge acquired in one domain could be transferred and exploited in several other domains.</a:t>
            </a:r>
          </a:p>
          <a:p>
            <a:r>
              <a:rPr lang="en-US" dirty="0"/>
              <a:t>Helps in solving cold start problems and sparsity problems , though it is a direct threat to privacy </a:t>
            </a:r>
            <a:endParaRPr lang="en-IN" dirty="0"/>
          </a:p>
        </p:txBody>
      </p:sp>
    </p:spTree>
    <p:extLst>
      <p:ext uri="{BB962C8B-B14F-4D97-AF65-F5344CB8AC3E}">
        <p14:creationId xmlns:p14="http://schemas.microsoft.com/office/powerpoint/2010/main" val="236446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3DA70-7569-49FD-8885-39863FCFCC6D}"/>
              </a:ext>
            </a:extLst>
          </p:cNvPr>
          <p:cNvSpPr>
            <a:spLocks noGrp="1"/>
          </p:cNvSpPr>
          <p:nvPr>
            <p:ph type="title"/>
          </p:nvPr>
        </p:nvSpPr>
        <p:spPr/>
        <p:txBody>
          <a:bodyPr/>
          <a:lstStyle/>
          <a:p>
            <a:r>
              <a:rPr lang="en-IN" dirty="0" err="1"/>
              <a:t>Gray</a:t>
            </a:r>
            <a:r>
              <a:rPr lang="en-IN" dirty="0"/>
              <a:t> Sheep users</a:t>
            </a:r>
            <a:br>
              <a:rPr lang="en-IN" dirty="0"/>
            </a:br>
            <a:endParaRPr lang="en-IN" dirty="0"/>
          </a:p>
        </p:txBody>
      </p:sp>
      <p:sp>
        <p:nvSpPr>
          <p:cNvPr id="6" name="Content Placeholder 5">
            <a:extLst>
              <a:ext uri="{FF2B5EF4-FFF2-40B4-BE49-F238E27FC236}">
                <a16:creationId xmlns:a16="http://schemas.microsoft.com/office/drawing/2014/main" id="{E777B09C-5B87-49C9-A5A4-147843D54B49}"/>
              </a:ext>
            </a:extLst>
          </p:cNvPr>
          <p:cNvSpPr>
            <a:spLocks noGrp="1"/>
          </p:cNvSpPr>
          <p:nvPr>
            <p:ph idx="1"/>
          </p:nvPr>
        </p:nvSpPr>
        <p:spPr>
          <a:xfrm>
            <a:off x="838200" y="1253331"/>
            <a:ext cx="10515600" cy="4351338"/>
          </a:xfrm>
        </p:spPr>
        <p:txBody>
          <a:bodyPr>
            <a:normAutofit/>
          </a:bodyPr>
          <a:lstStyle/>
          <a:p>
            <a:r>
              <a:rPr lang="en-US" dirty="0"/>
              <a:t>GS are the users who partially agree/disagree with other users and have low correlation coefficient with almost all users</a:t>
            </a:r>
          </a:p>
          <a:p>
            <a:r>
              <a:rPr lang="en-US" dirty="0"/>
              <a:t>These GS users themselves do not benefit much from the system but their presence also diminishes the quality of the recommendations made to the rest of the users in the system </a:t>
            </a:r>
          </a:p>
          <a:p>
            <a:r>
              <a:rPr lang="en-US" dirty="0"/>
              <a:t>Identification of GS is important to improve the quality of recommendation for rest of the user. It can also help in intervention for making better recommendations to GS users</a:t>
            </a:r>
            <a:endParaRPr lang="en-IN" dirty="0"/>
          </a:p>
        </p:txBody>
      </p:sp>
    </p:spTree>
    <p:extLst>
      <p:ext uri="{BB962C8B-B14F-4D97-AF65-F5344CB8AC3E}">
        <p14:creationId xmlns:p14="http://schemas.microsoft.com/office/powerpoint/2010/main" val="286586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CC62-624D-4AB3-8846-6313536549B9}"/>
              </a:ext>
            </a:extLst>
          </p:cNvPr>
          <p:cNvSpPr>
            <a:spLocks noGrp="1"/>
          </p:cNvSpPr>
          <p:nvPr>
            <p:ph type="title"/>
          </p:nvPr>
        </p:nvSpPr>
        <p:spPr/>
        <p:txBody>
          <a:bodyPr>
            <a:normAutofit fontScale="90000"/>
          </a:bodyPr>
          <a:lstStyle/>
          <a:p>
            <a:br>
              <a:rPr lang="en-IN" dirty="0"/>
            </a:br>
            <a:r>
              <a:rPr lang="en-IN" dirty="0"/>
              <a:t> Influential Users</a:t>
            </a:r>
            <a:br>
              <a:rPr lang="en-IN" dirty="0"/>
            </a:br>
            <a:br>
              <a:rPr lang="en-IN" dirty="0"/>
            </a:br>
            <a:endParaRPr lang="en-IN" dirty="0"/>
          </a:p>
        </p:txBody>
      </p:sp>
      <p:sp>
        <p:nvSpPr>
          <p:cNvPr id="3" name="Content Placeholder 2">
            <a:extLst>
              <a:ext uri="{FF2B5EF4-FFF2-40B4-BE49-F238E27FC236}">
                <a16:creationId xmlns:a16="http://schemas.microsoft.com/office/drawing/2014/main" id="{9EC15C31-FCF6-43D1-8E90-A8374DB9BB63}"/>
              </a:ext>
            </a:extLst>
          </p:cNvPr>
          <p:cNvSpPr>
            <a:spLocks noGrp="1"/>
          </p:cNvSpPr>
          <p:nvPr>
            <p:ph idx="1"/>
          </p:nvPr>
        </p:nvSpPr>
        <p:spPr/>
        <p:txBody>
          <a:bodyPr/>
          <a:lstStyle/>
          <a:p>
            <a:r>
              <a:rPr lang="en-US" dirty="0"/>
              <a:t>In </a:t>
            </a:r>
            <a:r>
              <a:rPr lang="en-US" dirty="0" err="1"/>
              <a:t>RecSys</a:t>
            </a:r>
            <a:r>
              <a:rPr lang="en-US" dirty="0"/>
              <a:t>, there might be a set of users who help a large number of other users to receive recommendations. These users are known as most influential users </a:t>
            </a:r>
          </a:p>
          <a:p>
            <a:r>
              <a:rPr lang="en-US" dirty="0"/>
              <a:t>Shilling attacks !</a:t>
            </a:r>
            <a:endParaRPr lang="en-IN" dirty="0"/>
          </a:p>
        </p:txBody>
      </p:sp>
    </p:spTree>
    <p:extLst>
      <p:ext uri="{BB962C8B-B14F-4D97-AF65-F5344CB8AC3E}">
        <p14:creationId xmlns:p14="http://schemas.microsoft.com/office/powerpoint/2010/main" val="846358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6A4ADD6-C27A-4D9F-B59A-ACC7E639DC6C}"/>
              </a:ext>
            </a:extLst>
          </p:cNvPr>
          <p:cNvSpPr txBox="1">
            <a:spLocks/>
          </p:cNvSpPr>
          <p:nvPr/>
        </p:nvSpPr>
        <p:spPr>
          <a:xfrm>
            <a:off x="694490" y="414906"/>
            <a:ext cx="9292789" cy="424853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IN" sz="1400" b="1" dirty="0">
                <a:solidFill>
                  <a:schemeClr val="tx1"/>
                </a:solidFill>
              </a:rPr>
              <a:t>product/</a:t>
            </a:r>
            <a:r>
              <a:rPr lang="en-IN" sz="1400" b="1" dirty="0" err="1">
                <a:solidFill>
                  <a:schemeClr val="tx1"/>
                </a:solidFill>
              </a:rPr>
              <a:t>productId</a:t>
            </a:r>
            <a:r>
              <a:rPr lang="en-IN" sz="1400" dirty="0">
                <a:solidFill>
                  <a:schemeClr val="tx1"/>
                </a:solidFill>
              </a:rPr>
              <a:t>: B003AI2VGA</a:t>
            </a:r>
          </a:p>
          <a:p>
            <a:pPr algn="l"/>
            <a:r>
              <a:rPr lang="en-IN" sz="1400" b="1" dirty="0">
                <a:solidFill>
                  <a:schemeClr val="tx1"/>
                </a:solidFill>
              </a:rPr>
              <a:t>review/</a:t>
            </a:r>
            <a:r>
              <a:rPr lang="en-IN" sz="1400" b="1" dirty="0" err="1">
                <a:solidFill>
                  <a:schemeClr val="tx1"/>
                </a:solidFill>
              </a:rPr>
              <a:t>userId</a:t>
            </a:r>
            <a:r>
              <a:rPr lang="en-IN" sz="1400" b="1" dirty="0">
                <a:solidFill>
                  <a:schemeClr val="tx1"/>
                </a:solidFill>
              </a:rPr>
              <a:t>: </a:t>
            </a:r>
            <a:r>
              <a:rPr lang="en-IN" sz="1400" dirty="0">
                <a:solidFill>
                  <a:schemeClr val="tx1"/>
                </a:solidFill>
              </a:rPr>
              <a:t>A141HP4LYPWMSR</a:t>
            </a:r>
          </a:p>
          <a:p>
            <a:pPr algn="l"/>
            <a:r>
              <a:rPr lang="en-IN" sz="1400" b="1" dirty="0">
                <a:solidFill>
                  <a:schemeClr val="tx1"/>
                </a:solidFill>
              </a:rPr>
              <a:t>review/</a:t>
            </a:r>
            <a:r>
              <a:rPr lang="en-IN" sz="1400" b="1" dirty="0" err="1">
                <a:solidFill>
                  <a:schemeClr val="tx1"/>
                </a:solidFill>
              </a:rPr>
              <a:t>profileName</a:t>
            </a:r>
            <a:r>
              <a:rPr lang="en-IN" sz="1400" b="1" dirty="0">
                <a:solidFill>
                  <a:schemeClr val="tx1"/>
                </a:solidFill>
              </a:rPr>
              <a:t>: </a:t>
            </a:r>
            <a:r>
              <a:rPr lang="en-IN" sz="1400" dirty="0">
                <a:solidFill>
                  <a:schemeClr val="tx1"/>
                </a:solidFill>
              </a:rPr>
              <a:t>Brian E. </a:t>
            </a:r>
            <a:r>
              <a:rPr lang="en-IN" sz="1400" dirty="0" err="1">
                <a:solidFill>
                  <a:schemeClr val="tx1"/>
                </a:solidFill>
              </a:rPr>
              <a:t>Erland</a:t>
            </a:r>
            <a:r>
              <a:rPr lang="en-IN" sz="1400" dirty="0">
                <a:solidFill>
                  <a:schemeClr val="tx1"/>
                </a:solidFill>
              </a:rPr>
              <a:t> "Rainbow Sphinx"</a:t>
            </a:r>
          </a:p>
          <a:p>
            <a:pPr algn="l"/>
            <a:r>
              <a:rPr lang="en-IN" sz="1400" b="1" dirty="0">
                <a:solidFill>
                  <a:schemeClr val="tx1"/>
                </a:solidFill>
              </a:rPr>
              <a:t>review/score</a:t>
            </a:r>
            <a:r>
              <a:rPr lang="en-IN" sz="1400" dirty="0">
                <a:solidFill>
                  <a:schemeClr val="tx1"/>
                </a:solidFill>
              </a:rPr>
              <a:t>: 3.0</a:t>
            </a:r>
          </a:p>
          <a:p>
            <a:pPr algn="l"/>
            <a:r>
              <a:rPr lang="en-IN" sz="1400" b="1" dirty="0">
                <a:solidFill>
                  <a:schemeClr val="tx1"/>
                </a:solidFill>
              </a:rPr>
              <a:t>review/time</a:t>
            </a:r>
            <a:r>
              <a:rPr lang="en-IN" sz="1400" dirty="0">
                <a:solidFill>
                  <a:schemeClr val="tx1"/>
                </a:solidFill>
              </a:rPr>
              <a:t>: 1182729600</a:t>
            </a:r>
          </a:p>
          <a:p>
            <a:pPr algn="l"/>
            <a:r>
              <a:rPr lang="en-IN" sz="1400" b="1" dirty="0">
                <a:solidFill>
                  <a:schemeClr val="tx1"/>
                </a:solidFill>
              </a:rPr>
              <a:t>review/text: </a:t>
            </a:r>
            <a:r>
              <a:rPr lang="en-IN" sz="1400" dirty="0">
                <a:solidFill>
                  <a:schemeClr val="tx1"/>
                </a:solidFill>
              </a:rPr>
              <a:t>On the daily trek from Juarez, Mexico to El Paso, Texas an ever increasing number of female workers are found raped and murdered in the surrounding desert. Investigative reporter Karina Danes (Minnie Driver) arrives from Los Angeles to pursue the story and angers both the local police and the factory owners who employee the undocumented aliens with her pointed questions and relentless quest for the truth.&lt;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/&gt;Her story goes nationwide when a young girl named </a:t>
            </a:r>
            <a:r>
              <a:rPr lang="en-IN" sz="1400" dirty="0" err="1">
                <a:solidFill>
                  <a:schemeClr val="tx1"/>
                </a:solidFill>
              </a:rPr>
              <a:t>Mariela</a:t>
            </a:r>
            <a:r>
              <a:rPr lang="en-IN" sz="1400" dirty="0">
                <a:solidFill>
                  <a:schemeClr val="tx1"/>
                </a:solidFill>
              </a:rPr>
              <a:t> (Ana Claudia </a:t>
            </a:r>
            <a:r>
              <a:rPr lang="en-IN" sz="1400" dirty="0" err="1">
                <a:solidFill>
                  <a:schemeClr val="tx1"/>
                </a:solidFill>
              </a:rPr>
              <a:t>Talancon</a:t>
            </a:r>
            <a:r>
              <a:rPr lang="en-IN" sz="1400" dirty="0">
                <a:solidFill>
                  <a:schemeClr val="tx1"/>
                </a:solidFill>
              </a:rPr>
              <a:t>) survives a vicious attack and walks out of the desert crediting the Blessed Virgin for her rescue. Her story is further enhanced when the "Wounds of Christ" (stigmata) appear in her palms. She also claims to have received a message of hope for the Virgin Mary and soon a fanatical movement forms around her to fight against the evil that holds such a stranglehold on the area.&lt;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/&gt;Critique: Possessing a lifelong fascination with such esoteric matters as Catholic mysticism, miracles and the mysterious appearance of the stigmata, I was immediately attracted to the '05 DVD release `Virgin of Juarez'. The film offers a rather unique storyline blending current socio-political concerns, the constant flow of Mexican migrant workers back and forth across the U.S./Mexican border and the traditional Catholic beliefs of the Hispanic population. I must say I was quite surprised by the unexpected route taken by the plot and the means and methods by which the heavenly message unfolds.&lt;</a:t>
            </a:r>
            <a:r>
              <a:rPr lang="en-IN" sz="1400" dirty="0" err="1">
                <a:solidFill>
                  <a:schemeClr val="tx1"/>
                </a:solidFill>
              </a:rPr>
              <a:t>br</a:t>
            </a:r>
            <a:r>
              <a:rPr lang="en-IN" sz="1400" dirty="0">
                <a:solidFill>
                  <a:schemeClr val="tx1"/>
                </a:solidFill>
              </a:rPr>
              <a:t> /&gt;&lt;</a:t>
            </a:r>
            <a:r>
              <a:rPr lang="en-IN" sz="1400" dirty="0" err="1">
                <a:solidFill>
                  <a:schemeClr val="tx1"/>
                </a:solidFill>
              </a:rPr>
              <a:t>br</a:t>
            </a:r>
            <a:r>
              <a:rPr lang="en-IN" sz="1400" dirty="0">
                <a:solidFill>
                  <a:schemeClr val="tx1"/>
                </a:solidFill>
              </a:rPr>
              <a:t> /&gt;`Virgin of Juarez' is not a film that you would care to watch over and over again, but it was interesting enough to merit at least one viewing. Minnie Driver delivers a solid performance and Ana Claudia </a:t>
            </a:r>
            <a:r>
              <a:rPr lang="en-IN" sz="1400" dirty="0" err="1">
                <a:solidFill>
                  <a:schemeClr val="tx1"/>
                </a:solidFill>
              </a:rPr>
              <a:t>Talancon</a:t>
            </a:r>
            <a:r>
              <a:rPr lang="en-IN" sz="1400" dirty="0">
                <a:solidFill>
                  <a:schemeClr val="tx1"/>
                </a:solidFill>
              </a:rPr>
              <a:t> is perfect as the fragile and innocent visionary </a:t>
            </a:r>
            <a:r>
              <a:rPr lang="en-IN" sz="1400" dirty="0" err="1">
                <a:solidFill>
                  <a:schemeClr val="tx1"/>
                </a:solidFill>
              </a:rPr>
              <a:t>Mariela</a:t>
            </a:r>
            <a:r>
              <a:rPr lang="en-IN" sz="1400" dirty="0">
                <a:solidFill>
                  <a:schemeClr val="tx1"/>
                </a:solidFill>
              </a:rPr>
              <a:t>. Also starring </a:t>
            </a:r>
            <a:r>
              <a:rPr lang="en-IN" sz="1400" dirty="0" err="1">
                <a:solidFill>
                  <a:schemeClr val="tx1"/>
                </a:solidFill>
              </a:rPr>
              <a:t>Esai</a:t>
            </a:r>
            <a:r>
              <a:rPr lang="en-IN" sz="1400" dirty="0">
                <a:solidFill>
                  <a:schemeClr val="tx1"/>
                </a:solidFill>
              </a:rPr>
              <a:t> Morales and Angus </a:t>
            </a:r>
            <a:r>
              <a:rPr lang="en-IN" sz="1400" dirty="0" err="1">
                <a:solidFill>
                  <a:schemeClr val="tx1"/>
                </a:solidFill>
              </a:rPr>
              <a:t>Macfadyen</a:t>
            </a:r>
            <a:r>
              <a:rPr lang="en-IN" sz="1400" dirty="0">
                <a:solidFill>
                  <a:schemeClr val="tx1"/>
                </a:solidFill>
              </a:rPr>
              <a:t> (</a:t>
            </a:r>
            <a:r>
              <a:rPr lang="en-IN" sz="1400" dirty="0" err="1">
                <a:solidFill>
                  <a:schemeClr val="tx1"/>
                </a:solidFill>
              </a:rPr>
              <a:t>Braveheart</a:t>
            </a:r>
            <a:r>
              <a:rPr lang="en-IN" sz="1400" dirty="0">
                <a:solidFill>
                  <a:schemeClr val="tx1"/>
                </a:solidFill>
              </a:rPr>
              <a:t>).</a:t>
            </a:r>
          </a:p>
        </p:txBody>
      </p:sp>
    </p:spTree>
    <p:extLst>
      <p:ext uri="{BB962C8B-B14F-4D97-AF65-F5344CB8AC3E}">
        <p14:creationId xmlns:p14="http://schemas.microsoft.com/office/powerpoint/2010/main" val="819712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81200" y="6858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mc:AlternateContent xmlns:mc="http://schemas.openxmlformats.org/markup-compatibility/2006" xmlns:a14="http://schemas.microsoft.com/office/drawing/2010/main">
        <mc:Choice Requires="a14">
          <p:sp>
            <p:nvSpPr>
              <p:cNvPr id="6" name="Content Placeholder 2"/>
              <p:cNvSpPr txBox="1">
                <a:spLocks/>
              </p:cNvSpPr>
              <p:nvPr/>
            </p:nvSpPr>
            <p:spPr>
              <a:xfrm>
                <a:off x="1981200" y="1600201"/>
                <a:ext cx="8229600" cy="4525963"/>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Human Personality Models such as Big Five and Basic Human Values , Needs</a:t>
                </a:r>
                <a:r>
                  <a:rPr lang="en-US" dirty="0"/>
                  <a:t>  </a:t>
                </a:r>
                <a:r>
                  <a:rPr lang="en-US" dirty="0">
                    <a:solidFill>
                      <a:schemeClr val="tx1"/>
                    </a:solidFill>
                  </a:rPr>
                  <a:t>have been modeled in Collaborative </a:t>
                </a:r>
                <a:r>
                  <a:rPr lang="en-US">
                    <a:solidFill>
                      <a:schemeClr val="tx1"/>
                    </a:solidFill>
                  </a:rPr>
                  <a:t>Filtering Algorithms.</a:t>
                </a:r>
                <a:endParaRPr lang="en-US" dirty="0">
                  <a:solidFill>
                    <a:schemeClr val="tx1"/>
                  </a:solidFill>
                </a:endParaRPr>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r>
                  <a:rPr lang="en-US" dirty="0">
                    <a:solidFill>
                      <a:schemeClr val="tx1"/>
                    </a:solidFill>
                  </a:rPr>
                  <a:t> </a:t>
                </a:r>
                <a14:m>
                  <m:oMath xmlns:m="http://schemas.openxmlformats.org/officeDocument/2006/math">
                    <m:sSub>
                      <m:sSubPr>
                        <m:ctrlPr>
                          <a:rPr lang="en-IN" i="1">
                            <a:solidFill>
                              <a:schemeClr val="tx1"/>
                            </a:solidFill>
                            <a:latin typeface="Cambria Math" panose="02040503050406030204" pitchFamily="18" charset="0"/>
                          </a:rPr>
                        </m:ctrlPr>
                      </m:sSubPr>
                      <m:e>
                        <m:r>
                          <a:rPr lang="en-US" i="1">
                            <a:solidFill>
                              <a:schemeClr val="tx1"/>
                            </a:solidFill>
                            <a:latin typeface="Cambria Math"/>
                          </a:rPr>
                          <m:t>  </m:t>
                        </m:r>
                        <m:r>
                          <a:rPr lang="en-US" i="1">
                            <a:solidFill>
                              <a:schemeClr val="tx1"/>
                            </a:solidFill>
                            <a:latin typeface="Cambria Math"/>
                          </a:rPr>
                          <m:t>𝑤</m:t>
                        </m:r>
                      </m:e>
                      <m:sub>
                        <m:r>
                          <a:rPr lang="en-US" i="1">
                            <a:solidFill>
                              <a:schemeClr val="tx1"/>
                            </a:solidFill>
                            <a:latin typeface="Cambria Math"/>
                          </a:rPr>
                          <m:t>𝑢𝑣</m:t>
                        </m:r>
                        <m:r>
                          <a:rPr lang="en-US" i="1">
                            <a:solidFill>
                              <a:schemeClr val="tx1"/>
                            </a:solidFill>
                            <a:latin typeface="Cambria Math"/>
                          </a:rPr>
                          <m:t> </m:t>
                        </m:r>
                      </m:sub>
                    </m:sSub>
                    <m:r>
                      <a:rPr lang="en-US" i="1">
                        <a:solidFill>
                          <a:schemeClr val="tx1"/>
                        </a:solidFill>
                        <a:latin typeface="Cambria Math"/>
                      </a:rPr>
                      <m:t> (</m:t>
                    </m:r>
                    <m:func>
                      <m:funcPr>
                        <m:ctrlPr>
                          <a:rPr lang="en-IN" i="1">
                            <a:solidFill>
                              <a:schemeClr val="tx1"/>
                            </a:solidFill>
                            <a:latin typeface="Cambria Math" panose="02040503050406030204" pitchFamily="18" charset="0"/>
                          </a:rPr>
                        </m:ctrlPr>
                      </m:funcPr>
                      <m:fName>
                        <m:r>
                          <m:rPr>
                            <m:sty m:val="p"/>
                          </m:rPr>
                          <a:rPr lang="en-US">
                            <a:solidFill>
                              <a:schemeClr val="tx1"/>
                            </a:solidFill>
                            <a:latin typeface="Cambria Math"/>
                          </a:rPr>
                          <m:t>cosine</m:t>
                        </m:r>
                      </m:fName>
                      <m:e>
                        <m:r>
                          <a:rPr lang="en-US" i="1">
                            <a:solidFill>
                              <a:schemeClr val="tx1"/>
                            </a:solidFill>
                            <a:latin typeface="Cambria Math"/>
                          </a:rPr>
                          <m:t> </m:t>
                        </m:r>
                        <m:r>
                          <a:rPr lang="en-US" i="1">
                            <a:solidFill>
                              <a:schemeClr val="tx1"/>
                            </a:solidFill>
                            <a:latin typeface="Cambria Math"/>
                          </a:rPr>
                          <m:t>𝑠𝑖𝑚𝑖𝑙𝑎𝑟𝑖𝑡𝑦</m:t>
                        </m:r>
                        <m:r>
                          <a:rPr lang="en-US" i="1">
                            <a:solidFill>
                              <a:schemeClr val="tx1"/>
                            </a:solidFill>
                            <a:latin typeface="Cambria Math"/>
                          </a:rPr>
                          <m:t>)</m:t>
                        </m:r>
                      </m:e>
                    </m:func>
                    <m:r>
                      <a:rPr lang="en-US" i="1">
                        <a:solidFill>
                          <a:schemeClr val="tx1"/>
                        </a:solidFill>
                        <a:latin typeface="Cambria Math"/>
                      </a:rPr>
                      <m:t> </m:t>
                    </m:r>
                  </m:oMath>
                </a14:m>
                <a:r>
                  <a:rPr lang="en-US" dirty="0">
                    <a:solidFill>
                      <a:schemeClr val="tx1"/>
                    </a:solidFill>
                  </a:rPr>
                  <a:t>=</a:t>
                </a:r>
                <a14:m>
                  <m:oMath xmlns:m="http://schemas.openxmlformats.org/officeDocument/2006/math">
                    <m:r>
                      <a:rPr lang="en-US" i="1">
                        <a:solidFill>
                          <a:schemeClr val="tx1"/>
                        </a:solidFill>
                        <a:latin typeface="Cambria Math"/>
                      </a:rPr>
                      <m:t>   </m:t>
                    </m:r>
                    <m:f>
                      <m:fPr>
                        <m:ctrlPr>
                          <a:rPr lang="en-IN" i="1">
                            <a:solidFill>
                              <a:schemeClr val="tx1"/>
                            </a:solidFill>
                            <a:latin typeface="Cambria Math" panose="02040503050406030204" pitchFamily="18" charset="0"/>
                          </a:rPr>
                        </m:ctrlPr>
                      </m:fPr>
                      <m:num>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𝑢𝑖</m:t>
                                </m:r>
                                <m:r>
                                  <a:rPr lang="en-US" i="1">
                                    <a:solidFill>
                                      <a:schemeClr val="tx1"/>
                                    </a:solidFill>
                                    <a:latin typeface="Cambria Math"/>
                                  </a:rPr>
                                  <m:t> </m:t>
                                </m:r>
                              </m:sub>
                            </m:sSub>
                            <m:r>
                              <a:rPr lang="en-US" i="1">
                                <a:solidFill>
                                  <a:schemeClr val="tx1"/>
                                </a:solidFill>
                                <a:latin typeface="Cambria Math"/>
                              </a:rPr>
                              <m:t>.</m:t>
                            </m:r>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𝑣𝑖</m:t>
                                </m:r>
                              </m:sub>
                            </m:sSub>
                          </m:e>
                        </m:nary>
                      </m:num>
                      <m:den>
                        <m:rad>
                          <m:radPr>
                            <m:degHide m:val="on"/>
                            <m:ctrlPr>
                              <a:rPr lang="en-IN" i="1">
                                <a:solidFill>
                                  <a:schemeClr val="tx1"/>
                                </a:solidFill>
                                <a:latin typeface="Cambria Math" panose="02040503050406030204" pitchFamily="18" charset="0"/>
                              </a:rPr>
                            </m:ctrlPr>
                          </m:radPr>
                          <m:deg/>
                          <m:e>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Sup>
                                  <m:sSubSupPr>
                                    <m:ctrlPr>
                                      <a:rPr lang="en-IN" i="1">
                                        <a:solidFill>
                                          <a:schemeClr val="tx1"/>
                                        </a:solidFill>
                                        <a:latin typeface="Cambria Math" panose="02040503050406030204" pitchFamily="18" charset="0"/>
                                      </a:rPr>
                                    </m:ctrlPr>
                                  </m:sSubSupPr>
                                  <m:e>
                                    <m:r>
                                      <a:rPr lang="en-US" i="1">
                                        <a:solidFill>
                                          <a:schemeClr val="tx1"/>
                                        </a:solidFill>
                                        <a:latin typeface="Cambria Math"/>
                                      </a:rPr>
                                      <m:t>𝑝</m:t>
                                    </m:r>
                                  </m:e>
                                  <m:sub>
                                    <m:r>
                                      <a:rPr lang="en-US" i="1">
                                        <a:solidFill>
                                          <a:schemeClr val="tx1"/>
                                        </a:solidFill>
                                        <a:latin typeface="Cambria Math"/>
                                      </a:rPr>
                                      <m:t>𝑢𝑖</m:t>
                                    </m:r>
                                  </m:sub>
                                  <m:sup>
                                    <m:r>
                                      <a:rPr lang="en-US" i="1">
                                        <a:solidFill>
                                          <a:schemeClr val="tx1"/>
                                        </a:solidFill>
                                        <a:latin typeface="Cambria Math"/>
                                      </a:rPr>
                                      <m:t>2</m:t>
                                    </m:r>
                                  </m:sup>
                                </m:sSubSup>
                              </m:e>
                            </m:nary>
                          </m:e>
                        </m:rad>
                        <m:rad>
                          <m:radPr>
                            <m:degHide m:val="on"/>
                            <m:ctrlPr>
                              <a:rPr lang="en-IN" i="1">
                                <a:solidFill>
                                  <a:schemeClr val="tx1"/>
                                </a:solidFill>
                                <a:latin typeface="Cambria Math" panose="02040503050406030204" pitchFamily="18" charset="0"/>
                              </a:rPr>
                            </m:ctrlPr>
                          </m:radPr>
                          <m:deg/>
                          <m:e>
                            <m:nary>
                              <m:naryPr>
                                <m:chr m:val="∑"/>
                                <m:limLoc m:val="undOvr"/>
                                <m:ctrlPr>
                                  <a:rPr lang="en-IN" i="1">
                                    <a:solidFill>
                                      <a:schemeClr val="tx1"/>
                                    </a:solidFill>
                                    <a:latin typeface="Cambria Math" panose="02040503050406030204" pitchFamily="18" charset="0"/>
                                  </a:rPr>
                                </m:ctrlPr>
                              </m:naryPr>
                              <m:sub>
                                <m:r>
                                  <a:rPr lang="en-US" i="1">
                                    <a:solidFill>
                                      <a:schemeClr val="tx1"/>
                                    </a:solidFill>
                                    <a:latin typeface="Cambria Math"/>
                                  </a:rPr>
                                  <m:t>𝑖</m:t>
                                </m:r>
                                <m:r>
                                  <a:rPr lang="en-US" i="1">
                                    <a:solidFill>
                                      <a:schemeClr val="tx1"/>
                                    </a:solidFill>
                                    <a:latin typeface="Cambria Math"/>
                                  </a:rPr>
                                  <m:t>=1</m:t>
                                </m:r>
                              </m:sub>
                              <m:sup>
                                <m:r>
                                  <a:rPr lang="en-US" i="1">
                                    <a:solidFill>
                                      <a:schemeClr val="tx1"/>
                                    </a:solidFill>
                                    <a:latin typeface="Cambria Math"/>
                                  </a:rPr>
                                  <m:t>𝑛</m:t>
                                </m:r>
                              </m:sup>
                              <m:e>
                                <m:sSubSup>
                                  <m:sSubSupPr>
                                    <m:ctrlPr>
                                      <a:rPr lang="en-IN" i="1">
                                        <a:solidFill>
                                          <a:schemeClr val="tx1"/>
                                        </a:solidFill>
                                        <a:latin typeface="Cambria Math" panose="02040503050406030204" pitchFamily="18" charset="0"/>
                                      </a:rPr>
                                    </m:ctrlPr>
                                  </m:sSubSupPr>
                                  <m:e>
                                    <m:r>
                                      <a:rPr lang="en-US" i="1">
                                        <a:solidFill>
                                          <a:schemeClr val="tx1"/>
                                        </a:solidFill>
                                        <a:latin typeface="Cambria Math"/>
                                      </a:rPr>
                                      <m:t>𝑝</m:t>
                                    </m:r>
                                  </m:e>
                                  <m:sub>
                                    <m:r>
                                      <a:rPr lang="en-US" i="1">
                                        <a:solidFill>
                                          <a:schemeClr val="tx1"/>
                                        </a:solidFill>
                                        <a:latin typeface="Cambria Math"/>
                                      </a:rPr>
                                      <m:t>𝑣𝑖</m:t>
                                    </m:r>
                                  </m:sub>
                                  <m:sup>
                                    <m:r>
                                      <a:rPr lang="en-US" i="1">
                                        <a:solidFill>
                                          <a:schemeClr val="tx1"/>
                                        </a:solidFill>
                                        <a:latin typeface="Cambria Math"/>
                                      </a:rPr>
                                      <m:t>2</m:t>
                                    </m:r>
                                  </m:sup>
                                </m:sSubSup>
                              </m:e>
                            </m:nary>
                          </m:e>
                        </m:rad>
                      </m:den>
                    </m:f>
                  </m:oMath>
                </a14:m>
                <a:r>
                  <a:rPr lang="en-US" dirty="0">
                    <a:solidFill>
                      <a:schemeClr val="tx1"/>
                    </a:solidFill>
                  </a:rPr>
                  <a:t>                                    Here,</a:t>
                </a:r>
                <a14:m>
                  <m:oMath xmlns:m="http://schemas.openxmlformats.org/officeDocument/2006/math">
                    <m:r>
                      <a:rPr lang="en-US" i="1">
                        <a:solidFill>
                          <a:schemeClr val="tx1"/>
                        </a:solidFill>
                        <a:latin typeface="Cambria Math"/>
                      </a:rPr>
                      <m:t> </m:t>
                    </m:r>
                    <m:sSub>
                      <m:sSubPr>
                        <m:ctrlPr>
                          <a:rPr lang="en-IN" i="1">
                            <a:solidFill>
                              <a:schemeClr val="tx1"/>
                            </a:solidFill>
                            <a:latin typeface="Cambria Math" panose="02040503050406030204" pitchFamily="18" charset="0"/>
                          </a:rPr>
                        </m:ctrlPr>
                      </m:sSubPr>
                      <m:e>
                        <m:r>
                          <a:rPr lang="en-US" i="1">
                            <a:solidFill>
                              <a:schemeClr val="tx1"/>
                            </a:solidFill>
                            <a:latin typeface="Cambria Math"/>
                          </a:rPr>
                          <m:t> </m:t>
                        </m:r>
                        <m:r>
                          <a:rPr lang="en-US" i="1">
                            <a:solidFill>
                              <a:schemeClr val="tx1"/>
                            </a:solidFill>
                            <a:latin typeface="Cambria Math"/>
                          </a:rPr>
                          <m:t>𝑝</m:t>
                        </m:r>
                      </m:e>
                      <m:sub>
                        <m:r>
                          <a:rPr lang="en-US" i="1">
                            <a:solidFill>
                              <a:schemeClr val="tx1"/>
                            </a:solidFill>
                            <a:latin typeface="Cambria Math"/>
                          </a:rPr>
                          <m:t>𝑢𝑖</m:t>
                        </m:r>
                      </m:sub>
                    </m:sSub>
                  </m:oMath>
                </a14:m>
                <a:r>
                  <a:rPr lang="en-US" dirty="0">
                    <a:solidFill>
                      <a:schemeClr val="tx1"/>
                    </a:solidFill>
                  </a:rPr>
                  <a:t> and </a:t>
                </a:r>
                <a14:m>
                  <m:oMath xmlns:m="http://schemas.openxmlformats.org/officeDocument/2006/math">
                    <m:sSub>
                      <m:sSubPr>
                        <m:ctrlPr>
                          <a:rPr lang="en-IN" i="1">
                            <a:solidFill>
                              <a:schemeClr val="tx1"/>
                            </a:solidFill>
                            <a:latin typeface="Cambria Math" panose="02040503050406030204" pitchFamily="18" charset="0"/>
                          </a:rPr>
                        </m:ctrlPr>
                      </m:sSubPr>
                      <m:e>
                        <m:r>
                          <a:rPr lang="en-US" i="1">
                            <a:solidFill>
                              <a:schemeClr val="tx1"/>
                            </a:solidFill>
                            <a:latin typeface="Cambria Math"/>
                          </a:rPr>
                          <m:t>𝑝</m:t>
                        </m:r>
                      </m:e>
                      <m:sub>
                        <m:r>
                          <a:rPr lang="en-US" i="1">
                            <a:solidFill>
                              <a:schemeClr val="tx1"/>
                            </a:solidFill>
                            <a:latin typeface="Cambria Math"/>
                          </a:rPr>
                          <m:t>𝑣𝑖</m:t>
                        </m:r>
                      </m:sub>
                    </m:sSub>
                  </m:oMath>
                </a14:m>
                <a:r>
                  <a:rPr lang="en-US" dirty="0">
                    <a:solidFill>
                      <a:schemeClr val="tx1"/>
                    </a:solidFill>
                  </a:rPr>
                  <a:t> are elements of personality for user u and v respectively, n is number of dimensions of personality model </a:t>
                </a:r>
              </a:p>
              <a:p>
                <a:endParaRPr lang="en-IN" dirty="0"/>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endParaRPr lang="en-US" dirty="0">
                  <a:solidFill>
                    <a:schemeClr val="tx1"/>
                  </a:solidFill>
                </a:endParaRPr>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1981200" y="1600201"/>
                <a:ext cx="8229600" cy="4525963"/>
              </a:xfrm>
              <a:prstGeom prst="rect">
                <a:avLst/>
              </a:prstGeom>
              <a:blipFill>
                <a:blip r:embed="rId2"/>
                <a:stretch>
                  <a:fillRect l="-963" t="-2291"/>
                </a:stretch>
              </a:blipFill>
            </p:spPr>
            <p:txBody>
              <a:bodyPr/>
              <a:lstStyle/>
              <a:p>
                <a:r>
                  <a:rPr lang="en-IN">
                    <a:noFill/>
                  </a:rPr>
                  <a:t> </a:t>
                </a:r>
              </a:p>
            </p:txBody>
          </p:sp>
        </mc:Fallback>
      </mc:AlternateContent>
    </p:spTree>
    <p:extLst>
      <p:ext uri="{BB962C8B-B14F-4D97-AF65-F5344CB8AC3E}">
        <p14:creationId xmlns:p14="http://schemas.microsoft.com/office/powerpoint/2010/main" val="797128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89818480"/>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981200" y="6858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p:sp>
        <p:nvSpPr>
          <p:cNvPr id="6" name="Content Placeholder 2"/>
          <p:cNvSpPr txBox="1">
            <a:spLocks/>
          </p:cNvSpPr>
          <p:nvPr/>
        </p:nvSpPr>
        <p:spPr>
          <a:xfrm>
            <a:off x="1981200" y="1600200"/>
            <a:ext cx="8458200"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a:solidFill>
                  <a:schemeClr val="tx1"/>
                </a:solidFill>
              </a:rPr>
              <a:t>Five Factor Model (Big Five) defines five personality traits ,</a:t>
            </a:r>
          </a:p>
          <a:p>
            <a:pPr marL="457200" indent="-457200" algn="l">
              <a:buFont typeface="Arial" pitchFamily="34" charset="0"/>
              <a:buChar char="•"/>
            </a:pPr>
            <a:r>
              <a:rPr lang="en-US" dirty="0">
                <a:solidFill>
                  <a:schemeClr val="tx1"/>
                </a:solidFill>
              </a:rPr>
              <a:t> </a:t>
            </a:r>
          </a:p>
          <a:p>
            <a:endParaRPr lang="en-IN" dirty="0"/>
          </a:p>
          <a:p>
            <a:pPr marL="457200" indent="-457200" algn="l">
              <a:buFont typeface="Arial" pitchFamily="34" charset="0"/>
              <a:buChar char="•"/>
            </a:pPr>
            <a:endParaRPr lang="en-US" dirty="0">
              <a:solidFill>
                <a:schemeClr val="tx1"/>
              </a:solidFill>
            </a:endParaRPr>
          </a:p>
          <a:p>
            <a:pPr marL="457200" indent="-457200" algn="l">
              <a:buFont typeface="Arial" pitchFamily="34" charset="0"/>
              <a:buChar char="•"/>
            </a:pPr>
            <a:endParaRPr lang="en-US" dirty="0">
              <a:solidFill>
                <a:schemeClr val="tx1"/>
              </a:solidFill>
            </a:endParaRPr>
          </a:p>
          <a:p>
            <a:pPr algn="l"/>
            <a:endParaRPr lang="en-US" dirty="0">
              <a:solidFill>
                <a:schemeClr val="tx1"/>
              </a:solidFill>
            </a:endParaRPr>
          </a:p>
        </p:txBody>
      </p:sp>
      <p:graphicFrame>
        <p:nvGraphicFramePr>
          <p:cNvPr id="2" name="Table 1"/>
          <p:cNvGraphicFramePr>
            <a:graphicFrameLocks noGrp="1"/>
          </p:cNvGraphicFramePr>
          <p:nvPr/>
        </p:nvGraphicFramePr>
        <p:xfrm>
          <a:off x="2419350" y="2936081"/>
          <a:ext cx="7353300" cy="1854200"/>
        </p:xfrm>
        <a:graphic>
          <a:graphicData uri="http://schemas.openxmlformats.org/drawingml/2006/table">
            <a:tbl>
              <a:tblPr firstRow="1" bandRow="1"/>
              <a:tblGrid>
                <a:gridCol w="1543050">
                  <a:extLst>
                    <a:ext uri="{9D8B030D-6E8A-4147-A177-3AD203B41FA5}">
                      <a16:colId xmlns:a16="http://schemas.microsoft.com/office/drawing/2014/main" val="20000"/>
                    </a:ext>
                  </a:extLst>
                </a:gridCol>
                <a:gridCol w="5810250">
                  <a:extLst>
                    <a:ext uri="{9D8B030D-6E8A-4147-A177-3AD203B41FA5}">
                      <a16:colId xmlns:a16="http://schemas.microsoft.com/office/drawing/2014/main" val="20001"/>
                    </a:ext>
                  </a:extLst>
                </a:gridCol>
              </a:tblGrid>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Openness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a:effectLst/>
                          <a:latin typeface="Calibri"/>
                          <a:ea typeface="Calibri"/>
                          <a:cs typeface="Times New Roman"/>
                        </a:rPr>
                        <a:t>Curious , open to new ideas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Conscientiousness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a:effectLst/>
                          <a:latin typeface="Calibri"/>
                          <a:ea typeface="Calibri"/>
                          <a:cs typeface="Times New Roman"/>
                        </a:rPr>
                        <a:t>Organized, Systematic , self-discipline,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Extraversion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Outgoing , Sociable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1000"/>
                        </a:spcAft>
                      </a:pPr>
                      <a:r>
                        <a:rPr lang="en-US" sz="1400">
                          <a:effectLst/>
                          <a:latin typeface="Calibri"/>
                          <a:ea typeface="Calibri"/>
                          <a:cs typeface="Times New Roman"/>
                        </a:rPr>
                        <a:t>Agreeableness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general concern for social harmony, generous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1000"/>
                        </a:spcAft>
                      </a:pPr>
                      <a:r>
                        <a:rPr lang="en-US" sz="1400" dirty="0">
                          <a:effectLst/>
                          <a:latin typeface="Calibri"/>
                          <a:ea typeface="Calibri"/>
                          <a:cs typeface="Times New Roman"/>
                        </a:rPr>
                        <a:t>Neuroticism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400" dirty="0">
                          <a:effectLst/>
                          <a:latin typeface="Calibri"/>
                          <a:ea typeface="Calibri"/>
                          <a:cs typeface="Times New Roman"/>
                        </a:rPr>
                        <a:t>tendency to experience negative emotions, like anger, anxiety, or depression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37666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60418" y="457201"/>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User Modeling</a:t>
            </a:r>
            <a:br>
              <a:rPr lang="en-US" dirty="0"/>
            </a:br>
            <a:endParaRPr lang="en-US" dirty="0"/>
          </a:p>
        </p:txBody>
      </p:sp>
      <p:sp>
        <p:nvSpPr>
          <p:cNvPr id="6" name="Content Placeholder 2"/>
          <p:cNvSpPr txBox="1">
            <a:spLocks/>
          </p:cNvSpPr>
          <p:nvPr/>
        </p:nvSpPr>
        <p:spPr>
          <a:xfrm>
            <a:off x="1960418" y="1298121"/>
            <a:ext cx="8458200" cy="464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000" b="1" dirty="0">
                <a:solidFill>
                  <a:schemeClr val="tx1"/>
                </a:solidFill>
              </a:rPr>
              <a:t>Basic Human Values </a:t>
            </a:r>
            <a:r>
              <a:rPr lang="en-US" sz="2000" dirty="0">
                <a:solidFill>
                  <a:schemeClr val="tx1"/>
                </a:solidFill>
              </a:rPr>
              <a:t>- As defined by Schwartz values are “desirable, </a:t>
            </a:r>
            <a:r>
              <a:rPr lang="en-US" sz="2000" dirty="0" err="1">
                <a:solidFill>
                  <a:schemeClr val="tx1"/>
                </a:solidFill>
              </a:rPr>
              <a:t>transsituational</a:t>
            </a:r>
            <a:r>
              <a:rPr lang="en-US" sz="2000" dirty="0">
                <a:solidFill>
                  <a:schemeClr val="tx1"/>
                </a:solidFill>
              </a:rPr>
              <a:t> goals, varying in importance, that serve as guiding principles in people's lives” (Schwartz et al 1995)( Schwartz, 2012).</a:t>
            </a:r>
          </a:p>
          <a:p>
            <a:pPr algn="l"/>
            <a:r>
              <a:rPr lang="en-US" sz="2000" dirty="0">
                <a:solidFill>
                  <a:schemeClr val="tx1"/>
                </a:solidFill>
              </a:rPr>
              <a:t> </a:t>
            </a:r>
          </a:p>
          <a:p>
            <a:endParaRPr lang="en-IN" sz="2000" dirty="0"/>
          </a:p>
          <a:p>
            <a:pPr marL="457200" indent="-457200" algn="l">
              <a:buFont typeface="Arial" pitchFamily="34" charset="0"/>
              <a:buChar char="•"/>
            </a:pPr>
            <a:endParaRPr lang="en-US" sz="2000" dirty="0">
              <a:solidFill>
                <a:schemeClr val="tx1"/>
              </a:solidFill>
            </a:endParaRPr>
          </a:p>
          <a:p>
            <a:pPr marL="457200" indent="-457200" algn="l">
              <a:buFont typeface="Arial" pitchFamily="34" charset="0"/>
              <a:buChar char="•"/>
            </a:pPr>
            <a:endParaRPr lang="en-US" sz="2000" dirty="0">
              <a:solidFill>
                <a:schemeClr val="tx1"/>
              </a:solidFill>
            </a:endParaRPr>
          </a:p>
          <a:p>
            <a:pPr algn="l"/>
            <a:endParaRPr lang="en-US" sz="2000" dirty="0">
              <a:solidFill>
                <a:schemeClr val="tx1"/>
              </a:solidFill>
            </a:endParaRPr>
          </a:p>
        </p:txBody>
      </p:sp>
      <p:sp>
        <p:nvSpPr>
          <p:cNvPr id="3" name="TextBox 2"/>
          <p:cNvSpPr txBox="1"/>
          <p:nvPr/>
        </p:nvSpPr>
        <p:spPr>
          <a:xfrm>
            <a:off x="1738745" y="6172200"/>
            <a:ext cx="8686800" cy="738664"/>
          </a:xfrm>
          <a:prstGeom prst="rect">
            <a:avLst/>
          </a:prstGeom>
          <a:noFill/>
        </p:spPr>
        <p:txBody>
          <a:bodyPr wrap="square" rtlCol="0">
            <a:spAutoFit/>
          </a:bodyPr>
          <a:lstStyle/>
          <a:p>
            <a:r>
              <a:rPr lang="en-IN" sz="1200" dirty="0"/>
              <a:t>Schwartz, S., and </a:t>
            </a:r>
            <a:r>
              <a:rPr lang="en-IN" sz="1200" dirty="0" err="1"/>
              <a:t>Huismans</a:t>
            </a:r>
            <a:r>
              <a:rPr lang="en-IN" sz="1200" dirty="0"/>
              <a:t>, S. (1995). Value priorities and religiosity in four western religions. </a:t>
            </a:r>
            <a:r>
              <a:rPr lang="en-IN" sz="1200" i="1" dirty="0"/>
              <a:t>Social Psychology </a:t>
            </a:r>
            <a:r>
              <a:rPr lang="en-IN" sz="1200" i="1" err="1"/>
              <a:t>Quterly</a:t>
            </a:r>
            <a:r>
              <a:rPr lang="en-IN" sz="1200"/>
              <a:t>.</a:t>
            </a:r>
          </a:p>
          <a:p>
            <a:r>
              <a:rPr lang="en-IN" sz="1200"/>
              <a:t>Schwartz, S. H. (2012). An Overview of the Schwartz Theory of Basic Values. </a:t>
            </a:r>
            <a:r>
              <a:rPr lang="en-IN" sz="1200" i="1"/>
              <a:t>Online Readings in Psychology and Culture, 2</a:t>
            </a:r>
            <a:r>
              <a:rPr lang="en-IN" sz="1200"/>
              <a:t>(1). </a:t>
            </a:r>
            <a:endParaRPr lang="en-IN" sz="1200" dirty="0"/>
          </a:p>
          <a:p>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4547320" y="2286001"/>
            <a:ext cx="6120680" cy="3505801"/>
          </a:xfrm>
          <a:prstGeom prst="rect">
            <a:avLst/>
          </a:prstGeom>
          <a:noFill/>
          <a:ln>
            <a:noFill/>
          </a:ln>
        </p:spPr>
      </p:pic>
      <p:sp>
        <p:nvSpPr>
          <p:cNvPr id="2" name="TextBox 1"/>
          <p:cNvSpPr txBox="1"/>
          <p:nvPr/>
        </p:nvSpPr>
        <p:spPr>
          <a:xfrm>
            <a:off x="2157411" y="2286001"/>
            <a:ext cx="2560062" cy="3693319"/>
          </a:xfrm>
          <a:prstGeom prst="rect">
            <a:avLst/>
          </a:prstGeom>
          <a:noFill/>
          <a:ln>
            <a:solidFill>
              <a:schemeClr val="accent1"/>
            </a:solidFill>
          </a:ln>
        </p:spPr>
        <p:txBody>
          <a:bodyPr wrap="square" rtlCol="0">
            <a:spAutoFit/>
          </a:bodyPr>
          <a:lstStyle/>
          <a:p>
            <a:r>
              <a:rPr lang="en-US" dirty="0"/>
              <a:t>Five dimensions of basic human values - </a:t>
            </a:r>
            <a:r>
              <a:rPr lang="en-IN" dirty="0"/>
              <a:t>the </a:t>
            </a:r>
            <a:r>
              <a:rPr lang="en-IN" dirty="0" err="1"/>
              <a:t>circumplex</a:t>
            </a:r>
            <a:r>
              <a:rPr lang="en-IN" dirty="0"/>
              <a:t> structure in Schwartz’ Value Theory indicates relations of </a:t>
            </a:r>
            <a:r>
              <a:rPr lang="en-IN" b="1" dirty="0"/>
              <a:t>conflict and congruity </a:t>
            </a:r>
            <a:r>
              <a:rPr lang="en-IN" dirty="0"/>
              <a:t>across values. The closer any two values are to one another, the more similar their underlying motivations, and vice versa.,</a:t>
            </a:r>
            <a:r>
              <a:rPr lang="en-US" dirty="0"/>
              <a:t> </a:t>
            </a:r>
            <a:endParaRPr lang="en-IN" dirty="0"/>
          </a:p>
          <a:p>
            <a:endParaRPr lang="en-US" dirty="0"/>
          </a:p>
        </p:txBody>
      </p:sp>
    </p:spTree>
    <p:extLst>
      <p:ext uri="{BB962C8B-B14F-4D97-AF65-F5344CB8AC3E}">
        <p14:creationId xmlns:p14="http://schemas.microsoft.com/office/powerpoint/2010/main" val="3545580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6400387"/>
              </p:ext>
            </p:extLst>
          </p:nvPr>
        </p:nvGraphicFramePr>
        <p:xfrm>
          <a:off x="1524000" y="27709"/>
          <a:ext cx="9144000" cy="548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27483139"/>
              </p:ext>
            </p:extLst>
          </p:nvPr>
        </p:nvGraphicFramePr>
        <p:xfrm>
          <a:off x="1046480" y="457200"/>
          <a:ext cx="9011920" cy="5483631"/>
        </p:xfrm>
        <a:graphic>
          <a:graphicData uri="http://schemas.openxmlformats.org/drawingml/2006/table">
            <a:tbl>
              <a:tblPr firstRow="1" firstCol="1" bandRow="1"/>
              <a:tblGrid>
                <a:gridCol w="2660101">
                  <a:extLst>
                    <a:ext uri="{9D8B030D-6E8A-4147-A177-3AD203B41FA5}">
                      <a16:colId xmlns:a16="http://schemas.microsoft.com/office/drawing/2014/main" val="20000"/>
                    </a:ext>
                  </a:extLst>
                </a:gridCol>
                <a:gridCol w="6351819">
                  <a:extLst>
                    <a:ext uri="{9D8B030D-6E8A-4147-A177-3AD203B41FA5}">
                      <a16:colId xmlns:a16="http://schemas.microsoft.com/office/drawing/2014/main" val="20001"/>
                    </a:ext>
                  </a:extLst>
                </a:gridCol>
              </a:tblGrid>
              <a:tr h="279438">
                <a:tc>
                  <a:txBody>
                    <a:bodyPr/>
                    <a:lstStyle/>
                    <a:p>
                      <a:pPr>
                        <a:lnSpc>
                          <a:spcPct val="115000"/>
                        </a:lnSpc>
                        <a:spcAft>
                          <a:spcPts val="0"/>
                        </a:spcAft>
                      </a:pPr>
                      <a:r>
                        <a:rPr lang="en-US" sz="1600" dirty="0">
                          <a:effectLst/>
                          <a:latin typeface="+mn-lt"/>
                          <a:ea typeface="Calibri"/>
                          <a:cs typeface="Times New Roman"/>
                        </a:rPr>
                        <a:t>Value</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Defining Goal</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9243">
                <a:tc>
                  <a:txBody>
                    <a:bodyPr/>
                    <a:lstStyle/>
                    <a:p>
                      <a:pPr>
                        <a:lnSpc>
                          <a:spcPct val="115000"/>
                        </a:lnSpc>
                        <a:spcAft>
                          <a:spcPts val="0"/>
                        </a:spcAft>
                      </a:pPr>
                      <a:r>
                        <a:rPr lang="en-US" sz="1600" i="1" dirty="0">
                          <a:effectLst/>
                          <a:latin typeface="+mn-lt"/>
                          <a:ea typeface="Calibri"/>
                          <a:cs typeface="Times New Roman"/>
                        </a:rPr>
                        <a:t>Self-Direction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independent thought and action--choosing, creating, exploring</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2271">
                <a:tc>
                  <a:txBody>
                    <a:bodyPr/>
                    <a:lstStyle/>
                    <a:p>
                      <a:pPr>
                        <a:lnSpc>
                          <a:spcPct val="115000"/>
                        </a:lnSpc>
                        <a:spcAft>
                          <a:spcPts val="0"/>
                        </a:spcAft>
                      </a:pPr>
                      <a:r>
                        <a:rPr lang="en-US" sz="1600" i="1" dirty="0">
                          <a:effectLst/>
                          <a:latin typeface="+mn-lt"/>
                          <a:ea typeface="Calibri"/>
                          <a:cs typeface="Times New Roman"/>
                        </a:rPr>
                        <a:t>Stimulation</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excitement, novelty, and challenge in life</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2271">
                <a:tc>
                  <a:txBody>
                    <a:bodyPr/>
                    <a:lstStyle/>
                    <a:p>
                      <a:pPr>
                        <a:lnSpc>
                          <a:spcPct val="115000"/>
                        </a:lnSpc>
                        <a:spcAft>
                          <a:spcPts val="0"/>
                        </a:spcAft>
                      </a:pPr>
                      <a:r>
                        <a:rPr lang="en-US" sz="1600" i="1">
                          <a:effectLst/>
                          <a:latin typeface="+mn-lt"/>
                          <a:ea typeface="Calibri"/>
                          <a:cs typeface="Times New Roman"/>
                        </a:rPr>
                        <a:t>Hedonism</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pleasure or sensuous gratification for oneself</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6358">
                <a:tc>
                  <a:txBody>
                    <a:bodyPr/>
                    <a:lstStyle/>
                    <a:p>
                      <a:pPr>
                        <a:lnSpc>
                          <a:spcPct val="115000"/>
                        </a:lnSpc>
                        <a:spcAft>
                          <a:spcPts val="0"/>
                        </a:spcAft>
                      </a:pPr>
                      <a:r>
                        <a:rPr lang="en-US" sz="1600" i="1" dirty="0">
                          <a:effectLst/>
                          <a:latin typeface="+mn-lt"/>
                          <a:ea typeface="Calibri"/>
                          <a:cs typeface="Times New Roman"/>
                        </a:rPr>
                        <a:t>Achievement</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personal success through demonstrating competence according to social standards</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76358">
                <a:tc>
                  <a:txBody>
                    <a:bodyPr/>
                    <a:lstStyle/>
                    <a:p>
                      <a:pPr>
                        <a:lnSpc>
                          <a:spcPct val="115000"/>
                        </a:lnSpc>
                        <a:spcAft>
                          <a:spcPts val="0"/>
                        </a:spcAft>
                      </a:pPr>
                      <a:r>
                        <a:rPr lang="en-US" sz="1600" i="1">
                          <a:effectLst/>
                          <a:latin typeface="+mn-lt"/>
                          <a:ea typeface="Calibri"/>
                          <a:cs typeface="Times New Roman"/>
                        </a:rPr>
                        <a:t>Power</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Social status and prestige, control or dominance over people and resources.</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7061">
                <a:tc>
                  <a:txBody>
                    <a:bodyPr/>
                    <a:lstStyle/>
                    <a:p>
                      <a:pPr>
                        <a:lnSpc>
                          <a:spcPct val="115000"/>
                        </a:lnSpc>
                        <a:spcAft>
                          <a:spcPts val="0"/>
                        </a:spcAft>
                      </a:pPr>
                      <a:r>
                        <a:rPr lang="en-US" sz="1600" i="1">
                          <a:effectLst/>
                          <a:latin typeface="+mn-lt"/>
                          <a:ea typeface="Calibri"/>
                          <a:cs typeface="Times New Roman"/>
                        </a:rPr>
                        <a:t>Security</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Safety, harmony, and stability of society, of relationships, and of self.</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90592">
                <a:tc>
                  <a:txBody>
                    <a:bodyPr/>
                    <a:lstStyle/>
                    <a:p>
                      <a:pPr>
                        <a:lnSpc>
                          <a:spcPct val="115000"/>
                        </a:lnSpc>
                        <a:spcAft>
                          <a:spcPts val="0"/>
                        </a:spcAft>
                      </a:pPr>
                      <a:r>
                        <a:rPr lang="en-US" sz="1600" i="1" dirty="0">
                          <a:effectLst/>
                          <a:latin typeface="+mn-lt"/>
                          <a:ea typeface="Calibri"/>
                          <a:cs typeface="Times New Roman"/>
                        </a:rPr>
                        <a:t>Conformity</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mn-lt"/>
                          <a:ea typeface="Calibri"/>
                          <a:cs typeface="Times New Roman"/>
                        </a:rPr>
                        <a:t>restraint of actions, inclinations, and impulses likely to upset or harm others and violate social expectations or norms</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45175">
                <a:tc>
                  <a:txBody>
                    <a:bodyPr/>
                    <a:lstStyle/>
                    <a:p>
                      <a:pPr>
                        <a:lnSpc>
                          <a:spcPct val="115000"/>
                        </a:lnSpc>
                        <a:spcAft>
                          <a:spcPts val="0"/>
                        </a:spcAft>
                      </a:pPr>
                      <a:r>
                        <a:rPr lang="en-US" sz="1600" i="1">
                          <a:effectLst/>
                          <a:latin typeface="+mn-lt"/>
                          <a:ea typeface="Calibri"/>
                          <a:cs typeface="Times New Roman"/>
                        </a:rPr>
                        <a:t>Tradition</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respect, commitment, and acceptance of the customs and ideas that one's culture or religion provides</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76358">
                <a:tc>
                  <a:txBody>
                    <a:bodyPr/>
                    <a:lstStyle/>
                    <a:p>
                      <a:pPr>
                        <a:lnSpc>
                          <a:spcPct val="115000"/>
                        </a:lnSpc>
                        <a:spcAft>
                          <a:spcPts val="0"/>
                        </a:spcAft>
                      </a:pPr>
                      <a:r>
                        <a:rPr lang="en-US" sz="1600" i="1">
                          <a:effectLst/>
                          <a:latin typeface="+mn-lt"/>
                          <a:ea typeface="Calibri"/>
                          <a:cs typeface="Times New Roman"/>
                        </a:rPr>
                        <a:t>Benevolence</a:t>
                      </a:r>
                      <a:endParaRPr lang="en-IN" sz="160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mn-lt"/>
                          <a:ea typeface="Calibri"/>
                          <a:cs typeface="Times New Roman"/>
                        </a:rPr>
                        <a:t>preserving and enhancing the welfare of those with whom one is in frequent personal contact</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58506">
                <a:tc>
                  <a:txBody>
                    <a:bodyPr/>
                    <a:lstStyle/>
                    <a:p>
                      <a:pPr>
                        <a:lnSpc>
                          <a:spcPct val="115000"/>
                        </a:lnSpc>
                        <a:spcAft>
                          <a:spcPts val="0"/>
                        </a:spcAft>
                      </a:pPr>
                      <a:r>
                        <a:rPr lang="en-IN" sz="1600" dirty="0">
                          <a:effectLst/>
                          <a:latin typeface="+mn-lt"/>
                          <a:ea typeface="Calibri"/>
                          <a:cs typeface="Times New Roman"/>
                        </a:rPr>
                        <a:t>Universalism</a:t>
                      </a: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IN" sz="1600" dirty="0">
                          <a:effectLst/>
                          <a:latin typeface="+mn-lt"/>
                          <a:ea typeface="Calibri"/>
                          <a:cs typeface="Times New Roman"/>
                        </a:rPr>
                        <a:t>Social</a:t>
                      </a:r>
                      <a:r>
                        <a:rPr lang="en-IN" sz="1600" baseline="0" dirty="0">
                          <a:effectLst/>
                          <a:latin typeface="+mn-lt"/>
                          <a:ea typeface="Calibri"/>
                          <a:cs typeface="Times New Roman"/>
                        </a:rPr>
                        <a:t> justice , Equality , Welfare for all</a:t>
                      </a:r>
                      <a:endParaRPr lang="en-IN" sz="1600" dirty="0">
                        <a:effectLst/>
                        <a:latin typeface="+mn-lt"/>
                        <a:ea typeface="Calibri"/>
                        <a:cs typeface="Times New Roman"/>
                      </a:endParaRPr>
                    </a:p>
                  </a:txBody>
                  <a:tcPr marL="54661" marR="546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8" name="TextBox 7"/>
          <p:cNvSpPr txBox="1"/>
          <p:nvPr/>
        </p:nvSpPr>
        <p:spPr>
          <a:xfrm>
            <a:off x="3359696" y="6141143"/>
            <a:ext cx="4392488" cy="646331"/>
          </a:xfrm>
          <a:prstGeom prst="rect">
            <a:avLst/>
          </a:prstGeom>
          <a:noFill/>
        </p:spPr>
        <p:txBody>
          <a:bodyPr wrap="square" rtlCol="0">
            <a:spAutoFit/>
          </a:bodyPr>
          <a:lstStyle/>
          <a:p>
            <a:r>
              <a:rPr lang="en-US" dirty="0"/>
              <a:t>Basic Human Values and their defining goal</a:t>
            </a:r>
            <a:endParaRPr lang="en-IN" dirty="0"/>
          </a:p>
          <a:p>
            <a:endParaRPr lang="en-IN" dirty="0"/>
          </a:p>
        </p:txBody>
      </p:sp>
    </p:spTree>
    <p:extLst>
      <p:ext uri="{BB962C8B-B14F-4D97-AF65-F5344CB8AC3E}">
        <p14:creationId xmlns:p14="http://schemas.microsoft.com/office/powerpoint/2010/main" val="3441606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847207490"/>
              </p:ext>
            </p:extLst>
          </p:nvPr>
        </p:nvGraphicFramePr>
        <p:xfrm>
          <a:off x="680720" y="447041"/>
          <a:ext cx="10647680" cy="5486399"/>
        </p:xfrm>
        <a:graphic>
          <a:graphicData uri="http://schemas.openxmlformats.org/drawingml/2006/table">
            <a:tbl>
              <a:tblPr firstRow="1" firstCol="1" bandRow="1">
                <a:tableStyleId>{2D5ABB26-0587-4C30-8999-92F81FD0307C}</a:tableStyleId>
              </a:tblPr>
              <a:tblGrid>
                <a:gridCol w="1632826">
                  <a:extLst>
                    <a:ext uri="{9D8B030D-6E8A-4147-A177-3AD203B41FA5}">
                      <a16:colId xmlns:a16="http://schemas.microsoft.com/office/drawing/2014/main" val="20000"/>
                    </a:ext>
                  </a:extLst>
                </a:gridCol>
                <a:gridCol w="9014854">
                  <a:extLst>
                    <a:ext uri="{9D8B030D-6E8A-4147-A177-3AD203B41FA5}">
                      <a16:colId xmlns:a16="http://schemas.microsoft.com/office/drawing/2014/main" val="20001"/>
                    </a:ext>
                  </a:extLst>
                </a:gridCol>
              </a:tblGrid>
              <a:tr h="532157">
                <a:tc>
                  <a:txBody>
                    <a:bodyPr/>
                    <a:lstStyle/>
                    <a:p>
                      <a:pPr marL="0" marR="0">
                        <a:lnSpc>
                          <a:spcPct val="115000"/>
                        </a:lnSpc>
                        <a:spcBef>
                          <a:spcPts val="0"/>
                        </a:spcBef>
                        <a:spcAft>
                          <a:spcPts val="0"/>
                        </a:spcAft>
                      </a:pPr>
                      <a:r>
                        <a:rPr lang="en-US" sz="1400" dirty="0">
                          <a:effectLst/>
                        </a:rPr>
                        <a:t>Structure</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routine, consistency, system-</a:t>
                      </a:r>
                      <a:r>
                        <a:rPr lang="en-US" sz="1400" dirty="0" err="1">
                          <a:effectLst/>
                        </a:rPr>
                        <a:t>aticity</a:t>
                      </a:r>
                      <a:r>
                        <a:rPr lang="en-US" sz="1400" dirty="0">
                          <a:effectLst/>
                        </a:rPr>
                        <a:t>, and predictability. It is “the need for things to be well organized and under control”.</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2157">
                <a:tc>
                  <a:txBody>
                    <a:bodyPr/>
                    <a:lstStyle/>
                    <a:p>
                      <a:pPr marL="0" marR="0">
                        <a:lnSpc>
                          <a:spcPct val="115000"/>
                        </a:lnSpc>
                        <a:spcBef>
                          <a:spcPts val="0"/>
                        </a:spcBef>
                        <a:spcAft>
                          <a:spcPts val="0"/>
                        </a:spcAft>
                      </a:pPr>
                      <a:r>
                        <a:rPr lang="en-US" sz="1400">
                          <a:effectLst/>
                        </a:rPr>
                        <a:t>Practicality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getting the job done, skill and efficiency. It also covers physical expression and experience, a celebration of the senses and the physical world</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37358">
                <a:tc>
                  <a:txBody>
                    <a:bodyPr/>
                    <a:lstStyle/>
                    <a:p>
                      <a:pPr marL="0" marR="0">
                        <a:lnSpc>
                          <a:spcPct val="115000"/>
                        </a:lnSpc>
                        <a:spcBef>
                          <a:spcPts val="0"/>
                        </a:spcBef>
                        <a:spcAft>
                          <a:spcPts val="0"/>
                        </a:spcAft>
                      </a:pPr>
                      <a:r>
                        <a:rPr lang="en-US" sz="1400" dirty="0">
                          <a:effectLst/>
                        </a:rPr>
                        <a:t>Challenge</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includes: (1) the urge for a personal sense of achievement by voluntarily taking up a challenge; (2) the urge for victory over an opponent; and (3) the urge for “authority and status or prestige .</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66079">
                <a:tc>
                  <a:txBody>
                    <a:bodyPr/>
                    <a:lstStyle/>
                    <a:p>
                      <a:pPr marL="0" marR="0">
                        <a:lnSpc>
                          <a:spcPct val="115000"/>
                        </a:lnSpc>
                        <a:spcBef>
                          <a:spcPts val="0"/>
                        </a:spcBef>
                        <a:spcAft>
                          <a:spcPts val="0"/>
                        </a:spcAft>
                      </a:pPr>
                      <a:r>
                        <a:rPr lang="en-US" sz="1400">
                          <a:effectLst/>
                        </a:rPr>
                        <a:t>Self-expression</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expressing one’s “ego,strength and independence” through external actions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66079">
                <a:tc>
                  <a:txBody>
                    <a:bodyPr/>
                    <a:lstStyle/>
                    <a:p>
                      <a:pPr marL="0" marR="0">
                        <a:lnSpc>
                          <a:spcPct val="115000"/>
                        </a:lnSpc>
                        <a:spcBef>
                          <a:spcPts val="0"/>
                        </a:spcBef>
                        <a:spcAft>
                          <a:spcPts val="0"/>
                        </a:spcAft>
                      </a:pPr>
                      <a:r>
                        <a:rPr lang="en-US" sz="1400">
                          <a:effectLst/>
                        </a:rPr>
                        <a:t>Excitement</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getting out there and living life, upbeat emotions, high energy, having fun</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66079">
                <a:tc>
                  <a:txBody>
                    <a:bodyPr/>
                    <a:lstStyle/>
                    <a:p>
                      <a:pPr marL="0" marR="0">
                        <a:lnSpc>
                          <a:spcPct val="115000"/>
                        </a:lnSpc>
                        <a:spcBef>
                          <a:spcPts val="0"/>
                        </a:spcBef>
                        <a:spcAft>
                          <a:spcPts val="0"/>
                        </a:spcAft>
                      </a:pPr>
                      <a:r>
                        <a:rPr lang="en-US" sz="1400">
                          <a:effectLst/>
                        </a:rPr>
                        <a:t>Curiosity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the desire to discover and learn,“curiosity for its own sake”.</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2157">
                <a:tc>
                  <a:txBody>
                    <a:bodyPr/>
                    <a:lstStyle/>
                    <a:p>
                      <a:pPr marL="0" marR="0">
                        <a:lnSpc>
                          <a:spcPct val="115000"/>
                        </a:lnSpc>
                        <a:spcBef>
                          <a:spcPts val="0"/>
                        </a:spcBef>
                        <a:spcAft>
                          <a:spcPts val="0"/>
                        </a:spcAft>
                      </a:pPr>
                      <a:r>
                        <a:rPr lang="en-US" sz="1400">
                          <a:effectLst/>
                        </a:rPr>
                        <a:t>Liberty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the thirst to have control over one’s own actions without  constraints, “a sense of total possibility and new things”.</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03355">
                <a:tc>
                  <a:txBody>
                    <a:bodyPr/>
                    <a:lstStyle/>
                    <a:p>
                      <a:pPr marL="0" marR="0">
                        <a:lnSpc>
                          <a:spcPct val="115000"/>
                        </a:lnSpc>
                        <a:spcBef>
                          <a:spcPts val="0"/>
                        </a:spcBef>
                        <a:spcAft>
                          <a:spcPts val="0"/>
                        </a:spcAft>
                      </a:pPr>
                      <a:r>
                        <a:rPr lang="en-US" sz="1400">
                          <a:effectLst/>
                        </a:rPr>
                        <a:t>Ideals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includes: (1) the desire for refinement of style: “glamour and seduction, sophistication and elitism”; (2) the desire for refinement of principle, “a sense of community and responsible progress”; (3) the desire for refined spiritual development.</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86663">
                <a:tc>
                  <a:txBody>
                    <a:bodyPr/>
                    <a:lstStyle/>
                    <a:p>
                      <a:pPr marL="0" marR="0">
                        <a:lnSpc>
                          <a:spcPct val="115000"/>
                        </a:lnSpc>
                        <a:spcBef>
                          <a:spcPts val="0"/>
                        </a:spcBef>
                        <a:spcAft>
                          <a:spcPts val="0"/>
                        </a:spcAft>
                      </a:pPr>
                      <a:r>
                        <a:rPr lang="en-US" sz="1400">
                          <a:effectLst/>
                        </a:rPr>
                        <a:t>Harmony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appreciating and respecting “other people, their viewpoints and their feelings”.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6079">
                <a:tc>
                  <a:txBody>
                    <a:bodyPr/>
                    <a:lstStyle/>
                    <a:p>
                      <a:pPr marL="0" marR="0">
                        <a:lnSpc>
                          <a:spcPct val="115000"/>
                        </a:lnSpc>
                        <a:spcBef>
                          <a:spcPts val="0"/>
                        </a:spcBef>
                        <a:spcAft>
                          <a:spcPts val="0"/>
                        </a:spcAft>
                      </a:pPr>
                      <a:r>
                        <a:rPr lang="en-US" sz="1400">
                          <a:effectLst/>
                        </a:rPr>
                        <a:t>Love</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all about social contact, whether one to one or one to many”.</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6079">
                <a:tc>
                  <a:txBody>
                    <a:bodyPr/>
                    <a:lstStyle/>
                    <a:p>
                      <a:pPr marL="0" marR="0">
                        <a:lnSpc>
                          <a:spcPct val="115000"/>
                        </a:lnSpc>
                        <a:spcBef>
                          <a:spcPts val="0"/>
                        </a:spcBef>
                        <a:spcAft>
                          <a:spcPts val="0"/>
                        </a:spcAft>
                      </a:pPr>
                      <a:r>
                        <a:rPr lang="en-US" sz="1400">
                          <a:effectLst/>
                        </a:rPr>
                        <a:t>Closeness</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rPr>
                        <a:t>This need is about the desire to nurture and to be nurtured, the sense of belonging.</a:t>
                      </a:r>
                      <a:endParaRPr lang="en-US" sz="140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532157">
                <a:tc>
                  <a:txBody>
                    <a:bodyPr/>
                    <a:lstStyle/>
                    <a:p>
                      <a:pPr marL="0" marR="0">
                        <a:lnSpc>
                          <a:spcPct val="115000"/>
                        </a:lnSpc>
                        <a:spcBef>
                          <a:spcPts val="0"/>
                        </a:spcBef>
                        <a:spcAft>
                          <a:spcPts val="0"/>
                        </a:spcAft>
                      </a:pPr>
                      <a:r>
                        <a:rPr lang="en-US" sz="1400" dirty="0">
                          <a:effectLst/>
                        </a:rPr>
                        <a:t>Stability</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rPr>
                        <a:t>This need is about physical security and </a:t>
                      </a:r>
                      <a:r>
                        <a:rPr lang="en-US" sz="1400" dirty="0" err="1">
                          <a:effectLst/>
                        </a:rPr>
                        <a:t>control,reliability</a:t>
                      </a:r>
                      <a:r>
                        <a:rPr lang="en-US" sz="1400" dirty="0">
                          <a:effectLst/>
                        </a:rPr>
                        <a:t>. “It has the sense of something sensible, tried and tested, with a good track record and a known history.”</a:t>
                      </a:r>
                      <a:endParaRPr lang="en-US" sz="1400" dirty="0">
                        <a:effectLst/>
                        <a:latin typeface="Calibri"/>
                        <a:ea typeface="Calibri"/>
                        <a:cs typeface="Times New Roman"/>
                      </a:endParaRPr>
                    </a:p>
                  </a:txBody>
                  <a:tcPr marL="57268" marR="5726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6" name="Rectangle 5"/>
          <p:cNvSpPr/>
          <p:nvPr/>
        </p:nvSpPr>
        <p:spPr>
          <a:xfrm>
            <a:off x="680720" y="6087793"/>
            <a:ext cx="11267440" cy="646331"/>
          </a:xfrm>
          <a:prstGeom prst="rect">
            <a:avLst/>
          </a:prstGeom>
        </p:spPr>
        <p:txBody>
          <a:bodyPr wrap="square">
            <a:spAutoFit/>
          </a:bodyPr>
          <a:lstStyle/>
          <a:p>
            <a:r>
              <a:rPr lang="en-US" b="1" dirty="0"/>
              <a:t>User Modeling using User Needs </a:t>
            </a:r>
            <a:r>
              <a:rPr lang="en-US" dirty="0"/>
              <a:t>( desires that a person hopes to fulfill when considering a product or service) .</a:t>
            </a:r>
            <a:br>
              <a:rPr lang="en-US" b="1" dirty="0"/>
            </a:br>
            <a:endParaRPr lang="en-US" b="1" dirty="0"/>
          </a:p>
        </p:txBody>
      </p:sp>
    </p:spTree>
    <p:extLst>
      <p:ext uri="{BB962C8B-B14F-4D97-AF65-F5344CB8AC3E}">
        <p14:creationId xmlns:p14="http://schemas.microsoft.com/office/powerpoint/2010/main" val="1403397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7F4B0F-8FAE-43E1-998E-1508C26D3E36}"/>
              </a:ext>
            </a:extLst>
          </p:cNvPr>
          <p:cNvPicPr>
            <a:picLocks noChangeAspect="1"/>
          </p:cNvPicPr>
          <p:nvPr/>
        </p:nvPicPr>
        <p:blipFill>
          <a:blip r:embed="rId2"/>
          <a:stretch>
            <a:fillRect/>
          </a:stretch>
        </p:blipFill>
        <p:spPr>
          <a:xfrm>
            <a:off x="1157705" y="349552"/>
            <a:ext cx="9876590" cy="5553407"/>
          </a:xfrm>
          <a:prstGeom prst="rect">
            <a:avLst/>
          </a:prstGeom>
        </p:spPr>
      </p:pic>
    </p:spTree>
    <p:extLst>
      <p:ext uri="{BB962C8B-B14F-4D97-AF65-F5344CB8AC3E}">
        <p14:creationId xmlns:p14="http://schemas.microsoft.com/office/powerpoint/2010/main" val="2385324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A0D2-9ECC-2BB4-B371-FE4FDF88AD4E}"/>
              </a:ext>
            </a:extLst>
          </p:cNvPr>
          <p:cNvSpPr>
            <a:spLocks noGrp="1"/>
          </p:cNvSpPr>
          <p:nvPr>
            <p:ph type="title"/>
          </p:nvPr>
        </p:nvSpPr>
        <p:spPr>
          <a:xfrm>
            <a:off x="1466850" y="2565400"/>
            <a:ext cx="10515600" cy="1325563"/>
          </a:xfrm>
        </p:spPr>
        <p:txBody>
          <a:bodyPr/>
          <a:lstStyle/>
          <a:p>
            <a:r>
              <a:rPr lang="en-IN" dirty="0"/>
              <a:t>How to do it practically at commercial level ? </a:t>
            </a:r>
          </a:p>
        </p:txBody>
      </p:sp>
    </p:spTree>
    <p:extLst>
      <p:ext uri="{BB962C8B-B14F-4D97-AF65-F5344CB8AC3E}">
        <p14:creationId xmlns:p14="http://schemas.microsoft.com/office/powerpoint/2010/main" val="3435906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ECB36-1C61-3C2F-5C49-90D80E575153}"/>
              </a:ext>
            </a:extLst>
          </p:cNvPr>
          <p:cNvSpPr>
            <a:spLocks noGrp="1"/>
          </p:cNvSpPr>
          <p:nvPr>
            <p:ph type="title"/>
          </p:nvPr>
        </p:nvSpPr>
        <p:spPr/>
        <p:txBody>
          <a:bodyPr/>
          <a:lstStyle/>
          <a:p>
            <a:r>
              <a:rPr lang="en-IN" dirty="0" err="1"/>
              <a:t>Prestashop</a:t>
            </a:r>
            <a:r>
              <a:rPr lang="en-IN" dirty="0"/>
              <a:t> </a:t>
            </a:r>
          </a:p>
        </p:txBody>
      </p:sp>
      <p:sp>
        <p:nvSpPr>
          <p:cNvPr id="3" name="Content Placeholder 2">
            <a:extLst>
              <a:ext uri="{FF2B5EF4-FFF2-40B4-BE49-F238E27FC236}">
                <a16:creationId xmlns:a16="http://schemas.microsoft.com/office/drawing/2014/main" id="{4BBA91D0-86F5-20A5-77BC-B998BB7889C3}"/>
              </a:ext>
            </a:extLst>
          </p:cNvPr>
          <p:cNvSpPr>
            <a:spLocks noGrp="1"/>
          </p:cNvSpPr>
          <p:nvPr>
            <p:ph idx="1"/>
          </p:nvPr>
        </p:nvSpPr>
        <p:spPr/>
        <p:txBody>
          <a:bodyPr/>
          <a:lstStyle/>
          <a:p>
            <a:r>
              <a:rPr lang="en-IN" dirty="0"/>
              <a:t>https://addons.prestashop.com/en/cross-selling-product-bundles/51890-recommendation-of-similar-looking-products.html</a:t>
            </a:r>
          </a:p>
        </p:txBody>
      </p:sp>
    </p:spTree>
    <p:extLst>
      <p:ext uri="{BB962C8B-B14F-4D97-AF65-F5344CB8AC3E}">
        <p14:creationId xmlns:p14="http://schemas.microsoft.com/office/powerpoint/2010/main" val="2317240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8A64-E353-D322-BA4E-C4686FF828F8}"/>
              </a:ext>
            </a:extLst>
          </p:cNvPr>
          <p:cNvSpPr>
            <a:spLocks noGrp="1"/>
          </p:cNvSpPr>
          <p:nvPr>
            <p:ph type="title"/>
          </p:nvPr>
        </p:nvSpPr>
        <p:spPr/>
        <p:txBody>
          <a:bodyPr/>
          <a:lstStyle/>
          <a:p>
            <a:r>
              <a:rPr lang="en-IN" dirty="0"/>
              <a:t>Shopify </a:t>
            </a:r>
          </a:p>
        </p:txBody>
      </p:sp>
      <p:sp>
        <p:nvSpPr>
          <p:cNvPr id="3" name="Content Placeholder 2">
            <a:extLst>
              <a:ext uri="{FF2B5EF4-FFF2-40B4-BE49-F238E27FC236}">
                <a16:creationId xmlns:a16="http://schemas.microsoft.com/office/drawing/2014/main" id="{438DD67C-3E61-E755-E86C-B0CA754BEE71}"/>
              </a:ext>
            </a:extLst>
          </p:cNvPr>
          <p:cNvSpPr>
            <a:spLocks noGrp="1"/>
          </p:cNvSpPr>
          <p:nvPr>
            <p:ph idx="1"/>
          </p:nvPr>
        </p:nvSpPr>
        <p:spPr/>
        <p:txBody>
          <a:bodyPr/>
          <a:lstStyle/>
          <a:p>
            <a:r>
              <a:rPr lang="en-IN" dirty="0"/>
              <a:t>https://apps.shopify.com/recommendation-kit</a:t>
            </a:r>
          </a:p>
        </p:txBody>
      </p:sp>
    </p:spTree>
    <p:extLst>
      <p:ext uri="{BB962C8B-B14F-4D97-AF65-F5344CB8AC3E}">
        <p14:creationId xmlns:p14="http://schemas.microsoft.com/office/powerpoint/2010/main" val="1076675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5DBC-99B0-EFB1-2554-1D686AF8864F}"/>
              </a:ext>
            </a:extLst>
          </p:cNvPr>
          <p:cNvSpPr>
            <a:spLocks noGrp="1"/>
          </p:cNvSpPr>
          <p:nvPr>
            <p:ph type="title"/>
          </p:nvPr>
        </p:nvSpPr>
        <p:spPr/>
        <p:txBody>
          <a:bodyPr/>
          <a:lstStyle/>
          <a:p>
            <a:r>
              <a:rPr lang="en-IN" dirty="0" err="1"/>
              <a:t>Woocommerce</a:t>
            </a:r>
            <a:r>
              <a:rPr lang="en-IN" dirty="0"/>
              <a:t> (</a:t>
            </a:r>
            <a:r>
              <a:rPr lang="en-IN" b="0" i="0" dirty="0">
                <a:solidFill>
                  <a:srgbClr val="4D5156"/>
                </a:solidFill>
                <a:effectLst/>
                <a:latin typeface="arial" panose="020B0604020202020204" pitchFamily="34" charset="0"/>
              </a:rPr>
              <a:t>WordPress)</a:t>
            </a:r>
            <a:endParaRPr lang="en-IN" dirty="0"/>
          </a:p>
        </p:txBody>
      </p:sp>
      <p:sp>
        <p:nvSpPr>
          <p:cNvPr id="3" name="Content Placeholder 2">
            <a:extLst>
              <a:ext uri="{FF2B5EF4-FFF2-40B4-BE49-F238E27FC236}">
                <a16:creationId xmlns:a16="http://schemas.microsoft.com/office/drawing/2014/main" id="{54C9B933-2D06-9144-3743-BA7C0EA087F0}"/>
              </a:ext>
            </a:extLst>
          </p:cNvPr>
          <p:cNvSpPr>
            <a:spLocks noGrp="1"/>
          </p:cNvSpPr>
          <p:nvPr>
            <p:ph idx="1"/>
          </p:nvPr>
        </p:nvSpPr>
        <p:spPr/>
        <p:txBody>
          <a:bodyPr/>
          <a:lstStyle/>
          <a:p>
            <a:r>
              <a:rPr lang="en-IN" b="0" i="0" dirty="0">
                <a:solidFill>
                  <a:srgbClr val="32373C"/>
                </a:solidFill>
                <a:effectLst/>
                <a:latin typeface="Open Sans" panose="020B0606030504020204" pitchFamily="34" charset="0"/>
              </a:rPr>
              <a:t>https://wordpress.org/plugins/perzonalization/</a:t>
            </a:r>
            <a:endParaRPr lang="en-IN" dirty="0"/>
          </a:p>
        </p:txBody>
      </p:sp>
    </p:spTree>
    <p:extLst>
      <p:ext uri="{BB962C8B-B14F-4D97-AF65-F5344CB8AC3E}">
        <p14:creationId xmlns:p14="http://schemas.microsoft.com/office/powerpoint/2010/main" val="1241091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4B68-0245-0747-0E3C-70E0B92AE99F}"/>
              </a:ext>
            </a:extLst>
          </p:cNvPr>
          <p:cNvSpPr>
            <a:spLocks noGrp="1"/>
          </p:cNvSpPr>
          <p:nvPr>
            <p:ph type="title"/>
          </p:nvPr>
        </p:nvSpPr>
        <p:spPr/>
        <p:txBody>
          <a:bodyPr/>
          <a:lstStyle/>
          <a:p>
            <a:r>
              <a:rPr lang="en-IN" dirty="0"/>
              <a:t>Amazon </a:t>
            </a:r>
          </a:p>
        </p:txBody>
      </p:sp>
      <p:sp>
        <p:nvSpPr>
          <p:cNvPr id="3" name="Content Placeholder 2">
            <a:extLst>
              <a:ext uri="{FF2B5EF4-FFF2-40B4-BE49-F238E27FC236}">
                <a16:creationId xmlns:a16="http://schemas.microsoft.com/office/drawing/2014/main" id="{7709343A-30AD-100E-D040-EA4795393585}"/>
              </a:ext>
            </a:extLst>
          </p:cNvPr>
          <p:cNvSpPr>
            <a:spLocks noGrp="1"/>
          </p:cNvSpPr>
          <p:nvPr>
            <p:ph idx="1"/>
          </p:nvPr>
        </p:nvSpPr>
        <p:spPr/>
        <p:txBody>
          <a:bodyPr/>
          <a:lstStyle/>
          <a:p>
            <a:r>
              <a:rPr lang="en-IN" dirty="0"/>
              <a:t>https://aws.amazon.com/personalize/</a:t>
            </a:r>
          </a:p>
        </p:txBody>
      </p:sp>
    </p:spTree>
    <p:extLst>
      <p:ext uri="{BB962C8B-B14F-4D97-AF65-F5344CB8AC3E}">
        <p14:creationId xmlns:p14="http://schemas.microsoft.com/office/powerpoint/2010/main" val="33591691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ilter bubble">
            <a:extLst>
              <a:ext uri="{FF2B5EF4-FFF2-40B4-BE49-F238E27FC236}">
                <a16:creationId xmlns:a16="http://schemas.microsoft.com/office/drawing/2014/main" id="{BE2FA548-6892-4FFE-B257-A8E23F4E9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319088"/>
            <a:ext cx="8286750" cy="621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67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B002-76E0-42E7-9A9D-D6E094941988}"/>
              </a:ext>
            </a:extLst>
          </p:cNvPr>
          <p:cNvSpPr>
            <a:spLocks noGrp="1"/>
          </p:cNvSpPr>
          <p:nvPr>
            <p:ph type="title"/>
          </p:nvPr>
        </p:nvSpPr>
        <p:spPr>
          <a:xfrm>
            <a:off x="1203960" y="619125"/>
            <a:ext cx="10515600" cy="1325563"/>
          </a:xfrm>
        </p:spPr>
        <p:txBody>
          <a:bodyPr/>
          <a:lstStyle/>
          <a:p>
            <a:r>
              <a:rPr lang="en-IN" dirty="0"/>
              <a:t>Filter Bubble </a:t>
            </a:r>
          </a:p>
        </p:txBody>
      </p:sp>
      <p:sp>
        <p:nvSpPr>
          <p:cNvPr id="4" name="TextBox 3">
            <a:extLst>
              <a:ext uri="{FF2B5EF4-FFF2-40B4-BE49-F238E27FC236}">
                <a16:creationId xmlns:a16="http://schemas.microsoft.com/office/drawing/2014/main" id="{647D1EB5-1D44-4A75-9777-F1AE6DBBB9D6}"/>
              </a:ext>
            </a:extLst>
          </p:cNvPr>
          <p:cNvSpPr txBox="1"/>
          <p:nvPr/>
        </p:nvSpPr>
        <p:spPr>
          <a:xfrm>
            <a:off x="1203960" y="2052320"/>
            <a:ext cx="10388600"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t>Potential for online personalization to effectively isolate people from a diversity of viewpoints or content.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A self-reinforcing pattern of narrowing exposure that reduces user creativity, learning, and connection (Eli </a:t>
            </a:r>
            <a:r>
              <a:rPr lang="en-US" sz="2800" dirty="0" err="1"/>
              <a:t>Pariser</a:t>
            </a:r>
            <a:r>
              <a:rPr lang="en-US" sz="2800" dirty="0"/>
              <a: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Netflix in 2012 reported that 75% of what its users watched came from recommendations. </a:t>
            </a:r>
            <a:r>
              <a:rPr lang="en-US" sz="2800" dirty="0" err="1"/>
              <a:t>RecSys</a:t>
            </a:r>
            <a:r>
              <a:rPr lang="en-US" sz="2800" dirty="0"/>
              <a:t> no doubt reduces lower users’ decision effort, (</a:t>
            </a:r>
            <a:r>
              <a:rPr lang="en-US" sz="2800" i="1" dirty="0"/>
              <a:t>also improve users’ decision quality!</a:t>
            </a:r>
            <a:r>
              <a:rPr lang="en-US" sz="2800" dirty="0"/>
              <a:t>)</a:t>
            </a:r>
            <a:endParaRPr lang="en-IN" sz="2800" dirty="0"/>
          </a:p>
        </p:txBody>
      </p:sp>
    </p:spTree>
    <p:extLst>
      <p:ext uri="{BB962C8B-B14F-4D97-AF65-F5344CB8AC3E}">
        <p14:creationId xmlns:p14="http://schemas.microsoft.com/office/powerpoint/2010/main" val="2327505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7B3A-6DF6-46FA-B726-6B50A511328B}"/>
              </a:ext>
            </a:extLst>
          </p:cNvPr>
          <p:cNvSpPr>
            <a:spLocks noGrp="1"/>
          </p:cNvSpPr>
          <p:nvPr>
            <p:ph type="title"/>
          </p:nvPr>
        </p:nvSpPr>
        <p:spPr/>
        <p:txBody>
          <a:bodyPr/>
          <a:lstStyle/>
          <a:p>
            <a:r>
              <a:rPr lang="en-IN" dirty="0"/>
              <a:t>Privacy concerns</a:t>
            </a:r>
            <a:br>
              <a:rPr lang="en-IN" dirty="0"/>
            </a:br>
            <a:endParaRPr lang="en-IN" dirty="0"/>
          </a:p>
        </p:txBody>
      </p:sp>
      <p:sp>
        <p:nvSpPr>
          <p:cNvPr id="3" name="Content Placeholder 2">
            <a:extLst>
              <a:ext uri="{FF2B5EF4-FFF2-40B4-BE49-F238E27FC236}">
                <a16:creationId xmlns:a16="http://schemas.microsoft.com/office/drawing/2014/main" id="{55D377AC-C615-49DB-9345-5A70F3EE99B5}"/>
              </a:ext>
            </a:extLst>
          </p:cNvPr>
          <p:cNvSpPr>
            <a:spLocks noGrp="1"/>
          </p:cNvSpPr>
          <p:nvPr>
            <p:ph idx="1"/>
          </p:nvPr>
        </p:nvSpPr>
        <p:spPr>
          <a:xfrm>
            <a:off x="838200" y="1253331"/>
            <a:ext cx="10515600" cy="4351338"/>
          </a:xfrm>
        </p:spPr>
        <p:txBody>
          <a:bodyPr/>
          <a:lstStyle/>
          <a:p>
            <a:r>
              <a:rPr lang="en-IN" dirty="0"/>
              <a:t>User information as commodity</a:t>
            </a:r>
          </a:p>
          <a:p>
            <a:r>
              <a:rPr lang="en-IN" b="1" dirty="0"/>
              <a:t>Privacy Paradox ! </a:t>
            </a:r>
          </a:p>
          <a:p>
            <a:endParaRPr lang="en-IN" dirty="0"/>
          </a:p>
          <a:p>
            <a:r>
              <a:rPr lang="en-IN" dirty="0"/>
              <a:t> </a:t>
            </a:r>
          </a:p>
        </p:txBody>
      </p:sp>
      <p:pic>
        <p:nvPicPr>
          <p:cNvPr id="4" name="Picture 3">
            <a:extLst>
              <a:ext uri="{FF2B5EF4-FFF2-40B4-BE49-F238E27FC236}">
                <a16:creationId xmlns:a16="http://schemas.microsoft.com/office/drawing/2014/main" id="{08E558F4-B37A-47D1-B796-FE09FE98498E}"/>
              </a:ext>
            </a:extLst>
          </p:cNvPr>
          <p:cNvPicPr>
            <a:picLocks noChangeAspect="1"/>
          </p:cNvPicPr>
          <p:nvPr/>
        </p:nvPicPr>
        <p:blipFill>
          <a:blip r:embed="rId2"/>
          <a:stretch>
            <a:fillRect/>
          </a:stretch>
        </p:blipFill>
        <p:spPr>
          <a:xfrm>
            <a:off x="938530" y="2274094"/>
            <a:ext cx="10496550" cy="3857625"/>
          </a:xfrm>
          <a:prstGeom prst="rect">
            <a:avLst/>
          </a:prstGeom>
        </p:spPr>
      </p:pic>
      <p:pic>
        <p:nvPicPr>
          <p:cNvPr id="5" name="Picture 4">
            <a:extLst>
              <a:ext uri="{FF2B5EF4-FFF2-40B4-BE49-F238E27FC236}">
                <a16:creationId xmlns:a16="http://schemas.microsoft.com/office/drawing/2014/main" id="{309F1B35-365F-47B1-92FD-603F9AC652FE}"/>
              </a:ext>
            </a:extLst>
          </p:cNvPr>
          <p:cNvPicPr>
            <a:picLocks noChangeAspect="1"/>
          </p:cNvPicPr>
          <p:nvPr/>
        </p:nvPicPr>
        <p:blipFill>
          <a:blip r:embed="rId3"/>
          <a:stretch>
            <a:fillRect/>
          </a:stretch>
        </p:blipFill>
        <p:spPr>
          <a:xfrm>
            <a:off x="3633152" y="6045200"/>
            <a:ext cx="4295775" cy="447675"/>
          </a:xfrm>
          <a:prstGeom prst="rect">
            <a:avLst/>
          </a:prstGeom>
        </p:spPr>
      </p:pic>
    </p:spTree>
    <p:extLst>
      <p:ext uri="{BB962C8B-B14F-4D97-AF65-F5344CB8AC3E}">
        <p14:creationId xmlns:p14="http://schemas.microsoft.com/office/powerpoint/2010/main" val="237585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B77E-5234-42F0-847A-27ACB293C23B}"/>
              </a:ext>
            </a:extLst>
          </p:cNvPr>
          <p:cNvSpPr>
            <a:spLocks noGrp="1"/>
          </p:cNvSpPr>
          <p:nvPr>
            <p:ph type="title"/>
          </p:nvPr>
        </p:nvSpPr>
        <p:spPr/>
        <p:txBody>
          <a:bodyPr/>
          <a:lstStyle/>
          <a:p>
            <a:r>
              <a:rPr lang="en-IN" dirty="0"/>
              <a:t>Fair Information Practices (FIPS)</a:t>
            </a:r>
          </a:p>
        </p:txBody>
      </p:sp>
      <p:sp>
        <p:nvSpPr>
          <p:cNvPr id="3" name="Content Placeholder 2">
            <a:extLst>
              <a:ext uri="{FF2B5EF4-FFF2-40B4-BE49-F238E27FC236}">
                <a16:creationId xmlns:a16="http://schemas.microsoft.com/office/drawing/2014/main" id="{D56CF5D2-E9AC-4F29-9F5D-280E8AB039B1}"/>
              </a:ext>
            </a:extLst>
          </p:cNvPr>
          <p:cNvSpPr>
            <a:spLocks noGrp="1"/>
          </p:cNvSpPr>
          <p:nvPr>
            <p:ph idx="1"/>
          </p:nvPr>
        </p:nvSpPr>
        <p:spPr/>
        <p:txBody>
          <a:bodyPr>
            <a:normAutofit fontScale="70000" lnSpcReduction="20000"/>
          </a:bodyPr>
          <a:lstStyle/>
          <a:p>
            <a:pPr marL="514350" indent="-514350">
              <a:buFont typeface="+mj-lt"/>
              <a:buAutoNum type="arabicPeriod"/>
            </a:pPr>
            <a:r>
              <a:rPr lang="en-US" b="1" dirty="0"/>
              <a:t>Collection Limitation: </a:t>
            </a:r>
            <a:r>
              <a:rPr lang="en-US" dirty="0"/>
              <a:t>Data should be collected within limits, by lawful and fair  means and with consent (where appropriate).</a:t>
            </a:r>
          </a:p>
          <a:p>
            <a:pPr marL="514350" indent="-514350">
              <a:buFont typeface="+mj-lt"/>
              <a:buAutoNum type="arabicPeriod"/>
            </a:pPr>
            <a:r>
              <a:rPr lang="en-US" b="1" dirty="0"/>
              <a:t>Data Quality: </a:t>
            </a:r>
            <a:r>
              <a:rPr lang="en-US" dirty="0"/>
              <a:t>Data should be relevant, accurate, complete and kept up-to-date.</a:t>
            </a:r>
          </a:p>
          <a:p>
            <a:pPr marL="514350" indent="-514350">
              <a:buFont typeface="+mj-lt"/>
              <a:buAutoNum type="arabicPeriod"/>
            </a:pPr>
            <a:r>
              <a:rPr lang="en-US" b="1" dirty="0"/>
              <a:t>Purpose Specification: </a:t>
            </a:r>
            <a:r>
              <a:rPr lang="en-US" dirty="0"/>
              <a:t>The purposes of collection should be specified at the time of collection.</a:t>
            </a:r>
          </a:p>
          <a:p>
            <a:pPr marL="514350" indent="-514350">
              <a:buFont typeface="+mj-lt"/>
              <a:buAutoNum type="arabicPeriod"/>
            </a:pPr>
            <a:r>
              <a:rPr lang="en-US" b="1" dirty="0"/>
              <a:t>Use Limitation: </a:t>
            </a:r>
            <a:r>
              <a:rPr lang="en-US" dirty="0"/>
              <a:t>Data should not be used or disclosed for other purposes except with consent or by the authority of law.</a:t>
            </a:r>
          </a:p>
          <a:p>
            <a:pPr marL="514350" indent="-514350">
              <a:buFont typeface="+mj-lt"/>
              <a:buAutoNum type="arabicPeriod"/>
            </a:pPr>
            <a:r>
              <a:rPr lang="en-US" b="1" dirty="0"/>
              <a:t>Security Safeguards: </a:t>
            </a:r>
            <a:r>
              <a:rPr lang="en-US" dirty="0"/>
              <a:t>Personal data should be protected against unauthorized access, destruction, use, modification or disclosure.</a:t>
            </a:r>
          </a:p>
          <a:p>
            <a:pPr marL="514350" indent="-514350">
              <a:buFont typeface="+mj-lt"/>
              <a:buAutoNum type="arabicPeriod"/>
            </a:pPr>
            <a:r>
              <a:rPr lang="en-US" b="1" dirty="0"/>
              <a:t>Openness:</a:t>
            </a:r>
            <a:r>
              <a:rPr lang="en-US" dirty="0"/>
              <a:t> Users should be able to know what data is being collected, who controls the data, and for what purposes they are used.</a:t>
            </a:r>
          </a:p>
          <a:p>
            <a:pPr marL="514350" indent="-514350">
              <a:buFont typeface="+mj-lt"/>
              <a:buAutoNum type="arabicPeriod"/>
            </a:pPr>
            <a:r>
              <a:rPr lang="en-US" b="1" dirty="0"/>
              <a:t>Individual Participation: </a:t>
            </a:r>
            <a:r>
              <a:rPr lang="en-US" dirty="0"/>
              <a:t>An individual should be allowed to inspect the collected data about themselves, and have them erased, rectified, completed or amended.</a:t>
            </a:r>
          </a:p>
          <a:p>
            <a:pPr marL="514350" indent="-514350">
              <a:buFont typeface="+mj-lt"/>
              <a:buAutoNum type="arabicPeriod"/>
            </a:pPr>
            <a:r>
              <a:rPr lang="en-US" b="1" dirty="0"/>
              <a:t>Accountability:</a:t>
            </a:r>
            <a:r>
              <a:rPr lang="en-US" dirty="0"/>
              <a:t> The collector of the data should be accountable for complying with the above measures.</a:t>
            </a:r>
            <a:endParaRPr lang="en-IN" dirty="0"/>
          </a:p>
        </p:txBody>
      </p:sp>
    </p:spTree>
    <p:extLst>
      <p:ext uri="{BB962C8B-B14F-4D97-AF65-F5344CB8AC3E}">
        <p14:creationId xmlns:p14="http://schemas.microsoft.com/office/powerpoint/2010/main" val="285947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1529</TotalTime>
  <Words>2361</Words>
  <Application>Microsoft Office PowerPoint</Application>
  <PresentationFormat>Widescreen</PresentationFormat>
  <Paragraphs>192</Paragraphs>
  <Slides>45</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5" baseType="lpstr">
      <vt:lpstr>Arial</vt:lpstr>
      <vt:lpstr>Arial</vt:lpstr>
      <vt:lpstr>Arial Unicode MS</vt:lpstr>
      <vt:lpstr>Calibri</vt:lpstr>
      <vt:lpstr>Calibri Light</vt:lpstr>
      <vt:lpstr>Cambria Math</vt:lpstr>
      <vt:lpstr>Open Sans</vt:lpstr>
      <vt:lpstr>Wingdings</vt:lpstr>
      <vt:lpstr>Office Theme</vt:lpstr>
      <vt:lpstr>Bitmap Image</vt:lpstr>
      <vt:lpstr>PowerPoint Presentation</vt:lpstr>
      <vt:lpstr>Personalization is the central tenet of  modern Ecommerce/online experience.  Agree / Disagree ?  </vt:lpstr>
      <vt:lpstr>Achieved via ? </vt:lpstr>
      <vt:lpstr>Recommender Systems (RecSys)</vt:lpstr>
      <vt:lpstr>PowerPoint Presentation</vt:lpstr>
      <vt:lpstr>Everything is a Recommendation !</vt:lpstr>
      <vt:lpstr>PowerPoint Presentation</vt:lpstr>
      <vt:lpstr>Preferences </vt:lpstr>
      <vt:lpstr>Netflix Prize 2006   </vt:lpstr>
      <vt:lpstr>RecSys challenges </vt:lpstr>
      <vt:lpstr>Approaches </vt:lpstr>
      <vt:lpstr>Content Based Approach  </vt:lpstr>
      <vt:lpstr>Homophily !</vt:lpstr>
      <vt:lpstr>Collaborative Filtering </vt:lpstr>
      <vt:lpstr>PowerPoint Presentation</vt:lpstr>
      <vt:lpstr>PowerPoint Presentation</vt:lpstr>
      <vt:lpstr> k-Nearest Neighbors (kNN)</vt:lpstr>
      <vt:lpstr>PowerPoint Presentation</vt:lpstr>
      <vt:lpstr>Sparsity Problem</vt:lpstr>
      <vt:lpstr>Cold Start problem</vt:lpstr>
      <vt:lpstr>PowerPoint Presentation</vt:lpstr>
      <vt:lpstr>PowerPoint Presentation</vt:lpstr>
      <vt:lpstr>PowerPoint Presentation</vt:lpstr>
      <vt:lpstr>Evaluation </vt:lpstr>
      <vt:lpstr> Transfer learning  </vt:lpstr>
      <vt:lpstr>PowerPoint Presentation</vt:lpstr>
      <vt:lpstr>Cross Domain RS ( CDRS) </vt:lpstr>
      <vt:lpstr>Gray Sheep users </vt:lpstr>
      <vt:lpstr>  Influential Users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do it practically at commercial level ? </vt:lpstr>
      <vt:lpstr>Prestashop </vt:lpstr>
      <vt:lpstr>Shopify </vt:lpstr>
      <vt:lpstr>Woocommerce (WordPress)</vt:lpstr>
      <vt:lpstr>Amazon </vt:lpstr>
      <vt:lpstr>PowerPoint Presentation</vt:lpstr>
      <vt:lpstr>Filter Bubble </vt:lpstr>
      <vt:lpstr>Privacy concerns </vt:lpstr>
      <vt:lpstr>Fair Information Practices (FIPS)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Abhishek Srivastava</dc:creator>
  <cp:lastModifiedBy>Abhishek Srivastava</cp:lastModifiedBy>
  <cp:revision>61</cp:revision>
  <dcterms:created xsi:type="dcterms:W3CDTF">2020-01-26T18:32:18Z</dcterms:created>
  <dcterms:modified xsi:type="dcterms:W3CDTF">2024-07-14T09:45:40Z</dcterms:modified>
</cp:coreProperties>
</file>