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7" r:id="rId2"/>
    <p:sldId id="298" r:id="rId3"/>
    <p:sldId id="311" r:id="rId4"/>
    <p:sldId id="306" r:id="rId5"/>
    <p:sldId id="305" r:id="rId6"/>
    <p:sldId id="312" r:id="rId7"/>
    <p:sldId id="313" r:id="rId8"/>
    <p:sldId id="314" r:id="rId9"/>
    <p:sldId id="315" r:id="rId10"/>
    <p:sldId id="256" r:id="rId11"/>
    <p:sldId id="275" r:id="rId12"/>
    <p:sldId id="274" r:id="rId13"/>
    <p:sldId id="273" r:id="rId14"/>
    <p:sldId id="272" r:id="rId15"/>
    <p:sldId id="276" r:id="rId16"/>
    <p:sldId id="279" r:id="rId17"/>
    <p:sldId id="277" r:id="rId18"/>
    <p:sldId id="257" r:id="rId19"/>
    <p:sldId id="258" r:id="rId20"/>
    <p:sldId id="259" r:id="rId21"/>
    <p:sldId id="260" r:id="rId22"/>
    <p:sldId id="261" r:id="rId23"/>
    <p:sldId id="262" r:id="rId24"/>
    <p:sldId id="265" r:id="rId25"/>
    <p:sldId id="263" r:id="rId26"/>
    <p:sldId id="264" r:id="rId27"/>
    <p:sldId id="266" r:id="rId28"/>
    <p:sldId id="267" r:id="rId29"/>
    <p:sldId id="285" r:id="rId30"/>
    <p:sldId id="299" r:id="rId31"/>
    <p:sldId id="300" r:id="rId32"/>
    <p:sldId id="280" r:id="rId33"/>
    <p:sldId id="281" r:id="rId34"/>
    <p:sldId id="283" r:id="rId35"/>
    <p:sldId id="293" r:id="rId36"/>
    <p:sldId id="282" r:id="rId37"/>
    <p:sldId id="268" r:id="rId38"/>
    <p:sldId id="269" r:id="rId39"/>
    <p:sldId id="301" r:id="rId40"/>
    <p:sldId id="270" r:id="rId41"/>
    <p:sldId id="303" r:id="rId42"/>
    <p:sldId id="271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4162" autoAdjust="0"/>
  </p:normalViewPr>
  <p:slideViewPr>
    <p:cSldViewPr snapToGrid="0">
      <p:cViewPr varScale="1">
        <p:scale>
          <a:sx n="77" d="100"/>
          <a:sy n="77" d="100"/>
        </p:scale>
        <p:origin x="32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39763-1E3E-40C2-9388-1CF29017838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D8417C4-BE65-4437-A37C-711BB66B2E86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dirty="0"/>
            <a:t>INPUT</a:t>
          </a:r>
        </a:p>
      </dgm:t>
    </dgm:pt>
    <dgm:pt modelId="{78F422CC-656B-46FE-9D9D-49C323B8C5D7}" type="parTrans" cxnId="{BB977EE7-F9D7-477A-9010-A554E72C1E1A}">
      <dgm:prSet/>
      <dgm:spPr/>
      <dgm:t>
        <a:bodyPr/>
        <a:lstStyle/>
        <a:p>
          <a:endParaRPr lang="en-IN"/>
        </a:p>
      </dgm:t>
    </dgm:pt>
    <dgm:pt modelId="{A8CABA22-2296-4ACE-A5BF-171797EDFE46}" type="sibTrans" cxnId="{BB977EE7-F9D7-477A-9010-A554E72C1E1A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IN"/>
        </a:p>
      </dgm:t>
    </dgm:pt>
    <dgm:pt modelId="{EEBD2533-AF0D-4AAC-9260-C2B7D50DC8D3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dirty="0"/>
            <a:t>PROCESS</a:t>
          </a:r>
        </a:p>
      </dgm:t>
    </dgm:pt>
    <dgm:pt modelId="{FDE98CA3-9BFE-4B91-927F-E119ECBC05E4}" type="parTrans" cxnId="{F40BD3A1-50E7-4A25-AA9E-B3202BA61EF3}">
      <dgm:prSet/>
      <dgm:spPr/>
      <dgm:t>
        <a:bodyPr/>
        <a:lstStyle/>
        <a:p>
          <a:endParaRPr lang="en-IN"/>
        </a:p>
      </dgm:t>
    </dgm:pt>
    <dgm:pt modelId="{54F1D1BC-F4F5-416B-97A3-A2801FAAD4BB}" type="sibTrans" cxnId="{F40BD3A1-50E7-4A25-AA9E-B3202BA61EF3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IN"/>
        </a:p>
      </dgm:t>
    </dgm:pt>
    <dgm:pt modelId="{8445E50F-51F2-4EA7-AEFE-619188ADDFC7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dirty="0"/>
            <a:t>OUTPUT</a:t>
          </a:r>
        </a:p>
      </dgm:t>
    </dgm:pt>
    <dgm:pt modelId="{4391CF61-6654-4C83-917B-8DA346414512}" type="parTrans" cxnId="{933BE800-548D-40FB-9E31-7379446F7ACC}">
      <dgm:prSet/>
      <dgm:spPr/>
      <dgm:t>
        <a:bodyPr/>
        <a:lstStyle/>
        <a:p>
          <a:endParaRPr lang="en-IN"/>
        </a:p>
      </dgm:t>
    </dgm:pt>
    <dgm:pt modelId="{CDCE9ACF-8FC0-45BF-B0E3-63A1F71C6CB6}" type="sibTrans" cxnId="{933BE800-548D-40FB-9E31-7379446F7ACC}">
      <dgm:prSet/>
      <dgm:spPr/>
      <dgm:t>
        <a:bodyPr/>
        <a:lstStyle/>
        <a:p>
          <a:endParaRPr lang="en-IN"/>
        </a:p>
      </dgm:t>
    </dgm:pt>
    <dgm:pt modelId="{88522CDD-C706-49AE-BFAC-BF3F1289DBBB}" type="pres">
      <dgm:prSet presAssocID="{23B39763-1E3E-40C2-9388-1CF290178387}" presName="Name0" presStyleCnt="0">
        <dgm:presLayoutVars>
          <dgm:dir/>
          <dgm:resizeHandles val="exact"/>
        </dgm:presLayoutVars>
      </dgm:prSet>
      <dgm:spPr/>
    </dgm:pt>
    <dgm:pt modelId="{E915D68C-C8B8-4C87-B3CB-1B2324E2CD6A}" type="pres">
      <dgm:prSet presAssocID="{3D8417C4-BE65-4437-A37C-711BB66B2E86}" presName="node" presStyleLbl="node1" presStyleIdx="0" presStyleCnt="3">
        <dgm:presLayoutVars>
          <dgm:bulletEnabled val="1"/>
        </dgm:presLayoutVars>
      </dgm:prSet>
      <dgm:spPr/>
    </dgm:pt>
    <dgm:pt modelId="{BB14BED5-C4F6-42E5-ADAE-17D0AC964CE3}" type="pres">
      <dgm:prSet presAssocID="{A8CABA22-2296-4ACE-A5BF-171797EDFE46}" presName="sibTrans" presStyleLbl="sibTrans2D1" presStyleIdx="0" presStyleCnt="2"/>
      <dgm:spPr/>
    </dgm:pt>
    <dgm:pt modelId="{BA4929B5-BC25-4F4F-AE66-D8B1BD4AFCFE}" type="pres">
      <dgm:prSet presAssocID="{A8CABA22-2296-4ACE-A5BF-171797EDFE46}" presName="connectorText" presStyleLbl="sibTrans2D1" presStyleIdx="0" presStyleCnt="2"/>
      <dgm:spPr/>
    </dgm:pt>
    <dgm:pt modelId="{B791F37F-103A-401C-8071-1FCE4B44B260}" type="pres">
      <dgm:prSet presAssocID="{EEBD2533-AF0D-4AAC-9260-C2B7D50DC8D3}" presName="node" presStyleLbl="node1" presStyleIdx="1" presStyleCnt="3">
        <dgm:presLayoutVars>
          <dgm:bulletEnabled val="1"/>
        </dgm:presLayoutVars>
      </dgm:prSet>
      <dgm:spPr/>
    </dgm:pt>
    <dgm:pt modelId="{98B65E9F-D2C7-4DFA-A2FA-3FBDDABF5BF5}" type="pres">
      <dgm:prSet presAssocID="{54F1D1BC-F4F5-416B-97A3-A2801FAAD4BB}" presName="sibTrans" presStyleLbl="sibTrans2D1" presStyleIdx="1" presStyleCnt="2"/>
      <dgm:spPr/>
    </dgm:pt>
    <dgm:pt modelId="{CE3BDFCA-1210-4237-8710-98E2842FF93B}" type="pres">
      <dgm:prSet presAssocID="{54F1D1BC-F4F5-416B-97A3-A2801FAAD4BB}" presName="connectorText" presStyleLbl="sibTrans2D1" presStyleIdx="1" presStyleCnt="2"/>
      <dgm:spPr/>
    </dgm:pt>
    <dgm:pt modelId="{4477CE77-0210-4B89-9DF0-F92F7A73D3E0}" type="pres">
      <dgm:prSet presAssocID="{8445E50F-51F2-4EA7-AEFE-619188ADDFC7}" presName="node" presStyleLbl="node1" presStyleIdx="2" presStyleCnt="3">
        <dgm:presLayoutVars>
          <dgm:bulletEnabled val="1"/>
        </dgm:presLayoutVars>
      </dgm:prSet>
      <dgm:spPr/>
    </dgm:pt>
  </dgm:ptLst>
  <dgm:cxnLst>
    <dgm:cxn modelId="{933BE800-548D-40FB-9E31-7379446F7ACC}" srcId="{23B39763-1E3E-40C2-9388-1CF290178387}" destId="{8445E50F-51F2-4EA7-AEFE-619188ADDFC7}" srcOrd="2" destOrd="0" parTransId="{4391CF61-6654-4C83-917B-8DA346414512}" sibTransId="{CDCE9ACF-8FC0-45BF-B0E3-63A1F71C6CB6}"/>
    <dgm:cxn modelId="{BBB8EF04-2132-40EF-8AA1-C52C0CD3100B}" type="presOf" srcId="{A8CABA22-2296-4ACE-A5BF-171797EDFE46}" destId="{BB14BED5-C4F6-42E5-ADAE-17D0AC964CE3}" srcOrd="0" destOrd="0" presId="urn:microsoft.com/office/officeart/2005/8/layout/process1"/>
    <dgm:cxn modelId="{05241747-38A6-47DA-883B-A5D41D8CD61C}" type="presOf" srcId="{54F1D1BC-F4F5-416B-97A3-A2801FAAD4BB}" destId="{98B65E9F-D2C7-4DFA-A2FA-3FBDDABF5BF5}" srcOrd="0" destOrd="0" presId="urn:microsoft.com/office/officeart/2005/8/layout/process1"/>
    <dgm:cxn modelId="{4E9B6A85-7F95-46D7-90D1-D50B6D089F3E}" type="presOf" srcId="{EEBD2533-AF0D-4AAC-9260-C2B7D50DC8D3}" destId="{B791F37F-103A-401C-8071-1FCE4B44B260}" srcOrd="0" destOrd="0" presId="urn:microsoft.com/office/officeart/2005/8/layout/process1"/>
    <dgm:cxn modelId="{F9CA278C-E01B-4807-95D5-4AF83281CA2B}" type="presOf" srcId="{54F1D1BC-F4F5-416B-97A3-A2801FAAD4BB}" destId="{CE3BDFCA-1210-4237-8710-98E2842FF93B}" srcOrd="1" destOrd="0" presId="urn:microsoft.com/office/officeart/2005/8/layout/process1"/>
    <dgm:cxn modelId="{1185169B-4FF0-443D-B48E-25A04D8C5FC7}" type="presOf" srcId="{A8CABA22-2296-4ACE-A5BF-171797EDFE46}" destId="{BA4929B5-BC25-4F4F-AE66-D8B1BD4AFCFE}" srcOrd="1" destOrd="0" presId="urn:microsoft.com/office/officeart/2005/8/layout/process1"/>
    <dgm:cxn modelId="{F40BD3A1-50E7-4A25-AA9E-B3202BA61EF3}" srcId="{23B39763-1E3E-40C2-9388-1CF290178387}" destId="{EEBD2533-AF0D-4AAC-9260-C2B7D50DC8D3}" srcOrd="1" destOrd="0" parTransId="{FDE98CA3-9BFE-4B91-927F-E119ECBC05E4}" sibTransId="{54F1D1BC-F4F5-416B-97A3-A2801FAAD4BB}"/>
    <dgm:cxn modelId="{152470C4-7E48-4EFF-8E0D-CEC64EABC8EA}" type="presOf" srcId="{8445E50F-51F2-4EA7-AEFE-619188ADDFC7}" destId="{4477CE77-0210-4B89-9DF0-F92F7A73D3E0}" srcOrd="0" destOrd="0" presId="urn:microsoft.com/office/officeart/2005/8/layout/process1"/>
    <dgm:cxn modelId="{C86AE3D3-2B9D-47C8-8B47-36EFE70C4CD9}" type="presOf" srcId="{3D8417C4-BE65-4437-A37C-711BB66B2E86}" destId="{E915D68C-C8B8-4C87-B3CB-1B2324E2CD6A}" srcOrd="0" destOrd="0" presId="urn:microsoft.com/office/officeart/2005/8/layout/process1"/>
    <dgm:cxn modelId="{BB977EE7-F9D7-477A-9010-A554E72C1E1A}" srcId="{23B39763-1E3E-40C2-9388-1CF290178387}" destId="{3D8417C4-BE65-4437-A37C-711BB66B2E86}" srcOrd="0" destOrd="0" parTransId="{78F422CC-656B-46FE-9D9D-49C323B8C5D7}" sibTransId="{A8CABA22-2296-4ACE-A5BF-171797EDFE46}"/>
    <dgm:cxn modelId="{3A3F7DFE-23BD-4DE9-B18D-8606346FCAD4}" type="presOf" srcId="{23B39763-1E3E-40C2-9388-1CF290178387}" destId="{88522CDD-C706-49AE-BFAC-BF3F1289DBBB}" srcOrd="0" destOrd="0" presId="urn:microsoft.com/office/officeart/2005/8/layout/process1"/>
    <dgm:cxn modelId="{3490D28E-5BF4-45C8-9F28-DA65B12704A4}" type="presParOf" srcId="{88522CDD-C706-49AE-BFAC-BF3F1289DBBB}" destId="{E915D68C-C8B8-4C87-B3CB-1B2324E2CD6A}" srcOrd="0" destOrd="0" presId="urn:microsoft.com/office/officeart/2005/8/layout/process1"/>
    <dgm:cxn modelId="{55C40B2F-AC4F-4DF6-9464-AD42DA6A82F2}" type="presParOf" srcId="{88522CDD-C706-49AE-BFAC-BF3F1289DBBB}" destId="{BB14BED5-C4F6-42E5-ADAE-17D0AC964CE3}" srcOrd="1" destOrd="0" presId="urn:microsoft.com/office/officeart/2005/8/layout/process1"/>
    <dgm:cxn modelId="{797C68A9-A3F3-425B-9D1E-7EB030EB86B2}" type="presParOf" srcId="{BB14BED5-C4F6-42E5-ADAE-17D0AC964CE3}" destId="{BA4929B5-BC25-4F4F-AE66-D8B1BD4AFCFE}" srcOrd="0" destOrd="0" presId="urn:microsoft.com/office/officeart/2005/8/layout/process1"/>
    <dgm:cxn modelId="{F363861C-2BAD-42B8-9F68-7F24921CA312}" type="presParOf" srcId="{88522CDD-C706-49AE-BFAC-BF3F1289DBBB}" destId="{B791F37F-103A-401C-8071-1FCE4B44B260}" srcOrd="2" destOrd="0" presId="urn:microsoft.com/office/officeart/2005/8/layout/process1"/>
    <dgm:cxn modelId="{946B5D48-C688-4404-A932-27E1871EC0FE}" type="presParOf" srcId="{88522CDD-C706-49AE-BFAC-BF3F1289DBBB}" destId="{98B65E9F-D2C7-4DFA-A2FA-3FBDDABF5BF5}" srcOrd="3" destOrd="0" presId="urn:microsoft.com/office/officeart/2005/8/layout/process1"/>
    <dgm:cxn modelId="{B90E4887-DFB8-4B3A-877F-A27B6631C3EE}" type="presParOf" srcId="{98B65E9F-D2C7-4DFA-A2FA-3FBDDABF5BF5}" destId="{CE3BDFCA-1210-4237-8710-98E2842FF93B}" srcOrd="0" destOrd="0" presId="urn:microsoft.com/office/officeart/2005/8/layout/process1"/>
    <dgm:cxn modelId="{F1F4B37E-5480-4FBF-886E-45202D349701}" type="presParOf" srcId="{88522CDD-C706-49AE-BFAC-BF3F1289DBBB}" destId="{4477CE77-0210-4B89-9DF0-F92F7A73D3E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5D68C-C8B8-4C87-B3CB-1B2324E2CD6A}">
      <dsp:nvSpPr>
        <dsp:cNvPr id="0" name=""/>
        <dsp:cNvSpPr/>
      </dsp:nvSpPr>
      <dsp:spPr>
        <a:xfrm>
          <a:off x="7851" y="2025028"/>
          <a:ext cx="2346753" cy="140805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200" kern="1200" dirty="0"/>
            <a:t>INPUT</a:t>
          </a:r>
        </a:p>
      </dsp:txBody>
      <dsp:txXfrm>
        <a:off x="49091" y="2066268"/>
        <a:ext cx="2264273" cy="1325572"/>
      </dsp:txXfrm>
    </dsp:sp>
    <dsp:sp modelId="{BB14BED5-C4F6-42E5-ADAE-17D0AC964CE3}">
      <dsp:nvSpPr>
        <dsp:cNvPr id="0" name=""/>
        <dsp:cNvSpPr/>
      </dsp:nvSpPr>
      <dsp:spPr>
        <a:xfrm>
          <a:off x="2589280" y="2438057"/>
          <a:ext cx="497511" cy="5819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500" kern="1200"/>
        </a:p>
      </dsp:txBody>
      <dsp:txXfrm>
        <a:off x="2589280" y="2554456"/>
        <a:ext cx="348258" cy="349196"/>
      </dsp:txXfrm>
    </dsp:sp>
    <dsp:sp modelId="{B791F37F-103A-401C-8071-1FCE4B44B260}">
      <dsp:nvSpPr>
        <dsp:cNvPr id="0" name=""/>
        <dsp:cNvSpPr/>
      </dsp:nvSpPr>
      <dsp:spPr>
        <a:xfrm>
          <a:off x="3293306" y="2025028"/>
          <a:ext cx="2346753" cy="140805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200" kern="1200" dirty="0"/>
            <a:t>PROCESS</a:t>
          </a:r>
        </a:p>
      </dsp:txBody>
      <dsp:txXfrm>
        <a:off x="3334546" y="2066268"/>
        <a:ext cx="2264273" cy="1325572"/>
      </dsp:txXfrm>
    </dsp:sp>
    <dsp:sp modelId="{98B65E9F-D2C7-4DFA-A2FA-3FBDDABF5BF5}">
      <dsp:nvSpPr>
        <dsp:cNvPr id="0" name=""/>
        <dsp:cNvSpPr/>
      </dsp:nvSpPr>
      <dsp:spPr>
        <a:xfrm>
          <a:off x="5874735" y="2438057"/>
          <a:ext cx="497511" cy="5819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500" kern="1200"/>
        </a:p>
      </dsp:txBody>
      <dsp:txXfrm>
        <a:off x="5874735" y="2554456"/>
        <a:ext cx="348258" cy="349196"/>
      </dsp:txXfrm>
    </dsp:sp>
    <dsp:sp modelId="{4477CE77-0210-4B89-9DF0-F92F7A73D3E0}">
      <dsp:nvSpPr>
        <dsp:cNvPr id="0" name=""/>
        <dsp:cNvSpPr/>
      </dsp:nvSpPr>
      <dsp:spPr>
        <a:xfrm>
          <a:off x="6578761" y="2025028"/>
          <a:ext cx="2346753" cy="140805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200" kern="1200" dirty="0"/>
            <a:t>OUTPUT</a:t>
          </a:r>
        </a:p>
      </dsp:txBody>
      <dsp:txXfrm>
        <a:off x="6620001" y="2066268"/>
        <a:ext cx="2264273" cy="1325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1A58B-9E0C-40E2-9EFC-B52CF6CC45BE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0F158-FC23-4FF5-A133-612E68A75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1282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In </a:t>
            </a:r>
            <a:r>
              <a:rPr lang="en-IN" dirty="0" err="1"/>
              <a:t>RGui</a:t>
            </a:r>
            <a:r>
              <a:rPr lang="en-IN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98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sin(30*pi/180)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959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Code to calculate difference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7186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provides class() functions to find out what is the class any variable. </a:t>
            </a:r>
          </a:p>
          <a:p>
            <a:r>
              <a:rPr lang="en-US" dirty="0"/>
              <a:t>When R stores a number in a variable, it converts the number into a ‘double’ value or a decimal type with at least two decimal places. This means that a value such as ’1’ is stored as 1.00 with a type of double and a class of numeric.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1320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2569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4508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values have no type and therefore stay as such when converted to any type.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9358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214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38F2D-579B-40FF-99F6-066445707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2145A8-4A3D-4B99-A6AF-D10078FBC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B817-8163-409E-9624-460C2E7BE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697A5-53D0-474D-902B-75DEF175A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5FB72-3A70-4786-A2E7-1565FBFB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6732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63C2F-BAEF-4626-8129-3BA469EF4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E289E-B419-4F99-ACC6-22CD226C8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D2101-CD6F-4FA0-B0E7-08AE7B0F3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1DC5A-9D7E-4457-AC4F-49F84C8E2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EF19D-B361-48C9-9097-DCA197A39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04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8314-3B08-4554-9E21-2955815EA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F03EB-B7B2-4FF4-9F7B-0FA577F51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BD85C-6F91-4B5B-B0C1-378479536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88D6E-A4CC-454D-9AA9-3A289126F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EF2E7-C757-4F85-BB50-FFDE7C00E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47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80418-7DBD-419E-B4BE-055C05D4B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1EF00-B8F9-4257-AF08-9576DBF65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15B844-8CB4-45E4-A427-5E01F4A90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79BB9-6CF9-4BB4-91D5-4ECF194C0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6F054C-3DA4-4C98-9306-0F84B0E74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1CF05-1C3C-4E5F-BB88-A7CE44B49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1545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73E08-3EB6-417B-9448-6823CD4D2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0C72B-1772-4F2E-8D2F-9921FF83F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7C28E0-FE36-496C-827F-FF99BECD3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2A4178-66F1-4179-8316-1B009F22F9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FA2AA4-E206-4998-B2A4-4B55F1E955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353458-6D81-4A46-9BBC-75CBAE86A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786A0A-60D3-4E0D-9171-D283AF83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1C1E76-089C-4470-9308-B6FD003E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9716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4199-7947-46E9-A81E-FEF75A565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F33866-E57F-4C95-A65D-1EA19A293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E845EB-A1E1-4A20-85C9-D344C57E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931208-4D6C-493E-82CF-788951A39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340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384092-F775-4B24-A0F7-8FE697A92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FCEB6-B49B-4FB3-81D2-3AA941CB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BB977-2E32-4168-B90A-30B4542EF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01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5C54E-C686-4579-B661-CA1A2F695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0B798-A93E-48EF-8A3E-89EBE1FD2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0E86F-8728-4E3E-B7C2-9D1AF5EEC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B8756-4A64-418E-B090-D3913054F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908E7C-5175-40AD-8A62-82EFB9142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32659-A3E5-4B90-88B9-8E009F682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486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97EC3-9D99-46D3-B3A4-FACD13B72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88CBD0-F02B-4F64-890A-FFE6A0BBD5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BDDB3-6D6A-4C01-A4D0-3980243A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289BC-98A0-4629-BCBE-754BA964E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34410-4A05-43EF-B4E2-C66C281FC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2D818-53D4-4307-A9BA-84EA6308B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18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598C-1CB4-46B5-8572-6AC890C6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C10C27-61F8-4470-BEB5-93C0248EB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31A63-BFFE-40A7-9614-3EE10CD22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C272E-D5FE-42B2-AEAE-3DA146A6F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D453A-0AC9-4238-AD86-C1E66361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46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6FAD9A-E1AA-4620-88C4-3ED7D856B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B1D05-E8A8-41F5-B5E5-8E819AE34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92560-0378-4C1A-BD05-EE3A9CC9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D52EC-DD93-4BE7-9BF6-1630BE2B3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96104-0760-4BAE-97D2-D2BA1939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64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B8FED0-FCC9-4579-876B-CBE9A88A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1DE31-033B-49A6-A613-CCB61CC7D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11A49-CB10-438A-8A81-CA722A351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0201D-1F90-43A5-8E19-7758A6B1C3DF}" type="datetimeFigureOut">
              <a:rPr lang="en-IN" smtClean="0"/>
              <a:t>13-05-2025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5FA8F-23AC-4E88-911C-20C251AD1F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C0E58-2EB1-45EC-BEA7-17C10C1C8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516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8D78-9344-0D5F-CEB0-A1106BA77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503" y="2461939"/>
            <a:ext cx="6713483" cy="1325563"/>
          </a:xfrm>
        </p:spPr>
        <p:txBody>
          <a:bodyPr/>
          <a:lstStyle/>
          <a:p>
            <a:r>
              <a:rPr lang="en-IN" dirty="0"/>
              <a:t>How to learn any tool ?</a:t>
            </a:r>
          </a:p>
        </p:txBody>
      </p:sp>
    </p:spTree>
    <p:extLst>
      <p:ext uri="{BB962C8B-B14F-4D97-AF65-F5344CB8AC3E}">
        <p14:creationId xmlns:p14="http://schemas.microsoft.com/office/powerpoint/2010/main" val="102797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98BAB-A89B-11A2-EB9F-4F6CA8D35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421" y="1253331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IN" dirty="0"/>
              <a:t>Purpose &amp; Use cases </a:t>
            </a:r>
          </a:p>
          <a:p>
            <a:r>
              <a:rPr lang="en-IN" dirty="0"/>
              <a:t>Desktop / Web based / hybrid </a:t>
            </a:r>
          </a:p>
          <a:p>
            <a:r>
              <a:rPr lang="en-IN" dirty="0"/>
              <a:t>GUI  / Command line / Script / Hybrid </a:t>
            </a:r>
          </a:p>
          <a:p>
            <a:r>
              <a:rPr lang="en-IN" dirty="0"/>
              <a:t>Who made it (esp. if it’s opensource) </a:t>
            </a:r>
          </a:p>
          <a:p>
            <a:endParaRPr lang="en-IN" dirty="0"/>
          </a:p>
          <a:p>
            <a:r>
              <a:rPr lang="en-IN" dirty="0"/>
              <a:t>Input </a:t>
            </a:r>
          </a:p>
          <a:p>
            <a:r>
              <a:rPr lang="en-IN" dirty="0"/>
              <a:t>Process </a:t>
            </a:r>
          </a:p>
          <a:p>
            <a:r>
              <a:rPr lang="en-IN" dirty="0"/>
              <a:t>Output </a:t>
            </a:r>
          </a:p>
          <a:p>
            <a:endParaRPr lang="en-IN" dirty="0"/>
          </a:p>
          <a:p>
            <a:r>
              <a:rPr lang="en-IN" dirty="0"/>
              <a:t>Data types &amp; Structures ( default , user defined) </a:t>
            </a:r>
          </a:p>
          <a:p>
            <a:r>
              <a:rPr lang="en-IN" dirty="0"/>
              <a:t>Documentation / Help/ Forums</a:t>
            </a:r>
          </a:p>
          <a:p>
            <a:r>
              <a:rPr lang="en-IN" i="1" dirty="0"/>
              <a:t>ChatGPT</a:t>
            </a:r>
            <a:r>
              <a:rPr lang="en-IN" dirty="0"/>
              <a:t>  / Copilot </a:t>
            </a:r>
          </a:p>
        </p:txBody>
      </p:sp>
    </p:spTree>
    <p:extLst>
      <p:ext uri="{BB962C8B-B14F-4D97-AF65-F5344CB8AC3E}">
        <p14:creationId xmlns:p14="http://schemas.microsoft.com/office/powerpoint/2010/main" val="2780242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E2BF9-FD01-C95B-9386-EA71A23E7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5F0AA-AE3A-2019-5ABC-2C9C37BE5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834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339EB3-2BD4-4010-EF7F-2AED576FE3E1}"/>
              </a:ext>
            </a:extLst>
          </p:cNvPr>
          <p:cNvSpPr txBox="1"/>
          <p:nvPr/>
        </p:nvSpPr>
        <p:spPr>
          <a:xfrm>
            <a:off x="2371725" y="5198507"/>
            <a:ext cx="577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https://hbr.org/2023/09/were-all-programmers-now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5BE65DF-C098-9CF9-3F1D-67412970B8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276273"/>
              </p:ext>
            </p:extLst>
          </p:nvPr>
        </p:nvGraphicFramePr>
        <p:xfrm>
          <a:off x="700428" y="855108"/>
          <a:ext cx="9114744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9725940" imgH="3658446" progId="Paint.Picture.1">
                  <p:embed/>
                </p:oleObj>
              </mc:Choice>
              <mc:Fallback>
                <p:oleObj name="Bitmap Image" r:id="rId2" imgW="9725940" imgH="3658446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0428" y="855108"/>
                        <a:ext cx="9114744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7523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2938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FAF661A-0B16-4B3D-9718-CDAF08327CDD}"/>
              </a:ext>
            </a:extLst>
          </p:cNvPr>
          <p:cNvGraphicFramePr/>
          <p:nvPr/>
        </p:nvGraphicFramePr>
        <p:xfrm>
          <a:off x="1137424" y="407432"/>
          <a:ext cx="8933366" cy="5458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391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A44C-AC4F-4BA3-BEB2-6D82DC0A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59ADA-0050-414F-A8FC-0CBEE3505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Read different kind of data from different types of files, locations, devices, other programs. </a:t>
            </a:r>
          </a:p>
          <a:p>
            <a:r>
              <a:rPr lang="en-IN" dirty="0"/>
              <a:t>Take Input from user</a:t>
            </a:r>
          </a:p>
        </p:txBody>
      </p:sp>
    </p:spTree>
    <p:extLst>
      <p:ext uri="{BB962C8B-B14F-4D97-AF65-F5344CB8AC3E}">
        <p14:creationId xmlns:p14="http://schemas.microsoft.com/office/powerpoint/2010/main" val="3995392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9575D-EE1D-458E-8E9F-2A55F43A2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CDADC-18D1-4CDE-8D25-4596F2167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Use various expressions for calculations.</a:t>
            </a:r>
          </a:p>
          <a:p>
            <a:r>
              <a:rPr lang="en-IN" dirty="0"/>
              <a:t>Write your own function which can be called whenever required </a:t>
            </a:r>
          </a:p>
          <a:p>
            <a:r>
              <a:rPr lang="en-IN" dirty="0"/>
              <a:t>Use third party libraries/packages for readily available functions.</a:t>
            </a:r>
          </a:p>
          <a:p>
            <a:r>
              <a:rPr lang="en-IN" dirty="0"/>
              <a:t>Use loops for iterating some task.</a:t>
            </a:r>
          </a:p>
          <a:p>
            <a:r>
              <a:rPr lang="en-IN" dirty="0"/>
              <a:t>Use Control statements for taking decisions 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828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A44C-AC4F-4BA3-BEB2-6D82DC0A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59ADA-0050-414F-A8FC-0CBEE3505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Save the calculated results in different types of files, locations, send to other programs. </a:t>
            </a:r>
          </a:p>
          <a:p>
            <a:r>
              <a:rPr lang="en-IN" dirty="0"/>
              <a:t>Show the results on screen </a:t>
            </a:r>
          </a:p>
          <a:p>
            <a:r>
              <a:rPr lang="en-IN" dirty="0"/>
              <a:t>Send it to printer or any other devices.</a:t>
            </a:r>
          </a:p>
        </p:txBody>
      </p:sp>
    </p:spTree>
    <p:extLst>
      <p:ext uri="{BB962C8B-B14F-4D97-AF65-F5344CB8AC3E}">
        <p14:creationId xmlns:p14="http://schemas.microsoft.com/office/powerpoint/2010/main" val="2266015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56672-E535-491F-BB65-E77A55F22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9825" y="788988"/>
            <a:ext cx="6772275" cy="811212"/>
          </a:xfrm>
        </p:spPr>
        <p:txBody>
          <a:bodyPr>
            <a:normAutofit fontScale="90000"/>
          </a:bodyPr>
          <a:lstStyle/>
          <a:p>
            <a:r>
              <a:rPr lang="en-IN" dirty="0"/>
              <a:t>R101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31239-8880-44FA-B950-8AAC798BC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787" y="2040731"/>
            <a:ext cx="9496425" cy="3866356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R Base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R Studio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R as a calculator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IN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Data Types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Data Structures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Flow Control (Conditions and Loops)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Packages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Descriptive Stats </a:t>
            </a: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1761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941D-956B-462C-BC49-18ED8385C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IN" dirty="0"/>
              <a:t>Before diving in…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D5539-3A27-4DFE-ADD3-C70F8DE72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932" y="194828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It is case sensitive </a:t>
            </a:r>
          </a:p>
          <a:p>
            <a:r>
              <a:rPr lang="en-IN" b="1" dirty="0"/>
              <a:t>&lt;-</a:t>
            </a:r>
            <a:r>
              <a:rPr lang="en-IN" dirty="0"/>
              <a:t>  used for assignment </a:t>
            </a:r>
          </a:p>
          <a:p>
            <a:r>
              <a:rPr lang="en-IN" b="1" dirty="0"/>
              <a:t>+</a:t>
            </a:r>
            <a:r>
              <a:rPr lang="en-IN" dirty="0"/>
              <a:t> prompted by </a:t>
            </a:r>
            <a:r>
              <a:rPr lang="en-IN" dirty="0" err="1"/>
              <a:t>by</a:t>
            </a:r>
            <a:r>
              <a:rPr lang="en-IN" dirty="0"/>
              <a:t> R, after giving a command means that R is still waiting for your input</a:t>
            </a:r>
          </a:p>
          <a:p>
            <a:r>
              <a:rPr lang="en-IN" dirty="0"/>
              <a:t>R is </a:t>
            </a:r>
            <a:r>
              <a:rPr lang="en-IN" i="1" dirty="0"/>
              <a:t>interpreted</a:t>
            </a:r>
            <a:r>
              <a:rPr lang="en-IN" dirty="0"/>
              <a:t> language </a:t>
            </a:r>
          </a:p>
          <a:p>
            <a:r>
              <a:rPr lang="en-IN" dirty="0" err="1"/>
              <a:t>help.start</a:t>
            </a:r>
            <a:r>
              <a:rPr lang="en-IN" dirty="0"/>
              <a:t>() is good to go to home page of documentation , while help(“</a:t>
            </a:r>
            <a:r>
              <a:rPr lang="en-IN" dirty="0" err="1"/>
              <a:t>functionname</a:t>
            </a:r>
            <a:r>
              <a:rPr lang="en-IN" dirty="0"/>
              <a:t>”) / ? Function name, takes you directly to that function’s help</a:t>
            </a:r>
          </a:p>
          <a:p>
            <a:r>
              <a:rPr lang="en-IN" dirty="0"/>
              <a:t>Ctrl + L , gives you a fresh start </a:t>
            </a:r>
            <a:r>
              <a:rPr lang="en-IN" dirty="0">
                <a:sym typeface="Wingdings" panose="05000000000000000000" pitchFamily="2" charset="2"/>
              </a:rPr>
              <a:t> </a:t>
            </a:r>
          </a:p>
          <a:p>
            <a:r>
              <a:rPr lang="en-IN" dirty="0">
                <a:sym typeface="Wingdings" panose="05000000000000000000" pitchFamily="2" charset="2"/>
              </a:rPr>
              <a:t>q() to quit !</a:t>
            </a:r>
            <a:endParaRPr lang="en-IN" dirty="0"/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14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E547E2-12BB-4BD6-8FEE-EEAFC950C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6D0D2A-EBF7-46F0-9E7E-BD568CC25BB1}"/>
              </a:ext>
            </a:extLst>
          </p:cNvPr>
          <p:cNvSpPr txBox="1"/>
          <p:nvPr/>
        </p:nvSpPr>
        <p:spPr>
          <a:xfrm>
            <a:off x="1031966" y="2259874"/>
            <a:ext cx="2704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(Script section)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2F591C-9EA4-43F2-AD30-DB77C29D3799}"/>
              </a:ext>
            </a:extLst>
          </p:cNvPr>
          <p:cNvSpPr txBox="1"/>
          <p:nvPr/>
        </p:nvSpPr>
        <p:spPr>
          <a:xfrm>
            <a:off x="1201783" y="5316583"/>
            <a:ext cx="3213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(Console section)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7B086-357F-4585-9A66-E60A1CB479C4}"/>
              </a:ext>
            </a:extLst>
          </p:cNvPr>
          <p:cNvSpPr txBox="1"/>
          <p:nvPr/>
        </p:nvSpPr>
        <p:spPr>
          <a:xfrm>
            <a:off x="7328263" y="2259874"/>
            <a:ext cx="2939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(Data section)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2948A-2B4C-49CB-99BE-0DCC0543E794}"/>
              </a:ext>
            </a:extLst>
          </p:cNvPr>
          <p:cNvSpPr txBox="1"/>
          <p:nvPr/>
        </p:nvSpPr>
        <p:spPr>
          <a:xfrm>
            <a:off x="7132320" y="4598126"/>
            <a:ext cx="4506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(Plot, Packages and Help Section)</a:t>
            </a:r>
          </a:p>
        </p:txBody>
      </p:sp>
    </p:spTree>
    <p:extLst>
      <p:ext uri="{BB962C8B-B14F-4D97-AF65-F5344CB8AC3E}">
        <p14:creationId xmlns:p14="http://schemas.microsoft.com/office/powerpoint/2010/main" val="2626238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51F44-D573-442A-9166-1D6D309AF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Studio has four main window sections: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5B732-397D-48CF-839B-CAFCB1AF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9533709" cy="4509861"/>
          </a:xfrm>
        </p:spPr>
        <p:txBody>
          <a:bodyPr>
            <a:normAutofit/>
          </a:bodyPr>
          <a:lstStyle/>
          <a:p>
            <a:r>
              <a:rPr lang="en-US" dirty="0"/>
              <a:t>Top-Left Section: To write and save R code </a:t>
            </a:r>
            <a:r>
              <a:rPr lang="en-US" b="1" dirty="0"/>
              <a:t>(Script section)</a:t>
            </a:r>
          </a:p>
          <a:p>
            <a:r>
              <a:rPr lang="en-US" dirty="0"/>
              <a:t>Bottom-Left Section: To execute R code and doing calculations. The nature and values of all variables and objects appear here </a:t>
            </a:r>
            <a:r>
              <a:rPr lang="en-US" b="1" dirty="0"/>
              <a:t>(Console section)</a:t>
            </a:r>
          </a:p>
          <a:p>
            <a:r>
              <a:rPr lang="en-US" dirty="0"/>
              <a:t>Top-Right Section: To manage datasets and variables </a:t>
            </a:r>
            <a:r>
              <a:rPr lang="en-US" b="1" dirty="0"/>
              <a:t>(Data section)</a:t>
            </a:r>
          </a:p>
          <a:p>
            <a:r>
              <a:rPr lang="en-US" dirty="0"/>
              <a:t>Bottom-Right Section: To display plots ,installed packages and seek help on R functions </a:t>
            </a:r>
            <a:r>
              <a:rPr lang="en-US" b="1" dirty="0"/>
              <a:t>(Plot, Packages and Help Section)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0017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3054-CF26-455C-8F27-837D85CD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 as a calculator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BAC20-D676-4C75-84AB-D54CA39E6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/>
              <a:t># Basic mathematical operation</a:t>
            </a:r>
          </a:p>
          <a:p>
            <a:pPr marL="0" indent="0">
              <a:buNone/>
            </a:pPr>
            <a:r>
              <a:rPr lang="en-IN" dirty="0"/>
              <a:t>6546+7657-759</a:t>
            </a:r>
          </a:p>
          <a:p>
            <a:pPr marL="0" indent="0">
              <a:buNone/>
            </a:pPr>
            <a:r>
              <a:rPr lang="en-IN" b="1" dirty="0"/>
              <a:t>#power function(^)</a:t>
            </a:r>
          </a:p>
          <a:p>
            <a:pPr marL="0" indent="0">
              <a:buNone/>
            </a:pPr>
            <a:r>
              <a:rPr lang="en-IN" dirty="0"/>
              <a:t>12^3</a:t>
            </a:r>
          </a:p>
          <a:p>
            <a:pPr marL="0" indent="0">
              <a:buNone/>
            </a:pPr>
            <a:r>
              <a:rPr lang="en-IN" b="1" dirty="0"/>
              <a:t>#square root</a:t>
            </a:r>
          </a:p>
          <a:p>
            <a:pPr marL="0" indent="0">
              <a:buNone/>
            </a:pPr>
            <a:r>
              <a:rPr lang="en-IN" dirty="0"/>
              <a:t>sqrt(64)</a:t>
            </a:r>
          </a:p>
          <a:p>
            <a:pPr marL="0" indent="0">
              <a:buNone/>
            </a:pPr>
            <a:r>
              <a:rPr lang="en-IN" dirty="0"/>
              <a:t>sqrt(-54)</a:t>
            </a:r>
          </a:p>
          <a:p>
            <a:pPr marL="0" indent="0">
              <a:buNone/>
            </a:pPr>
            <a:r>
              <a:rPr lang="en-IN" b="1" dirty="0"/>
              <a:t>#factorial function</a:t>
            </a:r>
          </a:p>
          <a:p>
            <a:pPr marL="0" indent="0">
              <a:buNone/>
            </a:pPr>
            <a:r>
              <a:rPr lang="en-IN" dirty="0"/>
              <a:t>factorial(5)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5861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58A79-E826-4394-A90D-E8FEB201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 as a calculator…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58D09-7021-4312-85B2-06C75F1CA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#Absolute function (+</a:t>
            </a:r>
            <a:r>
              <a:rPr lang="en-IN" b="1" dirty="0" err="1"/>
              <a:t>ve</a:t>
            </a:r>
            <a:r>
              <a:rPr lang="en-IN" b="1" dirty="0"/>
              <a:t>)</a:t>
            </a:r>
          </a:p>
          <a:p>
            <a:pPr marL="0" indent="0">
              <a:buNone/>
            </a:pPr>
            <a:r>
              <a:rPr lang="en-IN" dirty="0"/>
              <a:t>abs(54+76-54/43)</a:t>
            </a:r>
          </a:p>
          <a:p>
            <a:pPr marL="0" indent="0">
              <a:buNone/>
            </a:pPr>
            <a:r>
              <a:rPr lang="en-IN" b="1" dirty="0"/>
              <a:t>#Round function</a:t>
            </a:r>
          </a:p>
          <a:p>
            <a:pPr marL="0" indent="0">
              <a:buNone/>
            </a:pPr>
            <a:r>
              <a:rPr lang="en-IN" dirty="0"/>
              <a:t>round(43.8)</a:t>
            </a:r>
          </a:p>
          <a:p>
            <a:pPr marL="0" indent="0">
              <a:buNone/>
            </a:pPr>
            <a:r>
              <a:rPr lang="en-IN" b="1" dirty="0"/>
              <a:t>#Floor Function</a:t>
            </a:r>
          </a:p>
          <a:p>
            <a:pPr marL="0" indent="0">
              <a:buNone/>
            </a:pPr>
            <a:r>
              <a:rPr lang="en-IN" dirty="0"/>
              <a:t>floor(43.8)</a:t>
            </a:r>
          </a:p>
          <a:p>
            <a:pPr marL="0" indent="0">
              <a:buNone/>
            </a:pPr>
            <a:r>
              <a:rPr lang="en-IN" b="1" dirty="0"/>
              <a:t>#Ceiling function</a:t>
            </a:r>
          </a:p>
          <a:p>
            <a:pPr marL="0" indent="0">
              <a:buNone/>
            </a:pPr>
            <a:r>
              <a:rPr lang="en-IN" dirty="0"/>
              <a:t>ceiling(43.8)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5266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4EA3B-6081-4EDF-B771-5664A8397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 as a calculator…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84C37-D07F-4EF3-8B0B-8F326891A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/>
              <a:t>#Trigonometric function</a:t>
            </a:r>
          </a:p>
          <a:p>
            <a:pPr marL="0" indent="0">
              <a:buNone/>
            </a:pPr>
            <a:r>
              <a:rPr lang="en-IN" dirty="0"/>
              <a:t>sin(30)</a:t>
            </a:r>
          </a:p>
          <a:p>
            <a:pPr marL="0" indent="0">
              <a:buNone/>
            </a:pPr>
            <a:r>
              <a:rPr lang="en-IN" dirty="0"/>
              <a:t>cos(30)</a:t>
            </a:r>
          </a:p>
          <a:p>
            <a:pPr marL="0" indent="0">
              <a:buNone/>
            </a:pPr>
            <a:r>
              <a:rPr lang="en-IN" dirty="0"/>
              <a:t>tan(45)</a:t>
            </a:r>
          </a:p>
          <a:p>
            <a:pPr marL="0" indent="0">
              <a:buNone/>
            </a:pPr>
            <a:r>
              <a:rPr lang="en-IN" b="1" dirty="0"/>
              <a:t>#Logarithmic function </a:t>
            </a:r>
            <a:r>
              <a:rPr lang="en-IN" dirty="0"/>
              <a:t>log(</a:t>
            </a:r>
            <a:r>
              <a:rPr lang="en-IN" dirty="0" err="1"/>
              <a:t>x,base</a:t>
            </a:r>
            <a:r>
              <a:rPr lang="en-IN" dirty="0"/>
              <a:t>)</a:t>
            </a:r>
          </a:p>
          <a:p>
            <a:pPr marL="0" indent="0">
              <a:buNone/>
            </a:pPr>
            <a:r>
              <a:rPr lang="en-IN" dirty="0"/>
              <a:t>log10(2)</a:t>
            </a:r>
          </a:p>
          <a:p>
            <a:pPr marL="0" indent="0">
              <a:buNone/>
            </a:pPr>
            <a:r>
              <a:rPr lang="en-IN" dirty="0"/>
              <a:t>log(100,5)</a:t>
            </a:r>
          </a:p>
          <a:p>
            <a:pPr marL="0" indent="0">
              <a:buNone/>
            </a:pPr>
            <a:r>
              <a:rPr lang="en-IN" dirty="0"/>
              <a:t>log2(42)</a:t>
            </a:r>
          </a:p>
          <a:p>
            <a:pPr marL="0" indent="0">
              <a:buNone/>
            </a:pPr>
            <a:r>
              <a:rPr lang="en-IN" dirty="0"/>
              <a:t>log(25)</a:t>
            </a:r>
          </a:p>
        </p:txBody>
      </p:sp>
    </p:spTree>
    <p:extLst>
      <p:ext uri="{BB962C8B-B14F-4D97-AF65-F5344CB8AC3E}">
        <p14:creationId xmlns:p14="http://schemas.microsoft.com/office/powerpoint/2010/main" val="420919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0286-FE9E-4DF6-92E2-950C7A22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 as a calculator…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DFB6F-2BA7-4D94-B3C1-50972F761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#Date and time</a:t>
            </a:r>
          </a:p>
          <a:p>
            <a:pPr marL="0" indent="0">
              <a:buNone/>
            </a:pPr>
            <a:r>
              <a:rPr lang="en-IN" dirty="0" err="1"/>
              <a:t>Sys.time</a:t>
            </a:r>
            <a:r>
              <a:rPr lang="en-IN" dirty="0"/>
              <a:t>()</a:t>
            </a:r>
          </a:p>
          <a:p>
            <a:pPr marL="0" indent="0">
              <a:buNone/>
            </a:pPr>
            <a:r>
              <a:rPr lang="en-IN" dirty="0" err="1"/>
              <a:t>Sys.Date</a:t>
            </a:r>
            <a:r>
              <a:rPr lang="en-IN" dirty="0"/>
              <a:t>()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b="1" dirty="0"/>
              <a:t>#date diff</a:t>
            </a:r>
          </a:p>
          <a:p>
            <a:pPr marL="0" indent="0">
              <a:buNone/>
            </a:pPr>
            <a:r>
              <a:rPr lang="en-IN" dirty="0" err="1"/>
              <a:t>startdate</a:t>
            </a:r>
            <a:r>
              <a:rPr lang="en-IN" dirty="0"/>
              <a:t> &lt;- </a:t>
            </a:r>
            <a:r>
              <a:rPr lang="en-IN" dirty="0" err="1"/>
              <a:t>as.Date</a:t>
            </a:r>
            <a:r>
              <a:rPr lang="en-IN" dirty="0"/>
              <a:t>("2022-03-01")</a:t>
            </a:r>
          </a:p>
          <a:p>
            <a:pPr marL="0" indent="0">
              <a:buNone/>
            </a:pPr>
            <a:r>
              <a:rPr lang="en-IN" dirty="0" err="1"/>
              <a:t>Sys.Date</a:t>
            </a:r>
            <a:r>
              <a:rPr lang="en-IN" dirty="0"/>
              <a:t>()- </a:t>
            </a:r>
            <a:r>
              <a:rPr lang="en-IN" dirty="0" err="1"/>
              <a:t>startdate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 err="1"/>
              <a:t>startdate</a:t>
            </a:r>
            <a:r>
              <a:rPr lang="en-IN" dirty="0"/>
              <a:t> +45</a:t>
            </a:r>
          </a:p>
        </p:txBody>
      </p:sp>
    </p:spTree>
    <p:extLst>
      <p:ext uri="{BB962C8B-B14F-4D97-AF65-F5344CB8AC3E}">
        <p14:creationId xmlns:p14="http://schemas.microsoft.com/office/powerpoint/2010/main" val="3783912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6EFD1-5DFE-46CA-A6C3-D1551D3F8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5AF70-6507-4C16-BE1C-C54356B0F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kinds of values are assigned different data types that help differentiate them. </a:t>
            </a:r>
          </a:p>
          <a:p>
            <a:r>
              <a:rPr lang="en-US" dirty="0"/>
              <a:t>They </a:t>
            </a:r>
            <a:r>
              <a:rPr lang="en-US"/>
              <a:t>have certain </a:t>
            </a:r>
            <a:r>
              <a:rPr lang="en-US" dirty="0"/>
              <a:t>characteristics and rules associated with them that define their properties.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Numeric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Integers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Complex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Logical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Characters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958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24B60-FAEF-486C-A840-12A0EA618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Numeric Data Type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A18BF-27BD-4D43-94DB-3AB610A3A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Default data type for numbers in R.</a:t>
            </a:r>
          </a:p>
          <a:p>
            <a:r>
              <a:rPr lang="en-US" dirty="0"/>
              <a:t>Double </a:t>
            </a:r>
          </a:p>
          <a:p>
            <a:endParaRPr lang="en-US" dirty="0"/>
          </a:p>
          <a:p>
            <a:r>
              <a:rPr lang="en-US" dirty="0"/>
              <a:t># this is a comment </a:t>
            </a:r>
          </a:p>
          <a:p>
            <a:r>
              <a:rPr lang="en-US" dirty="0"/>
              <a:t>num1 &lt;- 45</a:t>
            </a:r>
          </a:p>
          <a:p>
            <a:r>
              <a:rPr lang="en-US" dirty="0"/>
              <a:t>num1 </a:t>
            </a:r>
          </a:p>
          <a:p>
            <a:r>
              <a:rPr lang="en-US" dirty="0"/>
              <a:t>class(num1)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4646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76DF1-028D-43F7-ACA5-E7EF43696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Integers Data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9AEBC-D81C-49BD-B503-924CF19B9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IN" dirty="0"/>
              <a:t>Used for integer values</a:t>
            </a:r>
          </a:p>
          <a:p>
            <a:r>
              <a:rPr lang="en-IN" dirty="0"/>
              <a:t>Discrete </a:t>
            </a:r>
          </a:p>
          <a:p>
            <a:endParaRPr lang="en-IN" dirty="0"/>
          </a:p>
          <a:p>
            <a:r>
              <a:rPr lang="en-IN" dirty="0"/>
              <a:t>Int1 &lt;- </a:t>
            </a:r>
            <a:r>
              <a:rPr lang="en-IN" dirty="0" err="1"/>
              <a:t>as.integer</a:t>
            </a:r>
            <a:r>
              <a:rPr lang="en-IN" dirty="0"/>
              <a:t>(12)</a:t>
            </a:r>
          </a:p>
          <a:p>
            <a:r>
              <a:rPr lang="en-IN" dirty="0"/>
              <a:t>class(int)</a:t>
            </a:r>
          </a:p>
          <a:p>
            <a:endParaRPr lang="en-IN" dirty="0"/>
          </a:p>
          <a:p>
            <a:r>
              <a:rPr lang="en-IN" dirty="0"/>
              <a:t>Converting numeric to integer </a:t>
            </a:r>
          </a:p>
          <a:p>
            <a:r>
              <a:rPr lang="en-IN" dirty="0"/>
              <a:t>num1 &lt;-37.54</a:t>
            </a:r>
          </a:p>
          <a:p>
            <a:r>
              <a:rPr lang="en-US" dirty="0"/>
              <a:t>int2 &lt;- </a:t>
            </a:r>
            <a:r>
              <a:rPr lang="en-US" dirty="0" err="1"/>
              <a:t>as.integer</a:t>
            </a:r>
            <a:r>
              <a:rPr lang="en-US" dirty="0"/>
              <a:t>(num1)</a:t>
            </a:r>
          </a:p>
          <a:p>
            <a:r>
              <a:rPr lang="en-US" dirty="0"/>
              <a:t>int2</a:t>
            </a:r>
          </a:p>
          <a:p>
            <a:r>
              <a:rPr lang="en-US" dirty="0"/>
              <a:t> class(int2)</a:t>
            </a:r>
          </a:p>
          <a:p>
            <a:r>
              <a:rPr lang="en-US" dirty="0"/>
              <a:t> We can also use L to indicate as integer </a:t>
            </a:r>
          </a:p>
          <a:p>
            <a:r>
              <a:rPr lang="en-US" dirty="0"/>
              <a:t>Int3 &lt;- 47L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6938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F792E-27D0-4147-A424-4FC9F2966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Complex Data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3FE2E-A4D5-47F9-8DD0-9C2CA556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comp1 &lt;- 34+6i</a:t>
            </a:r>
          </a:p>
          <a:p>
            <a:r>
              <a:rPr lang="en-IN" dirty="0"/>
              <a:t>comp1</a:t>
            </a:r>
          </a:p>
          <a:p>
            <a:r>
              <a:rPr lang="en-IN" dirty="0"/>
              <a:t>class(comp1)</a:t>
            </a:r>
          </a:p>
        </p:txBody>
      </p:sp>
    </p:spTree>
    <p:extLst>
      <p:ext uri="{BB962C8B-B14F-4D97-AF65-F5344CB8AC3E}">
        <p14:creationId xmlns:p14="http://schemas.microsoft.com/office/powerpoint/2010/main" val="632574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EF68-2B34-482D-9CE3-20D76D802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Logical Data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326B9-81E4-4C3F-8FA9-D911A36F5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TRUE / FALSE </a:t>
            </a:r>
          </a:p>
          <a:p>
            <a:endParaRPr lang="en-IN" dirty="0"/>
          </a:p>
          <a:p>
            <a:r>
              <a:rPr lang="en-IN" dirty="0"/>
              <a:t>logi1 &lt;- TRUE</a:t>
            </a:r>
          </a:p>
          <a:p>
            <a:r>
              <a:rPr lang="en-IN" dirty="0"/>
              <a:t>class(logi1)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4309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90AC8-2B9A-4A7E-B029-6F6673173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Character Data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1F886-C7AD-4CCD-9FBC-4C628BFAC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stores character values or strings.</a:t>
            </a:r>
          </a:p>
          <a:p>
            <a:r>
              <a:rPr lang="en-IN" dirty="0"/>
              <a:t>alphabet, numbers, and symbols   </a:t>
            </a:r>
            <a:r>
              <a:rPr lang="en-IN" dirty="0">
                <a:solidFill>
                  <a:srgbClr val="FF0000"/>
                </a:solidFill>
              </a:rPr>
              <a:t>“abhi32@”</a:t>
            </a:r>
          </a:p>
          <a:p>
            <a:r>
              <a:rPr lang="en-US" dirty="0"/>
              <a:t>wrap the value inside single or double inverted commas.</a:t>
            </a:r>
          </a:p>
          <a:p>
            <a:endParaRPr lang="en-US" dirty="0"/>
          </a:p>
          <a:p>
            <a:r>
              <a:rPr lang="en-IN" dirty="0"/>
              <a:t>char1 &lt;- “testabcd123“</a:t>
            </a:r>
          </a:p>
          <a:p>
            <a:r>
              <a:rPr lang="en-IN" dirty="0"/>
              <a:t>class(char1)</a:t>
            </a:r>
          </a:p>
        </p:txBody>
      </p:sp>
    </p:spTree>
    <p:extLst>
      <p:ext uri="{BB962C8B-B14F-4D97-AF65-F5344CB8AC3E}">
        <p14:creationId xmlns:p14="http://schemas.microsoft.com/office/powerpoint/2010/main" val="355300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65D4-49DA-4EC8-AF8E-BF4DD9E4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Numeric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B241E-FF47-414E-966D-89D434B81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can use the </a:t>
            </a:r>
            <a:r>
              <a:rPr lang="en-US" b="1" dirty="0" err="1"/>
              <a:t>as.numeric</a:t>
            </a:r>
            <a:r>
              <a:rPr lang="en-US" b="1" dirty="0"/>
              <a:t>  </a:t>
            </a:r>
            <a:r>
              <a:rPr lang="en-US" dirty="0"/>
              <a:t>function to convert the values of other data types into numerical values. The conversion follows a few rules, which are:</a:t>
            </a:r>
          </a:p>
          <a:p>
            <a:endParaRPr lang="en-US" dirty="0"/>
          </a:p>
          <a:p>
            <a:r>
              <a:rPr lang="en-US" dirty="0"/>
              <a:t>To convert an integer value into a numeric, we can use the </a:t>
            </a:r>
            <a:r>
              <a:rPr lang="en-US" dirty="0" err="1"/>
              <a:t>as.numeric</a:t>
            </a:r>
            <a:r>
              <a:rPr lang="en-US" dirty="0"/>
              <a:t> function.</a:t>
            </a:r>
          </a:p>
          <a:p>
            <a:r>
              <a:rPr lang="en-US" dirty="0"/>
              <a:t>We can convert a complex value into numeric by using the function. This removes the imaginary part of the number.</a:t>
            </a:r>
          </a:p>
          <a:p>
            <a:r>
              <a:rPr lang="en-US" dirty="0"/>
              <a:t>Logical values can be converted into numeric as well by the function. The TRUE value is converted to 1, and FALSE is converted to 0.</a:t>
            </a:r>
          </a:p>
          <a:p>
            <a:r>
              <a:rPr lang="en-US" dirty="0"/>
              <a:t>Character values can similarly be converted into numerical values but if the string contains letters, alphabets, and symbols then the numeric value becomes NA.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7672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0253D-297D-4E24-AE88-514A28A4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Integer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5FD5E-34D8-4353-B5D5-559F0F0B7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Numeric values can be converted into an integer using the function. This removes any decimal values from the number.</a:t>
            </a:r>
          </a:p>
          <a:p>
            <a:r>
              <a:rPr lang="en-US" dirty="0"/>
              <a:t>Complex values can also be converted into integers. The function removes the imaginary parts of the number.</a:t>
            </a:r>
          </a:p>
          <a:p>
            <a:r>
              <a:rPr lang="en-US" dirty="0"/>
              <a:t>The conversion from logical values to integers is similar to the conversion of logical values to </a:t>
            </a:r>
            <a:r>
              <a:rPr lang="en-US" dirty="0" err="1"/>
              <a:t>numerics</a:t>
            </a:r>
            <a:r>
              <a:rPr lang="en-US" dirty="0"/>
              <a:t>. TRUE is converted to 1, and FALSE is converted to 0.</a:t>
            </a:r>
          </a:p>
          <a:p>
            <a:r>
              <a:rPr lang="en-US" dirty="0"/>
              <a:t>Character values can be converted into integers as well by using the </a:t>
            </a:r>
            <a:r>
              <a:rPr lang="en-US" dirty="0" err="1"/>
              <a:t>as.integer</a:t>
            </a:r>
            <a:r>
              <a:rPr lang="en-US" dirty="0"/>
              <a:t> function. This conversion follows the same rules as the character to numeric conversion.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0202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DE781-4C40-4D01-B6A7-A261E681E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Complex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B6BC4-FFE9-4DC8-8DB1-4AF3E5718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Using the </a:t>
            </a:r>
            <a:r>
              <a:rPr lang="en-US" dirty="0" err="1"/>
              <a:t>as.complex</a:t>
            </a:r>
            <a:r>
              <a:rPr lang="en-US" dirty="0"/>
              <a:t> function, we can convert other values into the complex data types. The conversion takes place according to the following rules:</a:t>
            </a:r>
          </a:p>
          <a:p>
            <a:r>
              <a:rPr lang="en-US" dirty="0"/>
              <a:t>Numeric values can be converted into complex by using the </a:t>
            </a:r>
            <a:r>
              <a:rPr lang="en-US" dirty="0" err="1"/>
              <a:t>as.complex</a:t>
            </a:r>
            <a:r>
              <a:rPr lang="en-US" dirty="0"/>
              <a:t> function or by adding an imaginary part to it.</a:t>
            </a:r>
          </a:p>
          <a:p>
            <a:r>
              <a:rPr lang="en-US" dirty="0"/>
              <a:t>Integer value can also be converted into complex values similarly.</a:t>
            </a:r>
          </a:p>
          <a:p>
            <a:r>
              <a:rPr lang="en-US" dirty="0"/>
              <a:t>Logical values become 0+0i for FALSE and 1+0i for TRUE when converted into complex values using the </a:t>
            </a:r>
            <a:r>
              <a:rPr lang="en-US" dirty="0" err="1"/>
              <a:t>as.complex</a:t>
            </a:r>
            <a:r>
              <a:rPr lang="en-US" dirty="0"/>
              <a:t> function. We can also convert a logical value into a complex value by adding an imaginary part to it.</a:t>
            </a:r>
          </a:p>
          <a:p>
            <a:r>
              <a:rPr lang="en-US" dirty="0"/>
              <a:t>The conversion from a character to a complex is the same as the conversion from character to numeric or an integer with 0i added to the converted value if it is not NA.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460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00D77-6823-4B90-BC5F-0F426CA2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Logical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91225-4CC0-468B-88F8-013553A04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Numeric, integer, and complex values can be converted into logical values, but the function returns FALSE if the value is zero and TRUE if it is anything else.</a:t>
            </a:r>
          </a:p>
          <a:p>
            <a:r>
              <a:rPr lang="en-US" dirty="0"/>
              <a:t>Character values when converted by the </a:t>
            </a:r>
            <a:r>
              <a:rPr lang="en-US" dirty="0" err="1"/>
              <a:t>as.logical</a:t>
            </a:r>
            <a:r>
              <a:rPr lang="en-US" dirty="0"/>
              <a:t> function, always return NA.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44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5E15-D135-4EF5-8834-C638CFD38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character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13DEB-58EE-4C7A-B650-E39516A33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convert a value of any data type into character data type using the </a:t>
            </a:r>
            <a:r>
              <a:rPr lang="en-US" dirty="0" err="1"/>
              <a:t>as.character</a:t>
            </a:r>
            <a:r>
              <a:rPr lang="en-US" dirty="0"/>
              <a:t> function</a:t>
            </a:r>
          </a:p>
          <a:p>
            <a:r>
              <a:rPr lang="en-US" dirty="0"/>
              <a:t>converts the original value into a character string.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2256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B7D8A-37A9-4E17-BD63-92A520E82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44120-3DB0-41B4-B35B-F5CA44318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# string input </a:t>
            </a:r>
          </a:p>
          <a:p>
            <a:pPr marL="0" indent="0">
              <a:buNone/>
            </a:pPr>
            <a:r>
              <a:rPr lang="en-IN" dirty="0"/>
              <a:t>var1 = </a:t>
            </a:r>
            <a:r>
              <a:rPr lang="en-IN" dirty="0" err="1"/>
              <a:t>readline</a:t>
            </a:r>
            <a:r>
              <a:rPr lang="en-IN" dirty="0"/>
              <a:t>(prompt = "Enter your name : ");  </a:t>
            </a:r>
          </a:p>
          <a:p>
            <a:pPr marL="0" indent="0">
              <a:buNone/>
            </a:pPr>
            <a:r>
              <a:rPr lang="en-IN" dirty="0"/>
              <a:t>print(var1) </a:t>
            </a:r>
          </a:p>
          <a:p>
            <a:pPr marL="0" indent="0">
              <a:buNone/>
            </a:pPr>
            <a:r>
              <a:rPr lang="en-IN" dirty="0"/>
              <a:t>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# numeric input</a:t>
            </a:r>
          </a:p>
          <a:p>
            <a:pPr marL="0" indent="0">
              <a:buNone/>
            </a:pPr>
            <a:r>
              <a:rPr lang="en-IN" dirty="0"/>
              <a:t>var2 = </a:t>
            </a:r>
            <a:r>
              <a:rPr lang="en-IN" dirty="0" err="1"/>
              <a:t>readline</a:t>
            </a:r>
            <a:r>
              <a:rPr lang="en-IN" dirty="0"/>
              <a:t>("Enter any  number : ");</a:t>
            </a:r>
          </a:p>
          <a:p>
            <a:pPr marL="0" indent="0">
              <a:buNone/>
            </a:pPr>
            <a:r>
              <a:rPr lang="en-IN" dirty="0"/>
              <a:t>var2 = </a:t>
            </a:r>
            <a:r>
              <a:rPr lang="en-IN" dirty="0" err="1"/>
              <a:t>as.integer</a:t>
            </a:r>
            <a:r>
              <a:rPr lang="en-IN" dirty="0"/>
              <a:t>(var2);</a:t>
            </a:r>
          </a:p>
          <a:p>
            <a:pPr marL="0" indent="0">
              <a:buNone/>
            </a:pPr>
            <a:r>
              <a:rPr lang="en-IN" dirty="0"/>
              <a:t>print(var2)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2518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2EA31-DE59-A5FD-8D8A-33E5B8D7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4A194-D31A-F070-477B-20B5B0963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Take age as input from user and print age that will be after 10 years</a:t>
            </a:r>
          </a:p>
        </p:txBody>
      </p:sp>
    </p:spTree>
    <p:extLst>
      <p:ext uri="{BB962C8B-B14F-4D97-AF65-F5344CB8AC3E}">
        <p14:creationId xmlns:p14="http://schemas.microsoft.com/office/powerpoint/2010/main" val="2896953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B737D-FCF0-900A-C4DE-CE6B20097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1E88D-CF46-E151-12FE-F7F93C322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my.age</a:t>
            </a:r>
            <a:r>
              <a:rPr lang="en-IN" dirty="0"/>
              <a:t> &lt;- </a:t>
            </a:r>
            <a:r>
              <a:rPr lang="en-IN" dirty="0" err="1"/>
              <a:t>readline</a:t>
            </a:r>
            <a:r>
              <a:rPr lang="en-IN" dirty="0"/>
              <a:t>(prompt="Enter age: ") </a:t>
            </a:r>
          </a:p>
          <a:p>
            <a:r>
              <a:rPr lang="en-IN" dirty="0"/>
              <a:t># convert character into integer </a:t>
            </a:r>
          </a:p>
          <a:p>
            <a:r>
              <a:rPr lang="en-IN" dirty="0" err="1"/>
              <a:t>my.age</a:t>
            </a:r>
            <a:r>
              <a:rPr lang="en-IN" dirty="0"/>
              <a:t> &lt;- </a:t>
            </a:r>
            <a:r>
              <a:rPr lang="en-IN" dirty="0" err="1"/>
              <a:t>as.integer</a:t>
            </a:r>
            <a:r>
              <a:rPr lang="en-IN" dirty="0"/>
              <a:t>(</a:t>
            </a:r>
            <a:r>
              <a:rPr lang="en-IN" dirty="0" err="1"/>
              <a:t>my.age</a:t>
            </a:r>
            <a:r>
              <a:rPr lang="en-IN" dirty="0"/>
              <a:t>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4307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B0FF-8A06-4364-A55E-F5E54765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Flow Control (Conditions and Loops)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06AF5-13A6-4C68-A85F-C9118CA9C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x &lt;- -10</a:t>
            </a:r>
          </a:p>
          <a:p>
            <a:pPr marL="0" indent="0">
              <a:buNone/>
            </a:pPr>
            <a:r>
              <a:rPr lang="en-US" dirty="0"/>
              <a:t>if</a:t>
            </a:r>
            <a:r>
              <a:rPr lang="en-US" dirty="0">
                <a:highlight>
                  <a:srgbClr val="FFFF00"/>
                </a:highlight>
              </a:rPr>
              <a:t>(x &gt; 0)</a:t>
            </a:r>
            <a:r>
              <a:rPr lang="en-US" dirty="0">
                <a:solidFill>
                  <a:srgbClr val="00B050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  print("Non-negative number")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} </a:t>
            </a:r>
            <a:r>
              <a:rPr lang="en-US" dirty="0"/>
              <a:t>else </a:t>
            </a:r>
            <a:r>
              <a:rPr lang="en-US" dirty="0">
                <a:solidFill>
                  <a:srgbClr val="FF0000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print("Negative number")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}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543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FCDD4-1637-4CE5-B775-E26426D71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44108-C9D4-49E4-A25A-DA1DE2F48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x &lt;- c(5,3,6,8,14,19,23)</a:t>
            </a:r>
          </a:p>
          <a:p>
            <a:pPr marL="0" indent="0">
              <a:buNone/>
            </a:pPr>
            <a:r>
              <a:rPr lang="en-US" dirty="0"/>
              <a:t>count &lt;- 0</a:t>
            </a:r>
          </a:p>
          <a:p>
            <a:pPr marL="0" indent="0">
              <a:buNone/>
            </a:pPr>
            <a:r>
              <a:rPr lang="en-US" dirty="0"/>
              <a:t>for (</a:t>
            </a:r>
            <a:r>
              <a:rPr lang="en-US" dirty="0" err="1"/>
              <a:t>val</a:t>
            </a:r>
            <a:r>
              <a:rPr lang="en-US" dirty="0"/>
              <a:t> in x) {</a:t>
            </a:r>
          </a:p>
          <a:p>
            <a:pPr marL="0" indent="0">
              <a:buNone/>
            </a:pPr>
            <a:r>
              <a:rPr lang="en-US" dirty="0"/>
              <a:t>  if(</a:t>
            </a:r>
            <a:r>
              <a:rPr lang="en-US" dirty="0" err="1"/>
              <a:t>val</a:t>
            </a:r>
            <a:r>
              <a:rPr lang="en-US" dirty="0"/>
              <a:t> %% 2 == 0)  count = count+1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print(count)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77069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7AF5E-144E-46E3-8121-7AACFC35D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While…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65BC8-AC42-4469-9CB9-A8060889A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i &lt;- 1</a:t>
            </a:r>
          </a:p>
          <a:p>
            <a:pPr marL="0" indent="0">
              <a:buNone/>
            </a:pPr>
            <a:r>
              <a:rPr lang="nn-NO" dirty="0"/>
              <a:t>while (i &lt; 6) {</a:t>
            </a:r>
          </a:p>
          <a:p>
            <a:pPr marL="0" indent="0">
              <a:buNone/>
            </a:pPr>
            <a:r>
              <a:rPr lang="nn-NO" dirty="0"/>
              <a:t>print(i)</a:t>
            </a:r>
          </a:p>
          <a:p>
            <a:pPr marL="0" indent="0">
              <a:buNone/>
            </a:pPr>
            <a:r>
              <a:rPr lang="nn-NO" dirty="0"/>
              <a:t>i = i+1</a:t>
            </a:r>
          </a:p>
          <a:p>
            <a:pPr marL="0" indent="0">
              <a:buNone/>
            </a:pPr>
            <a:r>
              <a:rPr lang="nn-NO" dirty="0"/>
              <a:t>}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8242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3A04-94E2-40C1-BBD6-A504EC70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FD732-C9C4-432E-B784-291CFDA41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Write a program to accept a number from  user and print it’s multiplication table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59246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6D7CD-C893-48BE-A793-B419FAB6B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266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US" dirty="0"/>
              <a:t># R Program to find the multiplication table (from 1 to 10)</a:t>
            </a:r>
          </a:p>
          <a:p>
            <a:pPr marL="0" indent="0">
              <a:buNone/>
            </a:pPr>
            <a:r>
              <a:rPr lang="en-US" dirty="0"/>
              <a:t># take input from the user</a:t>
            </a:r>
          </a:p>
          <a:p>
            <a:pPr marL="0" indent="0">
              <a:buNone/>
            </a:pPr>
            <a:r>
              <a:rPr lang="en-US" dirty="0"/>
              <a:t>num = </a:t>
            </a:r>
            <a:r>
              <a:rPr lang="en-US" dirty="0" err="1"/>
              <a:t>as.integer</a:t>
            </a:r>
            <a:r>
              <a:rPr lang="en-US" dirty="0"/>
              <a:t>(</a:t>
            </a:r>
            <a:r>
              <a:rPr lang="en-US" dirty="0" err="1"/>
              <a:t>readline</a:t>
            </a:r>
            <a:r>
              <a:rPr lang="en-US" dirty="0"/>
              <a:t>(prompt = "Enter a number: "))</a:t>
            </a:r>
          </a:p>
          <a:p>
            <a:pPr marL="0" indent="0">
              <a:buNone/>
            </a:pPr>
            <a:r>
              <a:rPr lang="en-US" dirty="0"/>
              <a:t># use for loop to iterate 10 times</a:t>
            </a:r>
          </a:p>
          <a:p>
            <a:pPr marL="0" indent="0">
              <a:buNone/>
            </a:pPr>
            <a:r>
              <a:rPr lang="en-US" dirty="0"/>
              <a:t>for(</a:t>
            </a:r>
            <a:r>
              <a:rPr lang="en-US" dirty="0" err="1"/>
              <a:t>i</a:t>
            </a:r>
            <a:r>
              <a:rPr lang="en-US" dirty="0"/>
              <a:t> in 1:10) {</a:t>
            </a:r>
          </a:p>
          <a:p>
            <a:pPr marL="0" indent="0">
              <a:buNone/>
            </a:pPr>
            <a:r>
              <a:rPr lang="en-US" dirty="0"/>
              <a:t>  print(paste(</a:t>
            </a:r>
            <a:r>
              <a:rPr lang="en-US" dirty="0" err="1"/>
              <a:t>num,'x</a:t>
            </a:r>
            <a:r>
              <a:rPr lang="en-US" dirty="0"/>
              <a:t>', </a:t>
            </a:r>
            <a:r>
              <a:rPr lang="en-US" dirty="0" err="1"/>
              <a:t>i</a:t>
            </a:r>
            <a:r>
              <a:rPr lang="en-US" dirty="0"/>
              <a:t>, '=', num*</a:t>
            </a:r>
            <a:r>
              <a:rPr lang="en-US" dirty="0" err="1"/>
              <a:t>i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}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7608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007FE-DA84-48FF-94D6-63F78367A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098" y="2220051"/>
            <a:ext cx="4609011" cy="1325563"/>
          </a:xfrm>
        </p:spPr>
        <p:txBody>
          <a:bodyPr/>
          <a:lstStyle/>
          <a:p>
            <a:r>
              <a:rPr lang="en-IN" dirty="0"/>
              <a:t>Data Structures </a:t>
            </a:r>
          </a:p>
        </p:txBody>
      </p:sp>
    </p:spTree>
    <p:extLst>
      <p:ext uri="{BB962C8B-B14F-4D97-AF65-F5344CB8AC3E}">
        <p14:creationId xmlns:p14="http://schemas.microsoft.com/office/powerpoint/2010/main" val="20203329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17A1B-B261-4367-8034-11222586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F7279-F66E-4641-AB3E-62BD022DA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 operates on named data structures. The simplest such structure is the vector, which is a single entity consisting of an ordered collection of different atomic vectors, also termed as six classes of vectors. </a:t>
            </a:r>
            <a:endParaRPr lang="en-IN" dirty="0"/>
          </a:p>
          <a:p>
            <a:r>
              <a:rPr lang="en-IN" dirty="0"/>
              <a:t>lists of same type of data</a:t>
            </a:r>
          </a:p>
          <a:p>
            <a:r>
              <a:rPr lang="en-IN" dirty="0"/>
              <a:t>R is also called Vectorized language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5100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FDC6-BC3A-7CB9-CE8F-59EBEDFD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7498F-5FC4-659C-23D9-BF195A3EC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Hands on Vector</a:t>
            </a:r>
          </a:p>
        </p:txBody>
      </p:sp>
    </p:spTree>
    <p:extLst>
      <p:ext uri="{BB962C8B-B14F-4D97-AF65-F5344CB8AC3E}">
        <p14:creationId xmlns:p14="http://schemas.microsoft.com/office/powerpoint/2010/main" val="11099900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FF09-4D9C-4A55-8703-90A862E0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Data frame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80D47-D66B-450A-B3E6-BCFD42EEC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A data frame is a table or a two-dimensional array-like structure in which each column contains values of one variable and each row contains one set of values from each column. Unlike a matrix in data frame each column can contain different modes of data. </a:t>
            </a:r>
          </a:p>
          <a:p>
            <a:pPr algn="just"/>
            <a:r>
              <a:rPr lang="en-US" dirty="0"/>
              <a:t>Data frames are generally created by reading in a dataset using importing of different files from other software’s. </a:t>
            </a:r>
          </a:p>
          <a:p>
            <a:pPr algn="just"/>
            <a:r>
              <a:rPr lang="en-US" dirty="0"/>
              <a:t>We can extract specific column from a data frame using $ sign succeeded by column name or by a column number, while a row can be extracted by specifying the row numbers only.</a:t>
            </a:r>
          </a:p>
          <a:p>
            <a:pPr algn="just"/>
            <a:r>
              <a:rPr lang="en-US" dirty="0"/>
              <a:t>Different functions like str, </a:t>
            </a:r>
            <a:r>
              <a:rPr lang="en-US" dirty="0" err="1"/>
              <a:t>colnames</a:t>
            </a:r>
            <a:r>
              <a:rPr lang="en-US" dirty="0"/>
              <a:t>, </a:t>
            </a:r>
            <a:r>
              <a:rPr lang="en-US" dirty="0" err="1"/>
              <a:t>rownames</a:t>
            </a:r>
            <a:r>
              <a:rPr lang="en-US" dirty="0"/>
              <a:t>, summary etc. can be used on a data frame to view the details.</a:t>
            </a:r>
            <a:endParaRPr lang="en-IN" dirty="0"/>
          </a:p>
          <a:p>
            <a:pPr algn="just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2550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B4E8B3-EDB2-53D8-1ACF-53BCFB516FF7}"/>
              </a:ext>
            </a:extLst>
          </p:cNvPr>
          <p:cNvSpPr txBox="1"/>
          <p:nvPr/>
        </p:nvSpPr>
        <p:spPr>
          <a:xfrm>
            <a:off x="1403131" y="1340069"/>
            <a:ext cx="4225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Hands on Data Frames</a:t>
            </a:r>
          </a:p>
        </p:txBody>
      </p:sp>
    </p:spTree>
    <p:extLst>
      <p:ext uri="{BB962C8B-B14F-4D97-AF65-F5344CB8AC3E}">
        <p14:creationId xmlns:p14="http://schemas.microsoft.com/office/powerpoint/2010/main" val="3089574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7F536-AEEF-4231-A4E7-7CD4435A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Other 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9CE0D-CA8E-4210-9FAE-981DA7643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Lists ( can have different data types)</a:t>
            </a:r>
          </a:p>
          <a:p>
            <a:r>
              <a:rPr lang="en-IN" dirty="0"/>
              <a:t>Matrices ( 2 dimensional,  Usually same data types)</a:t>
            </a:r>
          </a:p>
          <a:p>
            <a:r>
              <a:rPr lang="en-IN" dirty="0"/>
              <a:t>Arrays( multiple dimensional , same data type)</a:t>
            </a:r>
          </a:p>
        </p:txBody>
      </p:sp>
    </p:spTree>
    <p:extLst>
      <p:ext uri="{BB962C8B-B14F-4D97-AF65-F5344CB8AC3E}">
        <p14:creationId xmlns:p14="http://schemas.microsoft.com/office/powerpoint/2010/main" val="2813528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2504</TotalTime>
  <Words>1737</Words>
  <Application>Microsoft Office PowerPoint</Application>
  <PresentationFormat>Widescreen</PresentationFormat>
  <Paragraphs>245</Paragraphs>
  <Slides>42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Wingdings</vt:lpstr>
      <vt:lpstr>Office Theme</vt:lpstr>
      <vt:lpstr>Bitmap Image</vt:lpstr>
      <vt:lpstr>How to learn any tool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Input</vt:lpstr>
      <vt:lpstr>Process </vt:lpstr>
      <vt:lpstr>Output</vt:lpstr>
      <vt:lpstr>R101</vt:lpstr>
      <vt:lpstr>Before diving in…</vt:lpstr>
      <vt:lpstr>PowerPoint Presentation</vt:lpstr>
      <vt:lpstr>R Studio has four main window sections: </vt:lpstr>
      <vt:lpstr>R as a calculator</vt:lpstr>
      <vt:lpstr>R as a calculator…</vt:lpstr>
      <vt:lpstr>R as a calculator…</vt:lpstr>
      <vt:lpstr>R as a calculator…</vt:lpstr>
      <vt:lpstr>Data Types</vt:lpstr>
      <vt:lpstr>Numeric Data Type </vt:lpstr>
      <vt:lpstr>Integers Data Type</vt:lpstr>
      <vt:lpstr>Complex Data Type</vt:lpstr>
      <vt:lpstr>Logical Data Type</vt:lpstr>
      <vt:lpstr>Character Data Type</vt:lpstr>
      <vt:lpstr>Conversion into Numeric </vt:lpstr>
      <vt:lpstr>Conversion into Integer</vt:lpstr>
      <vt:lpstr>Conversion into Complex</vt:lpstr>
      <vt:lpstr>Conversion into Logical </vt:lpstr>
      <vt:lpstr>Conversion into character </vt:lpstr>
      <vt:lpstr>I/O</vt:lpstr>
      <vt:lpstr>PowerPoint Presentation</vt:lpstr>
      <vt:lpstr>PowerPoint Presentation</vt:lpstr>
      <vt:lpstr>Flow Control (Conditions and Loops) </vt:lpstr>
      <vt:lpstr>For loop</vt:lpstr>
      <vt:lpstr>While…</vt:lpstr>
      <vt:lpstr>PowerPoint Presentation</vt:lpstr>
      <vt:lpstr>PowerPoint Presentation</vt:lpstr>
      <vt:lpstr>Data Structures </vt:lpstr>
      <vt:lpstr>Vectors</vt:lpstr>
      <vt:lpstr>PowerPoint Presentation</vt:lpstr>
      <vt:lpstr>Data frame</vt:lpstr>
      <vt:lpstr>PowerPoint Presentation</vt:lpstr>
      <vt:lpstr>Other data structures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103</cp:revision>
  <dcterms:created xsi:type="dcterms:W3CDTF">2020-01-14T10:14:43Z</dcterms:created>
  <dcterms:modified xsi:type="dcterms:W3CDTF">2025-05-13T12:24:40Z</dcterms:modified>
</cp:coreProperties>
</file>