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36" y="1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1F3863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2E5496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1F3863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2E5496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1F3863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1F3863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52067" y="79448"/>
            <a:ext cx="1083525" cy="7038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0223" y="111632"/>
            <a:ext cx="5051552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1F3863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6155" y="1124244"/>
            <a:ext cx="5216525" cy="4398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2E5496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068557" y="6465214"/>
            <a:ext cx="2444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0839" y="2574112"/>
            <a:ext cx="5381625" cy="168465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 indent="1270635">
              <a:lnSpc>
                <a:spcPct val="101499"/>
              </a:lnSpc>
              <a:spcBef>
                <a:spcPts val="5"/>
              </a:spcBef>
            </a:pPr>
            <a:r>
              <a:rPr sz="5400" spc="-10" dirty="0"/>
              <a:t>Control </a:t>
            </a:r>
            <a:r>
              <a:rPr sz="5400" dirty="0"/>
              <a:t>Structure</a:t>
            </a:r>
            <a:r>
              <a:rPr sz="5400" spc="-220" dirty="0"/>
              <a:t> </a:t>
            </a:r>
            <a:r>
              <a:rPr sz="5400" dirty="0"/>
              <a:t>in</a:t>
            </a:r>
            <a:r>
              <a:rPr sz="5400" spc="-175" dirty="0"/>
              <a:t> </a:t>
            </a:r>
            <a:r>
              <a:rPr sz="5400" spc="-50" dirty="0"/>
              <a:t>R</a:t>
            </a:r>
            <a:endParaRPr sz="54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</a:t>
            </a:fld>
            <a:endParaRPr spc="-25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24CD60-37F1-002D-F437-E6726472B9B9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6411" y="1179575"/>
            <a:ext cx="5599176" cy="50352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808DF4-E99D-E249-5352-398E6FE3A1DF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6855" y="1092708"/>
            <a:ext cx="7619838" cy="503171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9E7CBD-ACEE-2E81-5ECF-0B760DF03830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30" y="4070551"/>
            <a:ext cx="11350766" cy="255127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7835" y="1176492"/>
            <a:ext cx="11349246" cy="234548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561543" y="651509"/>
            <a:ext cx="3892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C55A11"/>
                </a:solidFill>
                <a:latin typeface="Verdana"/>
                <a:cs typeface="Verdana"/>
              </a:rPr>
              <a:t>IF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3869" y="1264158"/>
            <a:ext cx="10993120" cy="2165985"/>
          </a:xfrm>
          <a:prstGeom prst="rect">
            <a:avLst/>
          </a:prstGeom>
          <a:solidFill>
            <a:srgbClr val="FFFFFF"/>
          </a:solidFill>
          <a:ln w="38100">
            <a:solidFill>
              <a:srgbClr val="BCD6ED"/>
            </a:solidFill>
          </a:ln>
        </p:spPr>
        <p:txBody>
          <a:bodyPr vert="horz" wrap="square" lIns="0" tIns="151130" rIns="0" bIns="0" rtlCol="0">
            <a:spAutoFit/>
          </a:bodyPr>
          <a:lstStyle/>
          <a:p>
            <a:pPr marL="316230" marR="8427720">
              <a:lnSpc>
                <a:spcPct val="100000"/>
              </a:lnSpc>
              <a:spcBef>
                <a:spcPts val="1190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if</a:t>
            </a:r>
            <a:r>
              <a:rPr sz="2000" b="1" spc="-3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3A3838"/>
                </a:solidFill>
                <a:latin typeface="Verdana"/>
                <a:cs typeface="Verdana"/>
              </a:rPr>
              <a:t>(condition)</a:t>
            </a:r>
            <a:r>
              <a:rPr sz="2000" b="1" spc="-6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{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#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do</a:t>
            </a:r>
            <a:r>
              <a:rPr sz="2000" b="1" spc="-7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something</a:t>
            </a:r>
            <a:endParaRPr sz="2000">
              <a:latin typeface="Verdana"/>
              <a:cs typeface="Verdana"/>
            </a:endParaRPr>
          </a:p>
          <a:p>
            <a:pPr marL="316230">
              <a:lnSpc>
                <a:spcPct val="100000"/>
              </a:lnSpc>
            </a:pP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  <a:p>
            <a:pPr marL="316230">
              <a:lnSpc>
                <a:spcPct val="100000"/>
              </a:lnSpc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else</a:t>
            </a:r>
            <a:r>
              <a:rPr sz="2000" b="1" spc="-10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{</a:t>
            </a:r>
            <a:endParaRPr sz="2000">
              <a:latin typeface="Verdana"/>
              <a:cs typeface="Verdana"/>
            </a:endParaRPr>
          </a:p>
          <a:p>
            <a:pPr marL="316230">
              <a:lnSpc>
                <a:spcPct val="100000"/>
              </a:lnSpc>
            </a:pP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#</a:t>
            </a:r>
            <a:r>
              <a:rPr sz="2000" b="1" spc="-2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do</a:t>
            </a:r>
            <a:r>
              <a:rPr sz="2000" b="1" spc="-2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something</a:t>
            </a:r>
            <a:r>
              <a:rPr sz="2000" b="1" spc="-8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20" dirty="0">
                <a:solidFill>
                  <a:srgbClr val="C55A11"/>
                </a:solidFill>
                <a:latin typeface="Verdana"/>
                <a:cs typeface="Verdana"/>
              </a:rPr>
              <a:t>else</a:t>
            </a:r>
            <a:endParaRPr sz="2000">
              <a:latin typeface="Verdana"/>
              <a:cs typeface="Verdana"/>
            </a:endParaRPr>
          </a:p>
          <a:p>
            <a:pPr marL="316230">
              <a:lnSpc>
                <a:spcPct val="100000"/>
              </a:lnSpc>
            </a:pP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2457" y="3582161"/>
            <a:ext cx="1710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55A11"/>
                </a:solidFill>
                <a:latin typeface="Verdana"/>
                <a:cs typeface="Verdana"/>
              </a:rPr>
              <a:t>Example</a:t>
            </a:r>
            <a:r>
              <a:rPr sz="2400" b="1" spc="-7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400" b="1" spc="-50" dirty="0">
                <a:solidFill>
                  <a:srgbClr val="C55A11"/>
                </a:solidFill>
                <a:latin typeface="Verdana"/>
                <a:cs typeface="Verdana"/>
              </a:rPr>
              <a:t>: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6062" y="4161282"/>
            <a:ext cx="10994390" cy="2365375"/>
          </a:xfrm>
          <a:prstGeom prst="rect">
            <a:avLst/>
          </a:prstGeom>
          <a:solidFill>
            <a:srgbClr val="FFFFFF"/>
          </a:solidFill>
          <a:ln w="38100">
            <a:solidFill>
              <a:srgbClr val="BCD6ED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303530">
              <a:lnSpc>
                <a:spcPct val="100000"/>
              </a:lnSpc>
              <a:spcBef>
                <a:spcPts val="810"/>
              </a:spcBef>
            </a:pP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x</a:t>
            </a:r>
            <a:r>
              <a:rPr sz="2000" b="1" spc="-2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&lt;-</a:t>
            </a:r>
            <a:r>
              <a:rPr sz="2000" b="1" spc="-10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20" dirty="0">
                <a:solidFill>
                  <a:srgbClr val="BE9000"/>
                </a:solidFill>
                <a:latin typeface="Verdana"/>
                <a:cs typeface="Verdana"/>
              </a:rPr>
              <a:t>1</a:t>
            </a:r>
            <a:r>
              <a:rPr sz="2000" b="1" spc="-20" dirty="0">
                <a:solidFill>
                  <a:srgbClr val="333333"/>
                </a:solidFill>
                <a:latin typeface="Verdana"/>
                <a:cs typeface="Verdana"/>
              </a:rPr>
              <a:t>:</a:t>
            </a:r>
            <a:r>
              <a:rPr sz="2000" b="1" spc="-20" dirty="0">
                <a:solidFill>
                  <a:srgbClr val="BE9000"/>
                </a:solidFill>
                <a:latin typeface="Verdana"/>
                <a:cs typeface="Verdana"/>
              </a:rPr>
              <a:t>15</a:t>
            </a:r>
            <a:endParaRPr sz="2000">
              <a:latin typeface="Verdana"/>
              <a:cs typeface="Verdana"/>
            </a:endParaRPr>
          </a:p>
          <a:p>
            <a:pPr marL="303530" marR="7071995">
              <a:lnSpc>
                <a:spcPct val="100000"/>
              </a:lnSpc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if</a:t>
            </a:r>
            <a:r>
              <a:rPr sz="2000" b="1" spc="-4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(sample(x,</a:t>
            </a:r>
            <a:r>
              <a:rPr sz="2000" b="1" spc="-8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&lt;=</a:t>
            </a:r>
            <a:r>
              <a:rPr sz="2000" b="1" spc="-6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10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r>
              <a:rPr sz="2000" b="1" spc="-7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{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print(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"x</a:t>
            </a:r>
            <a:r>
              <a:rPr sz="2000" b="1" spc="-8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is</a:t>
            </a:r>
            <a:r>
              <a:rPr sz="2000" b="1" spc="-5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less</a:t>
            </a:r>
            <a:r>
              <a:rPr sz="2000" b="1" spc="-6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than</a:t>
            </a:r>
            <a:r>
              <a:rPr sz="2000" b="1" spc="-10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20" dirty="0">
                <a:solidFill>
                  <a:srgbClr val="C55A11"/>
                </a:solidFill>
                <a:latin typeface="Verdana"/>
                <a:cs typeface="Verdana"/>
              </a:rPr>
              <a:t>10"</a:t>
            </a:r>
            <a:r>
              <a:rPr sz="2000" b="1" spc="-20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endParaRPr sz="2000">
              <a:latin typeface="Verdana"/>
              <a:cs typeface="Verdana"/>
            </a:endParaRPr>
          </a:p>
          <a:p>
            <a:pPr marL="303530">
              <a:lnSpc>
                <a:spcPct val="100000"/>
              </a:lnSpc>
            </a:pP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  <a:p>
            <a:pPr marL="30353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else</a:t>
            </a:r>
            <a:r>
              <a:rPr sz="2000" b="1" spc="-10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{</a:t>
            </a:r>
            <a:endParaRPr sz="2000">
              <a:latin typeface="Verdana"/>
              <a:cs typeface="Verdana"/>
            </a:endParaRPr>
          </a:p>
          <a:p>
            <a:pPr marL="303530">
              <a:lnSpc>
                <a:spcPct val="100000"/>
              </a:lnSpc>
            </a:pP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print(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"x</a:t>
            </a:r>
            <a:r>
              <a:rPr sz="2000" b="1" spc="-10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is</a:t>
            </a:r>
            <a:r>
              <a:rPr sz="2000" b="1" spc="-7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greater</a:t>
            </a:r>
            <a:r>
              <a:rPr sz="2000" b="1" spc="-8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than</a:t>
            </a:r>
            <a:r>
              <a:rPr sz="2000" b="1" spc="-9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20" dirty="0">
                <a:solidFill>
                  <a:srgbClr val="C55A11"/>
                </a:solidFill>
                <a:latin typeface="Verdana"/>
                <a:cs typeface="Verdana"/>
              </a:rPr>
              <a:t>10"</a:t>
            </a:r>
            <a:r>
              <a:rPr sz="2000" b="1" spc="-20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endParaRPr sz="2000">
              <a:latin typeface="Verdana"/>
              <a:cs typeface="Verdana"/>
            </a:endParaRPr>
          </a:p>
          <a:p>
            <a:pPr marL="303530">
              <a:lnSpc>
                <a:spcPct val="100000"/>
              </a:lnSpc>
            </a:pP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518460-B215-BF4E-D612-A8ECD2FA0721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77" y="1618446"/>
            <a:ext cx="11364472" cy="398684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8931" y="1732788"/>
            <a:ext cx="10994390" cy="3754120"/>
          </a:xfrm>
          <a:prstGeom prst="rect">
            <a:avLst/>
          </a:prstGeom>
          <a:solidFill>
            <a:srgbClr val="FFFFFF"/>
          </a:solidFill>
          <a:ln w="57911">
            <a:solidFill>
              <a:srgbClr val="F4B083"/>
            </a:solidFill>
          </a:ln>
        </p:spPr>
        <p:txBody>
          <a:bodyPr vert="horz" wrap="square" lIns="0" tIns="158115" rIns="0" bIns="0" rtlCol="0">
            <a:spAutoFit/>
          </a:bodyPr>
          <a:lstStyle/>
          <a:p>
            <a:pPr marL="332740">
              <a:lnSpc>
                <a:spcPct val="100000"/>
              </a:lnSpc>
              <a:spcBef>
                <a:spcPts val="1245"/>
              </a:spcBef>
            </a:pPr>
            <a:r>
              <a:rPr sz="2000" b="1" spc="-10" dirty="0">
                <a:solidFill>
                  <a:srgbClr val="3A3838"/>
                </a:solidFill>
                <a:latin typeface="Verdana"/>
                <a:cs typeface="Verdana"/>
              </a:rPr>
              <a:t>x&lt;-</a:t>
            </a: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5</a:t>
            </a:r>
            <a:endParaRPr sz="2000">
              <a:latin typeface="Verdana"/>
              <a:cs typeface="Verdana"/>
            </a:endParaRPr>
          </a:p>
          <a:p>
            <a:pPr marL="332740">
              <a:lnSpc>
                <a:spcPct val="100000"/>
              </a:lnSpc>
              <a:spcBef>
                <a:spcPts val="1310"/>
              </a:spcBef>
            </a:pP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if</a:t>
            </a:r>
            <a:r>
              <a:rPr sz="2000" b="1" spc="-10" dirty="0">
                <a:solidFill>
                  <a:srgbClr val="3A3838"/>
                </a:solidFill>
                <a:latin typeface="Verdana"/>
                <a:cs typeface="Verdana"/>
              </a:rPr>
              <a:t>(x&gt;1){</a:t>
            </a:r>
            <a:endParaRPr sz="2000">
              <a:latin typeface="Verdana"/>
              <a:cs typeface="Verdana"/>
            </a:endParaRPr>
          </a:p>
          <a:p>
            <a:pPr marL="410209">
              <a:lnSpc>
                <a:spcPct val="100000"/>
              </a:lnSpc>
              <a:spcBef>
                <a:spcPts val="1295"/>
              </a:spcBef>
            </a:pP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print(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"x</a:t>
            </a:r>
            <a:r>
              <a:rPr sz="2000" b="1" spc="-9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is</a:t>
            </a:r>
            <a:r>
              <a:rPr sz="2000" b="1" spc="-4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greater</a:t>
            </a:r>
            <a:r>
              <a:rPr sz="2000" b="1" spc="-7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than</a:t>
            </a:r>
            <a:r>
              <a:rPr sz="2000" b="1" spc="-8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25" dirty="0">
                <a:solidFill>
                  <a:srgbClr val="C55A11"/>
                </a:solidFill>
                <a:latin typeface="Verdana"/>
                <a:cs typeface="Verdana"/>
              </a:rPr>
              <a:t>1"</a:t>
            </a:r>
            <a:r>
              <a:rPr sz="2000" b="1" spc="-25" dirty="0">
                <a:solidFill>
                  <a:srgbClr val="3A3838"/>
                </a:solidFill>
                <a:latin typeface="Verdana"/>
                <a:cs typeface="Verdana"/>
              </a:rPr>
              <a:t>)</a:t>
            </a:r>
            <a:endParaRPr sz="2000">
              <a:latin typeface="Verdana"/>
              <a:cs typeface="Verdana"/>
            </a:endParaRPr>
          </a:p>
          <a:p>
            <a:pPr marL="410209">
              <a:lnSpc>
                <a:spcPct val="100000"/>
              </a:lnSpc>
              <a:spcBef>
                <a:spcPts val="1200"/>
              </a:spcBef>
            </a:pP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  <a:p>
            <a:pPr marL="410209">
              <a:lnSpc>
                <a:spcPct val="100000"/>
              </a:lnSpc>
              <a:spcBef>
                <a:spcPts val="1200"/>
              </a:spcBef>
            </a:pP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else</a:t>
            </a:r>
            <a:r>
              <a:rPr sz="2000" b="1" spc="-10" dirty="0">
                <a:solidFill>
                  <a:srgbClr val="3A3838"/>
                </a:solidFill>
                <a:latin typeface="Verdana"/>
                <a:cs typeface="Verdana"/>
              </a:rPr>
              <a:t>{</a:t>
            </a:r>
            <a:endParaRPr sz="2000">
              <a:latin typeface="Verdana"/>
              <a:cs typeface="Verdana"/>
            </a:endParaRPr>
          </a:p>
          <a:p>
            <a:pPr marL="487680">
              <a:lnSpc>
                <a:spcPct val="100000"/>
              </a:lnSpc>
              <a:spcBef>
                <a:spcPts val="1300"/>
              </a:spcBef>
            </a:pP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print(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"x</a:t>
            </a:r>
            <a:r>
              <a:rPr sz="2000" b="1" spc="-8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is</a:t>
            </a:r>
            <a:r>
              <a:rPr sz="2000" b="1" spc="-3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less</a:t>
            </a:r>
            <a:r>
              <a:rPr sz="2000" b="1" spc="-4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than</a:t>
            </a:r>
            <a:r>
              <a:rPr sz="2000" b="1" spc="-8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25" dirty="0">
                <a:solidFill>
                  <a:srgbClr val="C55A11"/>
                </a:solidFill>
                <a:latin typeface="Verdana"/>
                <a:cs typeface="Verdana"/>
              </a:rPr>
              <a:t>1"</a:t>
            </a:r>
            <a:r>
              <a:rPr sz="2000" b="1" spc="-25" dirty="0">
                <a:solidFill>
                  <a:srgbClr val="3A3838"/>
                </a:solidFill>
                <a:latin typeface="Verdana"/>
                <a:cs typeface="Verdana"/>
              </a:rPr>
              <a:t>)</a:t>
            </a:r>
            <a:endParaRPr sz="2000">
              <a:latin typeface="Verdana"/>
              <a:cs typeface="Verdana"/>
            </a:endParaRPr>
          </a:p>
          <a:p>
            <a:pPr marL="487680">
              <a:lnSpc>
                <a:spcPct val="100000"/>
              </a:lnSpc>
              <a:spcBef>
                <a:spcPts val="1305"/>
              </a:spcBef>
            </a:pP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690168" y="1071498"/>
            <a:ext cx="3084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55A11"/>
                </a:solidFill>
                <a:latin typeface="Verdana"/>
                <a:cs typeface="Verdana"/>
              </a:rPr>
              <a:t>If</a:t>
            </a:r>
            <a:r>
              <a:rPr sz="2400" b="1" spc="-6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C55A11"/>
                </a:solidFill>
                <a:latin typeface="Verdana"/>
                <a:cs typeface="Verdana"/>
              </a:rPr>
              <a:t>else</a:t>
            </a:r>
            <a:r>
              <a:rPr sz="2400" b="1" spc="-4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C55A11"/>
                </a:solidFill>
                <a:latin typeface="Verdana"/>
                <a:cs typeface="Verdana"/>
              </a:rPr>
              <a:t>statement: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77" y="2854439"/>
            <a:ext cx="11364472" cy="38755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9577" y="1309064"/>
            <a:ext cx="11364472" cy="83828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561238" y="833704"/>
            <a:ext cx="41649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C55A11"/>
                </a:solidFill>
                <a:latin typeface="Verdana"/>
                <a:cs typeface="Verdana"/>
              </a:rPr>
              <a:t>Vectorization</a:t>
            </a:r>
            <a:r>
              <a:rPr sz="2400" b="1" spc="-9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C55A11"/>
                </a:solidFill>
                <a:latin typeface="Verdana"/>
                <a:cs typeface="Verdana"/>
              </a:rPr>
              <a:t>with</a:t>
            </a:r>
            <a:r>
              <a:rPr sz="2400" b="1" spc="-17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C55A11"/>
                </a:solidFill>
                <a:latin typeface="Verdana"/>
                <a:cs typeface="Verdana"/>
              </a:rPr>
              <a:t>ifelse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7031" y="1392936"/>
            <a:ext cx="10994390" cy="666115"/>
          </a:xfrm>
          <a:prstGeom prst="rect">
            <a:avLst/>
          </a:prstGeom>
          <a:solidFill>
            <a:srgbClr val="FFFFFF"/>
          </a:solidFill>
          <a:ln w="57911">
            <a:solidFill>
              <a:srgbClr val="DAE2F3"/>
            </a:solidFill>
          </a:ln>
        </p:spPr>
        <p:txBody>
          <a:bodyPr vert="horz" wrap="square" lIns="0" tIns="123825" rIns="0" bIns="0" rtlCol="0">
            <a:spAutoFit/>
          </a:bodyPr>
          <a:lstStyle/>
          <a:p>
            <a:pPr marL="174625">
              <a:lnSpc>
                <a:spcPct val="100000"/>
              </a:lnSpc>
              <a:spcBef>
                <a:spcPts val="97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ifelse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(x</a:t>
            </a:r>
            <a:r>
              <a:rPr sz="2000" b="1" spc="-6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&lt;=</a:t>
            </a:r>
            <a:r>
              <a:rPr sz="2000" b="1" spc="-4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10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,</a:t>
            </a:r>
            <a:r>
              <a:rPr sz="2000" b="1" spc="-1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"x</a:t>
            </a:r>
            <a:r>
              <a:rPr sz="2000" b="1" spc="-4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less</a:t>
            </a:r>
            <a:r>
              <a:rPr sz="2000" b="1" spc="-4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than</a:t>
            </a:r>
            <a:r>
              <a:rPr sz="2000" b="1" spc="-5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10",</a:t>
            </a:r>
            <a:r>
              <a:rPr sz="2000" b="1" spc="-2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"x</a:t>
            </a:r>
            <a:r>
              <a:rPr sz="2000" b="1" spc="-3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greater</a:t>
            </a:r>
            <a:r>
              <a:rPr sz="2000" b="1" spc="-7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than</a:t>
            </a:r>
            <a:r>
              <a:rPr sz="2000" b="1" spc="-9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20" dirty="0">
                <a:solidFill>
                  <a:srgbClr val="C55A11"/>
                </a:solidFill>
                <a:latin typeface="Verdana"/>
                <a:cs typeface="Verdana"/>
              </a:rPr>
              <a:t>10"</a:t>
            </a:r>
            <a:r>
              <a:rPr sz="2000" b="1" spc="-20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2678" y="2344293"/>
            <a:ext cx="49333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Other</a:t>
            </a:r>
            <a:r>
              <a:rPr sz="2000" b="1" spc="-6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valid</a:t>
            </a:r>
            <a:r>
              <a:rPr sz="2000" b="1" spc="-4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ways</a:t>
            </a:r>
            <a:r>
              <a:rPr sz="2000" b="1" spc="-3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of</a:t>
            </a:r>
            <a:r>
              <a:rPr sz="2000" b="1" spc="-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writing</a:t>
            </a:r>
            <a:r>
              <a:rPr sz="2000" b="1" spc="-9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if/else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8931" y="2967227"/>
            <a:ext cx="10994390" cy="3645535"/>
          </a:xfrm>
          <a:prstGeom prst="rect">
            <a:avLst/>
          </a:prstGeom>
          <a:solidFill>
            <a:srgbClr val="FFFFFF"/>
          </a:solidFill>
          <a:ln w="57911">
            <a:solidFill>
              <a:srgbClr val="DAE2F3"/>
            </a:solidFill>
          </a:ln>
        </p:spPr>
        <p:txBody>
          <a:bodyPr vert="horz" wrap="square" lIns="0" tIns="281305" rIns="0" bIns="0" rtlCol="0">
            <a:spAutoFit/>
          </a:bodyPr>
          <a:lstStyle/>
          <a:p>
            <a:pPr marL="212725">
              <a:lnSpc>
                <a:spcPct val="100000"/>
              </a:lnSpc>
              <a:spcBef>
                <a:spcPts val="221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if</a:t>
            </a:r>
            <a:r>
              <a:rPr sz="2000" b="1" spc="-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(sample(x,</a:t>
            </a:r>
            <a:r>
              <a:rPr sz="2000" b="1" spc="-6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r>
              <a:rPr sz="2000" b="1" spc="-2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&lt;</a:t>
            </a:r>
            <a:r>
              <a:rPr sz="2000" b="1" spc="-2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10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r>
              <a:rPr sz="2000" b="1" spc="-114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{</a:t>
            </a:r>
            <a:endParaRPr sz="2000">
              <a:latin typeface="Verdana"/>
              <a:cs typeface="Verdana"/>
            </a:endParaRPr>
          </a:p>
          <a:p>
            <a:pPr marL="112268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y</a:t>
            </a:r>
            <a:r>
              <a:rPr sz="2000" b="1" spc="-1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&lt;-</a:t>
            </a:r>
            <a:r>
              <a:rPr sz="2000" b="1" spc="-11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BE9000"/>
                </a:solidFill>
                <a:latin typeface="Verdana"/>
                <a:cs typeface="Verdana"/>
              </a:rPr>
              <a:t>5</a:t>
            </a:r>
            <a:endParaRPr sz="2000">
              <a:latin typeface="Verdana"/>
              <a:cs typeface="Verdana"/>
            </a:endParaRPr>
          </a:p>
          <a:p>
            <a:pPr marL="212725">
              <a:lnSpc>
                <a:spcPct val="100000"/>
              </a:lnSpc>
            </a:pP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}</a:t>
            </a:r>
            <a:r>
              <a:rPr sz="2000" b="1" spc="-2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else</a:t>
            </a:r>
            <a:r>
              <a:rPr sz="2000" b="1" spc="-8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{</a:t>
            </a:r>
            <a:endParaRPr sz="2000">
              <a:latin typeface="Verdana"/>
              <a:cs typeface="Verdana"/>
            </a:endParaRPr>
          </a:p>
          <a:p>
            <a:pPr marL="1122680">
              <a:lnSpc>
                <a:spcPct val="100000"/>
              </a:lnSpc>
            </a:pP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y &lt;-</a:t>
            </a:r>
            <a:r>
              <a:rPr sz="2000" b="1" spc="-114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BE9000"/>
                </a:solidFill>
                <a:latin typeface="Verdana"/>
                <a:cs typeface="Verdana"/>
              </a:rPr>
              <a:t>0</a:t>
            </a:r>
            <a:endParaRPr sz="2000">
              <a:latin typeface="Verdana"/>
              <a:cs typeface="Verdana"/>
            </a:endParaRPr>
          </a:p>
          <a:p>
            <a:pPr marL="212725">
              <a:lnSpc>
                <a:spcPct val="100000"/>
              </a:lnSpc>
            </a:pP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  <a:p>
            <a:pPr marL="474345" marR="6696709" indent="-262255">
              <a:lnSpc>
                <a:spcPct val="100000"/>
              </a:lnSpc>
            </a:pP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y</a:t>
            </a:r>
            <a:r>
              <a:rPr sz="2000" b="1" spc="-2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&lt;-</a:t>
            </a:r>
            <a:r>
              <a:rPr sz="2000" b="1" spc="-3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if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(sample(x,</a:t>
            </a:r>
            <a:r>
              <a:rPr sz="2000" b="1" spc="-6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r>
              <a:rPr sz="2000" b="1" spc="-2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&lt;</a:t>
            </a:r>
            <a:r>
              <a:rPr sz="2000" b="1" spc="-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10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r>
              <a:rPr sz="2000" b="1" spc="-10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{ </a:t>
            </a:r>
            <a:r>
              <a:rPr sz="2000" b="1" spc="-50" dirty="0">
                <a:solidFill>
                  <a:srgbClr val="BE9000"/>
                </a:solidFill>
                <a:latin typeface="Verdana"/>
                <a:cs typeface="Verdana"/>
              </a:rPr>
              <a:t>5</a:t>
            </a:r>
            <a:endParaRPr sz="2000">
              <a:latin typeface="Verdana"/>
              <a:cs typeface="Verdana"/>
            </a:endParaRPr>
          </a:p>
          <a:p>
            <a:pPr marL="474345" marR="9670415" indent="-262255">
              <a:lnSpc>
                <a:spcPct val="100000"/>
              </a:lnSpc>
            </a:pP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}</a:t>
            </a:r>
            <a:r>
              <a:rPr sz="2000" b="1" spc="-2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else</a:t>
            </a:r>
            <a:r>
              <a:rPr sz="2000" b="1" spc="-8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{ </a:t>
            </a:r>
            <a:r>
              <a:rPr sz="2000" b="1" spc="-50" dirty="0">
                <a:solidFill>
                  <a:srgbClr val="BE9000"/>
                </a:solidFill>
                <a:latin typeface="Verdana"/>
                <a:cs typeface="Verdana"/>
              </a:rPr>
              <a:t>0</a:t>
            </a:r>
            <a:endParaRPr sz="2000">
              <a:latin typeface="Verdana"/>
              <a:cs typeface="Verdana"/>
            </a:endParaRPr>
          </a:p>
          <a:p>
            <a:pPr marL="212725">
              <a:lnSpc>
                <a:spcPct val="100000"/>
              </a:lnSpc>
              <a:spcBef>
                <a:spcPts val="5"/>
              </a:spcBef>
            </a:pP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7E2D36-B7A7-4650-D0E9-096BED8F315D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11477" y="850375"/>
            <a:ext cx="11364595" cy="5161915"/>
            <a:chOff x="411477" y="850375"/>
            <a:chExt cx="11364595" cy="51619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477" y="850375"/>
              <a:ext cx="11364472" cy="51618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8931" y="976884"/>
              <a:ext cx="10994390" cy="4904740"/>
            </a:xfrm>
            <a:custGeom>
              <a:avLst/>
              <a:gdLst/>
              <a:ahLst/>
              <a:cxnLst/>
              <a:rect l="l" t="t" r="r" b="b"/>
              <a:pathLst>
                <a:path w="10994390" h="4904740">
                  <a:moveTo>
                    <a:pt x="10994136" y="0"/>
                  </a:moveTo>
                  <a:lnTo>
                    <a:pt x="0" y="0"/>
                  </a:lnTo>
                  <a:lnTo>
                    <a:pt x="0" y="4904232"/>
                  </a:lnTo>
                  <a:lnTo>
                    <a:pt x="10994136" y="4904232"/>
                  </a:lnTo>
                  <a:lnTo>
                    <a:pt x="109941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98931" y="976884"/>
              <a:ext cx="10994390" cy="4904740"/>
            </a:xfrm>
            <a:custGeom>
              <a:avLst/>
              <a:gdLst/>
              <a:ahLst/>
              <a:cxnLst/>
              <a:rect l="l" t="t" r="r" b="b"/>
              <a:pathLst>
                <a:path w="10994390" h="4904740">
                  <a:moveTo>
                    <a:pt x="0" y="4904232"/>
                  </a:moveTo>
                  <a:lnTo>
                    <a:pt x="10994136" y="4904232"/>
                  </a:lnTo>
                  <a:lnTo>
                    <a:pt x="10994136" y="0"/>
                  </a:lnTo>
                  <a:lnTo>
                    <a:pt x="0" y="0"/>
                  </a:lnTo>
                  <a:lnTo>
                    <a:pt x="0" y="4904232"/>
                  </a:lnTo>
                  <a:close/>
                </a:path>
              </a:pathLst>
            </a:custGeom>
            <a:ln w="57912">
              <a:solidFill>
                <a:srgbClr val="FFE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790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pc="-20" dirty="0"/>
              <a:t>x=10</a:t>
            </a:r>
          </a:p>
          <a:p>
            <a:pPr marL="172720">
              <a:lnSpc>
                <a:spcPct val="100000"/>
              </a:lnSpc>
              <a:spcBef>
                <a:spcPts val="1315"/>
              </a:spcBef>
            </a:pPr>
            <a:r>
              <a:rPr dirty="0"/>
              <a:t>if</a:t>
            </a:r>
            <a:r>
              <a:rPr dirty="0">
                <a:solidFill>
                  <a:srgbClr val="3A3838"/>
                </a:solidFill>
              </a:rPr>
              <a:t>(x&gt;1</a:t>
            </a:r>
            <a:r>
              <a:rPr spc="-50" dirty="0">
                <a:solidFill>
                  <a:srgbClr val="3A3838"/>
                </a:solidFill>
              </a:rPr>
              <a:t> </a:t>
            </a:r>
            <a:r>
              <a:rPr dirty="0">
                <a:solidFill>
                  <a:srgbClr val="3A3838"/>
                </a:solidFill>
              </a:rPr>
              <a:t>&amp;</a:t>
            </a:r>
            <a:r>
              <a:rPr spc="-20" dirty="0">
                <a:solidFill>
                  <a:srgbClr val="3A3838"/>
                </a:solidFill>
              </a:rPr>
              <a:t> </a:t>
            </a:r>
            <a:r>
              <a:rPr spc="-10" dirty="0">
                <a:solidFill>
                  <a:srgbClr val="3A3838"/>
                </a:solidFill>
              </a:rPr>
              <a:t>x&lt;7){</a:t>
            </a:r>
          </a:p>
          <a:p>
            <a:pPr marL="812800">
              <a:lnSpc>
                <a:spcPct val="100000"/>
              </a:lnSpc>
              <a:spcBef>
                <a:spcPts val="1065"/>
              </a:spcBef>
            </a:pPr>
            <a:r>
              <a:rPr dirty="0"/>
              <a:t>print(</a:t>
            </a:r>
            <a:r>
              <a:rPr dirty="0">
                <a:solidFill>
                  <a:srgbClr val="C55A11"/>
                </a:solidFill>
              </a:rPr>
              <a:t>"x</a:t>
            </a:r>
            <a:r>
              <a:rPr spc="-80" dirty="0">
                <a:solidFill>
                  <a:srgbClr val="C55A11"/>
                </a:solidFill>
              </a:rPr>
              <a:t> </a:t>
            </a:r>
            <a:r>
              <a:rPr dirty="0">
                <a:solidFill>
                  <a:srgbClr val="C55A11"/>
                </a:solidFill>
              </a:rPr>
              <a:t>is</a:t>
            </a:r>
            <a:r>
              <a:rPr spc="-45" dirty="0">
                <a:solidFill>
                  <a:srgbClr val="C55A11"/>
                </a:solidFill>
              </a:rPr>
              <a:t> </a:t>
            </a:r>
            <a:r>
              <a:rPr dirty="0">
                <a:solidFill>
                  <a:srgbClr val="C55A11"/>
                </a:solidFill>
              </a:rPr>
              <a:t>between</a:t>
            </a:r>
            <a:r>
              <a:rPr spc="-80" dirty="0">
                <a:solidFill>
                  <a:srgbClr val="C55A11"/>
                </a:solidFill>
              </a:rPr>
              <a:t> </a:t>
            </a:r>
            <a:r>
              <a:rPr dirty="0">
                <a:solidFill>
                  <a:srgbClr val="C55A11"/>
                </a:solidFill>
              </a:rPr>
              <a:t>1</a:t>
            </a:r>
            <a:r>
              <a:rPr spc="-25" dirty="0">
                <a:solidFill>
                  <a:srgbClr val="C55A11"/>
                </a:solidFill>
              </a:rPr>
              <a:t> </a:t>
            </a:r>
            <a:r>
              <a:rPr dirty="0">
                <a:solidFill>
                  <a:srgbClr val="C55A11"/>
                </a:solidFill>
              </a:rPr>
              <a:t>and</a:t>
            </a:r>
            <a:r>
              <a:rPr spc="-55" dirty="0">
                <a:solidFill>
                  <a:srgbClr val="C55A11"/>
                </a:solidFill>
              </a:rPr>
              <a:t> </a:t>
            </a:r>
            <a:r>
              <a:rPr spc="-25" dirty="0">
                <a:solidFill>
                  <a:srgbClr val="C55A11"/>
                </a:solidFill>
              </a:rPr>
              <a:t>7"</a:t>
            </a:r>
            <a:r>
              <a:rPr spc="-25" dirty="0">
                <a:solidFill>
                  <a:srgbClr val="3A3838"/>
                </a:solidFill>
              </a:rPr>
              <a:t>)</a:t>
            </a:r>
          </a:p>
          <a:p>
            <a:pPr marL="812800">
              <a:lnSpc>
                <a:spcPct val="100000"/>
              </a:lnSpc>
              <a:spcBef>
                <a:spcPts val="1595"/>
              </a:spcBef>
            </a:pPr>
            <a:r>
              <a:rPr spc="-50" dirty="0">
                <a:solidFill>
                  <a:srgbClr val="3A3838"/>
                </a:solidFill>
              </a:rPr>
              <a:t>}</a:t>
            </a:r>
          </a:p>
          <a:p>
            <a:pPr marL="812800" marR="5080">
              <a:lnSpc>
                <a:spcPts val="4010"/>
              </a:lnSpc>
              <a:spcBef>
                <a:spcPts val="390"/>
              </a:spcBef>
              <a:tabLst>
                <a:tab pos="2853055" algn="l"/>
              </a:tabLst>
            </a:pPr>
            <a:r>
              <a:rPr dirty="0"/>
              <a:t>else</a:t>
            </a:r>
            <a:r>
              <a:rPr spc="-50" dirty="0"/>
              <a:t> </a:t>
            </a:r>
            <a:r>
              <a:rPr dirty="0"/>
              <a:t>if</a:t>
            </a:r>
            <a:r>
              <a:rPr dirty="0">
                <a:solidFill>
                  <a:srgbClr val="3A3838"/>
                </a:solidFill>
              </a:rPr>
              <a:t>(x&gt;8</a:t>
            </a:r>
            <a:r>
              <a:rPr spc="-60" dirty="0">
                <a:solidFill>
                  <a:srgbClr val="3A3838"/>
                </a:solidFill>
              </a:rPr>
              <a:t> </a:t>
            </a:r>
            <a:r>
              <a:rPr spc="-50" dirty="0">
                <a:solidFill>
                  <a:srgbClr val="3A3838"/>
                </a:solidFill>
              </a:rPr>
              <a:t>&amp;</a:t>
            </a:r>
            <a:r>
              <a:rPr dirty="0">
                <a:solidFill>
                  <a:srgbClr val="3A3838"/>
                </a:solidFill>
              </a:rPr>
              <a:t>	x&lt;</a:t>
            </a:r>
            <a:r>
              <a:rPr spc="-25" dirty="0">
                <a:solidFill>
                  <a:srgbClr val="3A3838"/>
                </a:solidFill>
              </a:rPr>
              <a:t> </a:t>
            </a:r>
            <a:r>
              <a:rPr spc="-20" dirty="0">
                <a:solidFill>
                  <a:srgbClr val="3A3838"/>
                </a:solidFill>
              </a:rPr>
              <a:t>15){</a:t>
            </a:r>
            <a:r>
              <a:rPr dirty="0">
                <a:solidFill>
                  <a:srgbClr val="3A3838"/>
                </a:solidFill>
              </a:rPr>
              <a:t> </a:t>
            </a:r>
            <a:r>
              <a:rPr dirty="0"/>
              <a:t>print</a:t>
            </a:r>
            <a:r>
              <a:rPr dirty="0">
                <a:solidFill>
                  <a:srgbClr val="3A3838"/>
                </a:solidFill>
              </a:rPr>
              <a:t>(</a:t>
            </a:r>
            <a:r>
              <a:rPr dirty="0">
                <a:solidFill>
                  <a:srgbClr val="C55A11"/>
                </a:solidFill>
              </a:rPr>
              <a:t>"x</a:t>
            </a:r>
            <a:r>
              <a:rPr spc="-75" dirty="0">
                <a:solidFill>
                  <a:srgbClr val="C55A11"/>
                </a:solidFill>
              </a:rPr>
              <a:t> </a:t>
            </a:r>
            <a:r>
              <a:rPr dirty="0">
                <a:solidFill>
                  <a:srgbClr val="C55A11"/>
                </a:solidFill>
              </a:rPr>
              <a:t>is</a:t>
            </a:r>
            <a:r>
              <a:rPr spc="-45" dirty="0">
                <a:solidFill>
                  <a:srgbClr val="C55A11"/>
                </a:solidFill>
              </a:rPr>
              <a:t> </a:t>
            </a:r>
            <a:r>
              <a:rPr dirty="0">
                <a:solidFill>
                  <a:srgbClr val="C55A11"/>
                </a:solidFill>
              </a:rPr>
              <a:t>between</a:t>
            </a:r>
            <a:r>
              <a:rPr spc="-75" dirty="0">
                <a:solidFill>
                  <a:srgbClr val="C55A11"/>
                </a:solidFill>
              </a:rPr>
              <a:t> </a:t>
            </a:r>
            <a:r>
              <a:rPr dirty="0">
                <a:solidFill>
                  <a:srgbClr val="C55A11"/>
                </a:solidFill>
              </a:rPr>
              <a:t>8</a:t>
            </a:r>
            <a:r>
              <a:rPr spc="-20" dirty="0">
                <a:solidFill>
                  <a:srgbClr val="C55A11"/>
                </a:solidFill>
              </a:rPr>
              <a:t> </a:t>
            </a:r>
            <a:r>
              <a:rPr dirty="0">
                <a:solidFill>
                  <a:srgbClr val="C55A11"/>
                </a:solidFill>
              </a:rPr>
              <a:t>and</a:t>
            </a:r>
            <a:r>
              <a:rPr spc="-80" dirty="0">
                <a:solidFill>
                  <a:srgbClr val="C55A11"/>
                </a:solidFill>
              </a:rPr>
              <a:t> </a:t>
            </a:r>
            <a:r>
              <a:rPr spc="-20" dirty="0">
                <a:solidFill>
                  <a:srgbClr val="C55A11"/>
                </a:solidFill>
              </a:rPr>
              <a:t>15"</a:t>
            </a:r>
            <a:r>
              <a:rPr spc="-20" dirty="0">
                <a:solidFill>
                  <a:srgbClr val="3A3838"/>
                </a:solidFill>
              </a:rPr>
              <a:t>)</a:t>
            </a:r>
          </a:p>
          <a:p>
            <a:pPr marL="812800">
              <a:lnSpc>
                <a:spcPct val="100000"/>
              </a:lnSpc>
              <a:spcBef>
                <a:spcPts val="1425"/>
              </a:spcBef>
            </a:pPr>
            <a:r>
              <a:rPr spc="-50" dirty="0">
                <a:solidFill>
                  <a:srgbClr val="3A3838"/>
                </a:solidFill>
              </a:rPr>
              <a:t>}</a:t>
            </a:r>
          </a:p>
          <a:p>
            <a:pPr>
              <a:lnSpc>
                <a:spcPct val="100000"/>
              </a:lnSpc>
            </a:pPr>
            <a:endParaRPr spc="-50" dirty="0">
              <a:solidFill>
                <a:srgbClr val="3A3838"/>
              </a:solidFill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pc="-50" dirty="0">
              <a:solidFill>
                <a:srgbClr val="3A3838"/>
              </a:solidFill>
            </a:endParaRPr>
          </a:p>
          <a:p>
            <a:pPr marL="12700">
              <a:lnSpc>
                <a:spcPct val="100000"/>
              </a:lnSpc>
            </a:pPr>
            <a:r>
              <a:rPr dirty="0"/>
              <a:t>[1]</a:t>
            </a:r>
            <a:r>
              <a:rPr spc="-35" dirty="0"/>
              <a:t> </a:t>
            </a:r>
            <a:r>
              <a:rPr dirty="0">
                <a:solidFill>
                  <a:srgbClr val="C55A11"/>
                </a:solidFill>
              </a:rPr>
              <a:t>"x</a:t>
            </a:r>
            <a:r>
              <a:rPr spc="-35" dirty="0">
                <a:solidFill>
                  <a:srgbClr val="C55A11"/>
                </a:solidFill>
              </a:rPr>
              <a:t> </a:t>
            </a:r>
            <a:r>
              <a:rPr dirty="0">
                <a:solidFill>
                  <a:srgbClr val="C55A11"/>
                </a:solidFill>
              </a:rPr>
              <a:t>is</a:t>
            </a:r>
            <a:r>
              <a:rPr spc="-25" dirty="0">
                <a:solidFill>
                  <a:srgbClr val="C55A11"/>
                </a:solidFill>
              </a:rPr>
              <a:t> </a:t>
            </a:r>
            <a:r>
              <a:rPr dirty="0">
                <a:solidFill>
                  <a:srgbClr val="C55A11"/>
                </a:solidFill>
              </a:rPr>
              <a:t>between</a:t>
            </a:r>
            <a:r>
              <a:rPr spc="-50" dirty="0">
                <a:solidFill>
                  <a:srgbClr val="C55A11"/>
                </a:solidFill>
              </a:rPr>
              <a:t> </a:t>
            </a:r>
            <a:r>
              <a:rPr dirty="0">
                <a:solidFill>
                  <a:srgbClr val="C55A11"/>
                </a:solidFill>
              </a:rPr>
              <a:t>8</a:t>
            </a:r>
            <a:r>
              <a:rPr spc="-10" dirty="0">
                <a:solidFill>
                  <a:srgbClr val="C55A11"/>
                </a:solidFill>
              </a:rPr>
              <a:t> </a:t>
            </a:r>
            <a:r>
              <a:rPr dirty="0">
                <a:solidFill>
                  <a:srgbClr val="C55A11"/>
                </a:solidFill>
              </a:rPr>
              <a:t>and</a:t>
            </a:r>
            <a:r>
              <a:rPr spc="-65" dirty="0">
                <a:solidFill>
                  <a:srgbClr val="C55A11"/>
                </a:solidFill>
              </a:rPr>
              <a:t> </a:t>
            </a:r>
            <a:r>
              <a:rPr spc="-25" dirty="0">
                <a:solidFill>
                  <a:srgbClr val="C55A11"/>
                </a:solidFill>
              </a:rPr>
              <a:t>15"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50BFC2-6E52-7E90-78DB-1B4D3C64AE73}"/>
              </a:ext>
            </a:extLst>
          </p:cNvPr>
          <p:cNvSpPr/>
          <p:nvPr/>
        </p:nvSpPr>
        <p:spPr>
          <a:xfrm>
            <a:off x="10972800" y="0"/>
            <a:ext cx="1219200" cy="845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289" y="2354552"/>
            <a:ext cx="11364472" cy="296726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68248" y="850468"/>
            <a:ext cx="10407650" cy="119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C55A11"/>
                </a:solidFill>
                <a:latin typeface="Verdana"/>
                <a:cs typeface="Verdana"/>
              </a:rPr>
              <a:t>for</a:t>
            </a:r>
            <a:endParaRPr sz="2400">
              <a:latin typeface="Verdana"/>
              <a:cs typeface="Verdana"/>
            </a:endParaRPr>
          </a:p>
          <a:p>
            <a:pPr marL="154305" marR="5080">
              <a:lnSpc>
                <a:spcPts val="2300"/>
              </a:lnSpc>
              <a:spcBef>
                <a:spcPts val="1770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</a:t>
            </a:r>
            <a:r>
              <a:rPr sz="2000" b="1" spc="4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for</a:t>
            </a:r>
            <a:r>
              <a:rPr sz="2000" b="1" spc="4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loop</a:t>
            </a:r>
            <a:r>
              <a:rPr sz="2000" b="1" spc="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works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on</a:t>
            </a:r>
            <a:r>
              <a:rPr sz="2000" b="1" spc="3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an</a:t>
            </a:r>
            <a:r>
              <a:rPr sz="2000" b="1" spc="5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itterable</a:t>
            </a:r>
            <a:r>
              <a:rPr sz="2000" b="1" spc="6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variable</a:t>
            </a:r>
            <a:r>
              <a:rPr sz="2000" b="1" spc="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and</a:t>
            </a:r>
            <a:r>
              <a:rPr sz="2000" b="1" spc="3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assigns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successive</a:t>
            </a:r>
            <a:r>
              <a:rPr sz="2000" b="1" spc="-8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values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till the</a:t>
            </a:r>
            <a:r>
              <a:rPr sz="2000" b="1" spc="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end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of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 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sequence.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8744" y="2458211"/>
            <a:ext cx="10994390" cy="2755900"/>
          </a:xfrm>
          <a:prstGeom prst="rect">
            <a:avLst/>
          </a:prstGeom>
          <a:solidFill>
            <a:srgbClr val="FFFFFF"/>
          </a:solidFill>
          <a:ln w="57911">
            <a:solidFill>
              <a:srgbClr val="DBDBDB"/>
            </a:solidFill>
          </a:ln>
        </p:spPr>
        <p:txBody>
          <a:bodyPr vert="horz" wrap="square" lIns="0" tIns="245110" rIns="0" bIns="0" rtlCol="0">
            <a:spAutoFit/>
          </a:bodyPr>
          <a:lstStyle/>
          <a:p>
            <a:pPr marL="299085" marR="8465185">
              <a:lnSpc>
                <a:spcPct val="100000"/>
              </a:lnSpc>
              <a:spcBef>
                <a:spcPts val="1930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for</a:t>
            </a:r>
            <a:r>
              <a:rPr sz="2000" b="1" spc="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(i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in</a:t>
            </a:r>
            <a:r>
              <a:rPr sz="2000" b="1" spc="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: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10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r>
              <a:rPr sz="2000" b="1" spc="-8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{ </a:t>
            </a:r>
            <a:r>
              <a:rPr sz="2000" b="1" spc="-10" dirty="0">
                <a:solidFill>
                  <a:srgbClr val="333333"/>
                </a:solidFill>
                <a:latin typeface="Verdana"/>
                <a:cs typeface="Verdana"/>
              </a:rPr>
              <a:t>print(i)</a:t>
            </a:r>
            <a:endParaRPr sz="2000">
              <a:latin typeface="Verdana"/>
              <a:cs typeface="Verdana"/>
            </a:endParaRPr>
          </a:p>
          <a:p>
            <a:pPr marL="299085">
              <a:lnSpc>
                <a:spcPct val="100000"/>
              </a:lnSpc>
            </a:pP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  <a:p>
            <a:pPr marL="299085">
              <a:lnSpc>
                <a:spcPct val="100000"/>
              </a:lnSpc>
            </a:pP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x</a:t>
            </a:r>
            <a:r>
              <a:rPr sz="2000" b="1" spc="6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&lt;-</a:t>
            </a:r>
            <a:r>
              <a:rPr sz="2000" b="1" spc="6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c(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"apples"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,</a:t>
            </a:r>
            <a:r>
              <a:rPr sz="2000" b="1" spc="4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"oranges"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,</a:t>
            </a:r>
            <a:r>
              <a:rPr sz="2000" b="1" spc="4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"bananas"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,</a:t>
            </a: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"strawberries"</a:t>
            </a:r>
            <a:r>
              <a:rPr sz="2000" b="1" spc="-10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endParaRPr sz="2000">
              <a:latin typeface="Verdana"/>
              <a:cs typeface="Verdana"/>
            </a:endParaRPr>
          </a:p>
          <a:p>
            <a:pPr marL="299085">
              <a:lnSpc>
                <a:spcPct val="100000"/>
              </a:lnSpc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for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(i</a:t>
            </a:r>
            <a:r>
              <a:rPr sz="2000" b="1" spc="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in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x)</a:t>
            </a:r>
            <a:r>
              <a:rPr sz="2000" b="1" spc="-6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{</a:t>
            </a:r>
            <a:endParaRPr sz="2000">
              <a:latin typeface="Verdana"/>
              <a:cs typeface="Verdana"/>
            </a:endParaRPr>
          </a:p>
          <a:p>
            <a:pPr marL="299085">
              <a:lnSpc>
                <a:spcPct val="100000"/>
              </a:lnSpc>
            </a:pPr>
            <a:r>
              <a:rPr sz="2000" b="1" spc="-10" dirty="0">
                <a:solidFill>
                  <a:srgbClr val="333333"/>
                </a:solidFill>
                <a:latin typeface="Verdana"/>
                <a:cs typeface="Verdana"/>
              </a:rPr>
              <a:t>print(x[i])</a:t>
            </a:r>
            <a:endParaRPr sz="2000">
              <a:latin typeface="Verdana"/>
              <a:cs typeface="Verdana"/>
            </a:endParaRPr>
          </a:p>
          <a:p>
            <a:pPr marL="299085">
              <a:lnSpc>
                <a:spcPct val="100000"/>
              </a:lnSpc>
            </a:pP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CB13E8-315A-487F-97B8-23FEA656131E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777" y="4340325"/>
            <a:ext cx="11364472" cy="205439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777" y="1379196"/>
            <a:ext cx="11364472" cy="230127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672185" y="848105"/>
            <a:ext cx="513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C55A11"/>
                </a:solidFill>
                <a:latin typeface="Verdana"/>
                <a:cs typeface="Verdana"/>
              </a:rPr>
              <a:t>for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3231" y="1476755"/>
            <a:ext cx="10994390" cy="2101850"/>
          </a:xfrm>
          <a:prstGeom prst="rect">
            <a:avLst/>
          </a:prstGeom>
          <a:solidFill>
            <a:srgbClr val="FFFFFF"/>
          </a:solidFill>
          <a:ln w="57911">
            <a:solidFill>
              <a:srgbClr val="B4C6E7"/>
            </a:solidFill>
          </a:ln>
        </p:spPr>
        <p:txBody>
          <a:bodyPr vert="horz" wrap="square" lIns="0" tIns="248920" rIns="0" bIns="0" rtlCol="0">
            <a:spAutoFit/>
          </a:bodyPr>
          <a:lstStyle/>
          <a:p>
            <a:pPr marL="304800">
              <a:lnSpc>
                <a:spcPct val="100000"/>
              </a:lnSpc>
              <a:spcBef>
                <a:spcPts val="1960"/>
              </a:spcBef>
            </a:pPr>
            <a:r>
              <a:rPr sz="2000" b="1" dirty="0">
                <a:latin typeface="Verdana"/>
                <a:cs typeface="Verdana"/>
              </a:rPr>
              <a:t>x =</a:t>
            </a:r>
            <a:r>
              <a:rPr sz="2000" b="1" spc="-80" dirty="0">
                <a:latin typeface="Verdana"/>
                <a:cs typeface="Verdana"/>
              </a:rPr>
              <a:t> </a:t>
            </a:r>
            <a:r>
              <a:rPr sz="2000" b="1" spc="-10" dirty="0">
                <a:latin typeface="Verdana"/>
                <a:cs typeface="Verdana"/>
              </a:rPr>
              <a:t>c(1,2,3,4,5)</a:t>
            </a:r>
            <a:endParaRPr sz="2000">
              <a:latin typeface="Verdana"/>
              <a:cs typeface="Verdana"/>
            </a:endParaRPr>
          </a:p>
          <a:p>
            <a:pPr marL="304800">
              <a:lnSpc>
                <a:spcPct val="100000"/>
              </a:lnSpc>
              <a:spcBef>
                <a:spcPts val="110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for</a:t>
            </a:r>
            <a:r>
              <a:rPr sz="2000" b="1" dirty="0">
                <a:latin typeface="Verdana"/>
                <a:cs typeface="Verdana"/>
              </a:rPr>
              <a:t>(i</a:t>
            </a:r>
            <a:r>
              <a:rPr sz="2000" b="1" spc="-6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</a:t>
            </a:r>
            <a:r>
              <a:rPr sz="2000" b="1" spc="-70" dirty="0">
                <a:latin typeface="Verdana"/>
                <a:cs typeface="Verdana"/>
              </a:rPr>
              <a:t> </a:t>
            </a:r>
            <a:r>
              <a:rPr sz="2000" b="1" spc="-20" dirty="0">
                <a:solidFill>
                  <a:srgbClr val="BE9000"/>
                </a:solidFill>
                <a:latin typeface="Verdana"/>
                <a:cs typeface="Verdana"/>
              </a:rPr>
              <a:t>1</a:t>
            </a:r>
            <a:r>
              <a:rPr sz="2000" b="1" spc="-20" dirty="0">
                <a:latin typeface="Verdana"/>
                <a:cs typeface="Verdana"/>
              </a:rPr>
              <a:t>:</a:t>
            </a:r>
            <a:r>
              <a:rPr sz="2000" b="1" spc="-20" dirty="0">
                <a:solidFill>
                  <a:srgbClr val="BE9000"/>
                </a:solidFill>
                <a:latin typeface="Verdana"/>
                <a:cs typeface="Verdana"/>
              </a:rPr>
              <a:t>5</a:t>
            </a:r>
            <a:r>
              <a:rPr sz="2000" b="1" spc="-20" dirty="0">
                <a:latin typeface="Verdana"/>
                <a:cs typeface="Verdana"/>
              </a:rPr>
              <a:t>){</a:t>
            </a:r>
            <a:endParaRPr sz="2000">
              <a:latin typeface="Verdana"/>
              <a:cs typeface="Verdana"/>
            </a:endParaRPr>
          </a:p>
          <a:p>
            <a:pPr marL="304800">
              <a:lnSpc>
                <a:spcPct val="100000"/>
              </a:lnSpc>
              <a:spcBef>
                <a:spcPts val="1105"/>
              </a:spcBef>
            </a:pPr>
            <a:r>
              <a:rPr sz="2000" b="1" spc="-10" dirty="0">
                <a:latin typeface="Verdana"/>
                <a:cs typeface="Verdana"/>
              </a:rPr>
              <a:t>print(x[i])</a:t>
            </a:r>
            <a:endParaRPr sz="2000">
              <a:latin typeface="Verdana"/>
              <a:cs typeface="Verdana"/>
            </a:endParaRPr>
          </a:p>
          <a:p>
            <a:pPr marL="304800">
              <a:lnSpc>
                <a:spcPct val="100000"/>
              </a:lnSpc>
              <a:spcBef>
                <a:spcPts val="1095"/>
              </a:spcBef>
            </a:pPr>
            <a:r>
              <a:rPr sz="2000" b="1" spc="-50" dirty="0"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9267" y="3809492"/>
            <a:ext cx="661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C55A11"/>
                </a:solidFill>
                <a:latin typeface="Verdana"/>
                <a:cs typeface="Verdana"/>
              </a:rPr>
              <a:t>o/p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3231" y="4436364"/>
            <a:ext cx="10994390" cy="1858010"/>
          </a:xfrm>
          <a:prstGeom prst="rect">
            <a:avLst/>
          </a:prstGeom>
          <a:solidFill>
            <a:srgbClr val="FFFFFF"/>
          </a:solidFill>
          <a:ln w="57911">
            <a:solidFill>
              <a:srgbClr val="F8CAAC"/>
            </a:solidFill>
          </a:ln>
        </p:spPr>
        <p:txBody>
          <a:bodyPr vert="horz" wrap="square" lIns="0" tIns="251460" rIns="0" bIns="0" rtlCol="0">
            <a:spAutoFit/>
          </a:bodyPr>
          <a:lstStyle/>
          <a:p>
            <a:pPr marL="198120">
              <a:lnSpc>
                <a:spcPct val="100000"/>
              </a:lnSpc>
              <a:spcBef>
                <a:spcPts val="1980"/>
              </a:spcBef>
            </a:pPr>
            <a:r>
              <a:rPr sz="18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1800" b="1" spc="-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1800" b="1" spc="-50" dirty="0">
                <a:solidFill>
                  <a:srgbClr val="2E5496"/>
                </a:solidFill>
                <a:latin typeface="Verdana"/>
                <a:cs typeface="Verdana"/>
              </a:rPr>
              <a:t>1</a:t>
            </a:r>
            <a:endParaRPr sz="1800">
              <a:latin typeface="Verdana"/>
              <a:cs typeface="Verdana"/>
            </a:endParaRPr>
          </a:p>
          <a:p>
            <a:pPr marL="198120">
              <a:lnSpc>
                <a:spcPct val="100000"/>
              </a:lnSpc>
            </a:pPr>
            <a:r>
              <a:rPr sz="18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1800" b="1" spc="-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1800" b="1" spc="-50" dirty="0">
                <a:solidFill>
                  <a:srgbClr val="2E5496"/>
                </a:solidFill>
                <a:latin typeface="Verdana"/>
                <a:cs typeface="Verdana"/>
              </a:rPr>
              <a:t>2</a:t>
            </a:r>
            <a:endParaRPr sz="1800">
              <a:latin typeface="Verdana"/>
              <a:cs typeface="Verdana"/>
            </a:endParaRPr>
          </a:p>
          <a:p>
            <a:pPr marL="198120">
              <a:lnSpc>
                <a:spcPct val="100000"/>
              </a:lnSpc>
            </a:pPr>
            <a:r>
              <a:rPr sz="18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1800" b="1" spc="-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1800" b="1" spc="-50" dirty="0">
                <a:solidFill>
                  <a:srgbClr val="2E5496"/>
                </a:solidFill>
                <a:latin typeface="Verdana"/>
                <a:cs typeface="Verdana"/>
              </a:rPr>
              <a:t>3</a:t>
            </a:r>
            <a:endParaRPr sz="1800">
              <a:latin typeface="Verdana"/>
              <a:cs typeface="Verdana"/>
            </a:endParaRPr>
          </a:p>
          <a:p>
            <a:pPr marL="198120">
              <a:lnSpc>
                <a:spcPct val="100000"/>
              </a:lnSpc>
            </a:pPr>
            <a:r>
              <a:rPr sz="18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1800" b="1" spc="-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1800" b="1" spc="-50" dirty="0">
                <a:solidFill>
                  <a:srgbClr val="2E5496"/>
                </a:solidFill>
                <a:latin typeface="Verdana"/>
                <a:cs typeface="Verdana"/>
              </a:rPr>
              <a:t>4</a:t>
            </a:r>
            <a:endParaRPr sz="1800">
              <a:latin typeface="Verdana"/>
              <a:cs typeface="Verdana"/>
            </a:endParaRPr>
          </a:p>
          <a:p>
            <a:pPr marL="198120">
              <a:lnSpc>
                <a:spcPct val="100000"/>
              </a:lnSpc>
            </a:pPr>
            <a:r>
              <a:rPr sz="18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1800" b="1" spc="-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1800" b="1" spc="-50" dirty="0">
                <a:solidFill>
                  <a:srgbClr val="2E5496"/>
                </a:solidFill>
                <a:latin typeface="Verdana"/>
                <a:cs typeface="Verdana"/>
              </a:rPr>
              <a:t>5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46A89-58D1-EA9E-749D-1CACA4726729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2185" y="848105"/>
            <a:ext cx="513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C55A11"/>
                </a:solidFill>
                <a:latin typeface="Verdana"/>
                <a:cs typeface="Verdana"/>
              </a:rPr>
              <a:t>for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777" y="1408159"/>
            <a:ext cx="11364472" cy="331624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13231" y="1516380"/>
            <a:ext cx="10994390" cy="3095625"/>
          </a:xfrm>
          <a:prstGeom prst="rect">
            <a:avLst/>
          </a:prstGeom>
          <a:solidFill>
            <a:srgbClr val="FFFFFF"/>
          </a:solidFill>
          <a:ln w="57911">
            <a:solidFill>
              <a:srgbClr val="FFE699"/>
            </a:solidFill>
          </a:ln>
        </p:spPr>
        <p:txBody>
          <a:bodyPr vert="horz" wrap="square" lIns="0" tIns="1543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15"/>
              </a:spcBef>
            </a:pPr>
            <a:endParaRPr sz="2000">
              <a:latin typeface="Times New Roman"/>
              <a:cs typeface="Times New Roman"/>
            </a:endParaRPr>
          </a:p>
          <a:p>
            <a:pPr marL="309245">
              <a:lnSpc>
                <a:spcPct val="100000"/>
              </a:lnSpc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for</a:t>
            </a:r>
            <a:r>
              <a:rPr sz="2000" b="1" spc="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(i</a:t>
            </a:r>
            <a:r>
              <a:rPr sz="2000" b="1" spc="2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in</a:t>
            </a:r>
            <a:r>
              <a:rPr sz="2000" b="1" spc="3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: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4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r>
              <a:rPr sz="2000" b="1" spc="-4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{</a:t>
            </a:r>
            <a:endParaRPr sz="2000">
              <a:latin typeface="Verdana"/>
              <a:cs typeface="Verdana"/>
            </a:endParaRPr>
          </a:p>
          <a:p>
            <a:pPr marL="309245">
              <a:lnSpc>
                <a:spcPct val="100000"/>
              </a:lnSpc>
            </a:pPr>
            <a:r>
              <a:rPr sz="2000" b="1" spc="-10" dirty="0">
                <a:solidFill>
                  <a:srgbClr val="333333"/>
                </a:solidFill>
                <a:latin typeface="Verdana"/>
                <a:cs typeface="Verdana"/>
              </a:rPr>
              <a:t>print(x[i])</a:t>
            </a:r>
            <a:endParaRPr sz="2000">
              <a:latin typeface="Verdana"/>
              <a:cs typeface="Verdana"/>
            </a:endParaRPr>
          </a:p>
          <a:p>
            <a:pPr marL="309245">
              <a:lnSpc>
                <a:spcPct val="100000"/>
              </a:lnSpc>
              <a:spcBef>
                <a:spcPts val="5"/>
              </a:spcBef>
            </a:pP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  <a:p>
            <a:pPr marL="309245">
              <a:lnSpc>
                <a:spcPct val="100000"/>
              </a:lnSpc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for</a:t>
            </a:r>
            <a:r>
              <a:rPr sz="2000" b="1" spc="3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(i</a:t>
            </a:r>
            <a:r>
              <a:rPr sz="2000" b="1" spc="4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in</a:t>
            </a:r>
            <a:r>
              <a:rPr sz="2000" b="1" spc="4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seq(x))</a:t>
            </a:r>
            <a:r>
              <a:rPr sz="2000" b="1" spc="-3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{</a:t>
            </a:r>
            <a:endParaRPr sz="2000">
              <a:latin typeface="Verdana"/>
              <a:cs typeface="Verdana"/>
            </a:endParaRPr>
          </a:p>
          <a:p>
            <a:pPr marL="309245">
              <a:lnSpc>
                <a:spcPct val="100000"/>
              </a:lnSpc>
            </a:pPr>
            <a:r>
              <a:rPr sz="2000" b="1" spc="-10" dirty="0">
                <a:solidFill>
                  <a:srgbClr val="333333"/>
                </a:solidFill>
                <a:latin typeface="Verdana"/>
                <a:cs typeface="Verdana"/>
              </a:rPr>
              <a:t>print(x[i])</a:t>
            </a:r>
            <a:endParaRPr sz="2000">
              <a:latin typeface="Verdana"/>
              <a:cs typeface="Verdana"/>
            </a:endParaRPr>
          </a:p>
          <a:p>
            <a:pPr marL="309245">
              <a:lnSpc>
                <a:spcPct val="100000"/>
              </a:lnSpc>
            </a:pP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  <a:p>
            <a:pPr marL="309245">
              <a:lnSpc>
                <a:spcPct val="100000"/>
              </a:lnSpc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for</a:t>
            </a:r>
            <a:r>
              <a:rPr sz="2000" b="1" spc="2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(i</a:t>
            </a:r>
            <a:r>
              <a:rPr sz="2000" b="1" spc="3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in</a:t>
            </a:r>
            <a:r>
              <a:rPr sz="2000" b="1" spc="3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: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4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r>
              <a:rPr sz="2000" b="1" spc="-3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333333"/>
                </a:solidFill>
                <a:latin typeface="Verdana"/>
                <a:cs typeface="Verdana"/>
              </a:rPr>
              <a:t>print(x[i])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E248EB-642A-8FF3-620B-84DEBE84271E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777" y="1510247"/>
            <a:ext cx="11364472" cy="384205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661212" y="872185"/>
            <a:ext cx="22434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55A11"/>
                </a:solidFill>
                <a:latin typeface="Verdana"/>
                <a:cs typeface="Verdana"/>
              </a:rPr>
              <a:t>Nested</a:t>
            </a:r>
            <a:r>
              <a:rPr sz="2400" b="1" spc="-12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C55A11"/>
                </a:solidFill>
                <a:latin typeface="Verdana"/>
                <a:cs typeface="Verdana"/>
              </a:rPr>
              <a:t>loops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3231" y="1623060"/>
            <a:ext cx="10994390" cy="3611879"/>
          </a:xfrm>
          <a:prstGeom prst="rect">
            <a:avLst/>
          </a:prstGeom>
          <a:solidFill>
            <a:srgbClr val="FFFFFF"/>
          </a:solidFill>
          <a:ln w="57911">
            <a:solidFill>
              <a:srgbClr val="FFE699"/>
            </a:solidFill>
          </a:ln>
        </p:spPr>
        <p:txBody>
          <a:bodyPr vert="horz" wrap="square" lIns="0" tIns="234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8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516890">
              <a:lnSpc>
                <a:spcPct val="100000"/>
              </a:lnSpc>
            </a:pP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m</a:t>
            </a:r>
            <a:r>
              <a:rPr sz="2000" b="1" spc="-4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&lt;-</a:t>
            </a:r>
            <a:r>
              <a:rPr sz="2000" b="1" spc="-4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matrix(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: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10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,</a:t>
            </a:r>
            <a:r>
              <a:rPr sz="2000" b="1" spc="-9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25" dirty="0">
                <a:solidFill>
                  <a:srgbClr val="BE9000"/>
                </a:solidFill>
                <a:latin typeface="Verdana"/>
                <a:cs typeface="Verdana"/>
              </a:rPr>
              <a:t>2</a:t>
            </a:r>
            <a:r>
              <a:rPr sz="2000" b="1" spc="-25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endParaRPr sz="2000" dirty="0">
              <a:latin typeface="Verdana"/>
              <a:cs typeface="Verdana"/>
            </a:endParaRPr>
          </a:p>
          <a:p>
            <a:pPr marL="516890">
              <a:lnSpc>
                <a:spcPct val="100000"/>
              </a:lnSpc>
              <a:spcBef>
                <a:spcPts val="170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for</a:t>
            </a:r>
            <a:r>
              <a:rPr sz="2000" b="1" spc="-4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(i</a:t>
            </a:r>
            <a:r>
              <a:rPr sz="2000" b="1" spc="-1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in</a:t>
            </a:r>
            <a:r>
              <a:rPr sz="2000" b="1" spc="-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seq(nrow(m)))</a:t>
            </a:r>
            <a:r>
              <a:rPr sz="2000" b="1" spc="-4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{</a:t>
            </a:r>
            <a:endParaRPr sz="2000" dirty="0">
              <a:latin typeface="Verdana"/>
              <a:cs typeface="Verdana"/>
            </a:endParaRPr>
          </a:p>
          <a:p>
            <a:pPr marL="814069">
              <a:lnSpc>
                <a:spcPct val="100000"/>
              </a:lnSpc>
              <a:spcBef>
                <a:spcPts val="1800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for</a:t>
            </a:r>
            <a:r>
              <a:rPr sz="2000" b="1" spc="-4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(j</a:t>
            </a:r>
            <a:r>
              <a:rPr sz="2000" b="1" spc="-1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in</a:t>
            </a:r>
            <a:r>
              <a:rPr sz="2000" b="1" spc="-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seq(ncol(m)))</a:t>
            </a:r>
            <a:r>
              <a:rPr sz="2000" b="1" spc="-9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{</a:t>
            </a:r>
            <a:endParaRPr sz="2000" dirty="0">
              <a:latin typeface="Verdana"/>
              <a:cs typeface="Verdana"/>
            </a:endParaRPr>
          </a:p>
          <a:p>
            <a:pPr marL="1111250">
              <a:lnSpc>
                <a:spcPct val="100000"/>
              </a:lnSpc>
              <a:spcBef>
                <a:spcPts val="1805"/>
              </a:spcBef>
            </a:pP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print(m[i,</a:t>
            </a:r>
            <a:r>
              <a:rPr sz="2000" b="1" spc="-6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25" dirty="0">
                <a:solidFill>
                  <a:srgbClr val="333333"/>
                </a:solidFill>
                <a:latin typeface="Verdana"/>
                <a:cs typeface="Verdana"/>
              </a:rPr>
              <a:t>j])</a:t>
            </a:r>
            <a:endParaRPr sz="2000" dirty="0">
              <a:latin typeface="Verdana"/>
              <a:cs typeface="Verdana"/>
            </a:endParaRPr>
          </a:p>
          <a:p>
            <a:pPr marL="814069">
              <a:lnSpc>
                <a:spcPct val="100000"/>
              </a:lnSpc>
              <a:spcBef>
                <a:spcPts val="1700"/>
              </a:spcBef>
            </a:pP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}</a:t>
            </a:r>
            <a:endParaRPr sz="2000" dirty="0">
              <a:latin typeface="Verdana"/>
              <a:cs typeface="Verdana"/>
            </a:endParaRPr>
          </a:p>
          <a:p>
            <a:pPr marL="516890">
              <a:lnSpc>
                <a:spcPct val="100000"/>
              </a:lnSpc>
              <a:spcBef>
                <a:spcPts val="1800"/>
              </a:spcBef>
            </a:pP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}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114B03-F8C8-C0BD-442E-75ED3D046CD9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5175" y="850468"/>
            <a:ext cx="9975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C55A11"/>
                </a:solidFill>
                <a:latin typeface="Verdana"/>
                <a:cs typeface="Verdana"/>
              </a:rPr>
              <a:t>While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493" y="1642803"/>
            <a:ext cx="11364472" cy="242326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26948" y="1741932"/>
            <a:ext cx="10994390" cy="2220595"/>
          </a:xfrm>
          <a:prstGeom prst="rect">
            <a:avLst/>
          </a:prstGeom>
          <a:solidFill>
            <a:srgbClr val="FFFFFF"/>
          </a:solidFill>
          <a:ln w="57911">
            <a:solidFill>
              <a:srgbClr val="B4C6E7"/>
            </a:solidFill>
          </a:ln>
        </p:spPr>
        <p:txBody>
          <a:bodyPr vert="horz" wrap="square" lIns="0" tIns="251460" rIns="0" bIns="0" rtlCol="0">
            <a:spAutoFit/>
          </a:bodyPr>
          <a:lstStyle/>
          <a:p>
            <a:pPr marL="330835">
              <a:lnSpc>
                <a:spcPct val="100000"/>
              </a:lnSpc>
              <a:spcBef>
                <a:spcPts val="1980"/>
              </a:spcBef>
            </a:pP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i &lt;-</a:t>
            </a:r>
            <a:r>
              <a:rPr sz="2000" b="1" spc="-12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BE9000"/>
                </a:solidFill>
                <a:latin typeface="Verdana"/>
                <a:cs typeface="Verdana"/>
              </a:rPr>
              <a:t>1</a:t>
            </a:r>
            <a:endParaRPr sz="2000">
              <a:latin typeface="Verdana"/>
              <a:cs typeface="Verdana"/>
            </a:endParaRPr>
          </a:p>
          <a:p>
            <a:pPr marL="330835">
              <a:lnSpc>
                <a:spcPct val="100000"/>
              </a:lnSpc>
              <a:spcBef>
                <a:spcPts val="710"/>
              </a:spcBef>
              <a:tabLst>
                <a:tab pos="2740660" algn="l"/>
              </a:tabLst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while</a:t>
            </a:r>
            <a:r>
              <a:rPr sz="2000" b="1" spc="-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(i</a:t>
            </a:r>
            <a:r>
              <a:rPr sz="2000" b="1" spc="-1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&lt;</a:t>
            </a:r>
            <a:r>
              <a:rPr sz="2000" b="1" spc="-1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10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)</a:t>
            </a:r>
            <a:r>
              <a:rPr sz="2000" b="1" spc="-14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{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	</a:t>
            </a:r>
            <a:r>
              <a:rPr sz="2000" b="1" spc="-10" dirty="0">
                <a:solidFill>
                  <a:srgbClr val="333333"/>
                </a:solidFill>
                <a:latin typeface="Verdana"/>
                <a:cs typeface="Verdana"/>
              </a:rPr>
              <a:t>print(i)</a:t>
            </a:r>
            <a:endParaRPr sz="2000">
              <a:latin typeface="Verdana"/>
              <a:cs typeface="Verdana"/>
            </a:endParaRPr>
          </a:p>
          <a:p>
            <a:pPr marL="641350">
              <a:lnSpc>
                <a:spcPct val="100000"/>
              </a:lnSpc>
              <a:spcBef>
                <a:spcPts val="1750"/>
              </a:spcBef>
            </a:pP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i &lt;-</a:t>
            </a:r>
            <a:r>
              <a:rPr sz="2000" b="1" spc="-1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i</a:t>
            </a:r>
            <a:r>
              <a:rPr sz="2000" b="1" spc="-1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33333"/>
                </a:solidFill>
                <a:latin typeface="Verdana"/>
                <a:cs typeface="Verdana"/>
              </a:rPr>
              <a:t>+</a:t>
            </a:r>
            <a:r>
              <a:rPr sz="2000" b="1" spc="-4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BE9000"/>
                </a:solidFill>
                <a:latin typeface="Verdana"/>
                <a:cs typeface="Verdana"/>
              </a:rPr>
              <a:t>1</a:t>
            </a:r>
            <a:endParaRPr sz="2000">
              <a:latin typeface="Verdana"/>
              <a:cs typeface="Verdana"/>
            </a:endParaRPr>
          </a:p>
          <a:p>
            <a:pPr marL="330835">
              <a:lnSpc>
                <a:spcPct val="100000"/>
              </a:lnSpc>
              <a:spcBef>
                <a:spcPts val="1300"/>
              </a:spcBef>
            </a:pPr>
            <a:r>
              <a:rPr sz="2000" b="1" spc="-50" dirty="0">
                <a:solidFill>
                  <a:srgbClr val="333333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665175" y="4397197"/>
            <a:ext cx="70345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Be</a:t>
            </a:r>
            <a:r>
              <a:rPr sz="2000" b="1" spc="-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sure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there</a:t>
            </a:r>
            <a:r>
              <a:rPr sz="2000" b="1" spc="-6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is</a:t>
            </a:r>
            <a:r>
              <a:rPr sz="2000" b="1" spc="-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</a:t>
            </a:r>
            <a:r>
              <a:rPr sz="2000" b="1" spc="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way</a:t>
            </a:r>
            <a:r>
              <a:rPr sz="2000" b="1" spc="-3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to</a:t>
            </a:r>
            <a:r>
              <a:rPr sz="2000" b="1" spc="-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exit</a:t>
            </a:r>
            <a:r>
              <a:rPr sz="2000" b="1" spc="-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out</a:t>
            </a:r>
            <a:r>
              <a:rPr sz="2000" b="1" spc="-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of</a:t>
            </a:r>
            <a:r>
              <a:rPr sz="2000" b="1" spc="-10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</a:t>
            </a:r>
            <a:r>
              <a:rPr sz="2000" b="1" spc="-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while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loop.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684169-6653-2562-8972-DFC26146F5FC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493" y="1307560"/>
            <a:ext cx="11364472" cy="263809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6948" y="1408175"/>
            <a:ext cx="10994390" cy="2432685"/>
          </a:xfrm>
          <a:prstGeom prst="rect">
            <a:avLst/>
          </a:prstGeom>
          <a:solidFill>
            <a:srgbClr val="FFFFFF"/>
          </a:solidFill>
          <a:ln w="57911">
            <a:solidFill>
              <a:srgbClr val="FFE699"/>
            </a:solidFill>
          </a:ln>
        </p:spPr>
        <p:txBody>
          <a:bodyPr vert="horz" wrap="square" lIns="0" tIns="83820" rIns="0" bIns="0" rtlCol="0">
            <a:spAutoFit/>
          </a:bodyPr>
          <a:lstStyle/>
          <a:p>
            <a:pPr marL="317500">
              <a:lnSpc>
                <a:spcPct val="100000"/>
              </a:lnSpc>
              <a:spcBef>
                <a:spcPts val="660"/>
              </a:spcBef>
            </a:pPr>
            <a:r>
              <a:rPr sz="2000" b="1" dirty="0">
                <a:latin typeface="Verdana"/>
                <a:cs typeface="Verdana"/>
              </a:rPr>
              <a:t>x = </a:t>
            </a:r>
            <a:r>
              <a:rPr sz="2000" b="1" spc="-10" dirty="0">
                <a:latin typeface="Verdana"/>
                <a:cs typeface="Verdana"/>
              </a:rPr>
              <a:t>2.987</a:t>
            </a:r>
            <a:endParaRPr sz="2000">
              <a:latin typeface="Verdana"/>
              <a:cs typeface="Verdana"/>
            </a:endParaRPr>
          </a:p>
          <a:p>
            <a:pPr marL="317500">
              <a:lnSpc>
                <a:spcPct val="100000"/>
              </a:lnSpc>
              <a:spcBef>
                <a:spcPts val="75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while</a:t>
            </a:r>
            <a:r>
              <a:rPr sz="2000" b="1" dirty="0">
                <a:latin typeface="Verdana"/>
                <a:cs typeface="Verdana"/>
              </a:rPr>
              <a:t>(x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&lt;=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4.987)</a:t>
            </a:r>
            <a:r>
              <a:rPr sz="2000" b="1" spc="-35" dirty="0">
                <a:latin typeface="Verdana"/>
                <a:cs typeface="Verdana"/>
              </a:rPr>
              <a:t> </a:t>
            </a:r>
            <a:r>
              <a:rPr sz="2000" b="1" spc="-50" dirty="0">
                <a:latin typeface="Verdana"/>
                <a:cs typeface="Verdana"/>
              </a:rPr>
              <a:t>{</a:t>
            </a:r>
            <a:endParaRPr sz="2000">
              <a:latin typeface="Verdana"/>
              <a:cs typeface="Verdana"/>
            </a:endParaRPr>
          </a:p>
          <a:p>
            <a:pPr marL="1195070">
              <a:lnSpc>
                <a:spcPct val="100000"/>
              </a:lnSpc>
              <a:spcBef>
                <a:spcPts val="1245"/>
              </a:spcBef>
            </a:pPr>
            <a:r>
              <a:rPr sz="2000" b="1" dirty="0">
                <a:latin typeface="Verdana"/>
                <a:cs typeface="Verdana"/>
              </a:rPr>
              <a:t>x = x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+ </a:t>
            </a:r>
            <a:r>
              <a:rPr sz="2000" b="1" spc="-10" dirty="0">
                <a:latin typeface="Verdana"/>
                <a:cs typeface="Verdana"/>
              </a:rPr>
              <a:t>0.987</a:t>
            </a:r>
            <a:endParaRPr sz="2000">
              <a:latin typeface="Verdana"/>
              <a:cs typeface="Verdana"/>
            </a:endParaRPr>
          </a:p>
          <a:p>
            <a:pPr marL="1195070">
              <a:lnSpc>
                <a:spcPct val="100000"/>
              </a:lnSpc>
              <a:spcBef>
                <a:spcPts val="1900"/>
              </a:spcBef>
            </a:pPr>
            <a:r>
              <a:rPr sz="2000" b="1" spc="-10" dirty="0">
                <a:latin typeface="Verdana"/>
                <a:cs typeface="Verdana"/>
              </a:rPr>
              <a:t>print(c(x,x-2,x-</a:t>
            </a:r>
            <a:r>
              <a:rPr sz="2000" b="1" spc="-25" dirty="0">
                <a:latin typeface="Verdana"/>
                <a:cs typeface="Verdana"/>
              </a:rPr>
              <a:t>1))</a:t>
            </a:r>
            <a:endParaRPr sz="2000">
              <a:latin typeface="Verdana"/>
              <a:cs typeface="Verdana"/>
            </a:endParaRPr>
          </a:p>
          <a:p>
            <a:pPr marL="1195070">
              <a:lnSpc>
                <a:spcPct val="100000"/>
              </a:lnSpc>
              <a:spcBef>
                <a:spcPts val="1405"/>
              </a:spcBef>
            </a:pPr>
            <a:r>
              <a:rPr sz="2000" b="1" spc="-50" dirty="0"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168" y="792556"/>
            <a:ext cx="16052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C55A11"/>
                </a:solidFill>
                <a:latin typeface="Verdana"/>
                <a:cs typeface="Verdana"/>
              </a:rPr>
              <a:t>Example: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0168" y="4058234"/>
            <a:ext cx="7810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C55A11"/>
                </a:solidFill>
                <a:latin typeface="Verdana"/>
                <a:cs typeface="Verdana"/>
              </a:rPr>
              <a:t>o/p: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39493" y="4579565"/>
            <a:ext cx="11364595" cy="2024380"/>
            <a:chOff x="539493" y="4579565"/>
            <a:chExt cx="11364595" cy="202438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3" y="4579565"/>
              <a:ext cx="11364472" cy="202395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26948" y="4674108"/>
              <a:ext cx="10994390" cy="1830705"/>
            </a:xfrm>
            <a:custGeom>
              <a:avLst/>
              <a:gdLst/>
              <a:ahLst/>
              <a:cxnLst/>
              <a:rect l="l" t="t" r="r" b="b"/>
              <a:pathLst>
                <a:path w="10994390" h="1830704">
                  <a:moveTo>
                    <a:pt x="10994136" y="0"/>
                  </a:moveTo>
                  <a:lnTo>
                    <a:pt x="0" y="0"/>
                  </a:lnTo>
                  <a:lnTo>
                    <a:pt x="0" y="1830324"/>
                  </a:lnTo>
                  <a:lnTo>
                    <a:pt x="10994136" y="1830324"/>
                  </a:lnTo>
                  <a:lnTo>
                    <a:pt x="109941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6948" y="4674108"/>
              <a:ext cx="10994390" cy="1830705"/>
            </a:xfrm>
            <a:custGeom>
              <a:avLst/>
              <a:gdLst/>
              <a:ahLst/>
              <a:cxnLst/>
              <a:rect l="l" t="t" r="r" b="b"/>
              <a:pathLst>
                <a:path w="10994390" h="1830704">
                  <a:moveTo>
                    <a:pt x="0" y="1830324"/>
                  </a:moveTo>
                  <a:lnTo>
                    <a:pt x="10994136" y="1830324"/>
                  </a:lnTo>
                  <a:lnTo>
                    <a:pt x="10994136" y="0"/>
                  </a:lnTo>
                  <a:lnTo>
                    <a:pt x="0" y="0"/>
                  </a:lnTo>
                  <a:lnTo>
                    <a:pt x="0" y="1830324"/>
                  </a:lnTo>
                  <a:close/>
                </a:path>
              </a:pathLst>
            </a:custGeom>
            <a:ln w="57911">
              <a:solidFill>
                <a:srgbClr val="8FA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032611" y="5099206"/>
          <a:ext cx="3404869" cy="1024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8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2000" b="1" dirty="0">
                          <a:solidFill>
                            <a:srgbClr val="2E5496"/>
                          </a:solidFill>
                          <a:latin typeface="Verdana"/>
                          <a:cs typeface="Verdana"/>
                        </a:rPr>
                        <a:t>[1]</a:t>
                      </a:r>
                      <a:r>
                        <a:rPr sz="2000" b="1" spc="-10" dirty="0">
                          <a:solidFill>
                            <a:srgbClr val="2E5496"/>
                          </a:solidFill>
                          <a:latin typeface="Verdana"/>
                          <a:cs typeface="Verdana"/>
                        </a:rPr>
                        <a:t> 3.974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2000" b="1" spc="-10" dirty="0">
                          <a:solidFill>
                            <a:srgbClr val="2E5496"/>
                          </a:solidFill>
                          <a:latin typeface="Verdana"/>
                          <a:cs typeface="Verdana"/>
                        </a:rPr>
                        <a:t>1.974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2000" b="1" spc="-10" dirty="0">
                          <a:solidFill>
                            <a:srgbClr val="2E5496"/>
                          </a:solidFill>
                          <a:latin typeface="Verdana"/>
                          <a:cs typeface="Verdana"/>
                        </a:rPr>
                        <a:t>2.974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190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dirty="0">
                          <a:solidFill>
                            <a:srgbClr val="2E5496"/>
                          </a:solidFill>
                          <a:latin typeface="Verdana"/>
                          <a:cs typeface="Verdana"/>
                        </a:rPr>
                        <a:t>[1]</a:t>
                      </a:r>
                      <a:r>
                        <a:rPr sz="2000" b="1" spc="-10" dirty="0">
                          <a:solidFill>
                            <a:srgbClr val="2E5496"/>
                          </a:solidFill>
                          <a:latin typeface="Verdana"/>
                          <a:cs typeface="Verdana"/>
                        </a:rPr>
                        <a:t> 4.961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2603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spc="-10" dirty="0">
                          <a:solidFill>
                            <a:srgbClr val="2E5496"/>
                          </a:solidFill>
                          <a:latin typeface="Verdana"/>
                          <a:cs typeface="Verdana"/>
                        </a:rPr>
                        <a:t>2.961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26034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spc="-10" dirty="0">
                          <a:solidFill>
                            <a:srgbClr val="2E5496"/>
                          </a:solidFill>
                          <a:latin typeface="Verdana"/>
                          <a:cs typeface="Verdana"/>
                        </a:rPr>
                        <a:t>3.961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26034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  <a:spcBef>
                          <a:spcPts val="204"/>
                        </a:spcBef>
                      </a:pPr>
                      <a:r>
                        <a:rPr sz="2000" b="1" dirty="0">
                          <a:solidFill>
                            <a:srgbClr val="2E5496"/>
                          </a:solidFill>
                          <a:latin typeface="Verdana"/>
                          <a:cs typeface="Verdana"/>
                        </a:rPr>
                        <a:t>[1]</a:t>
                      </a:r>
                      <a:r>
                        <a:rPr sz="2000" b="1" spc="-10" dirty="0">
                          <a:solidFill>
                            <a:srgbClr val="2E5496"/>
                          </a:solidFill>
                          <a:latin typeface="Verdana"/>
                          <a:cs typeface="Verdana"/>
                        </a:rPr>
                        <a:t> 5.948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2603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20"/>
                        </a:lnSpc>
                        <a:spcBef>
                          <a:spcPts val="204"/>
                        </a:spcBef>
                      </a:pPr>
                      <a:r>
                        <a:rPr sz="2000" b="1" spc="-10" dirty="0">
                          <a:solidFill>
                            <a:srgbClr val="2E5496"/>
                          </a:solidFill>
                          <a:latin typeface="Verdana"/>
                          <a:cs typeface="Verdana"/>
                        </a:rPr>
                        <a:t>3.948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26034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320"/>
                        </a:lnSpc>
                        <a:spcBef>
                          <a:spcPts val="204"/>
                        </a:spcBef>
                      </a:pPr>
                      <a:r>
                        <a:rPr sz="2000" b="1" spc="-10" dirty="0">
                          <a:solidFill>
                            <a:srgbClr val="2E5496"/>
                          </a:solidFill>
                          <a:latin typeface="Verdana"/>
                          <a:cs typeface="Verdana"/>
                        </a:rPr>
                        <a:t>4.948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26034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7C180C-F78B-23C8-DAB0-BE0B6D510B4D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77" y="1754116"/>
            <a:ext cx="11364472" cy="39304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73125" y="867917"/>
            <a:ext cx="3035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55A11"/>
                </a:solidFill>
                <a:latin typeface="Verdana"/>
                <a:cs typeface="Verdana"/>
              </a:rPr>
              <a:t>Repeat</a:t>
            </a:r>
            <a:r>
              <a:rPr sz="2400" b="1" spc="-9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C55A11"/>
                </a:solidFill>
                <a:latin typeface="Verdana"/>
                <a:cs typeface="Verdana"/>
              </a:rPr>
              <a:t>and</a:t>
            </a:r>
            <a:r>
              <a:rPr sz="2400" b="1" spc="-6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C55A11"/>
                </a:solidFill>
                <a:latin typeface="Verdana"/>
                <a:cs typeface="Verdana"/>
              </a:rPr>
              <a:t>break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8931" y="1868423"/>
            <a:ext cx="10994390" cy="3697604"/>
          </a:xfrm>
          <a:prstGeom prst="rect">
            <a:avLst/>
          </a:prstGeom>
          <a:solidFill>
            <a:srgbClr val="FFFFFF"/>
          </a:solidFill>
          <a:ln w="57911">
            <a:solidFill>
              <a:srgbClr val="8FAADC"/>
            </a:solidFill>
          </a:ln>
        </p:spPr>
        <p:txBody>
          <a:bodyPr vert="horz" wrap="square" lIns="0" tIns="262255" rIns="0" bIns="0" rtlCol="0">
            <a:spAutoFit/>
          </a:bodyPr>
          <a:lstStyle/>
          <a:p>
            <a:pPr marL="257175">
              <a:lnSpc>
                <a:spcPct val="100000"/>
              </a:lnSpc>
              <a:spcBef>
                <a:spcPts val="206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repeat</a:t>
            </a:r>
            <a:r>
              <a:rPr sz="2000" b="1" spc="-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{</a:t>
            </a:r>
            <a:endParaRPr sz="2000">
              <a:latin typeface="Verdana"/>
              <a:cs typeface="Verdana"/>
            </a:endParaRPr>
          </a:p>
          <a:p>
            <a:pPr marL="595630">
              <a:lnSpc>
                <a:spcPct val="100000"/>
              </a:lnSpc>
              <a:spcBef>
                <a:spcPts val="455"/>
              </a:spcBef>
              <a:tabLst>
                <a:tab pos="8859520" algn="l"/>
              </a:tabLst>
            </a:pP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#</a:t>
            </a:r>
            <a:r>
              <a:rPr sz="2000" b="1" spc="-2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simulations;</a:t>
            </a:r>
            <a:r>
              <a:rPr sz="2000" b="1" spc="-7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generate</a:t>
            </a:r>
            <a:r>
              <a:rPr sz="2000" b="1" spc="-7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some</a:t>
            </a:r>
            <a:r>
              <a:rPr sz="2000" b="1" spc="-4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value</a:t>
            </a:r>
            <a:r>
              <a:rPr sz="2000" b="1" spc="-3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have</a:t>
            </a:r>
            <a:r>
              <a:rPr sz="2000" b="1" spc="-4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an 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expectation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	</a:t>
            </a:r>
            <a:r>
              <a:rPr sz="2000" b="1" spc="-25" dirty="0">
                <a:solidFill>
                  <a:srgbClr val="C55A11"/>
                </a:solidFill>
                <a:latin typeface="Verdana"/>
                <a:cs typeface="Verdana"/>
              </a:rPr>
              <a:t>if</a:t>
            </a:r>
            <a:endParaRPr sz="2000">
              <a:latin typeface="Verdana"/>
              <a:cs typeface="Verdana"/>
            </a:endParaRPr>
          </a:p>
          <a:p>
            <a:pPr marL="1159510">
              <a:lnSpc>
                <a:spcPct val="100000"/>
              </a:lnSpc>
              <a:spcBef>
                <a:spcPts val="845"/>
              </a:spcBef>
            </a:pP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within</a:t>
            </a:r>
            <a:r>
              <a:rPr sz="2000" b="1" spc="-5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some</a:t>
            </a:r>
            <a:r>
              <a:rPr sz="2000" b="1" spc="-3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range,</a:t>
            </a:r>
            <a:endParaRPr sz="2000">
              <a:latin typeface="Verdana"/>
              <a:cs typeface="Verdana"/>
            </a:endParaRPr>
          </a:p>
          <a:p>
            <a:pPr marL="595630">
              <a:lnSpc>
                <a:spcPct val="100000"/>
              </a:lnSpc>
              <a:spcBef>
                <a:spcPts val="1390"/>
              </a:spcBef>
            </a:pP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#</a:t>
            </a:r>
            <a:r>
              <a:rPr sz="2000" b="1" spc="-2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then</a:t>
            </a:r>
            <a:r>
              <a:rPr sz="2000" b="1" spc="-4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exit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the</a:t>
            </a:r>
            <a:r>
              <a:rPr sz="2000" b="1" spc="-3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20" dirty="0">
                <a:solidFill>
                  <a:srgbClr val="C55A11"/>
                </a:solidFill>
                <a:latin typeface="Verdana"/>
                <a:cs typeface="Verdana"/>
              </a:rPr>
              <a:t>loop</a:t>
            </a:r>
            <a:endParaRPr sz="2000">
              <a:latin typeface="Verdana"/>
              <a:cs typeface="Verdana"/>
            </a:endParaRPr>
          </a:p>
          <a:p>
            <a:pPr marL="595630">
              <a:lnSpc>
                <a:spcPct val="100000"/>
              </a:lnSpc>
              <a:spcBef>
                <a:spcPts val="44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if</a:t>
            </a:r>
            <a:r>
              <a:rPr sz="2000" b="1" spc="-3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((value</a:t>
            </a:r>
            <a:r>
              <a:rPr sz="2000" b="1" spc="-5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-</a:t>
            </a:r>
            <a:r>
              <a:rPr sz="2000" b="1" spc="-2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expectation)</a:t>
            </a:r>
            <a:r>
              <a:rPr sz="2000" b="1" spc="-8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&lt;=</a:t>
            </a:r>
            <a:r>
              <a:rPr sz="2000" b="1" spc="-3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threshold)</a:t>
            </a:r>
            <a:r>
              <a:rPr sz="2000" b="1" spc="-8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{</a:t>
            </a:r>
            <a:endParaRPr sz="2000">
              <a:latin typeface="Verdana"/>
              <a:cs typeface="Verdana"/>
            </a:endParaRPr>
          </a:p>
          <a:p>
            <a:pPr marL="682625">
              <a:lnSpc>
                <a:spcPct val="100000"/>
              </a:lnSpc>
              <a:spcBef>
                <a:spcPts val="840"/>
              </a:spcBef>
            </a:pP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break</a:t>
            </a:r>
            <a:endParaRPr sz="2000">
              <a:latin typeface="Verdana"/>
              <a:cs typeface="Verdana"/>
            </a:endParaRPr>
          </a:p>
          <a:p>
            <a:pPr marL="595630">
              <a:lnSpc>
                <a:spcPct val="100000"/>
              </a:lnSpc>
              <a:spcBef>
                <a:spcPts val="1395"/>
              </a:spcBef>
            </a:pP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  <a:p>
            <a:pPr marL="257175">
              <a:lnSpc>
                <a:spcPct val="100000"/>
              </a:lnSpc>
              <a:spcBef>
                <a:spcPts val="900"/>
              </a:spcBef>
            </a:pP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366325-03EC-A054-84BA-FC77721610D6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77" y="5202908"/>
            <a:ext cx="11364472" cy="156212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1477" y="1999456"/>
            <a:ext cx="11364472" cy="263809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70223" y="111632"/>
            <a:ext cx="50323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654202" y="614635"/>
            <a:ext cx="10403840" cy="1240790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400" b="1" dirty="0">
                <a:solidFill>
                  <a:srgbClr val="C55A11"/>
                </a:solidFill>
                <a:latin typeface="Verdana"/>
                <a:cs typeface="Verdana"/>
              </a:rPr>
              <a:t>Repeat</a:t>
            </a:r>
            <a:r>
              <a:rPr sz="2400" b="1" spc="-114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C55A11"/>
                </a:solidFill>
                <a:latin typeface="Verdana"/>
                <a:cs typeface="Verdana"/>
              </a:rPr>
              <a:t>Loop:</a:t>
            </a:r>
            <a:endParaRPr sz="2400">
              <a:latin typeface="Verdana"/>
              <a:cs typeface="Verdana"/>
            </a:endParaRPr>
          </a:p>
          <a:p>
            <a:pPr marL="364490" marR="5080">
              <a:lnSpc>
                <a:spcPct val="100000"/>
              </a:lnSpc>
              <a:spcBef>
                <a:spcPts val="860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The</a:t>
            </a:r>
            <a:r>
              <a:rPr sz="2000" b="1" spc="-7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repeat</a:t>
            </a:r>
            <a:r>
              <a:rPr sz="2000" b="1" spc="-9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loop</a:t>
            </a:r>
            <a:r>
              <a:rPr sz="2000" b="1" spc="-13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is</a:t>
            </a:r>
            <a:r>
              <a:rPr sz="2000" b="1" spc="-6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an</a:t>
            </a:r>
            <a:r>
              <a:rPr sz="2000" b="1" spc="-7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infinite</a:t>
            </a:r>
            <a:r>
              <a:rPr sz="2000" b="1" spc="-5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loop</a:t>
            </a:r>
            <a:r>
              <a:rPr sz="2000" b="1" spc="-7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and</a:t>
            </a:r>
            <a:r>
              <a:rPr sz="2000" b="1" spc="-7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used</a:t>
            </a:r>
            <a:r>
              <a:rPr sz="2000" b="1" spc="-7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in</a:t>
            </a:r>
            <a:r>
              <a:rPr sz="2000" b="1" spc="-6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association</a:t>
            </a:r>
            <a:r>
              <a:rPr sz="2000" b="1" spc="-7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with</a:t>
            </a:r>
            <a:r>
              <a:rPr sz="2000" b="1" spc="-6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</a:t>
            </a:r>
            <a:r>
              <a:rPr sz="2000" b="1" spc="-7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break statement.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8931" y="2100072"/>
            <a:ext cx="10994390" cy="2432685"/>
          </a:xfrm>
          <a:prstGeom prst="rect">
            <a:avLst/>
          </a:prstGeom>
          <a:solidFill>
            <a:srgbClr val="FFFFFF"/>
          </a:solidFill>
          <a:ln w="57911">
            <a:solidFill>
              <a:srgbClr val="D9D9D9"/>
            </a:solidFill>
          </a:ln>
        </p:spPr>
        <p:txBody>
          <a:bodyPr vert="horz" wrap="square" lIns="0" tIns="72390" rIns="0" bIns="0" rtlCol="0">
            <a:spAutoFit/>
          </a:bodyPr>
          <a:lstStyle/>
          <a:p>
            <a:pPr marL="417830" marR="5903595">
              <a:lnSpc>
                <a:spcPct val="100000"/>
              </a:lnSpc>
              <a:spcBef>
                <a:spcPts val="570"/>
              </a:spcBef>
            </a:pP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#Below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code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shows</a:t>
            </a:r>
            <a:r>
              <a:rPr sz="2000" b="1" spc="-1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repeat</a:t>
            </a:r>
            <a:r>
              <a:rPr sz="2000" b="1" spc="-1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loop: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a =</a:t>
            </a:r>
            <a:r>
              <a:rPr sz="2000" b="1" spc="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spc="-60" dirty="0">
                <a:solidFill>
                  <a:srgbClr val="3A3838"/>
                </a:solidFill>
                <a:latin typeface="Verdana"/>
                <a:cs typeface="Verdana"/>
              </a:rPr>
              <a:t>1</a:t>
            </a:r>
            <a:endParaRPr sz="2000">
              <a:latin typeface="Verdana"/>
              <a:cs typeface="Verdana"/>
            </a:endParaRPr>
          </a:p>
          <a:p>
            <a:pPr marL="311150">
              <a:lnSpc>
                <a:spcPct val="100000"/>
              </a:lnSpc>
              <a:spcBef>
                <a:spcPts val="50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repeat</a:t>
            </a:r>
            <a:r>
              <a:rPr sz="2000" b="1" spc="-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{</a:t>
            </a:r>
            <a:endParaRPr sz="2000">
              <a:latin typeface="Verdana"/>
              <a:cs typeface="Verdana"/>
            </a:endParaRPr>
          </a:p>
          <a:p>
            <a:pPr marL="311150">
              <a:lnSpc>
                <a:spcPct val="100000"/>
              </a:lnSpc>
              <a:spcBef>
                <a:spcPts val="590"/>
              </a:spcBef>
              <a:tabLst>
                <a:tab pos="3047365" algn="l"/>
              </a:tabLst>
            </a:pP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print(a);</a:t>
            </a:r>
            <a:r>
              <a:rPr sz="2000" b="1" spc="-1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a =</a:t>
            </a:r>
            <a:r>
              <a:rPr sz="2000" b="1" spc="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spc="-20" dirty="0">
                <a:solidFill>
                  <a:srgbClr val="3A3838"/>
                </a:solidFill>
                <a:latin typeface="Verdana"/>
                <a:cs typeface="Verdana"/>
              </a:rPr>
              <a:t>a+1;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	if(a</a:t>
            </a:r>
            <a:r>
              <a:rPr sz="2000" b="1" spc="-3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&gt;</a:t>
            </a:r>
            <a:r>
              <a:rPr sz="2000" b="1" spc="-1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spc="-25" dirty="0">
                <a:solidFill>
                  <a:srgbClr val="3A3838"/>
                </a:solidFill>
                <a:latin typeface="Verdana"/>
                <a:cs typeface="Verdana"/>
              </a:rPr>
              <a:t>4)</a:t>
            </a:r>
            <a:endParaRPr sz="2000">
              <a:latin typeface="Verdana"/>
              <a:cs typeface="Verdana"/>
            </a:endParaRPr>
          </a:p>
          <a:p>
            <a:pPr marL="311150">
              <a:lnSpc>
                <a:spcPct val="100000"/>
              </a:lnSpc>
              <a:spcBef>
                <a:spcPts val="1140"/>
              </a:spcBef>
            </a:pP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break</a:t>
            </a:r>
            <a:endParaRPr sz="2000">
              <a:latin typeface="Verdana"/>
              <a:cs typeface="Verdana"/>
            </a:endParaRPr>
          </a:p>
          <a:p>
            <a:pPr marL="311150">
              <a:lnSpc>
                <a:spcPct val="100000"/>
              </a:lnSpc>
              <a:spcBef>
                <a:spcPts val="710"/>
              </a:spcBef>
            </a:pP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8931" y="5292852"/>
            <a:ext cx="10994390" cy="1377950"/>
          </a:xfrm>
          <a:prstGeom prst="rect">
            <a:avLst/>
          </a:prstGeom>
          <a:solidFill>
            <a:srgbClr val="FFFFFF"/>
          </a:solidFill>
          <a:ln w="57911">
            <a:solidFill>
              <a:srgbClr val="F8CAAC"/>
            </a:solidFill>
          </a:ln>
        </p:spPr>
        <p:txBody>
          <a:bodyPr vert="horz" wrap="square" lIns="0" tIns="13335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50"/>
              </a:spcBef>
            </a:pPr>
            <a:r>
              <a:rPr sz="18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1800" b="1" spc="-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1800" b="1" spc="-50" dirty="0">
                <a:solidFill>
                  <a:srgbClr val="2E5496"/>
                </a:solidFill>
                <a:latin typeface="Verdana"/>
                <a:cs typeface="Verdana"/>
              </a:rPr>
              <a:t>1</a:t>
            </a:r>
            <a:endParaRPr sz="1800">
              <a:latin typeface="Verdana"/>
              <a:cs typeface="Verdana"/>
            </a:endParaRPr>
          </a:p>
          <a:p>
            <a:pPr marL="299085">
              <a:lnSpc>
                <a:spcPct val="100000"/>
              </a:lnSpc>
            </a:pPr>
            <a:r>
              <a:rPr sz="18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1800" b="1" spc="-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1800" b="1" spc="-50" dirty="0">
                <a:solidFill>
                  <a:srgbClr val="2E5496"/>
                </a:solidFill>
                <a:latin typeface="Verdana"/>
                <a:cs typeface="Verdana"/>
              </a:rPr>
              <a:t>2</a:t>
            </a:r>
            <a:endParaRPr sz="1800">
              <a:latin typeface="Verdana"/>
              <a:cs typeface="Verdana"/>
            </a:endParaRPr>
          </a:p>
          <a:p>
            <a:pPr marL="299085">
              <a:lnSpc>
                <a:spcPct val="100000"/>
              </a:lnSpc>
            </a:pPr>
            <a:r>
              <a:rPr sz="18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1800" b="1" spc="-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1800" b="1" spc="-50" dirty="0">
                <a:solidFill>
                  <a:srgbClr val="2E5496"/>
                </a:solidFill>
                <a:latin typeface="Verdana"/>
                <a:cs typeface="Verdana"/>
              </a:rPr>
              <a:t>3</a:t>
            </a:r>
            <a:endParaRPr sz="1800">
              <a:latin typeface="Verdana"/>
              <a:cs typeface="Verdana"/>
            </a:endParaRPr>
          </a:p>
          <a:p>
            <a:pPr marL="299085">
              <a:lnSpc>
                <a:spcPct val="100000"/>
              </a:lnSpc>
            </a:pPr>
            <a:r>
              <a:rPr sz="18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1800" b="1" spc="-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1800" b="1" spc="-50" dirty="0">
                <a:solidFill>
                  <a:srgbClr val="2E5496"/>
                </a:solidFill>
                <a:latin typeface="Verdana"/>
                <a:cs typeface="Verdana"/>
              </a:rPr>
              <a:t>4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4202" y="4756150"/>
            <a:ext cx="775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C55A11"/>
                </a:solidFill>
                <a:latin typeface="Verdana"/>
                <a:cs typeface="Verdana"/>
              </a:rPr>
              <a:t>o/p: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57ED54-3619-05D9-CFF7-55FC5D8F1A49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11477" y="2121377"/>
            <a:ext cx="11364595" cy="4528185"/>
            <a:chOff x="411477" y="2121377"/>
            <a:chExt cx="11364595" cy="45281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477" y="2121377"/>
              <a:ext cx="11364472" cy="452786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8931" y="2241803"/>
              <a:ext cx="10994390" cy="4291965"/>
            </a:xfrm>
            <a:custGeom>
              <a:avLst/>
              <a:gdLst/>
              <a:ahLst/>
              <a:cxnLst/>
              <a:rect l="l" t="t" r="r" b="b"/>
              <a:pathLst>
                <a:path w="10994390" h="4291965">
                  <a:moveTo>
                    <a:pt x="10994136" y="0"/>
                  </a:moveTo>
                  <a:lnTo>
                    <a:pt x="0" y="0"/>
                  </a:lnTo>
                  <a:lnTo>
                    <a:pt x="0" y="4291584"/>
                  </a:lnTo>
                  <a:lnTo>
                    <a:pt x="10994136" y="4291584"/>
                  </a:lnTo>
                  <a:lnTo>
                    <a:pt x="109941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98931" y="2241803"/>
              <a:ext cx="10994390" cy="4291965"/>
            </a:xfrm>
            <a:custGeom>
              <a:avLst/>
              <a:gdLst/>
              <a:ahLst/>
              <a:cxnLst/>
              <a:rect l="l" t="t" r="r" b="b"/>
              <a:pathLst>
                <a:path w="10994390" h="4291965">
                  <a:moveTo>
                    <a:pt x="0" y="4291584"/>
                  </a:moveTo>
                  <a:lnTo>
                    <a:pt x="10994136" y="4291584"/>
                  </a:lnTo>
                  <a:lnTo>
                    <a:pt x="10994136" y="0"/>
                  </a:lnTo>
                  <a:lnTo>
                    <a:pt x="0" y="0"/>
                  </a:lnTo>
                  <a:lnTo>
                    <a:pt x="0" y="4291584"/>
                  </a:lnTo>
                  <a:close/>
                </a:path>
              </a:pathLst>
            </a:custGeom>
            <a:ln w="57912">
              <a:solidFill>
                <a:srgbClr val="9DC3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42315" y="784605"/>
            <a:ext cx="10147935" cy="5443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55A11"/>
                </a:solidFill>
                <a:latin typeface="Verdana"/>
                <a:cs typeface="Verdana"/>
              </a:rPr>
              <a:t>Break</a:t>
            </a:r>
            <a:r>
              <a:rPr sz="2400" b="1" spc="-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C55A11"/>
                </a:solidFill>
                <a:latin typeface="Verdana"/>
                <a:cs typeface="Verdana"/>
              </a:rPr>
              <a:t>Statement</a:t>
            </a:r>
            <a:endParaRPr sz="2400">
              <a:latin typeface="Verdana"/>
              <a:cs typeface="Verdana"/>
            </a:endParaRPr>
          </a:p>
          <a:p>
            <a:pPr marL="22860" marR="5080">
              <a:lnSpc>
                <a:spcPct val="100000"/>
              </a:lnSpc>
              <a:spcBef>
                <a:spcPts val="1814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</a:t>
            </a:r>
            <a:r>
              <a:rPr sz="2000" b="1" spc="4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break</a:t>
            </a:r>
            <a:r>
              <a:rPr sz="2000" b="1" spc="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statement</a:t>
            </a:r>
            <a:r>
              <a:rPr sz="2000" b="1" spc="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is</a:t>
            </a:r>
            <a:r>
              <a:rPr sz="2000" b="1" spc="3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used</a:t>
            </a:r>
            <a:r>
              <a:rPr sz="2000" b="1" spc="3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in</a:t>
            </a:r>
            <a:r>
              <a:rPr sz="2000" b="1" spc="8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</a:t>
            </a:r>
            <a:r>
              <a:rPr sz="2000" b="1" spc="4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loop</a:t>
            </a:r>
            <a:r>
              <a:rPr sz="2000" b="1" spc="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to</a:t>
            </a:r>
            <a:r>
              <a:rPr sz="2000" b="1" spc="4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stop</a:t>
            </a:r>
            <a:r>
              <a:rPr sz="2000" b="1" spc="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the</a:t>
            </a:r>
            <a:r>
              <a:rPr sz="2000" b="1" spc="3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iterations</a:t>
            </a:r>
            <a:r>
              <a:rPr sz="2000" b="1" spc="5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and</a:t>
            </a:r>
            <a:r>
              <a:rPr sz="2000" b="1" spc="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flow</a:t>
            </a:r>
            <a:r>
              <a:rPr sz="2000" b="1" spc="3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25" dirty="0">
                <a:solidFill>
                  <a:srgbClr val="2E5496"/>
                </a:solidFill>
                <a:latin typeface="Verdana"/>
                <a:cs typeface="Verdana"/>
              </a:rPr>
              <a:t>the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control</a:t>
            </a:r>
            <a:r>
              <a:rPr sz="2000" b="1" spc="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outside</a:t>
            </a:r>
            <a:r>
              <a:rPr sz="2000" b="1" spc="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of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the</a:t>
            </a:r>
            <a:r>
              <a:rPr sz="2000" b="1" spc="2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loop.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55"/>
              </a:spcBef>
            </a:pPr>
            <a:endParaRPr sz="2000">
              <a:latin typeface="Verdana"/>
              <a:cs typeface="Verdana"/>
            </a:endParaRPr>
          </a:p>
          <a:p>
            <a:pPr marL="405130">
              <a:lnSpc>
                <a:spcPct val="100000"/>
              </a:lnSpc>
            </a:pP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#Below</a:t>
            </a:r>
            <a:r>
              <a:rPr sz="2000" b="1" spc="3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code</a:t>
            </a:r>
            <a:r>
              <a:rPr sz="2000" b="1" spc="3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shows</a:t>
            </a:r>
            <a:r>
              <a:rPr sz="2000" b="1" spc="3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break</a:t>
            </a:r>
            <a:r>
              <a:rPr sz="2000" b="1" spc="7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statement:</a:t>
            </a:r>
            <a:endParaRPr sz="2000">
              <a:latin typeface="Verdana"/>
              <a:cs typeface="Verdana"/>
            </a:endParaRPr>
          </a:p>
          <a:p>
            <a:pPr marL="405130">
              <a:lnSpc>
                <a:spcPct val="100000"/>
              </a:lnSpc>
              <a:spcBef>
                <a:spcPts val="1130"/>
              </a:spcBef>
            </a:pPr>
            <a:r>
              <a:rPr sz="2000" b="1" dirty="0">
                <a:latin typeface="Verdana"/>
                <a:cs typeface="Verdana"/>
              </a:rPr>
              <a:t>x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=</a:t>
            </a:r>
            <a:r>
              <a:rPr sz="2000" b="1" spc="15" dirty="0">
                <a:latin typeface="Verdana"/>
                <a:cs typeface="Verdana"/>
              </a:rPr>
              <a:t> </a:t>
            </a:r>
            <a:r>
              <a:rPr sz="2000" b="1" spc="-20" dirty="0">
                <a:latin typeface="Verdana"/>
                <a:cs typeface="Verdana"/>
              </a:rPr>
              <a:t>1:10</a:t>
            </a:r>
            <a:endParaRPr sz="2000">
              <a:latin typeface="Verdana"/>
              <a:cs typeface="Verdana"/>
            </a:endParaRPr>
          </a:p>
          <a:p>
            <a:pPr marL="405130">
              <a:lnSpc>
                <a:spcPct val="100000"/>
              </a:lnSpc>
              <a:spcBef>
                <a:spcPts val="134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for</a:t>
            </a:r>
            <a:r>
              <a:rPr sz="2000" b="1" spc="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(i</a:t>
            </a:r>
            <a:r>
              <a:rPr sz="2000" b="1" spc="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</a:t>
            </a:r>
            <a:r>
              <a:rPr sz="2000" b="1" spc="15" dirty="0">
                <a:latin typeface="Verdana"/>
                <a:cs typeface="Verdana"/>
              </a:rPr>
              <a:t> </a:t>
            </a:r>
            <a:r>
              <a:rPr sz="2000" b="1" spc="-25" dirty="0">
                <a:latin typeface="Verdana"/>
                <a:cs typeface="Verdana"/>
              </a:rPr>
              <a:t>x){</a:t>
            </a:r>
            <a:endParaRPr sz="2000">
              <a:latin typeface="Verdana"/>
              <a:cs typeface="Verdana"/>
            </a:endParaRPr>
          </a:p>
          <a:p>
            <a:pPr marL="946150">
              <a:lnSpc>
                <a:spcPct val="100000"/>
              </a:lnSpc>
              <a:spcBef>
                <a:spcPts val="900"/>
              </a:spcBef>
            </a:pPr>
            <a:r>
              <a:rPr sz="2000" b="1" dirty="0">
                <a:latin typeface="Verdana"/>
                <a:cs typeface="Verdana"/>
              </a:rPr>
              <a:t>if</a:t>
            </a:r>
            <a:r>
              <a:rPr sz="2000" b="1" spc="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(i</a:t>
            </a:r>
            <a:r>
              <a:rPr sz="2000" b="1" spc="2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==</a:t>
            </a:r>
            <a:r>
              <a:rPr sz="2000" b="1" spc="5" dirty="0">
                <a:latin typeface="Verdana"/>
                <a:cs typeface="Verdana"/>
              </a:rPr>
              <a:t> </a:t>
            </a:r>
            <a:r>
              <a:rPr sz="2000" b="1" spc="-25" dirty="0">
                <a:latin typeface="Verdana"/>
                <a:cs typeface="Verdana"/>
              </a:rPr>
              <a:t>2){</a:t>
            </a:r>
            <a:endParaRPr sz="2000">
              <a:latin typeface="Verdana"/>
              <a:cs typeface="Verdana"/>
            </a:endParaRPr>
          </a:p>
          <a:p>
            <a:pPr marL="1487170">
              <a:lnSpc>
                <a:spcPct val="100000"/>
              </a:lnSpc>
              <a:spcBef>
                <a:spcPts val="900"/>
              </a:spcBef>
            </a:pP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break</a:t>
            </a:r>
            <a:endParaRPr sz="2000">
              <a:latin typeface="Verdana"/>
              <a:cs typeface="Verdana"/>
            </a:endParaRPr>
          </a:p>
          <a:p>
            <a:pPr marL="946150">
              <a:lnSpc>
                <a:spcPct val="100000"/>
              </a:lnSpc>
              <a:spcBef>
                <a:spcPts val="900"/>
              </a:spcBef>
            </a:pPr>
            <a:r>
              <a:rPr sz="2000" b="1" spc="-50" dirty="0"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  <a:p>
            <a:pPr marL="946150">
              <a:lnSpc>
                <a:spcPct val="100000"/>
              </a:lnSpc>
              <a:spcBef>
                <a:spcPts val="900"/>
              </a:spcBef>
            </a:pPr>
            <a:r>
              <a:rPr sz="2000" b="1" spc="-10" dirty="0">
                <a:latin typeface="Verdana"/>
                <a:cs typeface="Verdana"/>
              </a:rPr>
              <a:t>print(i)</a:t>
            </a:r>
            <a:endParaRPr sz="2000">
              <a:latin typeface="Verdana"/>
              <a:cs typeface="Verdana"/>
            </a:endParaRPr>
          </a:p>
          <a:p>
            <a:pPr marL="405130">
              <a:lnSpc>
                <a:spcPct val="100000"/>
              </a:lnSpc>
              <a:spcBef>
                <a:spcPts val="900"/>
              </a:spcBef>
            </a:pPr>
            <a:r>
              <a:rPr sz="2000" b="1" spc="-50" dirty="0"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  <a:p>
            <a:pPr marL="269875">
              <a:lnSpc>
                <a:spcPct val="100000"/>
              </a:lnSpc>
              <a:spcBef>
                <a:spcPts val="1000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2E5496"/>
                </a:solidFill>
                <a:latin typeface="Verdana"/>
                <a:cs typeface="Verdana"/>
              </a:rPr>
              <a:t>1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AA0FFD-4E78-5CB1-6163-D867B207DC5F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0433" y="1331940"/>
            <a:ext cx="11364472" cy="388777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60019" y="786765"/>
            <a:ext cx="83311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C55A11"/>
                </a:solidFill>
                <a:latin typeface="Verdana"/>
                <a:cs typeface="Verdana"/>
              </a:rPr>
              <a:t>Next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7887" y="1444752"/>
            <a:ext cx="10994390" cy="3657600"/>
          </a:xfrm>
          <a:prstGeom prst="rect">
            <a:avLst/>
          </a:prstGeom>
          <a:solidFill>
            <a:srgbClr val="FFFFFF"/>
          </a:solidFill>
          <a:ln w="57911">
            <a:solidFill>
              <a:srgbClr val="FFE699"/>
            </a:solidFill>
          </a:ln>
        </p:spPr>
        <p:txBody>
          <a:bodyPr vert="horz" wrap="square" lIns="0" tIns="204470" rIns="0" bIns="0" rtlCol="0">
            <a:spAutoFit/>
          </a:bodyPr>
          <a:lstStyle/>
          <a:p>
            <a:pPr marL="263525">
              <a:lnSpc>
                <a:spcPct val="100000"/>
              </a:lnSpc>
              <a:spcBef>
                <a:spcPts val="1610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for</a:t>
            </a:r>
            <a:r>
              <a:rPr sz="2000" b="1" spc="-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(i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in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1</a:t>
            </a:r>
            <a:r>
              <a:rPr sz="2000" b="1" dirty="0">
                <a:latin typeface="Verdana"/>
                <a:cs typeface="Verdana"/>
              </a:rPr>
              <a:t>:</a:t>
            </a:r>
            <a:r>
              <a:rPr sz="2000" b="1" dirty="0">
                <a:solidFill>
                  <a:srgbClr val="BE9000"/>
                </a:solidFill>
                <a:latin typeface="Verdana"/>
                <a:cs typeface="Verdana"/>
              </a:rPr>
              <a:t>20</a:t>
            </a:r>
            <a:r>
              <a:rPr sz="2000" b="1" dirty="0">
                <a:latin typeface="Verdana"/>
                <a:cs typeface="Verdana"/>
              </a:rPr>
              <a:t>)</a:t>
            </a:r>
            <a:r>
              <a:rPr sz="2000" b="1" spc="-50" dirty="0">
                <a:latin typeface="Verdana"/>
                <a:cs typeface="Verdana"/>
              </a:rPr>
              <a:t> {</a:t>
            </a:r>
            <a:endParaRPr sz="2000">
              <a:latin typeface="Verdana"/>
              <a:cs typeface="Verdana"/>
            </a:endParaRPr>
          </a:p>
          <a:p>
            <a:pPr marL="571500">
              <a:lnSpc>
                <a:spcPct val="100000"/>
              </a:lnSpc>
              <a:spcBef>
                <a:spcPts val="100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if</a:t>
            </a:r>
            <a:r>
              <a:rPr sz="2000" b="1" spc="-3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(i%%2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==</a:t>
            </a:r>
            <a:r>
              <a:rPr sz="2000" b="1" spc="-35" dirty="0">
                <a:latin typeface="Verdana"/>
                <a:cs typeface="Verdana"/>
              </a:rPr>
              <a:t> </a:t>
            </a:r>
            <a:r>
              <a:rPr sz="2000" b="1" dirty="0">
                <a:latin typeface="Verdana"/>
                <a:cs typeface="Verdana"/>
              </a:rPr>
              <a:t>1)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spc="-50" dirty="0">
                <a:latin typeface="Verdana"/>
                <a:cs typeface="Verdana"/>
              </a:rPr>
              <a:t>{</a:t>
            </a:r>
            <a:endParaRPr sz="2000">
              <a:latin typeface="Verdana"/>
              <a:cs typeface="Verdana"/>
            </a:endParaRPr>
          </a:p>
          <a:p>
            <a:pPr marL="534670">
              <a:lnSpc>
                <a:spcPct val="100000"/>
              </a:lnSpc>
              <a:spcBef>
                <a:spcPts val="994"/>
              </a:spcBef>
            </a:pPr>
            <a:r>
              <a:rPr sz="2000" b="1" spc="-20" dirty="0">
                <a:latin typeface="Verdana"/>
                <a:cs typeface="Verdana"/>
              </a:rPr>
              <a:t>next</a:t>
            </a:r>
            <a:endParaRPr sz="2000">
              <a:latin typeface="Verdana"/>
              <a:cs typeface="Verdana"/>
            </a:endParaRPr>
          </a:p>
          <a:p>
            <a:pPr marR="9796780" algn="r">
              <a:lnSpc>
                <a:spcPct val="100000"/>
              </a:lnSpc>
              <a:spcBef>
                <a:spcPts val="1000"/>
              </a:spcBef>
            </a:pPr>
            <a:r>
              <a:rPr sz="2000" b="1" dirty="0">
                <a:latin typeface="Verdana"/>
                <a:cs typeface="Verdana"/>
              </a:rPr>
              <a:t>} </a:t>
            </a:r>
            <a:r>
              <a:rPr sz="2000" b="1" spc="-20" dirty="0">
                <a:solidFill>
                  <a:srgbClr val="2E5496"/>
                </a:solidFill>
                <a:latin typeface="Verdana"/>
                <a:cs typeface="Verdana"/>
              </a:rPr>
              <a:t>else</a:t>
            </a:r>
            <a:endParaRPr sz="2000">
              <a:latin typeface="Verdana"/>
              <a:cs typeface="Verdana"/>
            </a:endParaRPr>
          </a:p>
          <a:p>
            <a:pPr marR="9797415" algn="r">
              <a:lnSpc>
                <a:spcPct val="100000"/>
              </a:lnSpc>
            </a:pPr>
            <a:r>
              <a:rPr sz="2000" b="1" spc="-50" dirty="0">
                <a:latin typeface="Verdana"/>
                <a:cs typeface="Verdana"/>
              </a:rPr>
              <a:t>{</a:t>
            </a:r>
            <a:endParaRPr sz="2000">
              <a:latin typeface="Verdana"/>
              <a:cs typeface="Verdana"/>
            </a:endParaRPr>
          </a:p>
          <a:p>
            <a:pPr marL="880744">
              <a:lnSpc>
                <a:spcPct val="100000"/>
              </a:lnSpc>
              <a:spcBef>
                <a:spcPts val="1010"/>
              </a:spcBef>
            </a:pPr>
            <a:r>
              <a:rPr sz="2000" b="1" spc="-10" dirty="0">
                <a:latin typeface="Verdana"/>
                <a:cs typeface="Verdana"/>
              </a:rPr>
              <a:t>print(i)</a:t>
            </a:r>
            <a:endParaRPr sz="2000">
              <a:latin typeface="Verdana"/>
              <a:cs typeface="Verdana"/>
            </a:endParaRPr>
          </a:p>
          <a:p>
            <a:pPr marL="571500">
              <a:lnSpc>
                <a:spcPct val="100000"/>
              </a:lnSpc>
              <a:spcBef>
                <a:spcPts val="1090"/>
              </a:spcBef>
            </a:pPr>
            <a:r>
              <a:rPr sz="2000" b="1" spc="-50" dirty="0"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  <a:p>
            <a:pPr marL="263525">
              <a:lnSpc>
                <a:spcPct val="100000"/>
              </a:lnSpc>
              <a:spcBef>
                <a:spcPts val="1010"/>
              </a:spcBef>
            </a:pPr>
            <a:r>
              <a:rPr sz="2000" b="1" spc="-50" dirty="0"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019" y="5395366"/>
            <a:ext cx="96710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This</a:t>
            </a:r>
            <a:r>
              <a:rPr sz="2000" b="1" spc="5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loop</a:t>
            </a:r>
            <a:r>
              <a:rPr sz="2000" b="1" spc="7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will</a:t>
            </a:r>
            <a:r>
              <a:rPr sz="2000" b="1" spc="5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only</a:t>
            </a:r>
            <a:r>
              <a:rPr sz="2000" b="1" spc="5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print</a:t>
            </a:r>
            <a:r>
              <a:rPr sz="2000" b="1" spc="5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even</a:t>
            </a:r>
            <a:r>
              <a:rPr sz="2000" b="1" spc="3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numbers</a:t>
            </a:r>
            <a:r>
              <a:rPr sz="2000" b="1" spc="4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and</a:t>
            </a:r>
            <a:r>
              <a:rPr sz="2000" b="1" spc="4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skip</a:t>
            </a:r>
            <a:r>
              <a:rPr sz="2000" b="1" spc="5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over</a:t>
            </a:r>
            <a:r>
              <a:rPr sz="2000" b="1" spc="4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odd</a:t>
            </a:r>
            <a:r>
              <a:rPr sz="2000" b="1" spc="5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numbers.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69C952-77B6-E8A0-440D-5E7513C230AB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243" y="5373535"/>
            <a:ext cx="11362953" cy="139155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0243" y="1961378"/>
            <a:ext cx="11362953" cy="298857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560019" y="676992"/>
            <a:ext cx="10263505" cy="120396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400" b="1" spc="-20" dirty="0">
                <a:solidFill>
                  <a:srgbClr val="C55A11"/>
                </a:solidFill>
                <a:latin typeface="Verdana"/>
                <a:cs typeface="Verdana"/>
              </a:rPr>
              <a:t>Next</a:t>
            </a:r>
            <a:endParaRPr sz="2400">
              <a:latin typeface="Verdana"/>
              <a:cs typeface="Verdana"/>
            </a:endParaRPr>
          </a:p>
          <a:p>
            <a:pPr marL="304165">
              <a:lnSpc>
                <a:spcPct val="100000"/>
              </a:lnSpc>
              <a:spcBef>
                <a:spcPts val="72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Next</a:t>
            </a:r>
            <a:r>
              <a:rPr sz="2000" b="1" spc="-6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statement</a:t>
            </a:r>
            <a:r>
              <a:rPr sz="2000" b="1" spc="-7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enables</a:t>
            </a:r>
            <a:r>
              <a:rPr sz="2000" b="1" spc="-6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to</a:t>
            </a:r>
            <a:r>
              <a:rPr sz="2000" b="1" spc="-3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skip</a:t>
            </a:r>
            <a:r>
              <a:rPr sz="2000" b="1" spc="-4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the</a:t>
            </a:r>
            <a:r>
              <a:rPr sz="2000" b="1" spc="-3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current</a:t>
            </a:r>
            <a:r>
              <a:rPr sz="2000" b="1" spc="-6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iteration</a:t>
            </a:r>
            <a:r>
              <a:rPr sz="2000" b="1" spc="-9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of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</a:t>
            </a:r>
            <a:r>
              <a:rPr sz="2000" b="1" spc="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loop</a:t>
            </a:r>
            <a:r>
              <a:rPr sz="2000" b="1" spc="-3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without</a:t>
            </a:r>
            <a:endParaRPr sz="2000">
              <a:latin typeface="Verdana"/>
              <a:cs typeface="Verdana"/>
            </a:endParaRPr>
          </a:p>
          <a:p>
            <a:pPr marL="304165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terminating</a:t>
            </a:r>
            <a:r>
              <a:rPr sz="2000" b="1" spc="-1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25" dirty="0">
                <a:solidFill>
                  <a:srgbClr val="2E5496"/>
                </a:solidFill>
                <a:latin typeface="Verdana"/>
                <a:cs typeface="Verdana"/>
              </a:rPr>
              <a:t>it.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7700" y="2066544"/>
            <a:ext cx="10993120" cy="2773680"/>
          </a:xfrm>
          <a:prstGeom prst="rect">
            <a:avLst/>
          </a:prstGeom>
          <a:solidFill>
            <a:srgbClr val="FFFFFF"/>
          </a:solidFill>
          <a:ln w="57911">
            <a:solidFill>
              <a:srgbClr val="BEBEBE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847090" marR="8600440" indent="-506095">
              <a:lnSpc>
                <a:spcPts val="3479"/>
              </a:lnSpc>
              <a:spcBef>
                <a:spcPts val="204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for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(i</a:t>
            </a:r>
            <a:r>
              <a:rPr sz="2000" b="1" spc="-2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in</a:t>
            </a:r>
            <a:r>
              <a:rPr sz="2000" b="1" spc="-1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x)</a:t>
            </a:r>
            <a:r>
              <a:rPr sz="2000" b="1" spc="-2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{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if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(i</a:t>
            </a:r>
            <a:r>
              <a:rPr sz="2000" b="1" spc="-2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==</a:t>
            </a:r>
            <a:r>
              <a:rPr sz="2000" b="1" spc="-1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spc="-25" dirty="0">
                <a:solidFill>
                  <a:srgbClr val="3A3838"/>
                </a:solidFill>
                <a:latin typeface="Verdana"/>
                <a:cs typeface="Verdana"/>
              </a:rPr>
              <a:t>2){</a:t>
            </a:r>
            <a:endParaRPr sz="2000">
              <a:latin typeface="Verdana"/>
              <a:cs typeface="Verdana"/>
            </a:endParaRPr>
          </a:p>
          <a:p>
            <a:pPr marL="2033270">
              <a:lnSpc>
                <a:spcPct val="100000"/>
              </a:lnSpc>
              <a:spcBef>
                <a:spcPts val="780"/>
              </a:spcBef>
            </a:pPr>
            <a:r>
              <a:rPr sz="2000" b="1" spc="-20" dirty="0">
                <a:solidFill>
                  <a:srgbClr val="3A3838"/>
                </a:solidFill>
                <a:latin typeface="Verdana"/>
                <a:cs typeface="Verdana"/>
              </a:rPr>
              <a:t>Next</a:t>
            </a:r>
            <a:endParaRPr sz="2000">
              <a:latin typeface="Verdana"/>
              <a:cs typeface="Verdana"/>
            </a:endParaRPr>
          </a:p>
          <a:p>
            <a:pPr marL="2033270">
              <a:lnSpc>
                <a:spcPct val="100000"/>
              </a:lnSpc>
              <a:spcBef>
                <a:spcPts val="1095"/>
              </a:spcBef>
            </a:pP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  <a:p>
            <a:pPr marL="1304290">
              <a:lnSpc>
                <a:spcPct val="100000"/>
              </a:lnSpc>
              <a:spcBef>
                <a:spcPts val="1080"/>
              </a:spcBef>
            </a:pPr>
            <a:r>
              <a:rPr sz="2000" b="1" spc="-10" dirty="0">
                <a:solidFill>
                  <a:srgbClr val="3A3838"/>
                </a:solidFill>
                <a:latin typeface="Verdana"/>
                <a:cs typeface="Verdana"/>
              </a:rPr>
              <a:t>print(i)</a:t>
            </a:r>
            <a:endParaRPr sz="2000">
              <a:latin typeface="Verdana"/>
              <a:cs typeface="Verdana"/>
            </a:endParaRPr>
          </a:p>
          <a:p>
            <a:pPr marL="341630">
              <a:lnSpc>
                <a:spcPct val="100000"/>
              </a:lnSpc>
              <a:spcBef>
                <a:spcPts val="1080"/>
              </a:spcBef>
            </a:pPr>
            <a:r>
              <a:rPr sz="2000" b="1" spc="-50" dirty="0">
                <a:solidFill>
                  <a:srgbClr val="3A3838"/>
                </a:solidFill>
                <a:latin typeface="Verdana"/>
                <a:cs typeface="Verdana"/>
              </a:rPr>
              <a:t>}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700" y="5462015"/>
            <a:ext cx="10993120" cy="1210310"/>
          </a:xfrm>
          <a:prstGeom prst="rect">
            <a:avLst/>
          </a:prstGeom>
          <a:solidFill>
            <a:srgbClr val="FFFFFF"/>
          </a:solidFill>
          <a:ln w="57911">
            <a:solidFill>
              <a:srgbClr val="F8CAAC"/>
            </a:solidFill>
          </a:ln>
        </p:spPr>
        <p:txBody>
          <a:bodyPr vert="horz" wrap="square" lIns="0" tIns="128905" rIns="0" bIns="0" rtlCol="0">
            <a:spAutoFit/>
          </a:bodyPr>
          <a:lstStyle/>
          <a:p>
            <a:pPr marL="216535">
              <a:lnSpc>
                <a:spcPct val="100000"/>
              </a:lnSpc>
              <a:spcBef>
                <a:spcPts val="101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2000" b="1" spc="-1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2E5496"/>
                </a:solidFill>
                <a:latin typeface="Verdana"/>
                <a:cs typeface="Verdana"/>
              </a:rPr>
              <a:t>1</a:t>
            </a:r>
            <a:endParaRPr sz="2000">
              <a:latin typeface="Verdana"/>
              <a:cs typeface="Verdana"/>
            </a:endParaRPr>
          </a:p>
          <a:p>
            <a:pPr marL="216535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2000" b="1" spc="-1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2E5496"/>
                </a:solidFill>
                <a:latin typeface="Verdana"/>
                <a:cs typeface="Verdana"/>
              </a:rPr>
              <a:t>3</a:t>
            </a:r>
            <a:endParaRPr sz="2000">
              <a:latin typeface="Verdana"/>
              <a:cs typeface="Verdana"/>
            </a:endParaRPr>
          </a:p>
          <a:p>
            <a:pPr marL="216535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2000" b="1" spc="-1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2E5496"/>
                </a:solidFill>
                <a:latin typeface="Verdana"/>
                <a:cs typeface="Verdana"/>
              </a:rPr>
              <a:t>4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5830" y="4941823"/>
            <a:ext cx="657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C55A11"/>
                </a:solidFill>
                <a:latin typeface="Verdana"/>
                <a:cs typeface="Verdana"/>
              </a:rPr>
              <a:t>o/p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72C877-54DF-49A7-EB3A-A1949074E965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493" y="4725788"/>
            <a:ext cx="11364472" cy="9892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643534" y="766698"/>
            <a:ext cx="10869930" cy="3709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55A11"/>
                </a:solidFill>
                <a:latin typeface="Verdana"/>
                <a:cs typeface="Verdana"/>
              </a:rPr>
              <a:t>Switch</a:t>
            </a:r>
            <a:r>
              <a:rPr sz="2400" b="1" spc="1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C55A11"/>
                </a:solidFill>
                <a:latin typeface="Verdana"/>
                <a:cs typeface="Verdana"/>
              </a:rPr>
              <a:t>Statement</a:t>
            </a:r>
            <a:endParaRPr sz="2400">
              <a:latin typeface="Verdana"/>
              <a:cs typeface="Verdana"/>
            </a:endParaRPr>
          </a:p>
          <a:p>
            <a:pPr marL="396875" marR="5080" indent="-342900" algn="just">
              <a:lnSpc>
                <a:spcPct val="133000"/>
              </a:lnSpc>
              <a:spcBef>
                <a:spcPts val="1175"/>
              </a:spcBef>
              <a:buFont typeface="Wingdings"/>
              <a:buChar char=""/>
              <a:tabLst>
                <a:tab pos="396875" algn="l"/>
              </a:tabLst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</a:t>
            </a:r>
            <a:r>
              <a:rPr sz="2000" b="1" spc="254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switch</a:t>
            </a:r>
            <a:r>
              <a:rPr sz="2000" b="1" spc="254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statement</a:t>
            </a:r>
            <a:r>
              <a:rPr sz="2000" b="1" spc="254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permits</a:t>
            </a:r>
            <a:r>
              <a:rPr sz="2000" b="1" spc="254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</a:t>
            </a:r>
            <a:r>
              <a:rPr sz="2000" b="1" spc="26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variable</a:t>
            </a:r>
            <a:r>
              <a:rPr sz="2000" b="1" spc="254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to</a:t>
            </a:r>
            <a:r>
              <a:rPr sz="2000" b="1" spc="254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be</a:t>
            </a:r>
            <a:r>
              <a:rPr sz="2000" b="1" spc="254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tested</a:t>
            </a:r>
            <a:r>
              <a:rPr sz="2000" b="1" spc="254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in</a:t>
            </a:r>
            <a:r>
              <a:rPr sz="2000" b="1" spc="254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favor</a:t>
            </a:r>
            <a:r>
              <a:rPr sz="2000" b="1" spc="26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of</a:t>
            </a:r>
            <a:r>
              <a:rPr sz="2000" b="1" spc="254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equality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against</a:t>
            </a:r>
            <a:r>
              <a:rPr sz="2000" b="1" spc="-3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a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list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of</a:t>
            </a:r>
            <a:r>
              <a:rPr sz="2000" b="1" spc="-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case</a:t>
            </a:r>
            <a:r>
              <a:rPr sz="2000" b="1" spc="-3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values.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760"/>
              </a:spcBef>
              <a:buClr>
                <a:srgbClr val="2E5496"/>
              </a:buClr>
              <a:buFont typeface="Wingdings"/>
              <a:buChar char=""/>
            </a:pPr>
            <a:endParaRPr sz="2000">
              <a:latin typeface="Verdana"/>
              <a:cs typeface="Verdana"/>
            </a:endParaRPr>
          </a:p>
          <a:p>
            <a:pPr marL="396875" marR="7620" indent="-342900" algn="just">
              <a:lnSpc>
                <a:spcPct val="133000"/>
              </a:lnSpc>
              <a:buFont typeface="Wingdings"/>
              <a:buChar char=""/>
              <a:tabLst>
                <a:tab pos="396875" algn="l"/>
              </a:tabLst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In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the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switch</a:t>
            </a:r>
            <a:r>
              <a:rPr sz="2000" b="1" spc="5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statement,</a:t>
            </a:r>
            <a:r>
              <a:rPr sz="2000" b="1" spc="15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for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each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case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the</a:t>
            </a:r>
            <a:r>
              <a:rPr sz="2000" b="1" spc="5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variable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which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is</a:t>
            </a:r>
            <a:r>
              <a:rPr sz="2000" b="1" spc="10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being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switched</a:t>
            </a:r>
            <a:r>
              <a:rPr sz="2000" b="1" spc="80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is</a:t>
            </a:r>
            <a:r>
              <a:rPr sz="2000" b="1" spc="85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checked.</a:t>
            </a:r>
            <a:r>
              <a:rPr sz="2000" b="1" spc="85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This</a:t>
            </a:r>
            <a:r>
              <a:rPr sz="2000" b="1" spc="85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statement</a:t>
            </a:r>
            <a:r>
              <a:rPr sz="2000" b="1" spc="85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is</a:t>
            </a:r>
            <a:r>
              <a:rPr sz="2000" b="1" spc="90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generally</a:t>
            </a:r>
            <a:r>
              <a:rPr sz="2000" b="1" spc="85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used</a:t>
            </a:r>
            <a:r>
              <a:rPr sz="2000" b="1" spc="85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for</a:t>
            </a:r>
            <a:r>
              <a:rPr sz="2000" b="1" spc="90" dirty="0">
                <a:solidFill>
                  <a:srgbClr val="2E5496"/>
                </a:solidFill>
                <a:latin typeface="Verdana"/>
                <a:cs typeface="Verdana"/>
              </a:rPr>
              <a:t>  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multiple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selection</a:t>
            </a:r>
            <a:r>
              <a:rPr sz="2000" b="1" spc="-3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of</a:t>
            </a:r>
            <a:r>
              <a:rPr sz="2000" b="1" spc="-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condition</a:t>
            </a:r>
            <a:r>
              <a:rPr sz="2000" b="1" spc="-4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based</a:t>
            </a:r>
            <a:r>
              <a:rPr sz="2000" b="1" spc="-4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statement.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84"/>
              </a:spcBef>
            </a:pP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C55A11"/>
                </a:solidFill>
                <a:latin typeface="Verdana"/>
                <a:cs typeface="Verdana"/>
              </a:rPr>
              <a:t>Syntax: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6948" y="4811267"/>
            <a:ext cx="10994390" cy="814069"/>
          </a:xfrm>
          <a:prstGeom prst="rect">
            <a:avLst/>
          </a:prstGeom>
          <a:solidFill>
            <a:srgbClr val="FFFFFF"/>
          </a:solidFill>
          <a:ln w="57911">
            <a:solidFill>
              <a:srgbClr val="F8CAAC"/>
            </a:solidFill>
          </a:ln>
        </p:spPr>
        <p:txBody>
          <a:bodyPr vert="horz" wrap="square" lIns="0" tIns="238125" rIns="0" bIns="0" rtlCol="0">
            <a:spAutoFit/>
          </a:bodyPr>
          <a:lstStyle/>
          <a:p>
            <a:pPr marL="294640">
              <a:lnSpc>
                <a:spcPct val="100000"/>
              </a:lnSpc>
              <a:spcBef>
                <a:spcPts val="187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switch</a:t>
            </a:r>
            <a:r>
              <a:rPr sz="2000" b="1" spc="5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666600"/>
                </a:solidFill>
                <a:latin typeface="Verdana"/>
                <a:cs typeface="Verdana"/>
              </a:rPr>
              <a:t>(</a:t>
            </a:r>
            <a:r>
              <a:rPr sz="2000" b="1" dirty="0">
                <a:solidFill>
                  <a:srgbClr val="111111"/>
                </a:solidFill>
                <a:latin typeface="Verdana"/>
                <a:cs typeface="Verdana"/>
              </a:rPr>
              <a:t>test_expression</a:t>
            </a:r>
            <a:r>
              <a:rPr sz="2000" b="1" dirty="0">
                <a:solidFill>
                  <a:srgbClr val="666600"/>
                </a:solidFill>
                <a:latin typeface="Verdana"/>
                <a:cs typeface="Verdana"/>
              </a:rPr>
              <a:t>, </a:t>
            </a:r>
            <a:r>
              <a:rPr sz="2000" b="1" dirty="0">
                <a:solidFill>
                  <a:srgbClr val="111111"/>
                </a:solidFill>
                <a:latin typeface="Verdana"/>
                <a:cs typeface="Verdana"/>
              </a:rPr>
              <a:t>case1</a:t>
            </a:r>
            <a:r>
              <a:rPr sz="2000" b="1" dirty="0">
                <a:solidFill>
                  <a:srgbClr val="666600"/>
                </a:solidFill>
                <a:latin typeface="Verdana"/>
                <a:cs typeface="Verdana"/>
              </a:rPr>
              <a:t>,</a:t>
            </a:r>
            <a:r>
              <a:rPr sz="2000" b="1" spc="20" dirty="0">
                <a:solidFill>
                  <a:srgbClr val="66660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11111"/>
                </a:solidFill>
                <a:latin typeface="Verdana"/>
                <a:cs typeface="Verdana"/>
              </a:rPr>
              <a:t>case2</a:t>
            </a:r>
            <a:r>
              <a:rPr sz="2000" b="1" dirty="0">
                <a:solidFill>
                  <a:srgbClr val="666600"/>
                </a:solidFill>
                <a:latin typeface="Verdana"/>
                <a:cs typeface="Verdana"/>
              </a:rPr>
              <a:t>,</a:t>
            </a:r>
            <a:r>
              <a:rPr sz="2000" b="1" spc="20" dirty="0">
                <a:solidFill>
                  <a:srgbClr val="66660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111111"/>
                </a:solidFill>
                <a:latin typeface="Verdana"/>
                <a:cs typeface="Verdana"/>
              </a:rPr>
              <a:t>case3</a:t>
            </a:r>
            <a:r>
              <a:rPr sz="2000" b="1" spc="60" dirty="0">
                <a:solidFill>
                  <a:srgbClr val="1111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666600"/>
                </a:solidFill>
                <a:latin typeface="Verdana"/>
                <a:cs typeface="Verdana"/>
              </a:rPr>
              <a:t>....</a:t>
            </a:r>
            <a:r>
              <a:rPr sz="2000" b="1" spc="55" dirty="0">
                <a:solidFill>
                  <a:srgbClr val="666600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111111"/>
                </a:solidFill>
                <a:latin typeface="Verdana"/>
                <a:cs typeface="Verdana"/>
              </a:rPr>
              <a:t>caseN</a:t>
            </a:r>
            <a:r>
              <a:rPr sz="2000" b="1" spc="-10" dirty="0">
                <a:solidFill>
                  <a:srgbClr val="666600"/>
                </a:solidFill>
                <a:latin typeface="Verdana"/>
                <a:cs typeface="Verdana"/>
              </a:rPr>
              <a:t>)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67B083-82A1-A2F7-76B8-9959BD757368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489" y="1709890"/>
            <a:ext cx="11364472" cy="37048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716381" y="1020317"/>
            <a:ext cx="3083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55A11"/>
                </a:solidFill>
                <a:latin typeface="Verdana"/>
                <a:cs typeface="Verdana"/>
              </a:rPr>
              <a:t>Switch</a:t>
            </a:r>
            <a:r>
              <a:rPr sz="2400" b="1" spc="1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C55A11"/>
                </a:solidFill>
                <a:latin typeface="Verdana"/>
                <a:cs typeface="Verdana"/>
              </a:rPr>
              <a:t>Statement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4944" y="1821179"/>
            <a:ext cx="10994390" cy="3477895"/>
          </a:xfrm>
          <a:prstGeom prst="rect">
            <a:avLst/>
          </a:prstGeom>
          <a:solidFill>
            <a:srgbClr val="FFFFFF"/>
          </a:solidFill>
          <a:ln w="57911">
            <a:solidFill>
              <a:srgbClr val="BEBEBE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marL="334645">
              <a:lnSpc>
                <a:spcPct val="100000"/>
              </a:lnSpc>
              <a:spcBef>
                <a:spcPts val="1145"/>
              </a:spcBef>
            </a:pPr>
            <a:r>
              <a:rPr sz="2000" b="1" spc="-25" dirty="0">
                <a:solidFill>
                  <a:srgbClr val="2E5496"/>
                </a:solidFill>
                <a:latin typeface="Verdana"/>
                <a:cs typeface="Verdana"/>
              </a:rPr>
              <a:t>i=2</a:t>
            </a:r>
            <a:endParaRPr sz="2000">
              <a:latin typeface="Verdana"/>
              <a:cs typeface="Verdana"/>
            </a:endParaRPr>
          </a:p>
          <a:p>
            <a:pPr marL="334645" marR="8790305">
              <a:lnSpc>
                <a:spcPct val="100000"/>
              </a:lnSpc>
            </a:pPr>
            <a:r>
              <a:rPr sz="2000" b="1" dirty="0">
                <a:solidFill>
                  <a:srgbClr val="111111"/>
                </a:solidFill>
                <a:latin typeface="Verdana"/>
                <a:cs typeface="Verdana"/>
              </a:rPr>
              <a:t>gk</a:t>
            </a:r>
            <a:r>
              <a:rPr sz="2000" b="1" dirty="0">
                <a:solidFill>
                  <a:srgbClr val="666600"/>
                </a:solidFill>
                <a:latin typeface="Verdana"/>
                <a:cs typeface="Verdana"/>
              </a:rPr>
              <a:t>&lt;-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switch</a:t>
            </a:r>
            <a:r>
              <a:rPr sz="2000" b="1" spc="3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50" dirty="0">
                <a:solidFill>
                  <a:srgbClr val="666600"/>
                </a:solidFill>
                <a:latin typeface="Verdana"/>
                <a:cs typeface="Verdana"/>
              </a:rPr>
              <a:t>( </a:t>
            </a:r>
            <a:r>
              <a:rPr sz="2000" b="1" spc="-25" dirty="0">
                <a:solidFill>
                  <a:srgbClr val="111111"/>
                </a:solidFill>
                <a:latin typeface="Verdana"/>
                <a:cs typeface="Verdana"/>
              </a:rPr>
              <a:t>i</a:t>
            </a:r>
            <a:r>
              <a:rPr sz="2000" b="1" spc="-25" dirty="0">
                <a:solidFill>
                  <a:srgbClr val="666600"/>
                </a:solidFill>
                <a:latin typeface="Verdana"/>
                <a:cs typeface="Verdana"/>
              </a:rPr>
              <a:t>,</a:t>
            </a:r>
            <a:endParaRPr sz="2000">
              <a:latin typeface="Verdana"/>
              <a:cs typeface="Verdana"/>
            </a:endParaRPr>
          </a:p>
          <a:p>
            <a:pPr marL="334645">
              <a:lnSpc>
                <a:spcPct val="100000"/>
              </a:lnSpc>
            </a:pP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"First",</a:t>
            </a:r>
            <a:endParaRPr sz="2000">
              <a:latin typeface="Verdana"/>
              <a:cs typeface="Verdana"/>
            </a:endParaRPr>
          </a:p>
          <a:p>
            <a:pPr marL="334645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"Second",</a:t>
            </a:r>
            <a:endParaRPr sz="2000">
              <a:latin typeface="Verdana"/>
              <a:cs typeface="Verdana"/>
            </a:endParaRPr>
          </a:p>
          <a:p>
            <a:pPr marL="334645">
              <a:lnSpc>
                <a:spcPct val="100000"/>
              </a:lnSpc>
            </a:pP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"Third",</a:t>
            </a:r>
            <a:endParaRPr sz="2000">
              <a:latin typeface="Verdana"/>
              <a:cs typeface="Verdana"/>
            </a:endParaRPr>
          </a:p>
          <a:p>
            <a:pPr marL="334645" marR="9236710">
              <a:lnSpc>
                <a:spcPct val="100000"/>
              </a:lnSpc>
            </a:pP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"Fourth"</a:t>
            </a:r>
            <a:r>
              <a:rPr sz="2000" b="1" spc="-10" dirty="0">
                <a:solidFill>
                  <a:srgbClr val="666600"/>
                </a:solidFill>
                <a:latin typeface="Verdana"/>
                <a:cs typeface="Verdana"/>
              </a:rPr>
              <a:t>)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print</a:t>
            </a:r>
            <a:r>
              <a:rPr sz="2000" b="1" spc="2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20" dirty="0">
                <a:solidFill>
                  <a:srgbClr val="666600"/>
                </a:solidFill>
                <a:latin typeface="Verdana"/>
                <a:cs typeface="Verdana"/>
              </a:rPr>
              <a:t>(</a:t>
            </a:r>
            <a:r>
              <a:rPr sz="2000" b="1" spc="-20" dirty="0">
                <a:solidFill>
                  <a:srgbClr val="111111"/>
                </a:solidFill>
                <a:latin typeface="Verdana"/>
                <a:cs typeface="Verdana"/>
              </a:rPr>
              <a:t>gk</a:t>
            </a:r>
            <a:r>
              <a:rPr sz="2000" b="1" spc="-20" dirty="0">
                <a:solidFill>
                  <a:srgbClr val="666600"/>
                </a:solidFill>
                <a:latin typeface="Verdana"/>
                <a:cs typeface="Verdana"/>
              </a:rPr>
              <a:t>)</a:t>
            </a:r>
            <a:endParaRPr sz="2000">
              <a:latin typeface="Verdana"/>
              <a:cs typeface="Verdana"/>
            </a:endParaRPr>
          </a:p>
          <a:p>
            <a:pPr marL="334645">
              <a:lnSpc>
                <a:spcPct val="100000"/>
              </a:lnSpc>
              <a:spcBef>
                <a:spcPts val="2400"/>
              </a:spcBef>
            </a:pP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##</a:t>
            </a:r>
            <a:r>
              <a:rPr sz="2000" b="1" spc="3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[1]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 "Second"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1DEEB2-3817-9F94-8BF0-E0AC2F9EA372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5088" y="1272539"/>
            <a:ext cx="10021823" cy="398830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37277D-B48C-9D9C-2FB6-4EAF62283A9A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77" y="1906472"/>
            <a:ext cx="11364472" cy="264421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70223" y="111632"/>
            <a:ext cx="50323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35635" y="443793"/>
            <a:ext cx="11064875" cy="1073150"/>
          </a:xfrm>
          <a:prstGeom prst="rect">
            <a:avLst/>
          </a:prstGeom>
        </p:spPr>
        <p:txBody>
          <a:bodyPr vert="horz" wrap="square" lIns="0" tIns="2178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14"/>
              </a:spcBef>
            </a:pPr>
            <a:r>
              <a:rPr sz="2400" b="1" dirty="0">
                <a:solidFill>
                  <a:srgbClr val="C55A11"/>
                </a:solidFill>
                <a:latin typeface="Verdana"/>
                <a:cs typeface="Verdana"/>
              </a:rPr>
              <a:t>Scan</a:t>
            </a:r>
            <a:r>
              <a:rPr sz="2400" b="1" spc="4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C55A11"/>
                </a:solidFill>
                <a:latin typeface="Verdana"/>
                <a:cs typeface="Verdana"/>
              </a:rPr>
              <a:t>Function</a:t>
            </a:r>
            <a:endParaRPr sz="2400">
              <a:latin typeface="Verdana"/>
              <a:cs typeface="Verdana"/>
            </a:endParaRPr>
          </a:p>
          <a:p>
            <a:pPr marL="51435">
              <a:lnSpc>
                <a:spcPct val="100000"/>
              </a:lnSpc>
              <a:spcBef>
                <a:spcPts val="1350"/>
              </a:spcBef>
            </a:pP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Read</a:t>
            </a:r>
            <a:r>
              <a:rPr sz="2000" b="1" spc="-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data</a:t>
            </a:r>
            <a:r>
              <a:rPr sz="2000" b="1" spc="1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from</a:t>
            </a:r>
            <a:r>
              <a:rPr sz="2000" b="1" spc="2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screen</a:t>
            </a:r>
            <a:r>
              <a:rPr sz="2000" b="1" spc="3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if</a:t>
            </a:r>
            <a:r>
              <a:rPr sz="2000" b="1" spc="4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let</a:t>
            </a:r>
            <a:r>
              <a:rPr sz="2000" b="1" spc="3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the</a:t>
            </a:r>
            <a:r>
              <a:rPr sz="2000" b="1" spc="2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file</a:t>
            </a:r>
            <a:r>
              <a:rPr sz="2000" b="1" spc="4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name "",</a:t>
            </a:r>
            <a:r>
              <a:rPr sz="2000" b="1" spc="2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or</a:t>
            </a:r>
            <a:r>
              <a:rPr sz="2000" b="1" spc="3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just</a:t>
            </a:r>
            <a:r>
              <a:rPr sz="2000" b="1" spc="2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without</a:t>
            </a:r>
            <a:r>
              <a:rPr sz="2000" b="1" spc="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any</a:t>
            </a:r>
            <a:r>
              <a:rPr sz="2000" b="1" spc="-10" dirty="0">
                <a:solidFill>
                  <a:srgbClr val="385B87"/>
                </a:solidFill>
                <a:latin typeface="Verdana"/>
                <a:cs typeface="Verdana"/>
              </a:rPr>
              <a:t> parameter: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8931" y="2007107"/>
            <a:ext cx="10994390" cy="2438400"/>
          </a:xfrm>
          <a:prstGeom prst="rect">
            <a:avLst/>
          </a:prstGeom>
          <a:solidFill>
            <a:srgbClr val="FFFFFF"/>
          </a:solidFill>
          <a:ln w="57911">
            <a:solidFill>
              <a:srgbClr val="FFD966"/>
            </a:solidFill>
          </a:ln>
        </p:spPr>
        <p:txBody>
          <a:bodyPr vert="horz" wrap="square" lIns="0" tIns="141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15"/>
              </a:spcBef>
            </a:pPr>
            <a:endParaRPr sz="2000">
              <a:latin typeface="Times New Roman"/>
              <a:cs typeface="Times New Roman"/>
            </a:endParaRPr>
          </a:p>
          <a:p>
            <a:pPr marL="28194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3A3838"/>
                </a:solidFill>
                <a:latin typeface="Verdana"/>
                <a:cs typeface="Verdana"/>
              </a:rPr>
              <a:t>&gt;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x</a:t>
            </a:r>
            <a:r>
              <a:rPr sz="2000" b="1" spc="1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&lt;-</a:t>
            </a:r>
            <a:r>
              <a:rPr sz="2000" b="1" spc="-1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3A3838"/>
                </a:solidFill>
                <a:latin typeface="Verdana"/>
                <a:cs typeface="Verdana"/>
              </a:rPr>
              <a:t>scan("",what="int")</a:t>
            </a:r>
            <a:endParaRPr sz="2000">
              <a:latin typeface="Verdana"/>
              <a:cs typeface="Verdana"/>
            </a:endParaRPr>
          </a:p>
          <a:p>
            <a:pPr marL="281940">
              <a:lnSpc>
                <a:spcPct val="100000"/>
              </a:lnSpc>
              <a:spcBef>
                <a:spcPts val="204"/>
              </a:spcBef>
            </a:pP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1:</a:t>
            </a:r>
            <a:r>
              <a:rPr sz="2000" b="1" spc="-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43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#input</a:t>
            </a:r>
            <a:r>
              <a:rPr sz="2000" b="1" spc="1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43</a:t>
            </a:r>
            <a:r>
              <a:rPr sz="2000" b="1" spc="1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from the</a:t>
            </a:r>
            <a:r>
              <a:rPr sz="2000" b="1" spc="-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screen</a:t>
            </a:r>
            <a:endParaRPr sz="2000">
              <a:latin typeface="Verdana"/>
              <a:cs typeface="Verdana"/>
            </a:endParaRPr>
          </a:p>
          <a:p>
            <a:pPr marL="281940">
              <a:lnSpc>
                <a:spcPct val="100000"/>
              </a:lnSpc>
            </a:pPr>
            <a:r>
              <a:rPr sz="2000" b="1" spc="-25" dirty="0">
                <a:solidFill>
                  <a:srgbClr val="3A3838"/>
                </a:solidFill>
                <a:latin typeface="Verdana"/>
                <a:cs typeface="Verdana"/>
              </a:rPr>
              <a:t>2:</a:t>
            </a:r>
            <a:endParaRPr sz="2000">
              <a:latin typeface="Verdana"/>
              <a:cs typeface="Verdana"/>
            </a:endParaRPr>
          </a:p>
          <a:p>
            <a:pPr marL="281940">
              <a:lnSpc>
                <a:spcPct val="100000"/>
              </a:lnSpc>
            </a:pP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Read</a:t>
            </a:r>
            <a:r>
              <a:rPr sz="2000" b="1" spc="-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A3838"/>
                </a:solidFill>
                <a:latin typeface="Verdana"/>
                <a:cs typeface="Verdana"/>
              </a:rPr>
              <a:t>1</a:t>
            </a:r>
            <a:r>
              <a:rPr sz="2000" b="1" spc="1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2000" b="1" spc="-20" dirty="0">
                <a:solidFill>
                  <a:srgbClr val="3A3838"/>
                </a:solidFill>
                <a:latin typeface="Verdana"/>
                <a:cs typeface="Verdana"/>
              </a:rPr>
              <a:t>item</a:t>
            </a:r>
            <a:endParaRPr sz="2000">
              <a:latin typeface="Verdana"/>
              <a:cs typeface="Verdana"/>
            </a:endParaRPr>
          </a:p>
          <a:p>
            <a:pPr marL="281940">
              <a:lnSpc>
                <a:spcPct val="100000"/>
              </a:lnSpc>
            </a:pPr>
            <a:r>
              <a:rPr sz="2000" spc="-25" dirty="0">
                <a:solidFill>
                  <a:srgbClr val="3A3838"/>
                </a:solidFill>
                <a:latin typeface="Verdana"/>
                <a:cs typeface="Verdana"/>
              </a:rPr>
              <a:t>&gt;</a:t>
            </a:r>
            <a:r>
              <a:rPr sz="2000" b="1" spc="-25" dirty="0">
                <a:solidFill>
                  <a:srgbClr val="3A3838"/>
                </a:solidFill>
                <a:latin typeface="Verdana"/>
                <a:cs typeface="Verdana"/>
              </a:rPr>
              <a:t>x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4649" y="4753102"/>
            <a:ext cx="12306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2000" b="1" spc="-4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20" dirty="0">
                <a:solidFill>
                  <a:srgbClr val="2E5496"/>
                </a:solidFill>
                <a:latin typeface="Verdana"/>
                <a:cs typeface="Verdana"/>
              </a:rPr>
              <a:t>"43"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1E6340-09A5-C41F-3F55-328A71FABC29}"/>
              </a:ext>
            </a:extLst>
          </p:cNvPr>
          <p:cNvSpPr/>
          <p:nvPr/>
        </p:nvSpPr>
        <p:spPr>
          <a:xfrm>
            <a:off x="10972800" y="0"/>
            <a:ext cx="1219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395" y="777239"/>
            <a:ext cx="11401044" cy="25968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5480" y="3459860"/>
            <a:ext cx="10353675" cy="2886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[1]</a:t>
            </a:r>
            <a:r>
              <a:rPr sz="2000" b="1" spc="-1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"43"</a:t>
            </a:r>
            <a:r>
              <a:rPr sz="2000" b="1" spc="-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"22"</a:t>
            </a:r>
            <a:r>
              <a:rPr sz="2000" b="1" spc="-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20" dirty="0">
                <a:solidFill>
                  <a:srgbClr val="2E5496"/>
                </a:solidFill>
                <a:latin typeface="Verdana"/>
                <a:cs typeface="Verdana"/>
              </a:rPr>
              <a:t>"67"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80"/>
              </a:spcBef>
            </a:pPr>
            <a:endParaRPr sz="2000">
              <a:latin typeface="Verdana"/>
              <a:cs typeface="Verdana"/>
            </a:endParaRPr>
          </a:p>
          <a:p>
            <a:pPr marL="36830" marR="5080">
              <a:lnSpc>
                <a:spcPct val="100000"/>
              </a:lnSpc>
            </a:pP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Large</a:t>
            </a:r>
            <a:r>
              <a:rPr sz="2000" b="1" spc="1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data</a:t>
            </a:r>
            <a:r>
              <a:rPr sz="2000" b="1" spc="3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can</a:t>
            </a:r>
            <a:r>
              <a:rPr sz="2000" b="1" spc="1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be</a:t>
            </a:r>
            <a:r>
              <a:rPr sz="2000" b="1" spc="2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scanned</a:t>
            </a:r>
            <a:r>
              <a:rPr sz="2000" b="1" spc="3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in</a:t>
            </a:r>
            <a:r>
              <a:rPr sz="2000" b="1" spc="4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by</a:t>
            </a:r>
            <a:r>
              <a:rPr sz="2000" b="1" spc="1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just</a:t>
            </a:r>
            <a:r>
              <a:rPr sz="2000" b="1" spc="3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copy</a:t>
            </a:r>
            <a:r>
              <a:rPr sz="2000" b="1" spc="1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and</a:t>
            </a:r>
            <a:r>
              <a:rPr sz="2000" b="1" spc="3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paste,</a:t>
            </a:r>
            <a:r>
              <a:rPr sz="2000" b="1" spc="3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for</a:t>
            </a:r>
            <a:r>
              <a:rPr sz="2000" b="1" spc="5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example </a:t>
            </a:r>
            <a:r>
              <a:rPr sz="2000" b="1" spc="-10" dirty="0">
                <a:solidFill>
                  <a:srgbClr val="385B87"/>
                </a:solidFill>
                <a:latin typeface="Verdana"/>
                <a:cs typeface="Verdana"/>
              </a:rPr>
              <a:t>paste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from</a:t>
            </a:r>
            <a:r>
              <a:rPr sz="2000" b="1" spc="3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385B87"/>
                </a:solidFill>
                <a:latin typeface="Verdana"/>
                <a:cs typeface="Verdana"/>
              </a:rPr>
              <a:t>EXCEL.</a:t>
            </a:r>
            <a:endParaRPr sz="2000">
              <a:latin typeface="Verdana"/>
              <a:cs typeface="Verdana"/>
            </a:endParaRPr>
          </a:p>
          <a:p>
            <a:pPr marL="36830">
              <a:lnSpc>
                <a:spcPct val="100000"/>
              </a:lnSpc>
              <a:spcBef>
                <a:spcPts val="2405"/>
              </a:spcBef>
            </a:pPr>
            <a:r>
              <a:rPr sz="2000" dirty="0">
                <a:solidFill>
                  <a:srgbClr val="C55A11"/>
                </a:solidFill>
                <a:latin typeface="Verdana"/>
                <a:cs typeface="Verdana"/>
              </a:rPr>
              <a:t>&gt;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x</a:t>
            </a:r>
            <a:r>
              <a:rPr sz="2000" b="1" spc="1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&lt;-</a:t>
            </a:r>
            <a:r>
              <a:rPr sz="2000" b="1" spc="2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scan()</a:t>
            </a:r>
            <a:endParaRPr sz="2000">
              <a:latin typeface="Verdana"/>
              <a:cs typeface="Verdana"/>
            </a:endParaRPr>
          </a:p>
          <a:p>
            <a:pPr marL="36830" marR="43815">
              <a:lnSpc>
                <a:spcPct val="100000"/>
              </a:lnSpc>
              <a:spcBef>
                <a:spcPts val="2400"/>
              </a:spcBef>
            </a:pP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Then use</a:t>
            </a:r>
            <a:r>
              <a:rPr sz="2000" b="1" spc="2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"ctrl+v"</a:t>
            </a:r>
            <a:r>
              <a:rPr sz="2000" b="1" spc="4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to</a:t>
            </a:r>
            <a:r>
              <a:rPr sz="2000" b="1" spc="1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paste</a:t>
            </a:r>
            <a:r>
              <a:rPr sz="2000" b="1" spc="4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the</a:t>
            </a:r>
            <a:r>
              <a:rPr sz="2000" b="1" spc="2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data,</a:t>
            </a:r>
            <a:r>
              <a:rPr sz="2000" b="1" spc="2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the</a:t>
            </a:r>
            <a:r>
              <a:rPr sz="2000" b="1" spc="2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data</a:t>
            </a:r>
            <a:r>
              <a:rPr sz="2000" b="1" spc="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type</a:t>
            </a:r>
            <a:r>
              <a:rPr sz="2000" b="1" spc="3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will</a:t>
            </a:r>
            <a:r>
              <a:rPr sz="2000" b="1" spc="40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385B87"/>
                </a:solidFill>
                <a:latin typeface="Verdana"/>
                <a:cs typeface="Verdana"/>
              </a:rPr>
              <a:t>be</a:t>
            </a:r>
            <a:r>
              <a:rPr sz="2000" b="1" spc="15" dirty="0">
                <a:solidFill>
                  <a:srgbClr val="385B87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385B87"/>
                </a:solidFill>
                <a:latin typeface="Verdana"/>
                <a:cs typeface="Verdana"/>
              </a:rPr>
              <a:t>automatically determined.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707136" y="896111"/>
            <a:ext cx="10994390" cy="2364105"/>
          </a:xfrm>
          <a:prstGeom prst="rect">
            <a:avLst/>
          </a:prstGeom>
          <a:solidFill>
            <a:srgbClr val="FFFFFF"/>
          </a:solidFill>
          <a:ln w="57911">
            <a:solidFill>
              <a:srgbClr val="BCD6ED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31140">
              <a:lnSpc>
                <a:spcPct val="100000"/>
              </a:lnSpc>
              <a:spcBef>
                <a:spcPts val="805"/>
              </a:spcBef>
            </a:pPr>
            <a:r>
              <a:rPr sz="2000" dirty="0">
                <a:solidFill>
                  <a:srgbClr val="2E5496"/>
                </a:solidFill>
                <a:latin typeface="Verdana"/>
                <a:cs typeface="Verdana"/>
              </a:rPr>
              <a:t>&gt;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x</a:t>
            </a:r>
            <a:r>
              <a:rPr sz="2000" b="1" spc="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&lt;-scan("",what="int")</a:t>
            </a:r>
            <a:endParaRPr sz="2000">
              <a:latin typeface="Verdana"/>
              <a:cs typeface="Verdana"/>
            </a:endParaRPr>
          </a:p>
          <a:p>
            <a:pPr marL="231140">
              <a:lnSpc>
                <a:spcPct val="100000"/>
              </a:lnSpc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1:</a:t>
            </a:r>
            <a:r>
              <a:rPr sz="2000" b="1" spc="-20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43</a:t>
            </a:r>
            <a:r>
              <a:rPr sz="2000" b="1" spc="-2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#input</a:t>
            </a:r>
            <a:r>
              <a:rPr sz="2000" b="1" spc="-1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43</a:t>
            </a:r>
            <a:r>
              <a:rPr sz="2000" b="1" spc="-20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from</a:t>
            </a:r>
            <a:r>
              <a:rPr sz="2000" b="1" spc="-2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C55A11"/>
                </a:solidFill>
                <a:latin typeface="Verdana"/>
                <a:cs typeface="Verdana"/>
              </a:rPr>
              <a:t>the</a:t>
            </a:r>
            <a:r>
              <a:rPr sz="2000" b="1" spc="-35" dirty="0">
                <a:solidFill>
                  <a:srgbClr val="C55A11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C55A11"/>
                </a:solidFill>
                <a:latin typeface="Verdana"/>
                <a:cs typeface="Verdana"/>
              </a:rPr>
              <a:t>screen</a:t>
            </a:r>
            <a:endParaRPr sz="2000">
              <a:latin typeface="Verdana"/>
              <a:cs typeface="Verdana"/>
            </a:endParaRPr>
          </a:p>
          <a:p>
            <a:pPr marL="231140">
              <a:lnSpc>
                <a:spcPct val="100000"/>
              </a:lnSpc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2:</a:t>
            </a:r>
            <a:r>
              <a:rPr sz="2000" b="1" spc="-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25" dirty="0">
                <a:solidFill>
                  <a:srgbClr val="2E5496"/>
                </a:solidFill>
                <a:latin typeface="Verdana"/>
                <a:cs typeface="Verdana"/>
              </a:rPr>
              <a:t>22</a:t>
            </a:r>
            <a:endParaRPr sz="2000">
              <a:latin typeface="Verdana"/>
              <a:cs typeface="Verdana"/>
            </a:endParaRPr>
          </a:p>
          <a:p>
            <a:pPr marL="231140">
              <a:lnSpc>
                <a:spcPct val="100000"/>
              </a:lnSpc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3:</a:t>
            </a:r>
            <a:r>
              <a:rPr sz="2000" b="1" spc="-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spc="-25" dirty="0">
                <a:solidFill>
                  <a:srgbClr val="2E5496"/>
                </a:solidFill>
                <a:latin typeface="Verdana"/>
                <a:cs typeface="Verdana"/>
              </a:rPr>
              <a:t>67</a:t>
            </a:r>
            <a:endParaRPr sz="2000">
              <a:latin typeface="Verdana"/>
              <a:cs typeface="Verdana"/>
            </a:endParaRPr>
          </a:p>
          <a:p>
            <a:pPr marL="231140">
              <a:lnSpc>
                <a:spcPct val="100000"/>
              </a:lnSpc>
            </a:pPr>
            <a:r>
              <a:rPr sz="2000" b="1" spc="-25" dirty="0">
                <a:solidFill>
                  <a:srgbClr val="2E5496"/>
                </a:solidFill>
                <a:latin typeface="Verdana"/>
                <a:cs typeface="Verdana"/>
              </a:rPr>
              <a:t>4:</a:t>
            </a:r>
            <a:endParaRPr sz="2000">
              <a:latin typeface="Verdana"/>
              <a:cs typeface="Verdana"/>
            </a:endParaRPr>
          </a:p>
          <a:p>
            <a:pPr marL="231140">
              <a:lnSpc>
                <a:spcPct val="100000"/>
              </a:lnSpc>
            </a:pP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Read</a:t>
            </a:r>
            <a:r>
              <a:rPr sz="2000" b="1" spc="-35" dirty="0">
                <a:solidFill>
                  <a:srgbClr val="2E5496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2E5496"/>
                </a:solidFill>
                <a:latin typeface="Verdana"/>
                <a:cs typeface="Verdana"/>
              </a:rPr>
              <a:t>3</a:t>
            </a:r>
            <a:r>
              <a:rPr sz="2000" b="1" spc="-10" dirty="0">
                <a:solidFill>
                  <a:srgbClr val="2E5496"/>
                </a:solidFill>
                <a:latin typeface="Verdana"/>
                <a:cs typeface="Verdana"/>
              </a:rPr>
              <a:t> items</a:t>
            </a:r>
            <a:endParaRPr sz="2000">
              <a:latin typeface="Verdana"/>
              <a:cs typeface="Verdana"/>
            </a:endParaRPr>
          </a:p>
          <a:p>
            <a:pPr marL="231140">
              <a:lnSpc>
                <a:spcPct val="100000"/>
              </a:lnSpc>
            </a:pPr>
            <a:r>
              <a:rPr sz="2000" b="1" spc="-25" dirty="0">
                <a:solidFill>
                  <a:srgbClr val="2E5496"/>
                </a:solidFill>
                <a:latin typeface="Verdana"/>
                <a:cs typeface="Verdana"/>
              </a:rPr>
              <a:t>&gt;x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Control</a:t>
            </a:r>
            <a:r>
              <a:rPr spc="10" dirty="0"/>
              <a:t> </a:t>
            </a:r>
            <a:r>
              <a:rPr dirty="0"/>
              <a:t>Structure</a:t>
            </a:r>
            <a:r>
              <a:rPr spc="-15" dirty="0"/>
              <a:t> </a:t>
            </a:r>
            <a:r>
              <a:rPr dirty="0"/>
              <a:t>in</a:t>
            </a:r>
            <a:r>
              <a:rPr spc="15" dirty="0"/>
              <a:t> </a:t>
            </a:r>
            <a:r>
              <a:rPr spc="-50" dirty="0"/>
              <a:t>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1096</Words>
  <Application>Microsoft Office PowerPoint</Application>
  <PresentationFormat>Widescreen</PresentationFormat>
  <Paragraphs>236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Calibri</vt:lpstr>
      <vt:lpstr>Times New Roman</vt:lpstr>
      <vt:lpstr>Verdana</vt:lpstr>
      <vt:lpstr>Wingdings</vt:lpstr>
      <vt:lpstr>Office Theme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  <vt:lpstr>Control Structure in 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</dc:creator>
  <cp:lastModifiedBy>ABC 123</cp:lastModifiedBy>
  <cp:revision>1</cp:revision>
  <dcterms:created xsi:type="dcterms:W3CDTF">2024-08-18T12:59:04Z</dcterms:created>
  <dcterms:modified xsi:type="dcterms:W3CDTF">2024-08-18T13:04:20Z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2024-08-18T00:00:00Z</vt:filetime>
  </property>
  <property fmtid="{D5CDD505-2E9C-101B-9397-08002B2CF9AE}" pid="5" name="Producer">
    <vt:lpwstr>Microsoft® PowerPoint® 2016</vt:lpwstr>
  </property>
</Properties>
</file>