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65" r:id="rId3"/>
    <p:sldId id="257" r:id="rId4"/>
    <p:sldId id="266" r:id="rId5"/>
    <p:sldId id="275" r:id="rId6"/>
    <p:sldId id="466" r:id="rId7"/>
    <p:sldId id="274" r:id="rId8"/>
    <p:sldId id="276" r:id="rId9"/>
    <p:sldId id="467" r:id="rId10"/>
    <p:sldId id="265" r:id="rId11"/>
    <p:sldId id="468" r:id="rId12"/>
    <p:sldId id="270" r:id="rId13"/>
    <p:sldId id="258" r:id="rId14"/>
    <p:sldId id="259" r:id="rId15"/>
    <p:sldId id="260" r:id="rId16"/>
    <p:sldId id="261" r:id="rId17"/>
    <p:sldId id="262" r:id="rId18"/>
    <p:sldId id="263" r:id="rId19"/>
    <p:sldId id="264" r:id="rId20"/>
    <p:sldId id="268" r:id="rId21"/>
    <p:sldId id="267" r:id="rId22"/>
    <p:sldId id="269" r:id="rId23"/>
    <p:sldId id="271" r:id="rId24"/>
    <p:sldId id="272" r:id="rId25"/>
    <p:sldId id="464" r:id="rId26"/>
    <p:sldId id="462" r:id="rId27"/>
    <p:sldId id="46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5F24-FF71-420B-8D11-BBF79D2730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6656E64-3788-405E-A170-05457E25ED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5A5E94D-BE62-4E53-8306-5574C20C6A0D}"/>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CFA556DF-5C74-4C2D-85F8-1A9FF1AC97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BE7C0B2-DEBE-4FB1-8C77-6651D6DD1A78}"/>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75959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6A06F-51DE-4EF6-81B0-676A9D04C43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2234AE1-5074-48D0-83CF-08E8F5882F1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9248CB3-BC92-4DE4-A944-9FC545EA9DA6}"/>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CEE926E3-9C96-40B6-8406-976692C5606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2D5673B-C45A-4632-A7C4-AB417800B5F2}"/>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35160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991ED-9C6E-47C8-BFA9-67AC06DF56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2428544-7FD3-4626-8E7A-285FD9612C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6BA3C9-6874-4190-A20C-0834A1623F9C}"/>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E2EC2AAC-6A3A-4AA9-9753-0EAE6B1B307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A3B46C-0808-4E7C-B36F-EC7649DA5ADB}"/>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3460351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BB344-2070-4E23-B4D1-1D16B696C94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2E1D2F6-C9A5-4EF9-91B2-DF61B7D5BC8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116EB74-8AC2-4DC6-A047-9FD080A7F6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6614812-612C-4E21-8A78-E536E595FB1B}"/>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6" name="Footer Placeholder 5">
            <a:extLst>
              <a:ext uri="{FF2B5EF4-FFF2-40B4-BE49-F238E27FC236}">
                <a16:creationId xmlns:a16="http://schemas.microsoft.com/office/drawing/2014/main" id="{0DF9CAFD-8E16-4CE0-8867-CEE25DDE530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B551975-592A-4416-8D6D-1A418DC3F822}"/>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56718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A7E0-CB9B-4D63-B63E-6E5E52763AB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AD64826-94B7-4BEF-85E8-D058673BB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004C56-68DA-40B5-B203-687E84AEFBD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5684322-5B13-4DBC-8A4F-0AAC834CC9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29A19E8-68D0-4D6E-BF1F-1015401973E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AF2783F-3772-42F2-9FBA-FC3CFF895E09}"/>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8" name="Footer Placeholder 7">
            <a:extLst>
              <a:ext uri="{FF2B5EF4-FFF2-40B4-BE49-F238E27FC236}">
                <a16:creationId xmlns:a16="http://schemas.microsoft.com/office/drawing/2014/main" id="{F40A8CF7-A289-4F7B-BCF0-2288674A8FB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DCBB5C6-3CC1-4312-8704-562D94A3D8D8}"/>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53702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A3091-276E-4054-850C-B400DA8CC3D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083D4E2-665F-4779-9C37-BC8F8F788F5C}"/>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4" name="Footer Placeholder 3">
            <a:extLst>
              <a:ext uri="{FF2B5EF4-FFF2-40B4-BE49-F238E27FC236}">
                <a16:creationId xmlns:a16="http://schemas.microsoft.com/office/drawing/2014/main" id="{45776A46-0558-4B02-9BE2-2CCFEABEF92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6EAE486-4749-4579-B546-909E8A38006E}"/>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3435152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203A87-3016-4465-A44A-DCBACA64001F}"/>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3" name="Footer Placeholder 2">
            <a:extLst>
              <a:ext uri="{FF2B5EF4-FFF2-40B4-BE49-F238E27FC236}">
                <a16:creationId xmlns:a16="http://schemas.microsoft.com/office/drawing/2014/main" id="{1FFE1F99-7792-49ED-8089-7E882F5F0B9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294EC21-2FE6-4EB2-A3C0-B0272138518D}"/>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69611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684D2-A1EA-4EF3-95E7-8BEFC86A4D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4D30114-32FC-41BD-BFCF-9A77FB9A18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301B0DA-A48C-4021-B6F4-560E400499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66A1ED-3DCF-43BA-87AD-2390F0311B90}"/>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6" name="Footer Placeholder 5">
            <a:extLst>
              <a:ext uri="{FF2B5EF4-FFF2-40B4-BE49-F238E27FC236}">
                <a16:creationId xmlns:a16="http://schemas.microsoft.com/office/drawing/2014/main" id="{2EA0063D-F408-4425-81B2-6AD81795D8A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6357B3-7759-4B53-91AA-C98E4D957977}"/>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366381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06F63-C85E-4D31-9987-35E9B5D3FF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613FBA4-1413-433D-B09E-AE22587BED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548E266-C64B-4368-AE86-800D705EA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A7AE4E-A3A1-46FD-85AF-90E9F75C89B7}"/>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6" name="Footer Placeholder 5">
            <a:extLst>
              <a:ext uri="{FF2B5EF4-FFF2-40B4-BE49-F238E27FC236}">
                <a16:creationId xmlns:a16="http://schemas.microsoft.com/office/drawing/2014/main" id="{62D02471-D09C-4784-AA85-34DA1DAAEEA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98F4EA4-44ED-4741-83FB-F5797991B4C6}"/>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3072596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320CB-C290-4886-975E-10F2B130125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6BA49D3-591E-412D-8F6C-F565E9114D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EC6B0E-92A7-4193-9DE0-EC70F3C2A4C3}"/>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772A5A33-2940-4818-B86E-A87FFCCE38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031665C-CCB1-479F-85FD-C50F9505D702}"/>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56911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08580A-3560-44B1-84E7-83B09BC81D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0665727-68BB-42D9-9F9F-E9936509E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1767C2B-37C0-4725-B8E6-31C732C9954E}"/>
              </a:ext>
            </a:extLst>
          </p:cNvPr>
          <p:cNvSpPr>
            <a:spLocks noGrp="1"/>
          </p:cNvSpPr>
          <p:nvPr>
            <p:ph type="dt" sz="half" idx="10"/>
          </p:nvPr>
        </p:nvSpPr>
        <p:spPr/>
        <p:txBody>
          <a:body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BC7EF8D6-AAD1-43B3-84AB-7C8612813F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AB7666-7ED8-450A-817B-51AE75AEF7D1}"/>
              </a:ext>
            </a:extLst>
          </p:cNvPr>
          <p:cNvSpPr>
            <a:spLocks noGrp="1"/>
          </p:cNvSpPr>
          <p:nvPr>
            <p:ph type="sldNum" sz="quarter" idx="12"/>
          </p:nvPr>
        </p:nvSpPr>
        <p:spPr/>
        <p:txBody>
          <a:bodyPr/>
          <a:lstStyle/>
          <a:p>
            <a:fld id="{742A6D34-3CE8-4FCD-A7F2-33917C4EE2B7}" type="slidenum">
              <a:rPr lang="en-IN" smtClean="0"/>
              <a:t>‹#›</a:t>
            </a:fld>
            <a:endParaRPr lang="en-IN"/>
          </a:p>
        </p:txBody>
      </p:sp>
    </p:spTree>
    <p:extLst>
      <p:ext uri="{BB962C8B-B14F-4D97-AF65-F5344CB8AC3E}">
        <p14:creationId xmlns:p14="http://schemas.microsoft.com/office/powerpoint/2010/main" val="1144786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B864352-8F99-484E-8A01-6CB46E19A9DE}"/>
              </a:ext>
            </a:extLst>
          </p:cNvPr>
          <p:cNvSpPr>
            <a:spLocks noChangeArrowheads="1"/>
          </p:cNvSpPr>
          <p:nvPr userDrawn="1"/>
        </p:nvSpPr>
        <p:spPr bwMode="auto">
          <a:xfrm>
            <a:off x="182034" y="1"/>
            <a:ext cx="12009967" cy="65574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sz="2400"/>
          </a:p>
        </p:txBody>
      </p:sp>
      <p:sp>
        <p:nvSpPr>
          <p:cNvPr id="6" name="Page #">
            <a:extLst>
              <a:ext uri="{FF2B5EF4-FFF2-40B4-BE49-F238E27FC236}">
                <a16:creationId xmlns:a16="http://schemas.microsoft.com/office/drawing/2014/main" id="{7CE0BED7-9B82-4B77-8672-815EFDBD2032}"/>
              </a:ext>
            </a:extLst>
          </p:cNvPr>
          <p:cNvSpPr txBox="1"/>
          <p:nvPr userDrawn="1"/>
        </p:nvSpPr>
        <p:spPr>
          <a:xfrm>
            <a:off x="9448800" y="6644218"/>
            <a:ext cx="2438400" cy="122767"/>
          </a:xfrm>
          <a:prstGeom prst="rect">
            <a:avLst/>
          </a:prstGeom>
          <a:noFill/>
        </p:spPr>
        <p:txBody>
          <a:bodyPr lIns="0" tIns="0" rIns="0" bIns="0"/>
          <a:lstStyle/>
          <a:p>
            <a:pPr algn="r" eaLnBrk="1" fontAlgn="auto" hangingPunct="1">
              <a:spcBef>
                <a:spcPts val="0"/>
              </a:spcBef>
              <a:spcAft>
                <a:spcPts val="0"/>
              </a:spcAft>
              <a:defRPr/>
            </a:pPr>
            <a:fld id="{6E76BED8-91C8-4529-B1AA-DA75E62B8D86}" type="slidenum">
              <a:rPr lang="en-US" sz="800" b="1" kern="600" spc="93">
                <a:solidFill>
                  <a:schemeClr val="bg1"/>
                </a:solidFill>
                <a:cs typeface="Arial" panose="020B0604020202020204" pitchFamily="34" charset="0"/>
              </a:rPr>
              <a:pPr algn="r" eaLnBrk="1" fontAlgn="auto" hangingPunct="1">
                <a:spcBef>
                  <a:spcPts val="0"/>
                </a:spcBef>
                <a:spcAft>
                  <a:spcPts val="0"/>
                </a:spcAft>
                <a:defRPr/>
              </a:pPr>
              <a:t>‹#›</a:t>
            </a:fld>
            <a:endParaRPr lang="en-US" sz="800" b="1" kern="600" spc="93" dirty="0">
              <a:solidFill>
                <a:schemeClr val="bg1"/>
              </a:solidFill>
              <a:cs typeface="Arial" panose="020B0604020202020204" pitchFamily="34" charset="0"/>
            </a:endParaRPr>
          </a:p>
        </p:txBody>
      </p:sp>
      <p:sp>
        <p:nvSpPr>
          <p:cNvPr id="7" name="2016 Copyright">
            <a:extLst>
              <a:ext uri="{FF2B5EF4-FFF2-40B4-BE49-F238E27FC236}">
                <a16:creationId xmlns:a16="http://schemas.microsoft.com/office/drawing/2014/main" id="{4A15B8B6-EC6F-4A3A-8DA9-C6BB990EDD80}"/>
              </a:ext>
            </a:extLst>
          </p:cNvPr>
          <p:cNvSpPr txBox="1"/>
          <p:nvPr userDrawn="1"/>
        </p:nvSpPr>
        <p:spPr>
          <a:xfrm>
            <a:off x="182033" y="6644218"/>
            <a:ext cx="6197600" cy="123111"/>
          </a:xfrm>
          <a:prstGeom prst="rect">
            <a:avLst/>
          </a:prstGeom>
          <a:noFill/>
        </p:spPr>
        <p:txBody>
          <a:bodyPr lIns="0" tIns="0" rIns="0" bIns="0">
            <a:spAutoFit/>
          </a:bodyPr>
          <a:lstStyle/>
          <a:p>
            <a:pPr eaLnBrk="1" fontAlgn="auto" hangingPunct="1">
              <a:spcBef>
                <a:spcPts val="0"/>
              </a:spcBef>
              <a:spcAft>
                <a:spcPts val="0"/>
              </a:spcAft>
              <a:defRPr/>
            </a:pPr>
            <a:r>
              <a:rPr lang="en-US" sz="800" kern="600" spc="93" dirty="0">
                <a:solidFill>
                  <a:schemeClr val="bg1"/>
                </a:solidFill>
                <a:cs typeface="Arial" pitchFamily="34" charset="0"/>
              </a:rPr>
              <a:t>© 2017 FORRESTER. REPRODUCTION PROHIBITED.</a:t>
            </a:r>
          </a:p>
        </p:txBody>
      </p:sp>
      <p:sp>
        <p:nvSpPr>
          <p:cNvPr id="8" name="Title"/>
          <p:cNvSpPr>
            <a:spLocks noGrp="1"/>
          </p:cNvSpPr>
          <p:nvPr>
            <p:ph type="title"/>
          </p:nvPr>
        </p:nvSpPr>
        <p:spPr>
          <a:xfrm>
            <a:off x="487679" y="365760"/>
            <a:ext cx="11399520" cy="487680"/>
          </a:xfrm>
        </p:spPr>
        <p:txBody>
          <a:bodyPr/>
          <a:lstStyle>
            <a:lvl1pPr>
              <a:defRPr sz="3467" baseline="0">
                <a:solidFill>
                  <a:schemeClr val="tx1"/>
                </a:solidFill>
              </a:defRPr>
            </a:lvl1pPr>
          </a:lstStyle>
          <a:p>
            <a:r>
              <a:rPr lang="en-US"/>
              <a:t>Click to edit Master title style</a:t>
            </a:r>
            <a:endParaRPr lang="en-US" dirty="0"/>
          </a:p>
        </p:txBody>
      </p:sp>
      <p:sp>
        <p:nvSpPr>
          <p:cNvPr id="9" name="Text"/>
          <p:cNvSpPr>
            <a:spLocks noGrp="1"/>
          </p:cNvSpPr>
          <p:nvPr>
            <p:ph idx="1"/>
          </p:nvPr>
        </p:nvSpPr>
        <p:spPr>
          <a:xfrm>
            <a:off x="487680" y="1219200"/>
            <a:ext cx="11399520" cy="4791456"/>
          </a:xfrm>
        </p:spPr>
        <p:txBody>
          <a:bodyPr/>
          <a:lstStyle>
            <a:lvl1pPr marL="219451" indent="-219451">
              <a:buClr>
                <a:srgbClr val="669933"/>
              </a:buClr>
              <a:buFont typeface="Arial Black" pitchFamily="34" charset="0"/>
              <a:buChar char="›"/>
              <a:defRPr sz="2933" b="0" i="0">
                <a:solidFill>
                  <a:schemeClr val="tx1"/>
                </a:solidFill>
                <a:latin typeface="Arial" pitchFamily="34" charset="0"/>
                <a:cs typeface="Arial" pitchFamily="34" charset="0"/>
              </a:defRPr>
            </a:lvl1pPr>
            <a:lvl2pPr marL="914377" indent="-219451">
              <a:buClr>
                <a:srgbClr val="669933"/>
              </a:buClr>
              <a:buFont typeface="Arial" pitchFamily="34" charset="0"/>
              <a:buChar char="•"/>
              <a:defRPr sz="2400" b="0" i="0">
                <a:solidFill>
                  <a:schemeClr val="tx1"/>
                </a:solidFill>
                <a:latin typeface="Arial" pitchFamily="34" charset="0"/>
                <a:cs typeface="Arial" pitchFamily="34" charset="0"/>
              </a:defRPr>
            </a:lvl2pPr>
            <a:lvl3pPr marL="1523962" indent="-182875">
              <a:buClr>
                <a:schemeClr val="tx2"/>
              </a:buClr>
              <a:buFont typeface="Arial" pitchFamily="34" charset="0"/>
              <a:buChar char="›"/>
              <a:defRPr sz="2133" b="0" i="0">
                <a:solidFill>
                  <a:schemeClr val="tx1"/>
                </a:solidFill>
                <a:latin typeface="Arial" pitchFamily="34" charset="0"/>
                <a:cs typeface="Arial" pitchFamily="34" charset="0"/>
              </a:defRPr>
            </a:lvl3pPr>
            <a:lvl4pPr marL="1523962" indent="-182875">
              <a:buClr>
                <a:schemeClr val="tx2"/>
              </a:buClr>
              <a:buFont typeface="Arial" pitchFamily="34" charset="0"/>
              <a:buChar char="›"/>
              <a:defRPr sz="2133" b="0" i="0">
                <a:solidFill>
                  <a:schemeClr val="tx1"/>
                </a:solidFill>
                <a:latin typeface="Arial" pitchFamily="34" charset="0"/>
                <a:cs typeface="Arial" pitchFamily="34" charset="0"/>
              </a:defRPr>
            </a:lvl4pPr>
            <a:lvl5pPr marL="1523962" indent="-182875">
              <a:buClr>
                <a:schemeClr val="tx2"/>
              </a:buClr>
              <a:buFont typeface="Arial" pitchFamily="34" charset="0"/>
              <a:buChar char="›"/>
              <a:defRPr sz="2133" b="0" i="0">
                <a:solidFill>
                  <a:schemeClr val="tx1"/>
                </a:solidFill>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ource line"/>
          <p:cNvSpPr>
            <a:spLocks noGrp="1"/>
          </p:cNvSpPr>
          <p:nvPr>
            <p:ph type="body" sz="half" idx="2"/>
          </p:nvPr>
        </p:nvSpPr>
        <p:spPr>
          <a:xfrm>
            <a:off x="487680" y="6123802"/>
            <a:ext cx="11399520" cy="276999"/>
          </a:xfrm>
        </p:spPr>
        <p:txBody>
          <a:bodyPr anchor="b">
            <a:spAutoFit/>
          </a:bodyPr>
          <a:lstStyle>
            <a:lvl1pPr marL="0" indent="0" algn="l">
              <a:lnSpc>
                <a:spcPct val="100000"/>
              </a:lnSpc>
              <a:spcBef>
                <a:spcPts val="0"/>
              </a:spcBef>
              <a:spcAft>
                <a:spcPts val="0"/>
              </a:spcAft>
              <a:buNone/>
              <a:defRPr sz="1200" b="0">
                <a:solidFill>
                  <a:schemeClr val="tx1"/>
                </a:solidFill>
                <a:latin typeface="Arial" pitchFamily="34" charset="0"/>
                <a:cs typeface="Arial" pitchFamily="34" charset="0"/>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2609863610"/>
      </p:ext>
    </p:extLst>
  </p:cSld>
  <p:clrMapOvr>
    <a:masterClrMapping/>
  </p:clrMapOvr>
  <p:transition spd="med">
    <p:fade/>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B864352-8F99-484E-8A01-6CB46E19A9DE}"/>
              </a:ext>
            </a:extLst>
          </p:cNvPr>
          <p:cNvSpPr>
            <a:spLocks noChangeArrowheads="1"/>
          </p:cNvSpPr>
          <p:nvPr userDrawn="1"/>
        </p:nvSpPr>
        <p:spPr bwMode="auto">
          <a:xfrm>
            <a:off x="182034" y="1"/>
            <a:ext cx="12009967" cy="65574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endParaRPr lang="en-US" altLang="en-US" sz="2400"/>
          </a:p>
        </p:txBody>
      </p:sp>
      <p:sp>
        <p:nvSpPr>
          <p:cNvPr id="6" name="Page #">
            <a:extLst>
              <a:ext uri="{FF2B5EF4-FFF2-40B4-BE49-F238E27FC236}">
                <a16:creationId xmlns:a16="http://schemas.microsoft.com/office/drawing/2014/main" id="{7CE0BED7-9B82-4B77-8672-815EFDBD2032}"/>
              </a:ext>
            </a:extLst>
          </p:cNvPr>
          <p:cNvSpPr txBox="1"/>
          <p:nvPr userDrawn="1"/>
        </p:nvSpPr>
        <p:spPr>
          <a:xfrm>
            <a:off x="9448800" y="6644218"/>
            <a:ext cx="2438400" cy="122767"/>
          </a:xfrm>
          <a:prstGeom prst="rect">
            <a:avLst/>
          </a:prstGeom>
          <a:noFill/>
        </p:spPr>
        <p:txBody>
          <a:bodyPr lIns="0" tIns="0" rIns="0" bIns="0"/>
          <a:lstStyle/>
          <a:p>
            <a:pPr algn="r" eaLnBrk="1" fontAlgn="auto" hangingPunct="1">
              <a:spcBef>
                <a:spcPts val="0"/>
              </a:spcBef>
              <a:spcAft>
                <a:spcPts val="0"/>
              </a:spcAft>
              <a:defRPr/>
            </a:pPr>
            <a:fld id="{6E76BED8-91C8-4529-B1AA-DA75E62B8D86}" type="slidenum">
              <a:rPr lang="en-US" sz="800" b="1" kern="600" spc="93">
                <a:solidFill>
                  <a:schemeClr val="bg1"/>
                </a:solidFill>
                <a:cs typeface="Arial" panose="020B0604020202020204" pitchFamily="34" charset="0"/>
              </a:rPr>
              <a:pPr algn="r" eaLnBrk="1" fontAlgn="auto" hangingPunct="1">
                <a:spcBef>
                  <a:spcPts val="0"/>
                </a:spcBef>
                <a:spcAft>
                  <a:spcPts val="0"/>
                </a:spcAft>
                <a:defRPr/>
              </a:pPr>
              <a:t>‹#›</a:t>
            </a:fld>
            <a:endParaRPr lang="en-US" sz="800" b="1" kern="600" spc="93" dirty="0">
              <a:solidFill>
                <a:schemeClr val="bg1"/>
              </a:solidFill>
              <a:cs typeface="Arial" panose="020B0604020202020204" pitchFamily="34" charset="0"/>
            </a:endParaRPr>
          </a:p>
        </p:txBody>
      </p:sp>
      <p:sp>
        <p:nvSpPr>
          <p:cNvPr id="7" name="2016 Copyright">
            <a:extLst>
              <a:ext uri="{FF2B5EF4-FFF2-40B4-BE49-F238E27FC236}">
                <a16:creationId xmlns:a16="http://schemas.microsoft.com/office/drawing/2014/main" id="{4A15B8B6-EC6F-4A3A-8DA9-C6BB990EDD80}"/>
              </a:ext>
            </a:extLst>
          </p:cNvPr>
          <p:cNvSpPr txBox="1"/>
          <p:nvPr userDrawn="1"/>
        </p:nvSpPr>
        <p:spPr>
          <a:xfrm>
            <a:off x="182033" y="6644218"/>
            <a:ext cx="6197600" cy="123111"/>
          </a:xfrm>
          <a:prstGeom prst="rect">
            <a:avLst/>
          </a:prstGeom>
          <a:noFill/>
        </p:spPr>
        <p:txBody>
          <a:bodyPr lIns="0" tIns="0" rIns="0" bIns="0">
            <a:spAutoFit/>
          </a:bodyPr>
          <a:lstStyle/>
          <a:p>
            <a:pPr eaLnBrk="1" fontAlgn="auto" hangingPunct="1">
              <a:spcBef>
                <a:spcPts val="0"/>
              </a:spcBef>
              <a:spcAft>
                <a:spcPts val="0"/>
              </a:spcAft>
              <a:defRPr/>
            </a:pPr>
            <a:r>
              <a:rPr lang="en-US" sz="800" kern="600" spc="93" dirty="0">
                <a:solidFill>
                  <a:schemeClr val="bg1"/>
                </a:solidFill>
                <a:cs typeface="Arial" pitchFamily="34" charset="0"/>
              </a:rPr>
              <a:t>© 2017 FORRESTER. REPRODUCTION PROHIBITED.</a:t>
            </a:r>
          </a:p>
        </p:txBody>
      </p:sp>
      <p:sp>
        <p:nvSpPr>
          <p:cNvPr id="8" name="Title"/>
          <p:cNvSpPr>
            <a:spLocks noGrp="1"/>
          </p:cNvSpPr>
          <p:nvPr>
            <p:ph type="title"/>
          </p:nvPr>
        </p:nvSpPr>
        <p:spPr>
          <a:xfrm>
            <a:off x="487679" y="365760"/>
            <a:ext cx="11399520" cy="487680"/>
          </a:xfrm>
        </p:spPr>
        <p:txBody>
          <a:bodyPr/>
          <a:lstStyle>
            <a:lvl1pPr>
              <a:defRPr sz="3467" baseline="0">
                <a:solidFill>
                  <a:schemeClr val="tx1"/>
                </a:solidFill>
              </a:defRPr>
            </a:lvl1pPr>
          </a:lstStyle>
          <a:p>
            <a:r>
              <a:rPr lang="en-US"/>
              <a:t>Click to edit Master title style</a:t>
            </a:r>
            <a:endParaRPr lang="en-US" dirty="0"/>
          </a:p>
        </p:txBody>
      </p:sp>
      <p:sp>
        <p:nvSpPr>
          <p:cNvPr id="9" name="Text"/>
          <p:cNvSpPr>
            <a:spLocks noGrp="1"/>
          </p:cNvSpPr>
          <p:nvPr>
            <p:ph idx="1"/>
          </p:nvPr>
        </p:nvSpPr>
        <p:spPr>
          <a:xfrm>
            <a:off x="487680" y="1219200"/>
            <a:ext cx="11399520" cy="4791456"/>
          </a:xfrm>
        </p:spPr>
        <p:txBody>
          <a:bodyPr/>
          <a:lstStyle>
            <a:lvl1pPr marL="219451" indent="-219451">
              <a:buClr>
                <a:srgbClr val="669933"/>
              </a:buClr>
              <a:buFont typeface="Arial Black" pitchFamily="34" charset="0"/>
              <a:buChar char="›"/>
              <a:defRPr sz="2933" b="0" i="0">
                <a:solidFill>
                  <a:schemeClr val="tx1"/>
                </a:solidFill>
                <a:latin typeface="Arial" pitchFamily="34" charset="0"/>
                <a:cs typeface="Arial" pitchFamily="34" charset="0"/>
              </a:defRPr>
            </a:lvl1pPr>
            <a:lvl2pPr marL="914377" indent="-219451">
              <a:buClr>
                <a:srgbClr val="669933"/>
              </a:buClr>
              <a:buFont typeface="Arial" pitchFamily="34" charset="0"/>
              <a:buChar char="•"/>
              <a:defRPr sz="2400" b="0" i="0">
                <a:solidFill>
                  <a:schemeClr val="tx1"/>
                </a:solidFill>
                <a:latin typeface="Arial" pitchFamily="34" charset="0"/>
                <a:cs typeface="Arial" pitchFamily="34" charset="0"/>
              </a:defRPr>
            </a:lvl2pPr>
            <a:lvl3pPr marL="1523962" indent="-182875">
              <a:buClr>
                <a:schemeClr val="tx2"/>
              </a:buClr>
              <a:buFont typeface="Arial" pitchFamily="34" charset="0"/>
              <a:buChar char="›"/>
              <a:defRPr sz="2133" b="0" i="0">
                <a:solidFill>
                  <a:schemeClr val="tx1"/>
                </a:solidFill>
                <a:latin typeface="Arial" pitchFamily="34" charset="0"/>
                <a:cs typeface="Arial" pitchFamily="34" charset="0"/>
              </a:defRPr>
            </a:lvl3pPr>
            <a:lvl4pPr marL="1523962" indent="-182875">
              <a:buClr>
                <a:schemeClr val="tx2"/>
              </a:buClr>
              <a:buFont typeface="Arial" pitchFamily="34" charset="0"/>
              <a:buChar char="›"/>
              <a:defRPr sz="2133" b="0" i="0">
                <a:solidFill>
                  <a:schemeClr val="tx1"/>
                </a:solidFill>
                <a:latin typeface="Arial" pitchFamily="34" charset="0"/>
                <a:cs typeface="Arial" pitchFamily="34" charset="0"/>
              </a:defRPr>
            </a:lvl4pPr>
            <a:lvl5pPr marL="1523962" indent="-182875">
              <a:buClr>
                <a:schemeClr val="tx2"/>
              </a:buClr>
              <a:buFont typeface="Arial" pitchFamily="34" charset="0"/>
              <a:buChar char="›"/>
              <a:defRPr sz="2133" b="0" i="0">
                <a:solidFill>
                  <a:schemeClr val="tx1"/>
                </a:solidFill>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ource line"/>
          <p:cNvSpPr>
            <a:spLocks noGrp="1"/>
          </p:cNvSpPr>
          <p:nvPr>
            <p:ph type="body" sz="half" idx="2"/>
          </p:nvPr>
        </p:nvSpPr>
        <p:spPr>
          <a:xfrm>
            <a:off x="487680" y="6123802"/>
            <a:ext cx="11399520" cy="276999"/>
          </a:xfrm>
        </p:spPr>
        <p:txBody>
          <a:bodyPr anchor="b">
            <a:spAutoFit/>
          </a:bodyPr>
          <a:lstStyle>
            <a:lvl1pPr marL="0" indent="0" algn="l">
              <a:lnSpc>
                <a:spcPct val="100000"/>
              </a:lnSpc>
              <a:spcBef>
                <a:spcPts val="0"/>
              </a:spcBef>
              <a:spcAft>
                <a:spcPts val="0"/>
              </a:spcAft>
              <a:buNone/>
              <a:defRPr sz="1200" b="0">
                <a:solidFill>
                  <a:schemeClr val="tx1"/>
                </a:solidFill>
                <a:latin typeface="Arial" pitchFamily="34" charset="0"/>
                <a:cs typeface="Arial" pitchFamily="34" charset="0"/>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117565095"/>
      </p:ext>
    </p:extLst>
  </p:cSld>
  <p:clrMapOvr>
    <a:masterClrMapping/>
  </p:clrMapOvr>
  <p:transition spd="med">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85EE9E-A477-42D6-9A9E-619C49C22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A0F9221-7D95-4C2F-886E-D68543593D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DD3B29-4933-4633-AF70-EBDF3FA73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26EB0-6D4D-4DD8-BFE8-74F0387B90B1}" type="datetimeFigureOut">
              <a:rPr lang="en-IN" smtClean="0"/>
              <a:t>28-05-2024</a:t>
            </a:fld>
            <a:endParaRPr lang="en-IN"/>
          </a:p>
        </p:txBody>
      </p:sp>
      <p:sp>
        <p:nvSpPr>
          <p:cNvPr id="5" name="Footer Placeholder 4">
            <a:extLst>
              <a:ext uri="{FF2B5EF4-FFF2-40B4-BE49-F238E27FC236}">
                <a16:creationId xmlns:a16="http://schemas.microsoft.com/office/drawing/2014/main" id="{B8640A10-D4BD-4717-B78B-4C40B2DD4C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1CF577E-7098-4D20-9AE4-75039C9A1E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2A6D34-3CE8-4FCD-A7F2-33917C4EE2B7}" type="slidenum">
              <a:rPr lang="en-IN" smtClean="0"/>
              <a:t>‹#›</a:t>
            </a:fld>
            <a:endParaRPr lang="en-IN"/>
          </a:p>
        </p:txBody>
      </p:sp>
    </p:spTree>
    <p:extLst>
      <p:ext uri="{BB962C8B-B14F-4D97-AF65-F5344CB8AC3E}">
        <p14:creationId xmlns:p14="http://schemas.microsoft.com/office/powerpoint/2010/main" val="2529049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85AF-A05C-4E35-995E-B68BDA2DA1A4}"/>
              </a:ext>
            </a:extLst>
          </p:cNvPr>
          <p:cNvSpPr>
            <a:spLocks noGrp="1"/>
          </p:cNvSpPr>
          <p:nvPr>
            <p:ph type="ctrTitle"/>
          </p:nvPr>
        </p:nvSpPr>
        <p:spPr/>
        <p:txBody>
          <a:bodyPr/>
          <a:lstStyle/>
          <a:p>
            <a:r>
              <a:rPr lang="en-IN" dirty="0"/>
              <a:t>Story of Work</a:t>
            </a:r>
          </a:p>
        </p:txBody>
      </p:sp>
      <p:sp>
        <p:nvSpPr>
          <p:cNvPr id="3" name="Subtitle 2">
            <a:extLst>
              <a:ext uri="{FF2B5EF4-FFF2-40B4-BE49-F238E27FC236}">
                <a16:creationId xmlns:a16="http://schemas.microsoft.com/office/drawing/2014/main" id="{237D95B2-B472-46F0-8E65-79361E5676A1}"/>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260130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782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84665-7B38-4D4B-845E-53C75761E172}"/>
              </a:ext>
            </a:extLst>
          </p:cNvPr>
          <p:cNvSpPr>
            <a:spLocks noGrp="1"/>
          </p:cNvSpPr>
          <p:nvPr>
            <p:ph type="title"/>
          </p:nvPr>
        </p:nvSpPr>
        <p:spPr/>
        <p:txBody>
          <a:bodyPr/>
          <a:lstStyle/>
          <a:p>
            <a:r>
              <a:rPr lang="en-IN" dirty="0"/>
              <a:t>What is RPA !</a:t>
            </a:r>
          </a:p>
        </p:txBody>
      </p:sp>
      <p:sp>
        <p:nvSpPr>
          <p:cNvPr id="3" name="Content Placeholder 2">
            <a:extLst>
              <a:ext uri="{FF2B5EF4-FFF2-40B4-BE49-F238E27FC236}">
                <a16:creationId xmlns:a16="http://schemas.microsoft.com/office/drawing/2014/main" id="{44012697-B4D3-4200-A348-71608697A317}"/>
              </a:ext>
            </a:extLst>
          </p:cNvPr>
          <p:cNvSpPr>
            <a:spLocks noGrp="1"/>
          </p:cNvSpPr>
          <p:nvPr>
            <p:ph idx="1"/>
          </p:nvPr>
        </p:nvSpPr>
        <p:spPr/>
        <p:txBody>
          <a:bodyPr>
            <a:normAutofit/>
          </a:bodyPr>
          <a:lstStyle/>
          <a:p>
            <a:r>
              <a:rPr lang="en-US" dirty="0"/>
              <a:t>RPA is a category of </a:t>
            </a:r>
            <a:r>
              <a:rPr lang="en-US" b="1" dirty="0"/>
              <a:t>software tools </a:t>
            </a:r>
            <a:r>
              <a:rPr lang="en-US" dirty="0"/>
              <a:t>that enable complex digital processes to be automated by performing them in the same way a human user might perform them, using the user interface and following a set of predefined rules</a:t>
            </a:r>
          </a:p>
          <a:p>
            <a:endParaRPr lang="en-US" dirty="0"/>
          </a:p>
          <a:p>
            <a:r>
              <a:rPr lang="en-US" dirty="0"/>
              <a:t>What sets RPA apart from other automation technologies is that its ability to </a:t>
            </a:r>
            <a:r>
              <a:rPr lang="en-US" b="1" dirty="0"/>
              <a:t>imitate a human user </a:t>
            </a:r>
            <a:r>
              <a:rPr lang="en-US" dirty="0"/>
              <a:t>of one or more information systems </a:t>
            </a:r>
            <a:r>
              <a:rPr lang="en-US" b="1" dirty="0"/>
              <a:t>reduces development time </a:t>
            </a:r>
            <a:r>
              <a:rPr lang="en-US" dirty="0"/>
              <a:t>and </a:t>
            </a:r>
            <a:r>
              <a:rPr lang="en-US" b="1" dirty="0"/>
              <a:t>extends the range of functions </a:t>
            </a:r>
            <a:r>
              <a:rPr lang="en-US" dirty="0"/>
              <a:t>that can be automated across a </a:t>
            </a:r>
            <a:r>
              <a:rPr lang="en-US" b="1" dirty="0"/>
              <a:t>much wider range of business activities</a:t>
            </a:r>
            <a:r>
              <a:rPr lang="en-US" dirty="0"/>
              <a:t>.</a:t>
            </a:r>
          </a:p>
          <a:p>
            <a:endParaRPr lang="en-IN" dirty="0"/>
          </a:p>
        </p:txBody>
      </p:sp>
    </p:spTree>
    <p:extLst>
      <p:ext uri="{BB962C8B-B14F-4D97-AF65-F5344CB8AC3E}">
        <p14:creationId xmlns:p14="http://schemas.microsoft.com/office/powerpoint/2010/main" val="3121669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768EB-1683-4FD3-BF68-1EB5F804A287}"/>
              </a:ext>
            </a:extLst>
          </p:cNvPr>
          <p:cNvSpPr>
            <a:spLocks noGrp="1"/>
          </p:cNvSpPr>
          <p:nvPr>
            <p:ph type="title"/>
          </p:nvPr>
        </p:nvSpPr>
        <p:spPr/>
        <p:txBody>
          <a:bodyPr/>
          <a:lstStyle/>
          <a:p>
            <a:r>
              <a:rPr lang="en-IN" dirty="0"/>
              <a:t>Some example </a:t>
            </a:r>
          </a:p>
        </p:txBody>
      </p:sp>
      <p:sp>
        <p:nvSpPr>
          <p:cNvPr id="3" name="Content Placeholder 2">
            <a:extLst>
              <a:ext uri="{FF2B5EF4-FFF2-40B4-BE49-F238E27FC236}">
                <a16:creationId xmlns:a16="http://schemas.microsoft.com/office/drawing/2014/main" id="{C8D6214E-07AF-46FD-A8C7-75923EC8AD08}"/>
              </a:ext>
            </a:extLst>
          </p:cNvPr>
          <p:cNvSpPr>
            <a:spLocks noGrp="1"/>
          </p:cNvSpPr>
          <p:nvPr>
            <p:ph idx="1"/>
          </p:nvPr>
        </p:nvSpPr>
        <p:spPr/>
        <p:txBody>
          <a:bodyPr/>
          <a:lstStyle/>
          <a:p>
            <a:r>
              <a:rPr lang="en-US" dirty="0"/>
              <a:t>automate financial processes, such as comparing invoices with shipment notices, or </a:t>
            </a:r>
          </a:p>
          <a:p>
            <a:r>
              <a:rPr lang="en-US" dirty="0"/>
              <a:t>transferring data from email and call center speech-to-text systems into transactional systems of record.</a:t>
            </a:r>
          </a:p>
        </p:txBody>
      </p:sp>
    </p:spTree>
    <p:extLst>
      <p:ext uri="{BB962C8B-B14F-4D97-AF65-F5344CB8AC3E}">
        <p14:creationId xmlns:p14="http://schemas.microsoft.com/office/powerpoint/2010/main" val="3300915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142441-2927-4A40-AFFD-2E866E353D6C}"/>
              </a:ext>
            </a:extLst>
          </p:cNvPr>
          <p:cNvSpPr txBox="1"/>
          <p:nvPr/>
        </p:nvSpPr>
        <p:spPr>
          <a:xfrm>
            <a:off x="3780149" y="2865748"/>
            <a:ext cx="3024063" cy="369332"/>
          </a:xfrm>
          <a:prstGeom prst="rect">
            <a:avLst/>
          </a:prstGeom>
          <a:noFill/>
        </p:spPr>
        <p:txBody>
          <a:bodyPr wrap="square" rtlCol="0">
            <a:spAutoFit/>
          </a:bodyPr>
          <a:lstStyle/>
          <a:p>
            <a:r>
              <a:rPr lang="en-IN" b="1" dirty="0"/>
              <a:t>RPA in Actions – IBM </a:t>
            </a:r>
          </a:p>
        </p:txBody>
      </p:sp>
    </p:spTree>
    <p:extLst>
      <p:ext uri="{BB962C8B-B14F-4D97-AF65-F5344CB8AC3E}">
        <p14:creationId xmlns:p14="http://schemas.microsoft.com/office/powerpoint/2010/main" val="409801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898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89AE-4BEA-434B-8B7D-58E2975C6E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5AA9346-30F8-4D03-9D6B-A9B7D91AFA4E}"/>
              </a:ext>
            </a:extLst>
          </p:cNvPr>
          <p:cNvSpPr>
            <a:spLocks noGrp="1"/>
          </p:cNvSpPr>
          <p:nvPr>
            <p:ph idx="1"/>
          </p:nvPr>
        </p:nvSpPr>
        <p:spPr/>
        <p:txBody>
          <a:bodyPr/>
          <a:lstStyle/>
          <a:p>
            <a:r>
              <a:rPr lang="en-IN" dirty="0"/>
              <a:t>Observations </a:t>
            </a:r>
          </a:p>
        </p:txBody>
      </p:sp>
    </p:spTree>
    <p:extLst>
      <p:ext uri="{BB962C8B-B14F-4D97-AF65-F5344CB8AC3E}">
        <p14:creationId xmlns:p14="http://schemas.microsoft.com/office/powerpoint/2010/main" val="564976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6D3EF-360F-4E1A-8723-E0E70FF15A81}"/>
              </a:ext>
            </a:extLst>
          </p:cNvPr>
          <p:cNvSpPr>
            <a:spLocks noGrp="1"/>
          </p:cNvSpPr>
          <p:nvPr>
            <p:ph idx="1"/>
          </p:nvPr>
        </p:nvSpPr>
        <p:spPr/>
        <p:txBody>
          <a:bodyPr/>
          <a:lstStyle/>
          <a:p>
            <a:r>
              <a:rPr lang="en-IN" dirty="0"/>
              <a:t>RPA in Actions for even more complicated task through  </a:t>
            </a:r>
            <a:r>
              <a:rPr lang="en-IN" dirty="0" err="1"/>
              <a:t>UIPath</a:t>
            </a:r>
            <a:endParaRPr lang="en-IN" dirty="0"/>
          </a:p>
          <a:p>
            <a:endParaRPr lang="en-IN" dirty="0"/>
          </a:p>
        </p:txBody>
      </p:sp>
    </p:spTree>
    <p:extLst>
      <p:ext uri="{BB962C8B-B14F-4D97-AF65-F5344CB8AC3E}">
        <p14:creationId xmlns:p14="http://schemas.microsoft.com/office/powerpoint/2010/main" val="843438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524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52DECA2-0F67-BCB1-F7A2-6639BA3C27DD}"/>
              </a:ext>
            </a:extLst>
          </p:cNvPr>
          <p:cNvGraphicFramePr>
            <a:graphicFrameLocks noChangeAspect="1"/>
          </p:cNvGraphicFramePr>
          <p:nvPr>
            <p:extLst>
              <p:ext uri="{D42A27DB-BD31-4B8C-83A1-F6EECF244321}">
                <p14:modId xmlns:p14="http://schemas.microsoft.com/office/powerpoint/2010/main" val="3060408266"/>
              </p:ext>
            </p:extLst>
          </p:nvPr>
        </p:nvGraphicFramePr>
        <p:xfrm>
          <a:off x="2175902" y="0"/>
          <a:ext cx="6658816" cy="6454323"/>
        </p:xfrm>
        <a:graphic>
          <a:graphicData uri="http://schemas.openxmlformats.org/presentationml/2006/ole">
            <mc:AlternateContent xmlns:mc="http://schemas.openxmlformats.org/markup-compatibility/2006">
              <mc:Choice xmlns:v="urn:schemas-microsoft-com:vml" Requires="v">
                <p:oleObj name="Bitmap Image" r:id="rId2" imgW="4962600" imgH="4809960" progId="Paint.Picture.1">
                  <p:embed/>
                </p:oleObj>
              </mc:Choice>
              <mc:Fallback>
                <p:oleObj name="Bitmap Image" r:id="rId2" imgW="4962600" imgH="4809960" progId="Paint.Picture.1">
                  <p:embed/>
                  <p:pic>
                    <p:nvPicPr>
                      <p:cNvPr id="0" name=""/>
                      <p:cNvPicPr/>
                      <p:nvPr/>
                    </p:nvPicPr>
                    <p:blipFill>
                      <a:blip r:embed="rId3"/>
                      <a:stretch>
                        <a:fillRect/>
                      </a:stretch>
                    </p:blipFill>
                    <p:spPr>
                      <a:xfrm>
                        <a:off x="2175902" y="0"/>
                        <a:ext cx="6658816" cy="6454323"/>
                      </a:xfrm>
                      <a:prstGeom prst="rect">
                        <a:avLst/>
                      </a:prstGeom>
                    </p:spPr>
                  </p:pic>
                </p:oleObj>
              </mc:Fallback>
            </mc:AlternateContent>
          </a:graphicData>
        </a:graphic>
      </p:graphicFrame>
    </p:spTree>
    <p:extLst>
      <p:ext uri="{BB962C8B-B14F-4D97-AF65-F5344CB8AC3E}">
        <p14:creationId xmlns:p14="http://schemas.microsoft.com/office/powerpoint/2010/main" val="3258954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1D17-50CB-4847-4F45-1547D02AA795}"/>
              </a:ext>
            </a:extLst>
          </p:cNvPr>
          <p:cNvSpPr>
            <a:spLocks noGrp="1"/>
          </p:cNvSpPr>
          <p:nvPr>
            <p:ph type="title"/>
          </p:nvPr>
        </p:nvSpPr>
        <p:spPr>
          <a:xfrm>
            <a:off x="475129" y="365125"/>
            <a:ext cx="10515600" cy="1325563"/>
          </a:xfrm>
        </p:spPr>
        <p:txBody>
          <a:bodyPr/>
          <a:lstStyle/>
          <a:p>
            <a:r>
              <a:rPr lang="en-IN" b="1" i="0" dirty="0">
                <a:solidFill>
                  <a:srgbClr val="000000"/>
                </a:solidFill>
                <a:effectLst/>
                <a:latin typeface="Inter"/>
              </a:rPr>
              <a:t> Citizen developer!</a:t>
            </a:r>
            <a:br>
              <a:rPr lang="en-IN" b="1" i="0" dirty="0">
                <a:solidFill>
                  <a:srgbClr val="000000"/>
                </a:solidFill>
                <a:effectLst/>
                <a:latin typeface="Inter"/>
              </a:rPr>
            </a:br>
            <a:endParaRPr lang="en-IN" dirty="0"/>
          </a:p>
        </p:txBody>
      </p:sp>
      <p:sp>
        <p:nvSpPr>
          <p:cNvPr id="3" name="Content Placeholder 2">
            <a:extLst>
              <a:ext uri="{FF2B5EF4-FFF2-40B4-BE49-F238E27FC236}">
                <a16:creationId xmlns:a16="http://schemas.microsoft.com/office/drawing/2014/main" id="{FD98EE06-718C-5813-95D0-E4F5F03914F7}"/>
              </a:ext>
            </a:extLst>
          </p:cNvPr>
          <p:cNvSpPr>
            <a:spLocks noGrp="1"/>
          </p:cNvSpPr>
          <p:nvPr>
            <p:ph idx="1"/>
          </p:nvPr>
        </p:nvSpPr>
        <p:spPr>
          <a:xfrm>
            <a:off x="475129" y="1690688"/>
            <a:ext cx="7646894" cy="4351338"/>
          </a:xfrm>
        </p:spPr>
        <p:txBody>
          <a:bodyPr/>
          <a:lstStyle/>
          <a:p>
            <a:r>
              <a:rPr lang="en-US" dirty="0"/>
              <a:t>A citizen developer is a business user who can automate tasks without being a coding expert. </a:t>
            </a:r>
          </a:p>
          <a:p>
            <a:r>
              <a:rPr lang="en-US" dirty="0"/>
              <a:t>They have a good understanding of business processes and can pinpoint areas suitable for automation</a:t>
            </a:r>
          </a:p>
          <a:p>
            <a:endParaRPr lang="en-US" dirty="0"/>
          </a:p>
          <a:p>
            <a:r>
              <a:rPr lang="en-US" dirty="0"/>
              <a:t>https://www.uipath.com/rpa/what-is-citizen-development. </a:t>
            </a:r>
          </a:p>
          <a:p>
            <a:endParaRPr lang="en-US" dirty="0"/>
          </a:p>
        </p:txBody>
      </p:sp>
      <p:graphicFrame>
        <p:nvGraphicFramePr>
          <p:cNvPr id="4" name="Object 3">
            <a:extLst>
              <a:ext uri="{FF2B5EF4-FFF2-40B4-BE49-F238E27FC236}">
                <a16:creationId xmlns:a16="http://schemas.microsoft.com/office/drawing/2014/main" id="{4E76E45E-6866-FFC8-275F-49BBA25E5E7B}"/>
              </a:ext>
            </a:extLst>
          </p:cNvPr>
          <p:cNvGraphicFramePr>
            <a:graphicFrameLocks noChangeAspect="1"/>
          </p:cNvGraphicFramePr>
          <p:nvPr>
            <p:extLst>
              <p:ext uri="{D42A27DB-BD31-4B8C-83A1-F6EECF244321}">
                <p14:modId xmlns:p14="http://schemas.microsoft.com/office/powerpoint/2010/main" val="3976198338"/>
              </p:ext>
            </p:extLst>
          </p:nvPr>
        </p:nvGraphicFramePr>
        <p:xfrm>
          <a:off x="7898467" y="1027906"/>
          <a:ext cx="3591247" cy="3253909"/>
        </p:xfrm>
        <a:graphic>
          <a:graphicData uri="http://schemas.openxmlformats.org/presentationml/2006/ole">
            <mc:AlternateContent xmlns:mc="http://schemas.openxmlformats.org/markup-compatibility/2006">
              <mc:Choice xmlns:v="urn:schemas-microsoft-com:vml" Requires="v">
                <p:oleObj name="Bitmap Image" r:id="rId2" imgW="4867200" imgH="4410000" progId="Paint.Picture.1">
                  <p:embed/>
                </p:oleObj>
              </mc:Choice>
              <mc:Fallback>
                <p:oleObj name="Bitmap Image" r:id="rId2" imgW="4867200" imgH="4410000" progId="Paint.Picture.1">
                  <p:embed/>
                  <p:pic>
                    <p:nvPicPr>
                      <p:cNvPr id="0" name=""/>
                      <p:cNvPicPr/>
                      <p:nvPr/>
                    </p:nvPicPr>
                    <p:blipFill>
                      <a:blip r:embed="rId3"/>
                      <a:stretch>
                        <a:fillRect/>
                      </a:stretch>
                    </p:blipFill>
                    <p:spPr>
                      <a:xfrm>
                        <a:off x="7898467" y="1027906"/>
                        <a:ext cx="3591247" cy="3253909"/>
                      </a:xfrm>
                      <a:prstGeom prst="rect">
                        <a:avLst/>
                      </a:prstGeom>
                    </p:spPr>
                  </p:pic>
                </p:oleObj>
              </mc:Fallback>
            </mc:AlternateContent>
          </a:graphicData>
        </a:graphic>
      </p:graphicFrame>
    </p:spTree>
    <p:extLst>
      <p:ext uri="{BB962C8B-B14F-4D97-AF65-F5344CB8AC3E}">
        <p14:creationId xmlns:p14="http://schemas.microsoft.com/office/powerpoint/2010/main" val="4120718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PA Life Cycle">
            <a:extLst>
              <a:ext uri="{FF2B5EF4-FFF2-40B4-BE49-F238E27FC236}">
                <a16:creationId xmlns:a16="http://schemas.microsoft.com/office/drawing/2014/main" id="{CF35F251-23F4-43EE-9344-1B40970BE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04" y="388782"/>
            <a:ext cx="9784610" cy="60804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75949E-D682-40D6-A52F-4125CFEE9FBC}"/>
              </a:ext>
            </a:extLst>
          </p:cNvPr>
          <p:cNvSpPr txBox="1"/>
          <p:nvPr/>
        </p:nvSpPr>
        <p:spPr>
          <a:xfrm>
            <a:off x="10812545" y="6634783"/>
            <a:ext cx="1611984" cy="223217"/>
          </a:xfrm>
          <a:prstGeom prst="rect">
            <a:avLst/>
          </a:prstGeom>
          <a:noFill/>
        </p:spPr>
        <p:txBody>
          <a:bodyPr wrap="square" rtlCol="0">
            <a:spAutoFit/>
          </a:bodyPr>
          <a:lstStyle/>
          <a:p>
            <a:r>
              <a:rPr lang="en-US" sz="800" dirty="0"/>
              <a:t>© www.javatpoint.com</a:t>
            </a:r>
            <a:endParaRPr lang="en-IN" sz="800" dirty="0"/>
          </a:p>
        </p:txBody>
      </p:sp>
    </p:spTree>
    <p:extLst>
      <p:ext uri="{BB962C8B-B14F-4D97-AF65-F5344CB8AC3E}">
        <p14:creationId xmlns:p14="http://schemas.microsoft.com/office/powerpoint/2010/main" val="217607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9A6A-A497-4990-AC86-71896EE1EEBA}"/>
              </a:ext>
            </a:extLst>
          </p:cNvPr>
          <p:cNvSpPr>
            <a:spLocks noGrp="1"/>
          </p:cNvSpPr>
          <p:nvPr>
            <p:ph type="title"/>
          </p:nvPr>
        </p:nvSpPr>
        <p:spPr/>
        <p:txBody>
          <a:bodyPr/>
          <a:lstStyle/>
          <a:p>
            <a:r>
              <a:rPr lang="en-IN" dirty="0"/>
              <a:t>RPA Process Assessment Checklist</a:t>
            </a:r>
          </a:p>
        </p:txBody>
      </p:sp>
      <p:sp>
        <p:nvSpPr>
          <p:cNvPr id="3" name="Content Placeholder 2">
            <a:extLst>
              <a:ext uri="{FF2B5EF4-FFF2-40B4-BE49-F238E27FC236}">
                <a16:creationId xmlns:a16="http://schemas.microsoft.com/office/drawing/2014/main" id="{AF39192F-73B8-4D82-AF18-863F753BF67F}"/>
              </a:ext>
            </a:extLst>
          </p:cNvPr>
          <p:cNvSpPr>
            <a:spLocks noGrp="1"/>
          </p:cNvSpPr>
          <p:nvPr>
            <p:ph idx="1"/>
          </p:nvPr>
        </p:nvSpPr>
        <p:spPr/>
        <p:txBody>
          <a:bodyPr>
            <a:normAutofit/>
          </a:bodyPr>
          <a:lstStyle/>
          <a:p>
            <a:r>
              <a:rPr lang="en-US" dirty="0"/>
              <a:t>To ensure that the business process is not overly complicated, limiting the potential of a fragile bot prone to outages and errors.</a:t>
            </a:r>
          </a:p>
          <a:p>
            <a:r>
              <a:rPr lang="en-US" dirty="0"/>
              <a:t>To verify that the bot isn’t vulnerable with too many system dependencies that increase complexity and the potential for downtime </a:t>
            </a:r>
          </a:p>
          <a:p>
            <a:r>
              <a:rPr lang="en-US" dirty="0"/>
              <a:t>or is tied to a system that is on the roadmap to be changed or upgraded in the near-term.</a:t>
            </a:r>
          </a:p>
          <a:p>
            <a:r>
              <a:rPr lang="en-US" dirty="0"/>
              <a:t>Increased operational efficiency, cost reduction, improved compliance, and a better customer and employee experience</a:t>
            </a:r>
          </a:p>
          <a:p>
            <a:endParaRPr lang="en-IN" dirty="0"/>
          </a:p>
        </p:txBody>
      </p:sp>
    </p:spTree>
    <p:extLst>
      <p:ext uri="{BB962C8B-B14F-4D97-AF65-F5344CB8AC3E}">
        <p14:creationId xmlns:p14="http://schemas.microsoft.com/office/powerpoint/2010/main" val="36217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3A28-7764-4017-BCB8-3627E30867DF}"/>
              </a:ext>
            </a:extLst>
          </p:cNvPr>
          <p:cNvSpPr>
            <a:spLocks noGrp="1"/>
          </p:cNvSpPr>
          <p:nvPr>
            <p:ph type="title"/>
          </p:nvPr>
        </p:nvSpPr>
        <p:spPr/>
        <p:txBody>
          <a:bodyPr/>
          <a:lstStyle/>
          <a:p>
            <a:r>
              <a:rPr lang="en-IN" dirty="0"/>
              <a:t>Technical Suitability</a:t>
            </a:r>
          </a:p>
        </p:txBody>
      </p:sp>
      <p:sp>
        <p:nvSpPr>
          <p:cNvPr id="3" name="Content Placeholder 2">
            <a:extLst>
              <a:ext uri="{FF2B5EF4-FFF2-40B4-BE49-F238E27FC236}">
                <a16:creationId xmlns:a16="http://schemas.microsoft.com/office/drawing/2014/main" id="{E2B90E45-26AF-41F6-95B9-7F8996A69708}"/>
              </a:ext>
            </a:extLst>
          </p:cNvPr>
          <p:cNvSpPr>
            <a:spLocks noGrp="1"/>
          </p:cNvSpPr>
          <p:nvPr>
            <p:ph idx="1"/>
          </p:nvPr>
        </p:nvSpPr>
        <p:spPr/>
        <p:txBody>
          <a:bodyPr/>
          <a:lstStyle/>
          <a:p>
            <a:r>
              <a:rPr lang="en-US" dirty="0"/>
              <a:t>he process is well-defined, standardized, and documented.</a:t>
            </a:r>
          </a:p>
          <a:p>
            <a:r>
              <a:rPr lang="en-US" dirty="0"/>
              <a:t>The process is repetitive. The same steps are completed every time the process is executed with little variance, regardless of who is performing it.</a:t>
            </a:r>
          </a:p>
          <a:p>
            <a:r>
              <a:rPr lang="en-US" dirty="0"/>
              <a:t>The process is mechanical, based on a clear set of rules, and requires minimal discretionary human decision-making.</a:t>
            </a:r>
          </a:p>
          <a:p>
            <a:r>
              <a:rPr lang="en-US" dirty="0"/>
              <a:t>The process is executed completely digitally by employees.</a:t>
            </a:r>
            <a:endParaRPr lang="en-IN" dirty="0"/>
          </a:p>
        </p:txBody>
      </p:sp>
    </p:spTree>
    <p:extLst>
      <p:ext uri="{BB962C8B-B14F-4D97-AF65-F5344CB8AC3E}">
        <p14:creationId xmlns:p14="http://schemas.microsoft.com/office/powerpoint/2010/main" val="150210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FF2D-397D-4A5A-B8C0-EC1ED6BF595F}"/>
              </a:ext>
            </a:extLst>
          </p:cNvPr>
          <p:cNvSpPr>
            <a:spLocks noGrp="1"/>
          </p:cNvSpPr>
          <p:nvPr>
            <p:ph type="title"/>
          </p:nvPr>
        </p:nvSpPr>
        <p:spPr/>
        <p:txBody>
          <a:bodyPr/>
          <a:lstStyle/>
          <a:p>
            <a:br>
              <a:rPr lang="en-IN" dirty="0"/>
            </a:br>
            <a:r>
              <a:rPr lang="en-IN" dirty="0"/>
              <a:t>System Dependencies </a:t>
            </a:r>
          </a:p>
        </p:txBody>
      </p:sp>
      <p:sp>
        <p:nvSpPr>
          <p:cNvPr id="3" name="Content Placeholder 2">
            <a:extLst>
              <a:ext uri="{FF2B5EF4-FFF2-40B4-BE49-F238E27FC236}">
                <a16:creationId xmlns:a16="http://schemas.microsoft.com/office/drawing/2014/main" id="{1C18190F-7858-420E-9FC6-0DDE822F1C77}"/>
              </a:ext>
            </a:extLst>
          </p:cNvPr>
          <p:cNvSpPr>
            <a:spLocks noGrp="1"/>
          </p:cNvSpPr>
          <p:nvPr>
            <p:ph idx="1"/>
          </p:nvPr>
        </p:nvSpPr>
        <p:spPr/>
        <p:txBody>
          <a:bodyPr/>
          <a:lstStyle/>
          <a:p>
            <a:r>
              <a:rPr lang="en-US" dirty="0"/>
              <a:t>The process does not interact with systems that will be changed in the near-term. </a:t>
            </a:r>
          </a:p>
          <a:p>
            <a:r>
              <a:rPr lang="en-US" dirty="0"/>
              <a:t>The process does not interact with more than four systems. Processes with increased dependency complexities increase the risk of break-fix cycles and RPA downtime. </a:t>
            </a:r>
          </a:p>
          <a:p>
            <a:endParaRPr lang="en-IN" dirty="0"/>
          </a:p>
        </p:txBody>
      </p:sp>
    </p:spTree>
    <p:extLst>
      <p:ext uri="{BB962C8B-B14F-4D97-AF65-F5344CB8AC3E}">
        <p14:creationId xmlns:p14="http://schemas.microsoft.com/office/powerpoint/2010/main" val="2578714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8C213-47AE-4AB4-8943-7E65100AA399}"/>
              </a:ext>
            </a:extLst>
          </p:cNvPr>
          <p:cNvSpPr>
            <a:spLocks noGrp="1"/>
          </p:cNvSpPr>
          <p:nvPr>
            <p:ph type="title"/>
          </p:nvPr>
        </p:nvSpPr>
        <p:spPr/>
        <p:txBody>
          <a:bodyPr/>
          <a:lstStyle/>
          <a:p>
            <a:br>
              <a:rPr lang="en-IN" dirty="0"/>
            </a:br>
            <a:r>
              <a:rPr lang="en-IN" b="1" dirty="0"/>
              <a:t>Regulatory Compliance Impact </a:t>
            </a:r>
            <a:endParaRPr lang="en-IN" dirty="0"/>
          </a:p>
        </p:txBody>
      </p:sp>
      <p:sp>
        <p:nvSpPr>
          <p:cNvPr id="3" name="Content Placeholder 2">
            <a:extLst>
              <a:ext uri="{FF2B5EF4-FFF2-40B4-BE49-F238E27FC236}">
                <a16:creationId xmlns:a16="http://schemas.microsoft.com/office/drawing/2014/main" id="{0E9CB873-5AA7-408D-98EE-75679573EA13}"/>
              </a:ext>
            </a:extLst>
          </p:cNvPr>
          <p:cNvSpPr>
            <a:spLocks noGrp="1"/>
          </p:cNvSpPr>
          <p:nvPr>
            <p:ph idx="1"/>
          </p:nvPr>
        </p:nvSpPr>
        <p:spPr/>
        <p:txBody>
          <a:bodyPr/>
          <a:lstStyle/>
          <a:p>
            <a:r>
              <a:rPr lang="en-US" dirty="0"/>
              <a:t>The process is tied to regulatory requirements and constraints. Automating the process would decrease the risk of non-compliance. </a:t>
            </a:r>
          </a:p>
          <a:p>
            <a:endParaRPr lang="en-IN" dirty="0"/>
          </a:p>
        </p:txBody>
      </p:sp>
    </p:spTree>
    <p:extLst>
      <p:ext uri="{BB962C8B-B14F-4D97-AF65-F5344CB8AC3E}">
        <p14:creationId xmlns:p14="http://schemas.microsoft.com/office/powerpoint/2010/main" val="981781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64B04-CC8C-44FE-BBFE-87BC097A2AAD}"/>
              </a:ext>
            </a:extLst>
          </p:cNvPr>
          <p:cNvSpPr>
            <a:spLocks noGrp="1"/>
          </p:cNvSpPr>
          <p:nvPr>
            <p:ph type="title"/>
          </p:nvPr>
        </p:nvSpPr>
        <p:spPr/>
        <p:txBody>
          <a:bodyPr/>
          <a:lstStyle/>
          <a:p>
            <a:br>
              <a:rPr lang="en-IN" dirty="0"/>
            </a:br>
            <a:r>
              <a:rPr lang="en-IN" b="1" dirty="0"/>
              <a:t>Return-on-Investment (ROI) Impact </a:t>
            </a:r>
            <a:endParaRPr lang="en-IN" dirty="0"/>
          </a:p>
        </p:txBody>
      </p:sp>
      <p:sp>
        <p:nvSpPr>
          <p:cNvPr id="3" name="Content Placeholder 2">
            <a:extLst>
              <a:ext uri="{FF2B5EF4-FFF2-40B4-BE49-F238E27FC236}">
                <a16:creationId xmlns:a16="http://schemas.microsoft.com/office/drawing/2014/main" id="{BE9EEB2A-6923-47CD-AF99-E747DCD0706A}"/>
              </a:ext>
            </a:extLst>
          </p:cNvPr>
          <p:cNvSpPr>
            <a:spLocks noGrp="1"/>
          </p:cNvSpPr>
          <p:nvPr>
            <p:ph idx="1"/>
          </p:nvPr>
        </p:nvSpPr>
        <p:spPr/>
        <p:txBody>
          <a:bodyPr>
            <a:normAutofit fontScale="92500" lnSpcReduction="20000"/>
          </a:bodyPr>
          <a:lstStyle/>
          <a:p>
            <a:r>
              <a:rPr lang="en-US" dirty="0"/>
              <a:t>The process is a high-volume, common process that is executed repeatedly by employees today. </a:t>
            </a:r>
          </a:p>
          <a:p>
            <a:r>
              <a:rPr lang="en-US" dirty="0"/>
              <a:t>The process is executed by multiple full-time employees (FTE). Automating the process would enable these employees to dedicate their time to more value-added, critical activities. </a:t>
            </a:r>
          </a:p>
          <a:p>
            <a:r>
              <a:rPr lang="en-US" dirty="0"/>
              <a:t>Automating the process ensures process velocity would increase. The bot would execute the process much quicker than an employee takes to perform it. </a:t>
            </a:r>
          </a:p>
          <a:p>
            <a:r>
              <a:rPr lang="en-US" dirty="0"/>
              <a:t>The process is error-prone when executed by humans. Automating the process would lead to a higher quality of output and significantly reduce errors. </a:t>
            </a:r>
          </a:p>
          <a:p>
            <a:r>
              <a:rPr lang="en-US" dirty="0"/>
              <a:t>The process can be executed 24/7, maximizing utilization. </a:t>
            </a:r>
          </a:p>
          <a:p>
            <a:endParaRPr lang="en-IN" dirty="0"/>
          </a:p>
        </p:txBody>
      </p:sp>
    </p:spTree>
    <p:extLst>
      <p:ext uri="{BB962C8B-B14F-4D97-AF65-F5344CB8AC3E}">
        <p14:creationId xmlns:p14="http://schemas.microsoft.com/office/powerpoint/2010/main" val="3999585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BCE53-4CD7-4FBC-9D02-B2E7CAD3C725}"/>
              </a:ext>
            </a:extLst>
          </p:cNvPr>
          <p:cNvSpPr>
            <a:spLocks noGrp="1"/>
          </p:cNvSpPr>
          <p:nvPr>
            <p:ph type="title"/>
          </p:nvPr>
        </p:nvSpPr>
        <p:spPr/>
        <p:txBody>
          <a:bodyPr/>
          <a:lstStyle/>
          <a:p>
            <a:r>
              <a:rPr lang="en-IN" dirty="0"/>
              <a:t>Cognitive RPA</a:t>
            </a:r>
          </a:p>
        </p:txBody>
      </p:sp>
      <p:sp>
        <p:nvSpPr>
          <p:cNvPr id="3" name="Content Placeholder 2">
            <a:extLst>
              <a:ext uri="{FF2B5EF4-FFF2-40B4-BE49-F238E27FC236}">
                <a16:creationId xmlns:a16="http://schemas.microsoft.com/office/drawing/2014/main" id="{2E4A5E3D-B9B4-477F-B6AF-A387B34FD31A}"/>
              </a:ext>
            </a:extLst>
          </p:cNvPr>
          <p:cNvSpPr>
            <a:spLocks noGrp="1"/>
          </p:cNvSpPr>
          <p:nvPr>
            <p:ph idx="1"/>
          </p:nvPr>
        </p:nvSpPr>
        <p:spPr/>
        <p:txBody>
          <a:bodyPr/>
          <a:lstStyle/>
          <a:p>
            <a:r>
              <a:rPr lang="en-US" dirty="0"/>
              <a:t>term for Robotic Process Automation (RPA) tools and solutions that leverage Artificial Intelligence (AI) technologies such as Optical Character Recognition (OCR),Computer Vision, Text Analytics, and Machine Learning to improve the experience of your workforce and customers.</a:t>
            </a:r>
            <a:endParaRPr lang="en-IN" dirty="0"/>
          </a:p>
        </p:txBody>
      </p:sp>
    </p:spTree>
    <p:extLst>
      <p:ext uri="{BB962C8B-B14F-4D97-AF65-F5344CB8AC3E}">
        <p14:creationId xmlns:p14="http://schemas.microsoft.com/office/powerpoint/2010/main" val="296901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01F657-42A7-46A2-B4DF-CCFD444DEC01}"/>
              </a:ext>
            </a:extLst>
          </p:cNvPr>
          <p:cNvSpPr>
            <a:spLocks noGrp="1"/>
          </p:cNvSpPr>
          <p:nvPr>
            <p:ph idx="1"/>
          </p:nvPr>
        </p:nvSpPr>
        <p:spPr/>
        <p:txBody>
          <a:bodyPr/>
          <a:lstStyle/>
          <a:p>
            <a:r>
              <a:rPr lang="en-US" dirty="0"/>
              <a:t>mimics human actions while the humans are executing various tasks within a process. Such processes include :</a:t>
            </a:r>
          </a:p>
          <a:p>
            <a:r>
              <a:rPr lang="en-US" dirty="0"/>
              <a:t>learning (acquiring information and contextual rules for using the information), </a:t>
            </a:r>
          </a:p>
          <a:p>
            <a:r>
              <a:rPr lang="en-US" dirty="0"/>
              <a:t>reasoning (using context and rules to reach conclusions) and</a:t>
            </a:r>
          </a:p>
          <a:p>
            <a:r>
              <a:rPr lang="en-US" dirty="0"/>
              <a:t>self-correction (learning from successes and failures).</a:t>
            </a:r>
            <a:endParaRPr lang="en-IN" dirty="0"/>
          </a:p>
        </p:txBody>
      </p:sp>
    </p:spTree>
    <p:extLst>
      <p:ext uri="{BB962C8B-B14F-4D97-AF65-F5344CB8AC3E}">
        <p14:creationId xmlns:p14="http://schemas.microsoft.com/office/powerpoint/2010/main" val="819154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82BE4C-112D-4642-A27B-AF568B3454E0}"/>
              </a:ext>
            </a:extLst>
          </p:cNvPr>
          <p:cNvPicPr>
            <a:picLocks noChangeAspect="1"/>
          </p:cNvPicPr>
          <p:nvPr/>
        </p:nvPicPr>
        <p:blipFill>
          <a:blip r:embed="rId2"/>
          <a:stretch>
            <a:fillRect/>
          </a:stretch>
        </p:blipFill>
        <p:spPr>
          <a:xfrm>
            <a:off x="2411367" y="0"/>
            <a:ext cx="7369265" cy="6858000"/>
          </a:xfrm>
          <a:prstGeom prst="rect">
            <a:avLst/>
          </a:prstGeom>
        </p:spPr>
      </p:pic>
    </p:spTree>
    <p:extLst>
      <p:ext uri="{BB962C8B-B14F-4D97-AF65-F5344CB8AC3E}">
        <p14:creationId xmlns:p14="http://schemas.microsoft.com/office/powerpoint/2010/main" val="614240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0158-2CA6-44FE-B8EB-F0687365D31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D5CB461-7FEC-4279-BF8C-550CF5D7AB92}"/>
              </a:ext>
            </a:extLst>
          </p:cNvPr>
          <p:cNvSpPr>
            <a:spLocks noGrp="1"/>
          </p:cNvSpPr>
          <p:nvPr>
            <p:ph idx="1"/>
          </p:nvPr>
        </p:nvSpPr>
        <p:spPr/>
        <p:txBody>
          <a:bodyPr/>
          <a:lstStyle/>
          <a:p>
            <a:r>
              <a:rPr lang="en-US" dirty="0"/>
              <a:t>RPA does not redesign anything. It doesn’t ask whether we need to do this activity at all. It operates at the task level.</a:t>
            </a:r>
            <a:endParaRPr lang="en-IN" dirty="0"/>
          </a:p>
        </p:txBody>
      </p:sp>
    </p:spTree>
    <p:extLst>
      <p:ext uri="{BB962C8B-B14F-4D97-AF65-F5344CB8AC3E}">
        <p14:creationId xmlns:p14="http://schemas.microsoft.com/office/powerpoint/2010/main" val="3889709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E8A1-8FC7-4500-BFD0-7C6743B8BCD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D899D76-C5BD-4D32-A268-3F3CD8755340}"/>
              </a:ext>
            </a:extLst>
          </p:cNvPr>
          <p:cNvSpPr>
            <a:spLocks noGrp="1"/>
          </p:cNvSpPr>
          <p:nvPr>
            <p:ph idx="1"/>
          </p:nvPr>
        </p:nvSpPr>
        <p:spPr/>
        <p:txBody>
          <a:bodyPr/>
          <a:lstStyle/>
          <a:p>
            <a:r>
              <a:rPr lang="en-US" dirty="0"/>
              <a:t>But RPA can be combined with changes in the relevant business process</a:t>
            </a:r>
          </a:p>
          <a:p>
            <a:r>
              <a:rPr lang="en-US" dirty="0"/>
              <a:t>The existing business process is often overly complex, with unnecessary steps that could be eliminated before RPA is implemented. RPA involves the codification of business rules, but in many cases, business rules haven’t been examined for many years and don’t make sense in the current environment. </a:t>
            </a:r>
          </a:p>
          <a:p>
            <a:r>
              <a:rPr lang="en-US" dirty="0"/>
              <a:t>The company may have collections of standard operating</a:t>
            </a:r>
            <a:br>
              <a:rPr lang="en-US" dirty="0"/>
            </a:br>
            <a:r>
              <a:rPr lang="en-US" dirty="0"/>
              <a:t>procedures, but they are often poorly documented and out of date.</a:t>
            </a:r>
            <a:endParaRPr lang="en-IN" dirty="0"/>
          </a:p>
          <a:p>
            <a:endParaRPr lang="en-IN" dirty="0"/>
          </a:p>
        </p:txBody>
      </p:sp>
    </p:spTree>
    <p:extLst>
      <p:ext uri="{BB962C8B-B14F-4D97-AF65-F5344CB8AC3E}">
        <p14:creationId xmlns:p14="http://schemas.microsoft.com/office/powerpoint/2010/main" val="3764611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A6DB0-B427-46E2-9E83-C4633D29D9F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D5A43AE-66D4-49D6-B4A1-25F45F98DD13}"/>
              </a:ext>
            </a:extLst>
          </p:cNvPr>
          <p:cNvSpPr>
            <a:spLocks noGrp="1"/>
          </p:cNvSpPr>
          <p:nvPr>
            <p:ph idx="1"/>
          </p:nvPr>
        </p:nvSpPr>
        <p:spPr/>
        <p:txBody>
          <a:bodyPr/>
          <a:lstStyle/>
          <a:p>
            <a:r>
              <a:rPr lang="en-IN" dirty="0"/>
              <a:t>Is human judgment actually required in many rules  ? </a:t>
            </a:r>
          </a:p>
        </p:txBody>
      </p:sp>
    </p:spTree>
    <p:extLst>
      <p:ext uri="{BB962C8B-B14F-4D97-AF65-F5344CB8AC3E}">
        <p14:creationId xmlns:p14="http://schemas.microsoft.com/office/powerpoint/2010/main" val="1240971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2597A-1C5B-4732-8755-E35B1B7F716C}"/>
              </a:ext>
            </a:extLst>
          </p:cNvPr>
          <p:cNvSpPr>
            <a:spLocks noGrp="1"/>
          </p:cNvSpPr>
          <p:nvPr>
            <p:ph idx="1"/>
          </p:nvPr>
        </p:nvSpPr>
        <p:spPr/>
        <p:txBody>
          <a:bodyPr/>
          <a:lstStyle/>
          <a:p>
            <a:r>
              <a:rPr lang="en-US" dirty="0"/>
              <a:t>At a leading global logistics company, for example, the</a:t>
            </a:r>
            <a:br>
              <a:rPr lang="en-US" dirty="0"/>
            </a:br>
            <a:r>
              <a:rPr lang="en-US" dirty="0"/>
              <a:t>business rules in a claims process suggested that decisions on tolerances for refunds required the judgment of a manager. </a:t>
            </a:r>
          </a:p>
          <a:p>
            <a:r>
              <a:rPr lang="en-US" dirty="0"/>
              <a:t>But when interviewed, the manager was able to clearly articulate rules of thumb he followed, which could be defined as rules for the RPA process to follow.</a:t>
            </a:r>
            <a:endParaRPr lang="en-IN" dirty="0"/>
          </a:p>
        </p:txBody>
      </p:sp>
    </p:spTree>
    <p:extLst>
      <p:ext uri="{BB962C8B-B14F-4D97-AF65-F5344CB8AC3E}">
        <p14:creationId xmlns:p14="http://schemas.microsoft.com/office/powerpoint/2010/main" val="3295580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1E9CB7-D848-4A93-9AE4-50F77A47F825}"/>
              </a:ext>
            </a:extLst>
          </p:cNvPr>
          <p:cNvSpPr>
            <a:spLocks noGrp="1"/>
          </p:cNvSpPr>
          <p:nvPr>
            <p:ph idx="1"/>
          </p:nvPr>
        </p:nvSpPr>
        <p:spPr>
          <a:xfrm>
            <a:off x="4363825" y="3098244"/>
            <a:ext cx="3696093" cy="521649"/>
          </a:xfrm>
        </p:spPr>
        <p:txBody>
          <a:bodyPr/>
          <a:lstStyle/>
          <a:p>
            <a:r>
              <a:rPr lang="en-IN" dirty="0"/>
              <a:t>Future of Work </a:t>
            </a:r>
          </a:p>
        </p:txBody>
      </p:sp>
    </p:spTree>
    <p:extLst>
      <p:ext uri="{BB962C8B-B14F-4D97-AF65-F5344CB8AC3E}">
        <p14:creationId xmlns:p14="http://schemas.microsoft.com/office/powerpoint/2010/main" val="605289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000E2F15-5B0D-4DEF-8B06-3E8F8317F91A}"/>
              </a:ext>
            </a:extLst>
          </p:cNvPr>
          <p:cNvSpPr>
            <a:spLocks noGrp="1"/>
          </p:cNvSpPr>
          <p:nvPr>
            <p:ph type="title"/>
          </p:nvPr>
        </p:nvSpPr>
        <p:spPr>
          <a:xfrm>
            <a:off x="486834" y="366184"/>
            <a:ext cx="11400367" cy="590549"/>
          </a:xfrm>
        </p:spPr>
        <p:txBody>
          <a:bodyPr>
            <a:normAutofit fontScale="90000"/>
          </a:bodyPr>
          <a:lstStyle/>
          <a:p>
            <a:r>
              <a:rPr lang="en-US" altLang="en-US" sz="4267"/>
              <a:t>In-person service jobs are relatively safe</a:t>
            </a:r>
          </a:p>
        </p:txBody>
      </p:sp>
      <p:sp>
        <p:nvSpPr>
          <p:cNvPr id="3" name="AutoShape 2" descr="Image result for nurse images">
            <a:extLst>
              <a:ext uri="{FF2B5EF4-FFF2-40B4-BE49-F238E27FC236}">
                <a16:creationId xmlns:a16="http://schemas.microsoft.com/office/drawing/2014/main" id="{14ED15BF-4452-4927-BF82-689977E18FA8}"/>
              </a:ext>
            </a:extLst>
          </p:cNvPr>
          <p:cNvSpPr>
            <a:spLocks noChangeAspect="1" noChangeArrowheads="1"/>
          </p:cNvSpPr>
          <p:nvPr/>
        </p:nvSpPr>
        <p:spPr bwMode="auto">
          <a:xfrm>
            <a:off x="1678518" y="-143933"/>
            <a:ext cx="1289049" cy="1286933"/>
          </a:xfrm>
          <a:prstGeom prst="rect">
            <a:avLst/>
          </a:prstGeom>
          <a:noFill/>
          <a:extLst>
            <a:ext uri="{909E8E84-426E-40DD-AFC4-6F175D3DCCD1}">
              <a14:hiddenFill xmlns:a14="http://schemas.microsoft.com/office/drawing/2010/main">
                <a:solidFill>
                  <a:srgbClr val="FFFFFF"/>
                </a:solidFill>
              </a14:hiddenFill>
            </a:ext>
          </a:extLst>
        </p:spPr>
        <p:txBody>
          <a:bodyPr lIns="91440" tIns="45720" rIns="91440" bIns="45720"/>
          <a:lstStyle/>
          <a:p>
            <a:pPr>
              <a:defRPr/>
            </a:pPr>
            <a:endParaRPr lang="en-US" dirty="0"/>
          </a:p>
        </p:txBody>
      </p:sp>
      <p:sp>
        <p:nvSpPr>
          <p:cNvPr id="4" name="AutoShape 4" descr="Image result for nurse images">
            <a:extLst>
              <a:ext uri="{FF2B5EF4-FFF2-40B4-BE49-F238E27FC236}">
                <a16:creationId xmlns:a16="http://schemas.microsoft.com/office/drawing/2014/main" id="{BB0CB07E-DF21-409A-95F4-4F774A0F3873}"/>
              </a:ext>
            </a:extLst>
          </p:cNvPr>
          <p:cNvSpPr>
            <a:spLocks noChangeAspect="1" noChangeArrowheads="1"/>
          </p:cNvSpPr>
          <p:nvPr/>
        </p:nvSpPr>
        <p:spPr bwMode="auto">
          <a:xfrm>
            <a:off x="1763184" y="1143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lIns="91440" tIns="45720" rIns="91440" bIns="45720"/>
          <a:lstStyle/>
          <a:p>
            <a:pPr>
              <a:defRPr/>
            </a:pPr>
            <a:endParaRPr lang="en-US" dirty="0"/>
          </a:p>
        </p:txBody>
      </p:sp>
      <p:pic>
        <p:nvPicPr>
          <p:cNvPr id="133126" name="Picture 6" descr="Image result for nurse images">
            <a:extLst>
              <a:ext uri="{FF2B5EF4-FFF2-40B4-BE49-F238E27FC236}">
                <a16:creationId xmlns:a16="http://schemas.microsoft.com/office/drawing/2014/main" id="{FDFA8DDF-369C-4C8F-8FE0-9AE2A8088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185" y="2910418"/>
            <a:ext cx="3727449" cy="301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8" name="Picture 8" descr="Image result for funeral director image">
            <a:extLst>
              <a:ext uri="{FF2B5EF4-FFF2-40B4-BE49-F238E27FC236}">
                <a16:creationId xmlns:a16="http://schemas.microsoft.com/office/drawing/2014/main" id="{2F64FB90-0EF7-4004-A369-E2F176B7E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7584" y="1143001"/>
            <a:ext cx="3333749" cy="2859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30" name="Picture 10" descr="5 Secrets That Only a Massage Therapist Knows About Your Body">
            <a:extLst>
              <a:ext uri="{FF2B5EF4-FFF2-40B4-BE49-F238E27FC236}">
                <a16:creationId xmlns:a16="http://schemas.microsoft.com/office/drawing/2014/main" id="{A44606D6-7EE1-462F-BE51-48F4A2288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1101" y="1805517"/>
            <a:ext cx="3740151"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26"/>
                                        </p:tgtEl>
                                        <p:attrNameLst>
                                          <p:attrName>style.visibility</p:attrName>
                                        </p:attrNameLst>
                                      </p:cBhvr>
                                      <p:to>
                                        <p:strVal val="visible"/>
                                      </p:to>
                                    </p:set>
                                    <p:animEffect transition="in" filter="fade">
                                      <p:cBhvr>
                                        <p:cTn id="7" dur="500"/>
                                        <p:tgtEl>
                                          <p:spTgt spid="1331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30"/>
                                        </p:tgtEl>
                                        <p:attrNameLst>
                                          <p:attrName>style.visibility</p:attrName>
                                        </p:attrNameLst>
                                      </p:cBhvr>
                                      <p:to>
                                        <p:strVal val="visible"/>
                                      </p:to>
                                    </p:set>
                                    <p:animEffect transition="in" filter="fade">
                                      <p:cBhvr>
                                        <p:cTn id="12" dur="500"/>
                                        <p:tgtEl>
                                          <p:spTgt spid="1331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3128"/>
                                        </p:tgtEl>
                                        <p:attrNameLst>
                                          <p:attrName>style.visibility</p:attrName>
                                        </p:attrNameLst>
                                      </p:cBhvr>
                                      <p:to>
                                        <p:strVal val="visible"/>
                                      </p:to>
                                    </p:set>
                                    <p:animEffect transition="in" filter="fade">
                                      <p:cBhvr>
                                        <p:cTn id="17" dur="500"/>
                                        <p:tgtEl>
                                          <p:spTgt spid="133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2">
            <a:extLst>
              <a:ext uri="{FF2B5EF4-FFF2-40B4-BE49-F238E27FC236}">
                <a16:creationId xmlns:a16="http://schemas.microsoft.com/office/drawing/2014/main" id="{24BB0883-A114-42C0-B7C3-2F896A3136DF}"/>
              </a:ext>
            </a:extLst>
          </p:cNvPr>
          <p:cNvSpPr>
            <a:spLocks noGrp="1"/>
          </p:cNvSpPr>
          <p:nvPr>
            <p:ph type="title"/>
          </p:nvPr>
        </p:nvSpPr>
        <p:spPr>
          <a:xfrm>
            <a:off x="486834" y="319618"/>
            <a:ext cx="11400367" cy="590549"/>
          </a:xfrm>
        </p:spPr>
        <p:txBody>
          <a:bodyPr>
            <a:normAutofit fontScale="90000"/>
          </a:bodyPr>
          <a:lstStyle/>
          <a:p>
            <a:r>
              <a:rPr lang="en-US" altLang="en-US" sz="4267"/>
              <a:t>But maybe not this guy</a:t>
            </a:r>
          </a:p>
        </p:txBody>
      </p:sp>
      <p:pic>
        <p:nvPicPr>
          <p:cNvPr id="71683" name="Picture 2" descr="http://declineofscarcity.com/wp-content/uploads/2012/01/office-space-06-full2-292x300.jpg">
            <a:extLst>
              <a:ext uri="{FF2B5EF4-FFF2-40B4-BE49-F238E27FC236}">
                <a16:creationId xmlns:a16="http://schemas.microsoft.com/office/drawing/2014/main" id="{C01C7DBE-E468-4E50-8FE8-223F37F18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618" y="990600"/>
            <a:ext cx="5160433" cy="53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818</Words>
  <Application>Microsoft Office PowerPoint</Application>
  <PresentationFormat>Widescreen</PresentationFormat>
  <Paragraphs>54</Paragraphs>
  <Slides>27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4" baseType="lpstr">
      <vt:lpstr>Arial</vt:lpstr>
      <vt:lpstr>Arial Black</vt:lpstr>
      <vt:lpstr>Calibri</vt:lpstr>
      <vt:lpstr>Calibri Light</vt:lpstr>
      <vt:lpstr>Inter</vt:lpstr>
      <vt:lpstr>Office Theme</vt:lpstr>
      <vt:lpstr>Bitmap Image</vt:lpstr>
      <vt:lpstr>Story of Work</vt:lpstr>
      <vt:lpstr>PowerPoint Presentation</vt:lpstr>
      <vt:lpstr>What is RPA !</vt:lpstr>
      <vt:lpstr>Some example </vt:lpstr>
      <vt:lpstr>PowerPoint Presentation</vt:lpstr>
      <vt:lpstr>PowerPoint Presentation</vt:lpstr>
      <vt:lpstr>PowerPoint Presentation</vt:lpstr>
      <vt:lpstr>PowerPoint Presentation</vt:lpstr>
      <vt:lpstr>PowerPoint Presentation</vt:lpstr>
      <vt:lpstr>PowerPoint Presentation</vt:lpstr>
      <vt:lpstr> Citizen developer! </vt:lpstr>
      <vt:lpstr>PowerPoint Presentation</vt:lpstr>
      <vt:lpstr>RPA Process Assessment Checklist</vt:lpstr>
      <vt:lpstr>Technical Suitability</vt:lpstr>
      <vt:lpstr> System Dependencies </vt:lpstr>
      <vt:lpstr> Regulatory Compliance Impact </vt:lpstr>
      <vt:lpstr> Return-on-Investment (ROI) Impact </vt:lpstr>
      <vt:lpstr>Cognitive RPA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In-person service jobs are relatively safe</vt:lpstr>
      <vt:lpstr>But maybe not this guy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23</cp:revision>
  <dcterms:created xsi:type="dcterms:W3CDTF">2022-11-22T10:11:50Z</dcterms:created>
  <dcterms:modified xsi:type="dcterms:W3CDTF">2024-05-28T09:08:02Z</dcterms:modified>
</cp:coreProperties>
</file>