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7" r:id="rId6"/>
    <p:sldId id="268" r:id="rId7"/>
    <p:sldId id="258" r:id="rId8"/>
    <p:sldId id="259" r:id="rId9"/>
    <p:sldId id="260" r:id="rId10"/>
    <p:sldId id="261" r:id="rId11"/>
    <p:sldId id="262" r:id="rId12"/>
    <p:sldId id="263" r:id="rId13"/>
    <p:sldId id="264" r:id="rId14"/>
    <p:sldId id="265"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0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386A-D23B-411C-8242-0652F12CE5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1C65DFE4-5C53-4074-9476-E8DC5343F5F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4858E45-A29B-4596-B661-E1B3D8627465}"/>
              </a:ext>
            </a:extLst>
          </p:cNvPr>
          <p:cNvSpPr>
            <a:spLocks noGrp="1"/>
          </p:cNvSpPr>
          <p:nvPr>
            <p:ph type="dt" sz="half" idx="10"/>
          </p:nvPr>
        </p:nvSpPr>
        <p:spPr/>
        <p:txBody>
          <a:bodyPr/>
          <a:lstStyle/>
          <a:p>
            <a:fld id="{2DF53F88-8C94-43B9-AE85-62614F032695}" type="datetimeFigureOut">
              <a:rPr lang="en-MY" smtClean="0"/>
              <a:t>3/8/2024</a:t>
            </a:fld>
            <a:endParaRPr lang="en-MY"/>
          </a:p>
        </p:txBody>
      </p:sp>
      <p:sp>
        <p:nvSpPr>
          <p:cNvPr id="5" name="Footer Placeholder 4">
            <a:extLst>
              <a:ext uri="{FF2B5EF4-FFF2-40B4-BE49-F238E27FC236}">
                <a16:creationId xmlns:a16="http://schemas.microsoft.com/office/drawing/2014/main" id="{D1C1B3A8-C291-4241-9AEF-5F76623713E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6F0BDB8-1BC3-4902-9510-7FC8FCCD4E4F}"/>
              </a:ext>
            </a:extLst>
          </p:cNvPr>
          <p:cNvSpPr>
            <a:spLocks noGrp="1"/>
          </p:cNvSpPr>
          <p:nvPr>
            <p:ph type="sldNum" sz="quarter" idx="12"/>
          </p:nvPr>
        </p:nvSpPr>
        <p:spPr/>
        <p:txBody>
          <a:bodyPr/>
          <a:lstStyle/>
          <a:p>
            <a:fld id="{CD6AE2B1-DEDC-48C7-868A-FF151D2D3979}" type="slidenum">
              <a:rPr lang="en-MY" smtClean="0"/>
              <a:t>‹#›</a:t>
            </a:fld>
            <a:endParaRPr lang="en-MY"/>
          </a:p>
        </p:txBody>
      </p:sp>
    </p:spTree>
    <p:extLst>
      <p:ext uri="{BB962C8B-B14F-4D97-AF65-F5344CB8AC3E}">
        <p14:creationId xmlns:p14="http://schemas.microsoft.com/office/powerpoint/2010/main" val="2505123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66C5E-63A0-47C8-9B99-451D90FC4DE4}" type="datetimeFigureOut">
              <a:rPr lang="en-US" smtClean="0"/>
              <a:t>8/3/2024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53855903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8622F1-3731-4C9C-A23A-9E782BBCE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259DD156-3C3C-4020-BEE1-6D1A61C6F4C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C5CF158-D5B8-4C0C-A8EB-C13BC50FCFB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53F88-8C94-43B9-AE85-62614F032695}" type="datetimeFigureOut">
              <a:rPr lang="en-MY" smtClean="0"/>
              <a:t>3/8/2024</a:t>
            </a:fld>
            <a:endParaRPr lang="en-MY"/>
          </a:p>
        </p:txBody>
      </p:sp>
      <p:sp>
        <p:nvSpPr>
          <p:cNvPr id="5" name="Footer Placeholder 4">
            <a:extLst>
              <a:ext uri="{FF2B5EF4-FFF2-40B4-BE49-F238E27FC236}">
                <a16:creationId xmlns:a16="http://schemas.microsoft.com/office/drawing/2014/main" id="{E14A733A-8D9E-4B04-8C0F-2F52589815BB}"/>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5C0FFE8A-46E4-47CB-B784-08127A9F9ED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AE2B1-DEDC-48C7-868A-FF151D2D3979}" type="slidenum">
              <a:rPr lang="en-MY" smtClean="0"/>
              <a:t>‹#›</a:t>
            </a:fld>
            <a:endParaRPr lang="en-MY"/>
          </a:p>
        </p:txBody>
      </p:sp>
    </p:spTree>
    <p:extLst>
      <p:ext uri="{BB962C8B-B14F-4D97-AF65-F5344CB8AC3E}">
        <p14:creationId xmlns:p14="http://schemas.microsoft.com/office/powerpoint/2010/main" val="114883123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B66C5E-63A0-47C8-9B99-451D90FC4DE4}" type="datetimeFigureOut">
              <a:rPr lang="en-US" smtClean="0"/>
              <a:t>8/3/2024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C4E284-312B-47C6-B2C7-1415907812A0}" type="slidenum">
              <a:rPr lang="en-US" smtClean="0"/>
              <a:t>‹#›</a:t>
            </a:fld>
            <a:endParaRPr lang="en-US"/>
          </a:p>
        </p:txBody>
      </p:sp>
    </p:spTree>
    <p:extLst>
      <p:ext uri="{BB962C8B-B14F-4D97-AF65-F5344CB8AC3E}">
        <p14:creationId xmlns:p14="http://schemas.microsoft.com/office/powerpoint/2010/main" val="3442612852"/>
      </p:ext>
    </p:extLst>
  </p:cSld>
  <p:clrMap bg1="lt1" tx1="dk1" bg2="lt2" tx2="dk2" accent1="accent1" accent2="accent2" accent3="accent3" accent4="accent4" accent5="accent5" accent6="accent6" hlink="hlink" folHlink="folHlink"/>
  <p:sldLayoutIdLst>
    <p:sldLayoutId id="2147483662" r:id="rId1"/>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dirty="0"/>
          </a:p>
        </p:txBody>
      </p:sp>
      <p:sp>
        <p:nvSpPr>
          <p:cNvPr id="19" name="Freeform: Shape 11">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4"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1" name="Freeform: Shape 13">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1"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6" name="Freeform: Shape 15">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6" y="-6588"/>
            <a:ext cx="4059393" cy="2548111"/>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8" name="Rectangle 17">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5" y="1465781"/>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0" name="Freeform: Shape 19">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6"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2" name="Rectangle 21">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8"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rgbClr val="FFFFFF"/>
              </a:solidFill>
              <a:effectLst>
                <a:outerShdw blurRad="38100" dist="38100" dir="2700000" algn="tl">
                  <a:srgbClr val="000000">
                    <a:alpha val="43137"/>
                  </a:srgbClr>
                </a:outerShdw>
              </a:effectLst>
            </a:endParaRPr>
          </a:p>
        </p:txBody>
      </p:sp>
      <p:sp>
        <p:nvSpPr>
          <p:cNvPr id="24" name="Freeform: Shape 23">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2" y="734312"/>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6" name="Freeform: Shape 25">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4" y="33284"/>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chemeClr val="tx1"/>
              </a:solidFill>
            </a:endParaRPr>
          </a:p>
        </p:txBody>
      </p:sp>
      <p:sp>
        <p:nvSpPr>
          <p:cNvPr id="3" name="Subtitle 2">
            <a:extLst>
              <a:ext uri="{FF2B5EF4-FFF2-40B4-BE49-F238E27FC236}">
                <a16:creationId xmlns:a16="http://schemas.microsoft.com/office/drawing/2014/main" id="{9CC39AC2-2B21-DC4C-B94E-D7AD885A62D7}"/>
              </a:ext>
            </a:extLst>
          </p:cNvPr>
          <p:cNvSpPr>
            <a:spLocks noGrp="1"/>
          </p:cNvSpPr>
          <p:nvPr>
            <p:ph type="subTitle" idx="1"/>
          </p:nvPr>
        </p:nvSpPr>
        <p:spPr>
          <a:xfrm>
            <a:off x="1764108" y="4531065"/>
            <a:ext cx="8593731" cy="1715935"/>
          </a:xfrm>
          <a:noFill/>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2100">
                <a:solidFill>
                  <a:srgbClr val="080808"/>
                </a:solidFill>
                <a:latin typeface="Californian FB" panose="0207040306080B030204" pitchFamily="18" charset="0"/>
              </a:rPr>
              <a:t>Instructor:</a:t>
            </a:r>
          </a:p>
          <a:p>
            <a:pPr algn="ctr"/>
            <a:r>
              <a:rPr lang="en-US" sz="2100" b="1">
                <a:solidFill>
                  <a:srgbClr val="080808"/>
                </a:solidFill>
                <a:latin typeface="Californian FB" panose="0207040306080B030204" pitchFamily="18" charset="0"/>
              </a:rPr>
              <a:t>Dr. Sushil Kumar </a:t>
            </a:r>
          </a:p>
          <a:p>
            <a:pPr algn="ctr"/>
            <a:r>
              <a:rPr lang="en-US" sz="2100">
                <a:solidFill>
                  <a:srgbClr val="080808"/>
                </a:solidFill>
                <a:latin typeface="Californian FB" panose="0207040306080B030204" pitchFamily="18" charset="0"/>
              </a:rPr>
              <a:t>Assistant Professor </a:t>
            </a:r>
          </a:p>
          <a:p>
            <a:pPr algn="ctr"/>
            <a:r>
              <a:rPr lang="en-US" sz="2100">
                <a:solidFill>
                  <a:srgbClr val="080808"/>
                </a:solidFill>
                <a:latin typeface="Californian FB" panose="0207040306080B030204" pitchFamily="18" charset="0"/>
              </a:rPr>
              <a:t>Entrepreneurship , IIM Visakhapatnam </a:t>
            </a:r>
          </a:p>
          <a:p>
            <a:endParaRPr lang="en-US" sz="3200" dirty="0">
              <a:solidFill>
                <a:srgbClr val="080808"/>
              </a:solidFill>
            </a:endParaRPr>
          </a:p>
        </p:txBody>
      </p:sp>
      <p:sp>
        <p:nvSpPr>
          <p:cNvPr id="2" name="Title 1">
            <a:extLst>
              <a:ext uri="{FF2B5EF4-FFF2-40B4-BE49-F238E27FC236}">
                <a16:creationId xmlns:a16="http://schemas.microsoft.com/office/drawing/2014/main" id="{D326691B-C210-DD4C-98D6-B8A4D2C0E379}"/>
              </a:ext>
            </a:extLst>
          </p:cNvPr>
          <p:cNvSpPr>
            <a:spLocks noGrp="1"/>
          </p:cNvSpPr>
          <p:nvPr>
            <p:ph type="ctrTitle"/>
          </p:nvPr>
        </p:nvSpPr>
        <p:spPr>
          <a:xfrm>
            <a:off x="811162" y="2018058"/>
            <a:ext cx="10744273" cy="2320153"/>
          </a:xfrm>
          <a:noFill/>
        </p:spPr>
        <p:txBody>
          <a:bodyPr anchor="ct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lnSpc>
                <a:spcPct val="100000"/>
              </a:lnSpc>
            </a:pPr>
            <a:br>
              <a:rPr lang="en-IN" dirty="0"/>
            </a:br>
            <a:r>
              <a:rPr lang="en-US" dirty="0"/>
              <a:t>	</a:t>
            </a:r>
            <a:r>
              <a:rPr lang="en-US" sz="3600" dirty="0">
                <a:solidFill>
                  <a:srgbClr val="FF0000"/>
                </a:solidFill>
              </a:rPr>
              <a:t>RICE Framework for Product Manager</a:t>
            </a:r>
            <a:endParaRPr lang="en-US" sz="3600" dirty="0">
              <a:solidFill>
                <a:srgbClr val="FF0000"/>
              </a:solidFill>
              <a:latin typeface="Cambria" panose="02040503050406030204" pitchFamily="18" charset="0"/>
              <a:ea typeface="Cambria" panose="02040503050406030204" pitchFamily="18" charset="0"/>
            </a:endParaRPr>
          </a:p>
        </p:txBody>
      </p:sp>
      <p:sp>
        <p:nvSpPr>
          <p:cNvPr id="28" name="Freeform: Shape 27">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2"/>
            <a:ext cx="2231795"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30" name="Rectangle 29">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61" y="5243546"/>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pic>
        <p:nvPicPr>
          <p:cNvPr id="4" name="Picture 3" descr="A picture containing text, clipart&#10;&#10;Description automatically generated">
            <a:extLst>
              <a:ext uri="{FF2B5EF4-FFF2-40B4-BE49-F238E27FC236}">
                <a16:creationId xmlns:a16="http://schemas.microsoft.com/office/drawing/2014/main" id="{33565C0D-198E-CE4A-A47A-61E7AA56E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443373" cy="16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55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9BFC21-6642-7BB0-3FD5-391FD99DCEB6}"/>
              </a:ext>
            </a:extLst>
          </p:cNvPr>
          <p:cNvSpPr>
            <a:spLocks noGrp="1"/>
          </p:cNvSpPr>
          <p:nvPr>
            <p:ph type="title"/>
          </p:nvPr>
        </p:nvSpPr>
        <p:spPr>
          <a:xfrm>
            <a:off x="1484311" y="685801"/>
            <a:ext cx="10018713" cy="827690"/>
          </a:xfrm>
        </p:spPr>
        <p:txBody>
          <a:bodyPr>
            <a:noAutofit/>
          </a:bodyPr>
          <a:lstStyle/>
          <a:p>
            <a:r>
              <a:rPr lang="en-US" sz="2800" dirty="0">
                <a:solidFill>
                  <a:srgbClr val="C00000"/>
                </a:solidFill>
              </a:rPr>
              <a:t>Prioritization – An Essential Element in Product Management </a:t>
            </a:r>
            <a:endParaRPr lang="en-IN" sz="2800" dirty="0">
              <a:solidFill>
                <a:srgbClr val="C00000"/>
              </a:solidFill>
            </a:endParaRPr>
          </a:p>
        </p:txBody>
      </p:sp>
      <p:sp>
        <p:nvSpPr>
          <p:cNvPr id="5" name="Content Placeholder 4">
            <a:extLst>
              <a:ext uri="{FF2B5EF4-FFF2-40B4-BE49-F238E27FC236}">
                <a16:creationId xmlns:a16="http://schemas.microsoft.com/office/drawing/2014/main" id="{A54B842E-C9B6-65A5-83E9-E3F2E3724F6E}"/>
              </a:ext>
            </a:extLst>
          </p:cNvPr>
          <p:cNvSpPr>
            <a:spLocks noGrp="1"/>
          </p:cNvSpPr>
          <p:nvPr>
            <p:ph idx="1"/>
          </p:nvPr>
        </p:nvSpPr>
        <p:spPr>
          <a:xfrm>
            <a:off x="1484310" y="1513491"/>
            <a:ext cx="10292531" cy="4277709"/>
          </a:xfrm>
        </p:spPr>
        <p:txBody>
          <a:bodyPr>
            <a:normAutofit/>
          </a:bodyPr>
          <a:lstStyle/>
          <a:p>
            <a:r>
              <a:rPr lang="en-US" sz="2800" dirty="0"/>
              <a:t>Why prioritization matters for product managers, </a:t>
            </a:r>
          </a:p>
          <a:p>
            <a:r>
              <a:rPr lang="en-US" sz="2800" dirty="0"/>
              <a:t>What is the outcome?</a:t>
            </a:r>
          </a:p>
          <a:p>
            <a:r>
              <a:rPr lang="en-US" sz="2800" dirty="0"/>
              <a:t>Is </a:t>
            </a:r>
            <a:r>
              <a:rPr lang="en-US" sz="2800" dirty="0" err="1"/>
              <a:t>priortisation</a:t>
            </a:r>
            <a:r>
              <a:rPr lang="en-US" sz="2800" dirty="0"/>
              <a:t> very hard activity or simple organizational activity ?</a:t>
            </a:r>
          </a:p>
          <a:p>
            <a:r>
              <a:rPr lang="en-US" sz="2800" dirty="0"/>
              <a:t>What value or benefits prioritization offers to the Product Team or the company </a:t>
            </a:r>
          </a:p>
          <a:p>
            <a:r>
              <a:rPr lang="en-US" sz="2800" dirty="0"/>
              <a:t>What matters in prioritization ?</a:t>
            </a:r>
            <a:endParaRPr lang="en-IN" sz="2800" dirty="0"/>
          </a:p>
        </p:txBody>
      </p:sp>
    </p:spTree>
    <p:extLst>
      <p:ext uri="{BB962C8B-B14F-4D97-AF65-F5344CB8AC3E}">
        <p14:creationId xmlns:p14="http://schemas.microsoft.com/office/powerpoint/2010/main" val="2267288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3" name="TextBox 2">
            <a:extLst>
              <a:ext uri="{FF2B5EF4-FFF2-40B4-BE49-F238E27FC236}">
                <a16:creationId xmlns:a16="http://schemas.microsoft.com/office/drawing/2014/main" id="{B40306F1-DEBF-88C0-B0A5-662672FC14D0}"/>
              </a:ext>
            </a:extLst>
          </p:cNvPr>
          <p:cNvSpPr txBox="1"/>
          <p:nvPr/>
        </p:nvSpPr>
        <p:spPr>
          <a:xfrm>
            <a:off x="1922689" y="877517"/>
            <a:ext cx="8785000" cy="473976"/>
          </a:xfrm>
          <a:prstGeom prst="rect">
            <a:avLst/>
          </a:prstGeom>
          <a:noFill/>
        </p:spPr>
        <p:txBody>
          <a:bodyPr wrap="square">
            <a:spAutoFit/>
          </a:bodyPr>
          <a:lstStyle/>
          <a:p>
            <a:pPr>
              <a:lnSpc>
                <a:spcPct val="107000"/>
              </a:lnSpc>
              <a:spcAft>
                <a:spcPts val="800"/>
              </a:spcAft>
            </a:pPr>
            <a:r>
              <a:rPr lang="en-IN" sz="2400" b="1" kern="100" dirty="0">
                <a:effectLst/>
                <a:latin typeface="Aptos" panose="020B0004020202020204" pitchFamily="34" charset="0"/>
                <a:ea typeface="Aptos" panose="020B0004020202020204" pitchFamily="34" charset="0"/>
                <a:cs typeface="Times New Roman" panose="02020603050405020304" pitchFamily="18" charset="0"/>
              </a:rPr>
              <a:t>What’s a RICE score? Where did it come from?</a:t>
            </a:r>
            <a:endParaRPr lang="en-IN"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2E652C2-15C5-DA10-B174-A2998E57D6E0}"/>
              </a:ext>
            </a:extLst>
          </p:cNvPr>
          <p:cNvSpPr txBox="1"/>
          <p:nvPr/>
        </p:nvSpPr>
        <p:spPr>
          <a:xfrm>
            <a:off x="1846146" y="2438399"/>
            <a:ext cx="9295040" cy="2552430"/>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IN" sz="2400" kern="100" dirty="0">
                <a:effectLst/>
                <a:latin typeface="Aptos" panose="020B0004020202020204" pitchFamily="34" charset="0"/>
                <a:ea typeface="Aptos" panose="020B0004020202020204" pitchFamily="34" charset="0"/>
                <a:cs typeface="Times New Roman" panose="02020603050405020304" pitchFamily="18" charset="0"/>
              </a:rPr>
              <a:t>RICE—which stands for Reach, Impact, Confidence and Effort—is a simple prioritization framework for quantifying the potential value of features, project ideas and initiatives. </a:t>
            </a:r>
          </a:p>
          <a:p>
            <a:pPr marL="285750" indent="-285750">
              <a:lnSpc>
                <a:spcPct val="107000"/>
              </a:lnSpc>
              <a:spcAft>
                <a:spcPts val="800"/>
              </a:spcAft>
              <a:buFont typeface="Arial" panose="020B0604020202020204" pitchFamily="34" charset="0"/>
              <a:buChar char="•"/>
            </a:pPr>
            <a:r>
              <a:rPr lang="en-IN" sz="2400" kern="100" dirty="0">
                <a:effectLst/>
                <a:latin typeface="Aptos" panose="020B0004020202020204" pitchFamily="34" charset="0"/>
                <a:ea typeface="Aptos" panose="020B0004020202020204" pitchFamily="34" charset="0"/>
                <a:cs typeface="Times New Roman" panose="02020603050405020304" pitchFamily="18" charset="0"/>
              </a:rPr>
              <a:t>A RICE score helps product managers quantify the estimated value of a feature or project idea so they’re easier to sort when it’s time to decide the order they should be worked on.</a:t>
            </a:r>
          </a:p>
        </p:txBody>
      </p:sp>
    </p:spTree>
    <p:extLst>
      <p:ext uri="{BB962C8B-B14F-4D97-AF65-F5344CB8AC3E}">
        <p14:creationId xmlns:p14="http://schemas.microsoft.com/office/powerpoint/2010/main" val="3533548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3" name="TextBox 2">
            <a:extLst>
              <a:ext uri="{FF2B5EF4-FFF2-40B4-BE49-F238E27FC236}">
                <a16:creationId xmlns:a16="http://schemas.microsoft.com/office/drawing/2014/main" id="{EBDF824C-D51F-F85C-D490-61D2347C312D}"/>
              </a:ext>
            </a:extLst>
          </p:cNvPr>
          <p:cNvSpPr txBox="1"/>
          <p:nvPr/>
        </p:nvSpPr>
        <p:spPr>
          <a:xfrm>
            <a:off x="2073729" y="1066800"/>
            <a:ext cx="8866414" cy="2157257"/>
          </a:xfrm>
          <a:prstGeom prst="rect">
            <a:avLst/>
          </a:prstGeom>
          <a:noFill/>
        </p:spPr>
        <p:txBody>
          <a:bodyPr wrap="square">
            <a:spAutoFit/>
          </a:bodyPr>
          <a:lstStyle/>
          <a:p>
            <a:pPr>
              <a:lnSpc>
                <a:spcPct val="107000"/>
              </a:lnSpc>
              <a:spcAft>
                <a:spcPts val="800"/>
              </a:spcAft>
            </a:pPr>
            <a:r>
              <a:rPr lang="en-IN" sz="2400" kern="100" dirty="0">
                <a:effectLst/>
                <a:latin typeface="Aptos" panose="020B0004020202020204" pitchFamily="34" charset="0"/>
                <a:ea typeface="Aptos" panose="020B0004020202020204" pitchFamily="34" charset="0"/>
                <a:cs typeface="Times New Roman" panose="02020603050405020304" pitchFamily="18" charset="0"/>
              </a:rPr>
              <a:t>Product managers have a hundred different initiatives they can work on at any given time. The main issue of prioritization comes down to </a:t>
            </a:r>
            <a:r>
              <a:rPr lang="en-IN" sz="2400" b="1" kern="100" dirty="0">
                <a:effectLst/>
                <a:latin typeface="Aptos" panose="020B0004020202020204" pitchFamily="34" charset="0"/>
                <a:ea typeface="Aptos" panose="020B0004020202020204" pitchFamily="34" charset="0"/>
                <a:cs typeface="Times New Roman" panose="02020603050405020304" pitchFamily="18" charset="0"/>
              </a:rPr>
              <a:t>knowing what to work on first</a:t>
            </a:r>
            <a:r>
              <a:rPr lang="en-IN" sz="24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IN" sz="2400" kern="100" dirty="0">
                <a:effectLst/>
                <a:latin typeface="Aptos" panose="020B0004020202020204" pitchFamily="34" charset="0"/>
                <a:ea typeface="Aptos" panose="020B0004020202020204" pitchFamily="34" charset="0"/>
                <a:cs typeface="Times New Roman" panose="02020603050405020304" pitchFamily="18" charset="0"/>
              </a:rPr>
              <a:t>An easy framework like RICE can standardize this process for product managers</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209106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865415"/>
            <a:ext cx="10174290" cy="4925786"/>
          </a:xfrm>
        </p:spPr>
        <p:txBody>
          <a:bodyPr>
            <a:normAutofit fontScale="92500" lnSpcReduction="20000"/>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IN" b="1" dirty="0"/>
              <a:t>Why prioritization is hard </a:t>
            </a:r>
            <a:endParaRPr lang="en-US" b="1" dirty="0"/>
          </a:p>
          <a:p>
            <a:r>
              <a:rPr lang="en-US" dirty="0"/>
              <a:t>P</a:t>
            </a:r>
            <a:r>
              <a:rPr lang="en-IN" dirty="0" err="1"/>
              <a:t>rioritization</a:t>
            </a:r>
            <a:r>
              <a:rPr lang="en-IN" dirty="0"/>
              <a:t> is a difficult task because there are so many potential factors that play that you could use to prioritise sales product manager standard intersection of customers makers and the business we have on yearly Infinity goodnight set of factors to consider in deciding walk to ship next </a:t>
            </a:r>
            <a:endParaRPr lang="en-US" dirty="0"/>
          </a:p>
          <a:p>
            <a:pPr marL="0" indent="0">
              <a:buNone/>
            </a:pPr>
            <a:r>
              <a:rPr lang="en-IN" dirty="0"/>
              <a:t>some examples</a:t>
            </a:r>
            <a:r>
              <a:rPr lang="en-US" dirty="0"/>
              <a:t> </a:t>
            </a:r>
            <a:r>
              <a:rPr lang="en-IN" dirty="0"/>
              <a:t>a factors we might need to balance as pm</a:t>
            </a:r>
            <a:endParaRPr lang="en-US" dirty="0"/>
          </a:p>
          <a:p>
            <a:pPr marL="0" indent="0">
              <a:buNone/>
            </a:pPr>
            <a:r>
              <a:rPr lang="en-IN" b="1" dirty="0"/>
              <a:t>Customer</a:t>
            </a:r>
            <a:r>
              <a:rPr lang="en-US" dirty="0"/>
              <a:t>:</a:t>
            </a:r>
            <a:r>
              <a:rPr lang="en-IN" dirty="0"/>
              <a:t> customer acquisition customer retention testimonials and customer sentiment virality customer lifetime value customer alternative</a:t>
            </a:r>
            <a:r>
              <a:rPr lang="en-US" dirty="0"/>
              <a:t>s</a:t>
            </a:r>
          </a:p>
          <a:p>
            <a:pPr marL="0" indent="0">
              <a:buNone/>
            </a:pPr>
            <a:r>
              <a:rPr lang="en-US" b="1" dirty="0"/>
              <a:t>M</a:t>
            </a:r>
            <a:r>
              <a:rPr lang="en-IN" b="1" dirty="0" err="1"/>
              <a:t>akers</a:t>
            </a:r>
            <a:r>
              <a:rPr lang="en-US" b="1" dirty="0"/>
              <a:t>:</a:t>
            </a:r>
            <a:r>
              <a:rPr lang="en-IN" dirty="0"/>
              <a:t> innovations scalability reliability abstraction speed effort quality</a:t>
            </a:r>
            <a:endParaRPr lang="en-US" dirty="0"/>
          </a:p>
          <a:p>
            <a:pPr marL="0" indent="0">
              <a:buNone/>
            </a:pPr>
            <a:r>
              <a:rPr lang="en-US" b="1" dirty="0"/>
              <a:t>B</a:t>
            </a:r>
            <a:r>
              <a:rPr lang="en-IN" b="1" dirty="0" err="1"/>
              <a:t>usiness</a:t>
            </a:r>
            <a:r>
              <a:rPr lang="en-US" b="1" dirty="0"/>
              <a:t>:</a:t>
            </a:r>
            <a:r>
              <a:rPr lang="en-IN" dirty="0"/>
              <a:t> revenues profit costs payback time competitive landscape partnership</a:t>
            </a:r>
            <a:endParaRPr lang="en-US" dirty="0"/>
          </a:p>
          <a:p>
            <a:pPr marL="0" indent="0">
              <a:buNone/>
            </a:pPr>
            <a:endParaRPr lang="en-US" dirty="0"/>
          </a:p>
          <a:p>
            <a:pPr marL="0" indent="0">
              <a:buNone/>
            </a:pPr>
            <a:endParaRPr lang="en-IN" dirty="0"/>
          </a:p>
        </p:txBody>
      </p:sp>
    </p:spTree>
    <p:extLst>
      <p:ext uri="{BB962C8B-B14F-4D97-AF65-F5344CB8AC3E}">
        <p14:creationId xmlns:p14="http://schemas.microsoft.com/office/powerpoint/2010/main" val="1046147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r>
              <a:rPr lang="en-IN" sz="28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T</a:t>
            </a:r>
            <a:r>
              <a:rPr lang="en-IN" sz="2800" b="1" kern="100" dirty="0">
                <a:effectLst/>
                <a:latin typeface="Aptos" panose="020B0004020202020204" pitchFamily="34" charset="0"/>
                <a:ea typeface="Aptos" panose="020B0004020202020204" pitchFamily="34" charset="0"/>
                <a:cs typeface="Times New Roman" panose="02020603050405020304" pitchFamily="18" charset="0"/>
              </a:rPr>
              <a:t>he </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RICE </a:t>
            </a:r>
            <a:r>
              <a:rPr lang="en-IN" sz="2800" b="1" kern="100" dirty="0">
                <a:effectLst/>
                <a:latin typeface="Aptos" panose="020B0004020202020204" pitchFamily="34" charset="0"/>
                <a:ea typeface="Aptos" panose="020B0004020202020204" pitchFamily="34" charset="0"/>
                <a:cs typeface="Times New Roman" panose="02020603050405020304" pitchFamily="18" charset="0"/>
              </a:rPr>
              <a:t>prioritization framework</a:t>
            </a:r>
            <a:endParaRPr lang="en-IN" sz="2800" b="1"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2057401"/>
            <a:ext cx="10018713" cy="4996542"/>
          </a:xfrm>
        </p:spPr>
        <p:txBody>
          <a:bodyPr>
            <a:normAutofit/>
          </a:bodyPr>
          <a:lstStyle/>
          <a:p>
            <a:pPr marL="0" indent="0">
              <a:buNone/>
            </a:pPr>
            <a:r>
              <a:rPr lang="en-IN" b="1" kern="100" dirty="0">
                <a:effectLst/>
                <a:latin typeface="Aptos" panose="020B0004020202020204" pitchFamily="34" charset="0"/>
                <a:ea typeface="Aptos" panose="020B0004020202020204" pitchFamily="34" charset="0"/>
                <a:cs typeface="Times New Roman" panose="02020603050405020304" pitchFamily="18" charset="0"/>
              </a:rPr>
              <a:t>Reach </a:t>
            </a:r>
            <a:r>
              <a:rPr lang="en-IN" kern="100" dirty="0">
                <a:effectLst/>
                <a:latin typeface="Aptos" panose="020B0004020202020204" pitchFamily="34" charset="0"/>
                <a:ea typeface="Aptos" panose="020B0004020202020204" pitchFamily="34" charset="0"/>
                <a:cs typeface="Times New Roman" panose="02020603050405020304" pitchFamily="18" charset="0"/>
              </a:rPr>
              <a:t>how many users are ultimately affected by a b</a:t>
            </a:r>
            <a:r>
              <a:rPr lang="en-US" kern="100" dirty="0">
                <a:effectLst/>
                <a:latin typeface="Aptos" panose="020B0004020202020204" pitchFamily="34" charset="0"/>
                <a:ea typeface="Aptos" panose="020B0004020202020204" pitchFamily="34" charset="0"/>
                <a:cs typeface="Times New Roman" panose="02020603050405020304" pitchFamily="18" charset="0"/>
              </a:rPr>
              <a:t>et</a:t>
            </a:r>
          </a:p>
          <a:p>
            <a:pPr marL="0" indent="0">
              <a:buNone/>
            </a:pPr>
            <a:r>
              <a:rPr lang="en-IN" b="1" kern="100" dirty="0">
                <a:effectLst/>
                <a:latin typeface="Aptos" panose="020B0004020202020204" pitchFamily="34" charset="0"/>
                <a:ea typeface="Aptos" panose="020B0004020202020204" pitchFamily="34" charset="0"/>
                <a:cs typeface="Times New Roman" panose="02020603050405020304" pitchFamily="18" charset="0"/>
              </a:rPr>
              <a:t>impact</a:t>
            </a:r>
            <a:r>
              <a:rPr lang="en-IN" kern="100" dirty="0">
                <a:effectLst/>
                <a:latin typeface="Aptos" panose="020B0004020202020204" pitchFamily="34" charset="0"/>
                <a:ea typeface="Aptos" panose="020B0004020202020204" pitchFamily="34" charset="0"/>
                <a:cs typeface="Times New Roman" panose="02020603050405020304" pitchFamily="18" charset="0"/>
              </a:rPr>
              <a:t> magnitude of improvement for users from this b</a:t>
            </a:r>
            <a:r>
              <a:rPr lang="en-US" kern="100" dirty="0">
                <a:effectLst/>
                <a:latin typeface="Aptos" panose="020B0004020202020204" pitchFamily="34" charset="0"/>
                <a:ea typeface="Aptos" panose="020B0004020202020204" pitchFamily="34" charset="0"/>
                <a:cs typeface="Times New Roman" panose="02020603050405020304" pitchFamily="18" charset="0"/>
              </a:rPr>
              <a:t>et</a:t>
            </a:r>
          </a:p>
          <a:p>
            <a:pPr marL="0" indent="0">
              <a:buNone/>
            </a:pPr>
            <a:r>
              <a:rPr lang="en-IN" b="1" kern="100" dirty="0">
                <a:effectLst/>
                <a:latin typeface="Aptos" panose="020B0004020202020204" pitchFamily="34" charset="0"/>
                <a:ea typeface="Aptos" panose="020B0004020202020204" pitchFamily="34" charset="0"/>
                <a:cs typeface="Times New Roman" panose="02020603050405020304" pitchFamily="18" charset="0"/>
              </a:rPr>
              <a:t>confidence</a:t>
            </a:r>
            <a:r>
              <a:rPr lang="en-IN" kern="100" dirty="0">
                <a:effectLst/>
                <a:latin typeface="Aptos" panose="020B0004020202020204" pitchFamily="34" charset="0"/>
                <a:ea typeface="Aptos" panose="020B0004020202020204" pitchFamily="34" charset="0"/>
                <a:cs typeface="Times New Roman" panose="02020603050405020304" pitchFamily="18" charset="0"/>
              </a:rPr>
              <a:t> amount of evidence backing up your hypothesis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US" b="1" kern="100" dirty="0">
                <a:latin typeface="Aptos" panose="020B0004020202020204" pitchFamily="34" charset="0"/>
                <a:ea typeface="Aptos" panose="020B0004020202020204" pitchFamily="34" charset="0"/>
                <a:cs typeface="Times New Roman" panose="02020603050405020304" pitchFamily="18" charset="0"/>
              </a:rPr>
              <a:t>Effort</a:t>
            </a:r>
            <a:r>
              <a:rPr lang="en-IN" kern="100" dirty="0">
                <a:effectLst/>
                <a:latin typeface="Aptos" panose="020B0004020202020204" pitchFamily="34" charset="0"/>
                <a:ea typeface="Aptos" panose="020B0004020202020204" pitchFamily="34" charset="0"/>
                <a:cs typeface="Times New Roman" panose="02020603050405020304" pitchFamily="18" charset="0"/>
              </a:rPr>
              <a:t> design and engineering work required to bring </a:t>
            </a:r>
            <a:r>
              <a:rPr lang="en-US" kern="100" dirty="0">
                <a:effectLst/>
                <a:latin typeface="Aptos" panose="020B0004020202020204" pitchFamily="34" charset="0"/>
                <a:ea typeface="Aptos" panose="020B0004020202020204" pitchFamily="34" charset="0"/>
                <a:cs typeface="Times New Roman" panose="02020603050405020304" pitchFamily="18" charset="0"/>
              </a:rPr>
              <a:t>this bet</a:t>
            </a:r>
            <a:r>
              <a:rPr lang="en-IN" kern="100" dirty="0">
                <a:effectLst/>
                <a:latin typeface="Aptos" panose="020B0004020202020204" pitchFamily="34" charset="0"/>
                <a:ea typeface="Aptos" panose="020B0004020202020204" pitchFamily="34" charset="0"/>
                <a:cs typeface="Times New Roman" panose="02020603050405020304" pitchFamily="18" charset="0"/>
              </a:rPr>
              <a:t> to life</a:t>
            </a: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863047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a:xfrm>
            <a:off x="1484311" y="685800"/>
            <a:ext cx="10018713" cy="1240971"/>
          </a:xfrm>
        </p:spPr>
        <p:txBody>
          <a:bodyPr>
            <a:normAutofit/>
          </a:bodyPr>
          <a:lstStyle/>
          <a:p>
            <a:r>
              <a:rPr lang="en-IN" sz="1800" kern="100" dirty="0">
                <a:effectLst/>
                <a:latin typeface="Aptos" panose="020B0004020202020204" pitchFamily="34" charset="0"/>
                <a:ea typeface="Aptos" panose="020B0004020202020204" pitchFamily="34" charset="0"/>
                <a:cs typeface="Times New Roman" panose="02020603050405020304" pitchFamily="18" charset="0"/>
              </a:rPr>
              <a:t> </a:t>
            </a:r>
            <a:br>
              <a:rPr lang="en-IN" sz="1800" kern="100" dirty="0">
                <a:effectLst/>
                <a:latin typeface="Aptos" panose="020B0004020202020204" pitchFamily="34" charset="0"/>
                <a:ea typeface="Aptos" panose="020B0004020202020204" pitchFamily="34" charset="0"/>
                <a:cs typeface="Times New Roman" panose="02020603050405020304" pitchFamily="18" charset="0"/>
              </a:rPr>
            </a:br>
            <a:r>
              <a:rPr lang="en-IN" sz="1800" kern="100" dirty="0">
                <a:effectLst/>
                <a:latin typeface="Aptos" panose="020B0004020202020204" pitchFamily="34" charset="0"/>
                <a:ea typeface="Aptos" panose="020B0004020202020204" pitchFamily="34" charset="0"/>
                <a:cs typeface="Times New Roman" panose="02020603050405020304" pitchFamily="18" charset="0"/>
              </a:rPr>
              <a:t> </a:t>
            </a:r>
            <a:r>
              <a:rPr lang="en-IN" sz="2400" b="1" kern="100" dirty="0">
                <a:effectLst/>
                <a:latin typeface="Aptos" panose="020B0004020202020204" pitchFamily="34" charset="0"/>
                <a:ea typeface="Aptos" panose="020B0004020202020204" pitchFamily="34" charset="0"/>
                <a:cs typeface="Times New Roman" panose="02020603050405020304" pitchFamily="18" charset="0"/>
              </a:rPr>
              <a:t>Simplifying the </a:t>
            </a:r>
            <a:r>
              <a:rPr lang="en-US" sz="2400" b="1" kern="100" dirty="0">
                <a:effectLst/>
                <a:latin typeface="Aptos" panose="020B0004020202020204" pitchFamily="34" charset="0"/>
                <a:ea typeface="Aptos" panose="020B0004020202020204" pitchFamily="34" charset="0"/>
                <a:cs typeface="Times New Roman" panose="02020603050405020304" pitchFamily="18" charset="0"/>
              </a:rPr>
              <a:t>Rice </a:t>
            </a:r>
            <a:r>
              <a:rPr lang="en-IN" sz="2400" b="1" kern="100" dirty="0">
                <a:effectLst/>
                <a:latin typeface="Aptos" panose="020B0004020202020204" pitchFamily="34" charset="0"/>
                <a:ea typeface="Aptos" panose="020B0004020202020204" pitchFamily="34" charset="0"/>
                <a:cs typeface="Times New Roman" panose="02020603050405020304" pitchFamily="18" charset="0"/>
              </a:rPr>
              <a:t>model</a:t>
            </a:r>
            <a:endParaRPr lang="en-IN" sz="2400" b="1"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r>
              <a:rPr lang="en-IN" b="1" kern="100" dirty="0">
                <a:effectLst/>
                <a:latin typeface="Aptos" panose="020B0004020202020204" pitchFamily="34" charset="0"/>
                <a:ea typeface="Aptos" panose="020B0004020202020204" pitchFamily="34" charset="0"/>
                <a:cs typeface="Times New Roman" panose="02020603050405020304" pitchFamily="18" charset="0"/>
              </a:rPr>
              <a:t>Reach </a:t>
            </a:r>
            <a:endParaRPr lang="en-US" b="1"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US" kern="100" dirty="0">
                <a:latin typeface="Aptos" panose="020B0004020202020204" pitchFamily="34" charset="0"/>
                <a:ea typeface="Aptos" panose="020B0004020202020204" pitchFamily="34" charset="0"/>
                <a:cs typeface="Times New Roman" panose="02020603050405020304" pitchFamily="18" charset="0"/>
              </a:rPr>
              <a:t>T</a:t>
            </a:r>
            <a:r>
              <a:rPr lang="en-IN" kern="100" dirty="0">
                <a:effectLst/>
                <a:latin typeface="Aptos" panose="020B0004020202020204" pitchFamily="34" charset="0"/>
                <a:ea typeface="Aptos" panose="020B0004020202020204" pitchFamily="34" charset="0"/>
                <a:cs typeface="Times New Roman" panose="02020603050405020304" pitchFamily="18" charset="0"/>
              </a:rPr>
              <a:t>he 3 classifications we can use here as well as their associated scores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IN" kern="100" dirty="0">
                <a:effectLst/>
                <a:latin typeface="Aptos" panose="020B0004020202020204" pitchFamily="34" charset="0"/>
                <a:ea typeface="Aptos" panose="020B0004020202020204" pitchFamily="34" charset="0"/>
                <a:cs typeface="Times New Roman" panose="02020603050405020304" pitchFamily="18" charset="0"/>
              </a:rPr>
              <a:t>Everyone in New York current product</a:t>
            </a:r>
            <a:r>
              <a:rPr lang="en-US" kern="100" dirty="0">
                <a:effectLst/>
                <a:latin typeface="Aptos" panose="020B0004020202020204" pitchFamily="34" charset="0"/>
                <a:ea typeface="Aptos" panose="020B0004020202020204" pitchFamily="34" charset="0"/>
                <a:cs typeface="Times New Roman" panose="02020603050405020304" pitchFamily="18" charset="0"/>
              </a:rPr>
              <a:t>(4 Points)</a:t>
            </a:r>
          </a:p>
          <a:p>
            <a:pPr marL="0" indent="0">
              <a:buNone/>
            </a:pPr>
            <a:r>
              <a:rPr lang="en-IN" kern="100" dirty="0">
                <a:effectLst/>
                <a:latin typeface="Aptos" panose="020B0004020202020204" pitchFamily="34" charset="0"/>
                <a:ea typeface="Aptos" panose="020B0004020202020204" pitchFamily="34" charset="0"/>
                <a:cs typeface="Times New Roman" panose="02020603050405020304" pitchFamily="18" charset="0"/>
              </a:rPr>
              <a:t>some of the users in your current product </a:t>
            </a:r>
            <a:r>
              <a:rPr lang="en-US" kern="100" dirty="0">
                <a:effectLst/>
                <a:latin typeface="Aptos" panose="020B0004020202020204" pitchFamily="34" charset="0"/>
                <a:ea typeface="Aptos" panose="020B0004020202020204" pitchFamily="34" charset="0"/>
                <a:cs typeface="Times New Roman" panose="02020603050405020304" pitchFamily="18" charset="0"/>
              </a:rPr>
              <a:t>(2 Points)</a:t>
            </a:r>
          </a:p>
          <a:p>
            <a:pPr marL="0" indent="0">
              <a:buNone/>
            </a:pPr>
            <a:r>
              <a:rPr lang="en-IN" kern="100" dirty="0">
                <a:effectLst/>
                <a:latin typeface="Aptos" panose="020B0004020202020204" pitchFamily="34" charset="0"/>
                <a:ea typeface="Aptos" panose="020B0004020202020204" pitchFamily="34" charset="0"/>
                <a:cs typeface="Times New Roman" panose="02020603050405020304" pitchFamily="18" charset="0"/>
              </a:rPr>
              <a:t>new users who aren't in your product right now</a:t>
            </a:r>
            <a:r>
              <a:rPr lang="en-US" kern="100" dirty="0">
                <a:latin typeface="Aptos" panose="020B0004020202020204" pitchFamily="34" charset="0"/>
                <a:ea typeface="Aptos" panose="020B0004020202020204" pitchFamily="34" charset="0"/>
                <a:cs typeface="Times New Roman" panose="02020603050405020304" pitchFamily="18" charset="0"/>
              </a:rPr>
              <a:t>(1 Point)</a:t>
            </a:r>
            <a:endParaRPr lang="en-IN"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731241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816429"/>
            <a:ext cx="10157961" cy="4931228"/>
          </a:xfrm>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IN" sz="1400" kern="100" dirty="0">
                <a:effectLst/>
                <a:latin typeface="Aptos" panose="020B0004020202020204" pitchFamily="34" charset="0"/>
                <a:ea typeface="Aptos" panose="020B0004020202020204" pitchFamily="34" charset="0"/>
                <a:cs typeface="Times New Roman" panose="02020603050405020304" pitchFamily="18" charset="0"/>
              </a:rPr>
              <a:t> </a:t>
            </a:r>
            <a:r>
              <a:rPr lang="en-IN" b="1" kern="100" dirty="0">
                <a:effectLst/>
                <a:latin typeface="Aptos" panose="020B0004020202020204" pitchFamily="34" charset="0"/>
                <a:ea typeface="Aptos" panose="020B0004020202020204" pitchFamily="34" charset="0"/>
                <a:cs typeface="Times New Roman" panose="02020603050405020304" pitchFamily="18" charset="0"/>
              </a:rPr>
              <a:t>Simplifying the </a:t>
            </a:r>
            <a:r>
              <a:rPr lang="en-US" b="1" kern="100" dirty="0">
                <a:effectLst/>
                <a:latin typeface="Aptos" panose="020B0004020202020204" pitchFamily="34" charset="0"/>
                <a:ea typeface="Aptos" panose="020B0004020202020204" pitchFamily="34" charset="0"/>
                <a:cs typeface="Times New Roman" panose="02020603050405020304" pitchFamily="18" charset="0"/>
              </a:rPr>
              <a:t>Rice </a:t>
            </a:r>
            <a:r>
              <a:rPr lang="en-IN" b="1" kern="100" dirty="0">
                <a:effectLst/>
                <a:latin typeface="Aptos" panose="020B0004020202020204" pitchFamily="34" charset="0"/>
                <a:ea typeface="Aptos" panose="020B0004020202020204" pitchFamily="34" charset="0"/>
                <a:cs typeface="Times New Roman" panose="02020603050405020304" pitchFamily="18" charset="0"/>
              </a:rPr>
              <a:t>model</a:t>
            </a:r>
            <a:endParaRPr lang="en-IN"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IN" b="1" dirty="0"/>
              <a:t>IMPACT</a:t>
            </a:r>
            <a:endParaRPr lang="en-US" b="1" dirty="0"/>
          </a:p>
          <a:p>
            <a:pPr marL="0" indent="0">
              <a:buNone/>
            </a:pPr>
            <a:r>
              <a:rPr lang="en-IN" dirty="0"/>
              <a:t>projected impact is typically something that days takes days of modelling to accurately access </a:t>
            </a:r>
            <a:endParaRPr lang="en-US" dirty="0"/>
          </a:p>
          <a:p>
            <a:pPr marL="0" indent="0">
              <a:buNone/>
            </a:pPr>
            <a:r>
              <a:rPr lang="en-IN" dirty="0"/>
              <a:t> the 3 classifications be used here as well as their associated scores </a:t>
            </a:r>
          </a:p>
          <a:p>
            <a:pPr marL="0" indent="0">
              <a:buNone/>
            </a:pPr>
            <a:r>
              <a:rPr lang="en-IN" dirty="0"/>
              <a:t>game changer (4 point )</a:t>
            </a:r>
          </a:p>
          <a:p>
            <a:pPr marL="0" indent="0">
              <a:buNone/>
            </a:pPr>
            <a:r>
              <a:rPr lang="en-IN" dirty="0"/>
              <a:t>significant value (2 points)</a:t>
            </a:r>
          </a:p>
          <a:p>
            <a:pPr marL="0" indent="0">
              <a:buNone/>
            </a:pPr>
            <a:r>
              <a:rPr lang="en-IN" dirty="0"/>
              <a:t>Some value(1 point)</a:t>
            </a:r>
          </a:p>
        </p:txBody>
      </p:sp>
    </p:spTree>
    <p:extLst>
      <p:ext uri="{BB962C8B-B14F-4D97-AF65-F5344CB8AC3E}">
        <p14:creationId xmlns:p14="http://schemas.microsoft.com/office/powerpoint/2010/main" val="2744677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506083" y="1355271"/>
            <a:ext cx="9996942" cy="4435929"/>
          </a:xfrm>
        </p:spPr>
        <p:txBody>
          <a:bodyPr>
            <a:normAutofit/>
          </a:bodyPr>
          <a:lstStyle/>
          <a:p>
            <a:pPr marL="0" indent="0">
              <a:buNone/>
            </a:pPr>
            <a:r>
              <a:rPr lang="en-IN" sz="2800" b="1" kern="100" dirty="0">
                <a:effectLst/>
                <a:latin typeface="Aptos" panose="020B0004020202020204" pitchFamily="34" charset="0"/>
                <a:ea typeface="Aptos" panose="020B0004020202020204" pitchFamily="34" charset="0"/>
                <a:cs typeface="Times New Roman" panose="02020603050405020304" pitchFamily="18" charset="0"/>
              </a:rPr>
              <a:t>Confidence</a:t>
            </a:r>
            <a:r>
              <a:rPr lang="en-IN" sz="2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IN" kern="100" dirty="0">
                <a:effectLst/>
                <a:latin typeface="Aptos" panose="020B0004020202020204" pitchFamily="34" charset="0"/>
                <a:ea typeface="Aptos" panose="020B0004020202020204" pitchFamily="34" charset="0"/>
                <a:cs typeface="Times New Roman" panose="02020603050405020304" pitchFamily="18" charset="0"/>
              </a:rPr>
              <a:t>confidence and risk are 2 sides of same coin we should prioritise in initiatives that are backed by both qualitative evidence and quantitative data as we have more confidence in them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US" kern="100" dirty="0">
                <a:latin typeface="Aptos" panose="020B0004020202020204" pitchFamily="34" charset="0"/>
                <a:ea typeface="Aptos" panose="020B0004020202020204" pitchFamily="34" charset="0"/>
                <a:cs typeface="Times New Roman" panose="02020603050405020304" pitchFamily="18" charset="0"/>
              </a:rPr>
              <a:t>T</a:t>
            </a:r>
            <a:r>
              <a:rPr lang="en-IN" kern="100" dirty="0" err="1">
                <a:effectLst/>
                <a:latin typeface="Aptos" panose="020B0004020202020204" pitchFamily="34" charset="0"/>
                <a:ea typeface="Aptos" panose="020B0004020202020204" pitchFamily="34" charset="0"/>
                <a:cs typeface="Times New Roman" panose="02020603050405020304" pitchFamily="18" charset="0"/>
              </a:rPr>
              <a:t>herefore</a:t>
            </a:r>
            <a:r>
              <a:rPr lang="en-IN" kern="100" dirty="0">
                <a:effectLst/>
                <a:latin typeface="Aptos" panose="020B0004020202020204" pitchFamily="34" charset="0"/>
                <a:ea typeface="Aptos" panose="020B0004020202020204" pitchFamily="34" charset="0"/>
                <a:cs typeface="Times New Roman" panose="02020603050405020304" pitchFamily="18" charset="0"/>
              </a:rPr>
              <a:t> we can use this 3 parts scale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buFont typeface="Arial" panose="020B0604020202020204" pitchFamily="34" charset="0"/>
              <a:buChar char="•"/>
            </a:pPr>
            <a:r>
              <a:rPr lang="en-IN" kern="100" dirty="0">
                <a:effectLst/>
                <a:latin typeface="Aptos" panose="020B0004020202020204" pitchFamily="34" charset="0"/>
                <a:ea typeface="Aptos" panose="020B0004020202020204" pitchFamily="34" charset="0"/>
                <a:cs typeface="Times New Roman" panose="02020603050405020304" pitchFamily="18" charset="0"/>
              </a:rPr>
              <a:t>high confidence 80%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buFont typeface="Arial" panose="020B0604020202020204" pitchFamily="34" charset="0"/>
              <a:buChar char="•"/>
            </a:pPr>
            <a:r>
              <a:rPr lang="en-IN" kern="100" dirty="0">
                <a:effectLst/>
                <a:latin typeface="Aptos" panose="020B0004020202020204" pitchFamily="34" charset="0"/>
                <a:ea typeface="Aptos" panose="020B0004020202020204" pitchFamily="34" charset="0"/>
                <a:cs typeface="Times New Roman" panose="02020603050405020304" pitchFamily="18" charset="0"/>
              </a:rPr>
              <a:t>medium confidence 50%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buFont typeface="Arial" panose="020B0604020202020204" pitchFamily="34" charset="0"/>
              <a:buChar char="•"/>
            </a:pPr>
            <a:r>
              <a:rPr lang="en-IN" kern="100" dirty="0">
                <a:effectLst/>
                <a:latin typeface="Aptos" panose="020B0004020202020204" pitchFamily="34" charset="0"/>
                <a:ea typeface="Aptos" panose="020B0004020202020204" pitchFamily="34" charset="0"/>
                <a:cs typeface="Times New Roman" panose="02020603050405020304" pitchFamily="18" charset="0"/>
              </a:rPr>
              <a:t>low conference 30%</a:t>
            </a:r>
          </a:p>
        </p:txBody>
      </p:sp>
    </p:spTree>
    <p:extLst>
      <p:ext uri="{BB962C8B-B14F-4D97-AF65-F5344CB8AC3E}">
        <p14:creationId xmlns:p14="http://schemas.microsoft.com/office/powerpoint/2010/main" val="2923919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506083" y="1355271"/>
            <a:ext cx="9996942" cy="4435929"/>
          </a:xfrm>
        </p:spPr>
        <p:txBody>
          <a:bodyPr>
            <a:normAutofit/>
          </a:bodyPr>
          <a:lstStyle/>
          <a:p>
            <a:pPr marL="0" indent="0">
              <a:buNone/>
            </a:pPr>
            <a:r>
              <a:rPr lang="en-IN" b="1" kern="100" dirty="0">
                <a:effectLst/>
                <a:latin typeface="Aptos" panose="020B0004020202020204" pitchFamily="34" charset="0"/>
                <a:ea typeface="Aptos" panose="020B0004020202020204" pitchFamily="34" charset="0"/>
                <a:cs typeface="Times New Roman" panose="02020603050405020304" pitchFamily="18" charset="0"/>
              </a:rPr>
              <a:t>Effort </a:t>
            </a:r>
            <a:endParaRPr lang="en-US" b="1"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IN" kern="100" dirty="0">
                <a:effectLst/>
                <a:latin typeface="Aptos" panose="020B0004020202020204" pitchFamily="34" charset="0"/>
                <a:ea typeface="Aptos" panose="020B0004020202020204" pitchFamily="34" charset="0"/>
                <a:cs typeface="Times New Roman" panose="02020603050405020304" pitchFamily="18" charset="0"/>
              </a:rPr>
              <a:t>we can use this 4 parts scale for effort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US" kern="100" dirty="0">
                <a:effectLst/>
                <a:latin typeface="Aptos" panose="020B0004020202020204" pitchFamily="34" charset="0"/>
                <a:ea typeface="Aptos" panose="020B0004020202020204" pitchFamily="34" charset="0"/>
                <a:cs typeface="Times New Roman" panose="02020603050405020304" pitchFamily="18" charset="0"/>
              </a:rPr>
              <a:t>L</a:t>
            </a:r>
            <a:r>
              <a:rPr lang="en-IN" kern="100" dirty="0" err="1">
                <a:effectLst/>
                <a:latin typeface="Aptos" panose="020B0004020202020204" pitchFamily="34" charset="0"/>
                <a:ea typeface="Aptos" panose="020B0004020202020204" pitchFamily="34" charset="0"/>
                <a:cs typeface="Times New Roman" panose="02020603050405020304" pitchFamily="18" charset="0"/>
              </a:rPr>
              <a:t>arge</a:t>
            </a:r>
            <a:r>
              <a:rPr lang="en-IN" kern="100" dirty="0">
                <a:effectLst/>
                <a:latin typeface="Aptos" panose="020B0004020202020204" pitchFamily="34" charset="0"/>
                <a:ea typeface="Aptos" panose="020B0004020202020204" pitchFamily="34" charset="0"/>
                <a:cs typeface="Times New Roman" panose="02020603050405020304" pitchFamily="18" charset="0"/>
              </a:rPr>
              <a:t> effort</a:t>
            </a:r>
            <a:r>
              <a:rPr lang="en-US" kern="100" dirty="0">
                <a:effectLst/>
                <a:latin typeface="Aptos" panose="020B0004020202020204" pitchFamily="34" charset="0"/>
                <a:ea typeface="Aptos" panose="020B0004020202020204" pitchFamily="34" charset="0"/>
                <a:cs typeface="Times New Roman" panose="02020603050405020304" pitchFamily="18" charset="0"/>
              </a:rPr>
              <a:t>:</a:t>
            </a:r>
            <a:r>
              <a:rPr lang="en-IN" kern="100" dirty="0">
                <a:effectLst/>
                <a:latin typeface="Aptos" panose="020B0004020202020204" pitchFamily="34" charset="0"/>
                <a:ea typeface="Aptos" panose="020B0004020202020204" pitchFamily="34" charset="0"/>
                <a:cs typeface="Times New Roman" panose="02020603050405020304" pitchFamily="18" charset="0"/>
              </a:rPr>
              <a:t> more than one de</a:t>
            </a:r>
            <a:r>
              <a:rPr lang="en-US" kern="100" dirty="0">
                <a:effectLst/>
                <a:latin typeface="Aptos" panose="020B0004020202020204" pitchFamily="34" charset="0"/>
                <a:ea typeface="Aptos" panose="020B0004020202020204" pitchFamily="34" charset="0"/>
                <a:cs typeface="Times New Roman" panose="02020603050405020304" pitchFamily="18" charset="0"/>
              </a:rPr>
              <a:t>v year</a:t>
            </a:r>
            <a:r>
              <a:rPr lang="en-IN" kern="100" dirty="0">
                <a:effectLst/>
                <a:latin typeface="Aptos" panose="020B0004020202020204" pitchFamily="34" charset="0"/>
                <a:ea typeface="Aptos" panose="020B0004020202020204" pitchFamily="34" charset="0"/>
                <a:cs typeface="Times New Roman" panose="02020603050405020304" pitchFamily="18" charset="0"/>
              </a:rPr>
              <a:t> </a:t>
            </a:r>
            <a:r>
              <a:rPr lang="en-US" kern="100" dirty="0">
                <a:effectLst/>
                <a:latin typeface="Aptos" panose="020B0004020202020204" pitchFamily="34" charset="0"/>
                <a:ea typeface="Aptos" panose="020B0004020202020204" pitchFamily="34" charset="0"/>
                <a:cs typeface="Times New Roman" panose="02020603050405020304" pitchFamily="18" charset="0"/>
              </a:rPr>
              <a:t>(</a:t>
            </a:r>
            <a:r>
              <a:rPr lang="en-IN" kern="100" dirty="0">
                <a:effectLst/>
                <a:latin typeface="Aptos" panose="020B0004020202020204" pitchFamily="34" charset="0"/>
                <a:ea typeface="Aptos" panose="020B0004020202020204" pitchFamily="34" charset="0"/>
                <a:cs typeface="Times New Roman" panose="02020603050405020304" pitchFamily="18" charset="0"/>
              </a:rPr>
              <a:t>4 points</a:t>
            </a:r>
            <a:r>
              <a:rPr lang="en-US" kern="100" dirty="0">
                <a:effectLst/>
                <a:latin typeface="Aptos" panose="020B0004020202020204" pitchFamily="34" charset="0"/>
                <a:ea typeface="Aptos" panose="020B0004020202020204" pitchFamily="34" charset="0"/>
                <a:cs typeface="Times New Roman" panose="02020603050405020304" pitchFamily="18" charset="0"/>
              </a:rPr>
              <a:t>)</a:t>
            </a:r>
          </a:p>
          <a:p>
            <a:pPr marL="0" indent="0">
              <a:buNone/>
            </a:pPr>
            <a:r>
              <a:rPr lang="en-IN" kern="100" dirty="0">
                <a:effectLst/>
                <a:latin typeface="Aptos" panose="020B0004020202020204" pitchFamily="34" charset="0"/>
                <a:ea typeface="Aptos" panose="020B0004020202020204" pitchFamily="34" charset="0"/>
                <a:cs typeface="Times New Roman" panose="02020603050405020304" pitchFamily="18" charset="0"/>
              </a:rPr>
              <a:t>Medium</a:t>
            </a:r>
            <a:r>
              <a:rPr lang="en-US" kern="100" dirty="0">
                <a:effectLst/>
                <a:latin typeface="Aptos" panose="020B0004020202020204" pitchFamily="34" charset="0"/>
                <a:ea typeface="Aptos" panose="020B0004020202020204" pitchFamily="34" charset="0"/>
                <a:cs typeface="Times New Roman" panose="02020603050405020304" pitchFamily="18" charset="0"/>
              </a:rPr>
              <a:t>:</a:t>
            </a:r>
            <a:r>
              <a:rPr lang="en-IN" kern="100" dirty="0">
                <a:effectLst/>
                <a:latin typeface="Aptos" panose="020B0004020202020204" pitchFamily="34" charset="0"/>
                <a:ea typeface="Aptos" panose="020B0004020202020204" pitchFamily="34" charset="0"/>
                <a:cs typeface="Times New Roman" panose="02020603050405020304" pitchFamily="18" charset="0"/>
              </a:rPr>
              <a:t> effort more than one </a:t>
            </a:r>
            <a:r>
              <a:rPr lang="en-US" kern="100" dirty="0">
                <a:effectLst/>
                <a:latin typeface="Aptos" panose="020B0004020202020204" pitchFamily="34" charset="0"/>
                <a:ea typeface="Aptos" panose="020B0004020202020204" pitchFamily="34" charset="0"/>
                <a:cs typeface="Times New Roman" panose="02020603050405020304" pitchFamily="18" charset="0"/>
              </a:rPr>
              <a:t>d</a:t>
            </a:r>
            <a:r>
              <a:rPr lang="en-IN" kern="100" dirty="0" err="1">
                <a:effectLst/>
                <a:latin typeface="Aptos" panose="020B0004020202020204" pitchFamily="34" charset="0"/>
                <a:ea typeface="Aptos" panose="020B0004020202020204" pitchFamily="34" charset="0"/>
                <a:cs typeface="Times New Roman" panose="02020603050405020304" pitchFamily="18" charset="0"/>
              </a:rPr>
              <a:t>ev</a:t>
            </a:r>
            <a:r>
              <a:rPr lang="en-IN" kern="100" dirty="0">
                <a:effectLst/>
                <a:latin typeface="Aptos" panose="020B0004020202020204" pitchFamily="34" charset="0"/>
                <a:ea typeface="Aptos" panose="020B0004020202020204" pitchFamily="34" charset="0"/>
                <a:cs typeface="Times New Roman" panose="02020603050405020304" pitchFamily="18" charset="0"/>
              </a:rPr>
              <a:t> quarter</a:t>
            </a:r>
            <a:r>
              <a:rPr lang="en-US" kern="100" dirty="0">
                <a:effectLst/>
                <a:latin typeface="Aptos" panose="020B0004020202020204" pitchFamily="34" charset="0"/>
                <a:ea typeface="Aptos" panose="020B0004020202020204" pitchFamily="34" charset="0"/>
                <a:cs typeface="Times New Roman" panose="02020603050405020304" pitchFamily="18" charset="0"/>
              </a:rPr>
              <a:t>(2 points)</a:t>
            </a:r>
          </a:p>
          <a:p>
            <a:pPr marL="0" indent="0">
              <a:buNone/>
            </a:pPr>
            <a:r>
              <a:rPr lang="en-IN" kern="100" dirty="0">
                <a:effectLst/>
                <a:latin typeface="Aptos" panose="020B0004020202020204" pitchFamily="34" charset="0"/>
                <a:ea typeface="Aptos" panose="020B0004020202020204" pitchFamily="34" charset="0"/>
                <a:cs typeface="Times New Roman" panose="02020603050405020304" pitchFamily="18" charset="0"/>
              </a:rPr>
              <a:t>Small effort</a:t>
            </a:r>
            <a:r>
              <a:rPr lang="en-US" kern="100" dirty="0">
                <a:effectLst/>
                <a:latin typeface="Aptos" panose="020B0004020202020204" pitchFamily="34" charset="0"/>
                <a:ea typeface="Aptos" panose="020B0004020202020204" pitchFamily="34" charset="0"/>
                <a:cs typeface="Times New Roman" panose="02020603050405020304" pitchFamily="18" charset="0"/>
              </a:rPr>
              <a:t>:1</a:t>
            </a:r>
            <a:r>
              <a:rPr lang="en-IN" kern="100" dirty="0">
                <a:effectLst/>
                <a:latin typeface="Aptos" panose="020B0004020202020204" pitchFamily="34" charset="0"/>
                <a:ea typeface="Aptos" panose="020B0004020202020204" pitchFamily="34" charset="0"/>
                <a:cs typeface="Times New Roman" panose="02020603050405020304" pitchFamily="18" charset="0"/>
              </a:rPr>
              <a:t> to 3 months Dev months</a:t>
            </a:r>
            <a:r>
              <a:rPr lang="en-US" kern="100" dirty="0">
                <a:effectLst/>
                <a:latin typeface="Aptos" panose="020B0004020202020204" pitchFamily="34" charset="0"/>
                <a:ea typeface="Aptos" panose="020B0004020202020204" pitchFamily="34" charset="0"/>
                <a:cs typeface="Times New Roman" panose="02020603050405020304" pitchFamily="18" charset="0"/>
              </a:rPr>
              <a:t>(1 Point)</a:t>
            </a:r>
          </a:p>
          <a:p>
            <a:pPr marL="0" indent="0">
              <a:buNone/>
            </a:pPr>
            <a:r>
              <a:rPr lang="en-IN" kern="100" dirty="0">
                <a:effectLst/>
                <a:latin typeface="Aptos" panose="020B0004020202020204" pitchFamily="34" charset="0"/>
                <a:ea typeface="Aptos" panose="020B0004020202020204" pitchFamily="34" charset="0"/>
                <a:cs typeface="Times New Roman" panose="02020603050405020304" pitchFamily="18" charset="0"/>
              </a:rPr>
              <a:t>Trivial effort</a:t>
            </a:r>
            <a:r>
              <a:rPr lang="en-US" kern="100" dirty="0">
                <a:effectLst/>
                <a:latin typeface="Aptos" panose="020B0004020202020204" pitchFamily="34" charset="0"/>
                <a:ea typeface="Aptos" panose="020B0004020202020204" pitchFamily="34" charset="0"/>
                <a:cs typeface="Times New Roman" panose="02020603050405020304" pitchFamily="18" charset="0"/>
              </a:rPr>
              <a:t>:</a:t>
            </a:r>
            <a:r>
              <a:rPr lang="en-IN" kern="100" dirty="0">
                <a:effectLst/>
                <a:latin typeface="Aptos" panose="020B0004020202020204" pitchFamily="34" charset="0"/>
                <a:ea typeface="Aptos" panose="020B0004020202020204" pitchFamily="34" charset="0"/>
                <a:cs typeface="Times New Roman" panose="02020603050405020304" pitchFamily="18" charset="0"/>
              </a:rPr>
              <a:t> less than one day month </a:t>
            </a:r>
            <a:r>
              <a:rPr lang="en-US" kern="100" dirty="0">
                <a:effectLst/>
                <a:latin typeface="Aptos" panose="020B0004020202020204" pitchFamily="34" charset="0"/>
                <a:ea typeface="Aptos" panose="020B0004020202020204" pitchFamily="34" charset="0"/>
                <a:cs typeface="Times New Roman" panose="02020603050405020304" pitchFamily="18" charset="0"/>
              </a:rPr>
              <a:t>(</a:t>
            </a:r>
            <a:r>
              <a:rPr lang="en-IN" kern="100" dirty="0">
                <a:effectLst/>
                <a:latin typeface="Aptos" panose="020B0004020202020204" pitchFamily="34" charset="0"/>
                <a:ea typeface="Aptos" panose="020B0004020202020204" pitchFamily="34" charset="0"/>
                <a:cs typeface="Times New Roman" panose="02020603050405020304" pitchFamily="18" charset="0"/>
              </a:rPr>
              <a:t>0.5 points</a:t>
            </a:r>
            <a:r>
              <a:rPr lang="en-US" kern="100" dirty="0">
                <a:effectLst/>
                <a:latin typeface="Aptos" panose="020B0004020202020204" pitchFamily="34" charset="0"/>
                <a:ea typeface="Aptos" panose="020B0004020202020204" pitchFamily="34" charset="0"/>
                <a:cs typeface="Times New Roman" panose="02020603050405020304" pitchFamily="18" charset="0"/>
              </a:rPr>
              <a:t>)</a:t>
            </a:r>
            <a:endParaRPr lang="en-IN"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72612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506083" y="310243"/>
            <a:ext cx="9996942" cy="5480958"/>
          </a:xfrm>
        </p:spPr>
        <p:txBody>
          <a:bodyPr>
            <a:normAutofit/>
          </a:bodyPr>
          <a:lstStyle/>
          <a:p>
            <a:pPr marL="0" indent="0">
              <a:buNone/>
            </a:pPr>
            <a:r>
              <a:rPr lang="en-IN" sz="2800" b="1" kern="100" dirty="0">
                <a:effectLst/>
                <a:latin typeface="Aptos" panose="020B0004020202020204" pitchFamily="34" charset="0"/>
                <a:ea typeface="Aptos" panose="020B0004020202020204" pitchFamily="34" charset="0"/>
                <a:cs typeface="Times New Roman" panose="02020603050405020304" pitchFamily="18" charset="0"/>
              </a:rPr>
              <a:t>Caveats of </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RICE </a:t>
            </a:r>
            <a:r>
              <a:rPr lang="en-IN" sz="2800" b="1" kern="100" dirty="0">
                <a:effectLst/>
                <a:latin typeface="Aptos" panose="020B0004020202020204" pitchFamily="34" charset="0"/>
                <a:ea typeface="Aptos" panose="020B0004020202020204" pitchFamily="34" charset="0"/>
                <a:cs typeface="Times New Roman" panose="02020603050405020304" pitchFamily="18" charset="0"/>
              </a:rPr>
              <a:t>prioritization framework</a:t>
            </a:r>
            <a:endParaRPr lang="en-US" sz="2800" b="1" kern="100" dirty="0">
              <a:effectLst/>
              <a:latin typeface="Aptos" panose="020B0004020202020204" pitchFamily="34" charset="0"/>
              <a:ea typeface="Aptos" panose="020B0004020202020204" pitchFamily="34" charset="0"/>
              <a:cs typeface="Times New Roman" panose="02020603050405020304" pitchFamily="18" charset="0"/>
            </a:endParaRPr>
          </a:p>
          <a:p>
            <a:pPr>
              <a:buFont typeface="Arial" panose="020B0604020202020204" pitchFamily="34" charset="0"/>
              <a:buChar char="•"/>
            </a:pPr>
            <a:r>
              <a:rPr lang="en-IN" kern="100" dirty="0">
                <a:effectLst/>
                <a:latin typeface="Aptos" panose="020B0004020202020204" pitchFamily="34" charset="0"/>
                <a:ea typeface="Aptos" panose="020B0004020202020204" pitchFamily="34" charset="0"/>
                <a:cs typeface="Times New Roman" panose="02020603050405020304" pitchFamily="18" charset="0"/>
              </a:rPr>
              <a:t>RI</a:t>
            </a:r>
            <a:r>
              <a:rPr lang="en-US" kern="100" dirty="0">
                <a:latin typeface="Aptos" panose="020B0004020202020204" pitchFamily="34" charset="0"/>
                <a:ea typeface="Aptos" panose="020B0004020202020204" pitchFamily="34" charset="0"/>
                <a:cs typeface="Times New Roman" panose="02020603050405020304" pitchFamily="18" charset="0"/>
              </a:rPr>
              <a:t>C</a:t>
            </a:r>
            <a:r>
              <a:rPr lang="en-IN" kern="100" dirty="0">
                <a:effectLst/>
                <a:latin typeface="Aptos" panose="020B0004020202020204" pitchFamily="34" charset="0"/>
                <a:ea typeface="Aptos" panose="020B0004020202020204" pitchFamily="34" charset="0"/>
                <a:cs typeface="Times New Roman" panose="02020603050405020304" pitchFamily="18" charset="0"/>
              </a:rPr>
              <a:t>E prioritization maximises the ratio of time versus quality of decision and it doesn't maximise accuracy at all cost</a:t>
            </a:r>
            <a:r>
              <a:rPr lang="en-US" kern="100" dirty="0">
                <a:effectLst/>
                <a:latin typeface="Aptos" panose="020B0004020202020204" pitchFamily="34" charset="0"/>
                <a:ea typeface="Aptos" panose="020B0004020202020204" pitchFamily="34" charset="0"/>
                <a:cs typeface="Times New Roman" panose="02020603050405020304" pitchFamily="18" charset="0"/>
              </a:rPr>
              <a:t>.</a:t>
            </a:r>
          </a:p>
          <a:p>
            <a:pPr>
              <a:buFont typeface="Arial" panose="020B0604020202020204" pitchFamily="34" charset="0"/>
              <a:buChar char="•"/>
            </a:pPr>
            <a:r>
              <a:rPr lang="en-IN" kern="100" dirty="0">
                <a:effectLst/>
                <a:latin typeface="Aptos" panose="020B0004020202020204" pitchFamily="34" charset="0"/>
                <a:ea typeface="Aptos" panose="020B0004020202020204" pitchFamily="34" charset="0"/>
                <a:cs typeface="Times New Roman" panose="02020603050405020304" pitchFamily="18" charset="0"/>
              </a:rPr>
              <a:t>The time horizon for initiatives to consider using RICE prioritization in between one </a:t>
            </a:r>
            <a:r>
              <a:rPr lang="en-US" kern="100" dirty="0">
                <a:effectLst/>
                <a:latin typeface="Aptos" panose="020B0004020202020204" pitchFamily="34" charset="0"/>
                <a:ea typeface="Aptos" panose="020B0004020202020204" pitchFamily="34" charset="0"/>
                <a:cs typeface="Times New Roman" panose="02020603050405020304" pitchFamily="18" charset="0"/>
              </a:rPr>
              <a:t>quarter to 3 years</a:t>
            </a:r>
          </a:p>
          <a:p>
            <a:pPr>
              <a:buFont typeface="Arial" panose="020B0604020202020204" pitchFamily="34" charset="0"/>
              <a:buChar char="•"/>
            </a:pPr>
            <a:r>
              <a:rPr lang="en-US" kern="100" dirty="0">
                <a:latin typeface="Aptos" panose="020B0004020202020204" pitchFamily="34" charset="0"/>
                <a:ea typeface="Aptos" panose="020B0004020202020204" pitchFamily="34" charset="0"/>
                <a:cs typeface="Times New Roman" panose="02020603050405020304" pitchFamily="18" charset="0"/>
              </a:rPr>
              <a:t>RICE</a:t>
            </a:r>
            <a:r>
              <a:rPr lang="en-IN" kern="100" dirty="0">
                <a:effectLst/>
                <a:latin typeface="Aptos" panose="020B0004020202020204" pitchFamily="34" charset="0"/>
                <a:ea typeface="Aptos" panose="020B0004020202020204" pitchFamily="34" charset="0"/>
                <a:cs typeface="Times New Roman" panose="02020603050405020304" pitchFamily="18" charset="0"/>
              </a:rPr>
              <a:t> prioritization does not replace product strategy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buFont typeface="Arial" panose="020B0604020202020204" pitchFamily="34" charset="0"/>
              <a:buChar char="•"/>
            </a:pPr>
            <a:r>
              <a:rPr lang="en-IN" kern="100" dirty="0">
                <a:effectLst/>
                <a:latin typeface="Aptos" panose="020B0004020202020204" pitchFamily="34" charset="0"/>
                <a:ea typeface="Aptos" panose="020B0004020202020204" pitchFamily="34" charset="0"/>
                <a:cs typeface="Times New Roman" panose="02020603050405020304" pitchFamily="18" charset="0"/>
              </a:rPr>
              <a:t>R</a:t>
            </a:r>
            <a:r>
              <a:rPr lang="en-US" kern="100" dirty="0">
                <a:effectLst/>
                <a:latin typeface="Aptos" panose="020B0004020202020204" pitchFamily="34" charset="0"/>
                <a:ea typeface="Aptos" panose="020B0004020202020204" pitchFamily="34" charset="0"/>
                <a:cs typeface="Times New Roman" panose="02020603050405020304" pitchFamily="18" charset="0"/>
              </a:rPr>
              <a:t>IC</a:t>
            </a:r>
            <a:r>
              <a:rPr lang="en-IN" kern="100" dirty="0">
                <a:effectLst/>
                <a:latin typeface="Aptos" panose="020B0004020202020204" pitchFamily="34" charset="0"/>
                <a:ea typeface="Aptos" panose="020B0004020202020204" pitchFamily="34" charset="0"/>
                <a:cs typeface="Times New Roman" panose="02020603050405020304" pitchFamily="18" charset="0"/>
              </a:rPr>
              <a:t>E prioritization</a:t>
            </a:r>
            <a:r>
              <a:rPr lang="en-US" kern="100" dirty="0">
                <a:effectLst/>
                <a:latin typeface="Aptos" panose="020B0004020202020204" pitchFamily="34" charset="0"/>
                <a:ea typeface="Aptos" panose="020B0004020202020204" pitchFamily="34" charset="0"/>
                <a:cs typeface="Times New Roman" panose="02020603050405020304" pitchFamily="18" charset="0"/>
              </a:rPr>
              <a:t> </a:t>
            </a:r>
            <a:r>
              <a:rPr lang="en-IN" kern="100" dirty="0">
                <a:effectLst/>
                <a:latin typeface="Aptos" panose="020B0004020202020204" pitchFamily="34" charset="0"/>
                <a:ea typeface="Aptos" panose="020B0004020202020204" pitchFamily="34" charset="0"/>
                <a:cs typeface="Times New Roman" panose="02020603050405020304" pitchFamily="18" charset="0"/>
              </a:rPr>
              <a:t>doesn't replace Sprint planning </a:t>
            </a:r>
          </a:p>
          <a:p>
            <a:pPr>
              <a:buFont typeface="Arial" panose="020B0604020202020204" pitchFamily="34" charset="0"/>
              <a:buChar char="•"/>
            </a:pPr>
            <a:r>
              <a:rPr lang="en-US" kern="100" dirty="0">
                <a:effectLst/>
                <a:latin typeface="Aptos" panose="020B0004020202020204" pitchFamily="34" charset="0"/>
                <a:ea typeface="Aptos" panose="020B0004020202020204" pitchFamily="34" charset="0"/>
                <a:cs typeface="Times New Roman" panose="02020603050405020304" pitchFamily="18" charset="0"/>
              </a:rPr>
              <a:t>RI</a:t>
            </a:r>
            <a:r>
              <a:rPr lang="en-IN" kern="100" dirty="0">
                <a:effectLst/>
                <a:latin typeface="Aptos" panose="020B0004020202020204" pitchFamily="34" charset="0"/>
                <a:ea typeface="Aptos" panose="020B0004020202020204" pitchFamily="34" charset="0"/>
                <a:cs typeface="Times New Roman" panose="02020603050405020304" pitchFamily="18" charset="0"/>
              </a:rPr>
              <a:t>C</a:t>
            </a:r>
            <a:r>
              <a:rPr lang="en-US" kern="100" dirty="0">
                <a:effectLst/>
                <a:latin typeface="Aptos" panose="020B0004020202020204" pitchFamily="34" charset="0"/>
                <a:ea typeface="Aptos" panose="020B0004020202020204" pitchFamily="34" charset="0"/>
                <a:cs typeface="Times New Roman" panose="02020603050405020304" pitchFamily="18" charset="0"/>
              </a:rPr>
              <a:t>E</a:t>
            </a:r>
            <a:r>
              <a:rPr lang="en-IN" kern="100" dirty="0">
                <a:effectLst/>
                <a:latin typeface="Aptos" panose="020B0004020202020204" pitchFamily="34" charset="0"/>
                <a:ea typeface="Aptos" panose="020B0004020202020204" pitchFamily="34" charset="0"/>
                <a:cs typeface="Times New Roman" panose="02020603050405020304" pitchFamily="18" charset="0"/>
              </a:rPr>
              <a:t> prioritization is living and breathing, and initiative ranking will change over time as you gather more information</a:t>
            </a:r>
          </a:p>
          <a:p>
            <a:pPr>
              <a:buFont typeface="Arial" panose="020B0604020202020204" pitchFamily="34" charset="0"/>
              <a:buChar char="•"/>
            </a:pPr>
            <a:r>
              <a:rPr lang="en-IN" kern="100" dirty="0">
                <a:effectLst/>
                <a:latin typeface="Aptos" panose="020B0004020202020204" pitchFamily="34" charset="0"/>
                <a:ea typeface="Aptos" panose="020B0004020202020204" pitchFamily="34" charset="0"/>
                <a:cs typeface="Times New Roman" panose="02020603050405020304" pitchFamily="18" charset="0"/>
              </a:rPr>
              <a:t>R</a:t>
            </a:r>
            <a:r>
              <a:rPr lang="en-US" kern="100" dirty="0">
                <a:effectLst/>
                <a:latin typeface="Aptos" panose="020B0004020202020204" pitchFamily="34" charset="0"/>
                <a:ea typeface="Aptos" panose="020B0004020202020204" pitchFamily="34" charset="0"/>
                <a:cs typeface="Times New Roman" panose="02020603050405020304" pitchFamily="18" charset="0"/>
              </a:rPr>
              <a:t>I</a:t>
            </a:r>
            <a:r>
              <a:rPr lang="en-IN" kern="100" dirty="0">
                <a:effectLst/>
                <a:latin typeface="Aptos" panose="020B0004020202020204" pitchFamily="34" charset="0"/>
                <a:ea typeface="Aptos" panose="020B0004020202020204" pitchFamily="34" charset="0"/>
                <a:cs typeface="Times New Roman" panose="02020603050405020304" pitchFamily="18" charset="0"/>
              </a:rPr>
              <a:t>CE prioritization is a guideline and not a mandate to ship initiative in strict sequence order</a:t>
            </a:r>
          </a:p>
          <a:p>
            <a:pPr marL="0" indent="0">
              <a:buNone/>
            </a:pPr>
            <a:endParaRPr lang="en-IN"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0405339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94EBD39F9DC24D99DC0A93C5B6F7BE" ma:contentTypeVersion="13" ma:contentTypeDescription="Create a new document." ma:contentTypeScope="" ma:versionID="23ad90837fb4e54e6501a1bbbb793f66">
  <xsd:schema xmlns:xsd="http://www.w3.org/2001/XMLSchema" xmlns:xs="http://www.w3.org/2001/XMLSchema" xmlns:p="http://schemas.microsoft.com/office/2006/metadata/properties" xmlns:ns3="ee266644-918d-4d87-a05e-ee590d41bb2e" xmlns:ns4="2217dd24-dab9-403d-9f66-10a337565efc" targetNamespace="http://schemas.microsoft.com/office/2006/metadata/properties" ma:root="true" ma:fieldsID="8b29ee94b4d703166a392c10a95cef99" ns3:_="" ns4:_="">
    <xsd:import namespace="ee266644-918d-4d87-a05e-ee590d41bb2e"/>
    <xsd:import namespace="2217dd24-dab9-403d-9f66-10a337565efc"/>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3:MediaServiceSearchProperties"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266644-918d-4d87-a05e-ee590d41bb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17dd24-dab9-403d-9f66-10a337565ef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ee266644-918d-4d87-a05e-ee590d41bb2e" xsi:nil="true"/>
  </documentManagement>
</p:properties>
</file>

<file path=customXml/itemProps1.xml><?xml version="1.0" encoding="utf-8"?>
<ds:datastoreItem xmlns:ds="http://schemas.openxmlformats.org/officeDocument/2006/customXml" ds:itemID="{1B0B3A54-99FA-4E5D-92AA-8D52D6DE35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266644-918d-4d87-a05e-ee590d41bb2e"/>
    <ds:schemaRef ds:uri="2217dd24-dab9-403d-9f66-10a337565e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C1FD21-8275-482C-9AC8-957EAD3F5EE2}">
  <ds:schemaRefs>
    <ds:schemaRef ds:uri="http://schemas.microsoft.com/sharepoint/v3/contenttype/forms"/>
  </ds:schemaRefs>
</ds:datastoreItem>
</file>

<file path=customXml/itemProps3.xml><?xml version="1.0" encoding="utf-8"?>
<ds:datastoreItem xmlns:ds="http://schemas.openxmlformats.org/officeDocument/2006/customXml" ds:itemID="{EAF0A5C7-7625-41BC-B04A-5F56AB68E49F}">
  <ds:schemaRefs>
    <ds:schemaRef ds:uri="http://schemas.microsoft.com/office/2006/documentManagement/types"/>
    <ds:schemaRef ds:uri="http://schemas.openxmlformats.org/package/2006/metadata/core-properties"/>
    <ds:schemaRef ds:uri="http://www.w3.org/XML/1998/namespace"/>
    <ds:schemaRef ds:uri="http://purl.org/dc/elements/1.1/"/>
    <ds:schemaRef ds:uri="http://purl.org/dc/dcmitype/"/>
    <ds:schemaRef ds:uri="http://purl.org/dc/terms/"/>
    <ds:schemaRef ds:uri="http://schemas.microsoft.com/office/infopath/2007/PartnerControls"/>
    <ds:schemaRef ds:uri="2217dd24-dab9-403d-9f66-10a337565efc"/>
    <ds:schemaRef ds:uri="ee266644-918d-4d87-a05e-ee590d41bb2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328</TotalTime>
  <Words>665</Words>
  <Application>Microsoft Office PowerPoint</Application>
  <PresentationFormat>Widescreen</PresentationFormat>
  <Paragraphs>80</Paragraphs>
  <Slides>11</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Aptos</vt:lpstr>
      <vt:lpstr>Arial</vt:lpstr>
      <vt:lpstr>Calibri</vt:lpstr>
      <vt:lpstr>Calibri Light</vt:lpstr>
      <vt:lpstr>Californian FB</vt:lpstr>
      <vt:lpstr>Cambria</vt:lpstr>
      <vt:lpstr>Corbel</vt:lpstr>
      <vt:lpstr>Office Theme</vt:lpstr>
      <vt:lpstr>Parallax</vt:lpstr>
      <vt:lpstr>  RICE Framework for Product Manager</vt:lpstr>
      <vt:lpstr>Prioritization – An Essential Element in Product Management </vt:lpstr>
      <vt:lpstr> </vt:lpstr>
      <vt:lpstr> </vt:lpstr>
      <vt:lpstr> </vt:lpstr>
      <vt:lpstr>  The RICE prioritization framework</vt:lpstr>
      <vt:lpstr>   Simplifying the Rice model</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Kinjangi Deepika</dc:creator>
  <cp:lastModifiedBy>Sushil Kumar</cp:lastModifiedBy>
  <cp:revision>6</cp:revision>
  <dcterms:created xsi:type="dcterms:W3CDTF">2024-08-02T05:34:43Z</dcterms:created>
  <dcterms:modified xsi:type="dcterms:W3CDTF">2024-08-03T08:59:23Z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0x010100E994EBD39F9DC24D99DC0A93C5B6F7BE</vt:lpwstr>
  </property>
</Properties>
</file>