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4" r:id="rId3"/>
    <p:sldId id="335" r:id="rId4"/>
    <p:sldId id="33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7" r:id="rId82"/>
    <p:sldId id="338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730A8-495A-488A-AC65-E72807362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A8C57-733C-47F2-A72A-5B22C8B50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7C523-BF55-4D16-9FDA-5D03B3990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3C1B4-3A1A-4D72-9107-B6C01DDF7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F3A77-1565-4F7B-9A13-999E8853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9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7745B-8BD6-44D8-9C47-B972FD358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13DB-0958-448E-A8BE-0E993ECE0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888A-7DBF-473D-912B-F17E9ABC4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878E-46C8-4B14-90A7-338DC497B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DAA11-4D90-4735-ABFB-48BC69F16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7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303D2-6DB0-4715-95C0-593B890BB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0A38B-B918-4F5C-832A-771CD23CF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67A3B-802E-46A8-9C3C-C9062F187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71C00-ACAE-40E0-84D5-EC9C49B7F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94271-1D93-4C91-A964-85F0597CD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8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FD3E1-A45D-4DE2-AE40-E7AD4EBCD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3CBA7-48B0-4539-95A0-B7159917C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C53B69-BA00-443A-91C7-1BCFF34A2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E1BEB-7F7C-4FD1-91C8-A3A5AFEBE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FF28E-884C-48B2-8E4D-5C17B481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2AAD3-5A2B-4A74-9A4F-5D753A33D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5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1ED05-34C6-4D17-B0CB-AA795413D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2490E-AB90-4D58-BF2B-E546A4325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AD06FC-DF61-4D46-A091-4320F855B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D16AA1-E5D5-4CCD-9801-73163FD0B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5F374D-A6A9-471B-808C-42DF2A200D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1932CD-B7C3-4F77-B96F-C0D5FADF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CBF2EE-F6C0-4C8A-A270-18EE5BB7E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D19702-F49B-4BDC-B3F9-1FBE85962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24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A000-0500-4A6C-AEAE-7BF01901C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AE10F-0220-4E7E-9212-19A8C71B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90D34-2A19-41BA-974B-83DECA4A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0A4A78-4C4C-47A9-A9CF-072661E49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9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89978F-3CB1-4AE1-B691-0554F7F6C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30416-61C4-4FE5-BC6A-C0E59B182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04809-A182-4632-963B-062865BBA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5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3591E-899C-45E8-A1A2-E48A9DAB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AEA82-8F83-4818-8385-CAF821B67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F14A5-0A5F-4A6F-BF87-4529E0E27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0B902-87D3-46C7-88C4-26A1A4F90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9AF0C-CEEF-478B-B1DC-0B0123B4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3299A-7EF8-4A13-B3FF-85F65DCB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0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76F0-5E03-4D2F-98DA-C45FBF124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D2925E-DDCB-420B-8627-B7AEC6D704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78813-F1F3-410C-8A95-AD59B6FDD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97F8C-560F-4BB9-BDAE-2C13C963C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DD8DE-3BB7-4797-8F3F-B6F407FFD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BB6DF-B047-40AB-B0BC-87C935F53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0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E0598-C57F-4762-BC0B-DDBC0C47C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30E769-875E-45F4-B94C-6B15C7343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C0D2C-63C3-4409-BD49-2D72180B2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2A490-CCF8-4BA2-898C-FFAC9BCE3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1463C-C900-4FBB-BFA4-27E15857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608D11-70F8-4C38-8DC7-0C97E5376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4B423-80BF-46F1-8D50-5A0359015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D420F-0001-4F77-B3BA-17939A219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1958A-FAEE-4774-9133-687876C58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0BB70-03BF-4577-B393-72A62805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41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308221-0EF8-4286-8D4A-670E53B55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EBDD2-0767-45CD-A587-039C4BF37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6B084-3997-4DD5-B54D-67EBD2633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A608D-41B5-48A4-99BF-14B452B88461}" type="datetimeFigureOut">
              <a:rPr lang="en-US" smtClean="0"/>
              <a:t>10-Nov-19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CB16C-32A6-4539-8CB8-D0875772F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4E280-E6DF-439F-9856-0AA2E06FE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F4609-6015-410D-B021-2971F01C8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E8024-7899-4922-A883-F9518BB8D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Questions and solutions on various aspects of working capital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07AFE9-F772-4B40-8EF2-27D0E66743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20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30201149-EDFF-4636-9B2E-F69EDE705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capital cycle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4C91A3F-7FDE-4D17-8449-18EE5113E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Company plans to attain a sales of Rs 5 crores. It has the following information for production and selling activity. It is assumed that the activities are evenly spread through out the year.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  Average time raw materials are kept in store prior to issue for production	2months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  Production cycle time or work-in-progress cycle time.		           	2months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  Average time finished stocks are kept in sale in unsold condition	       	0.5 months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  Average credit available from suppliers		                    		1.5 months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(e)   Average credit allowed to customer		                                      	1.5months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(f)    Analysis of cost </a:t>
            </a:r>
            <a:r>
              <a:rPr lang="en-US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profit for above sales: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%				Rs. In Crores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Raw Materials		50				2.50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Direct </a:t>
            </a:r>
            <a:r>
              <a:rPr lang="en-US" alt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20				1.00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Overheads			10				0.50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Profit			20				1.00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Total			100				5.00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69EBD820-4A9E-4AD7-B6EA-8BE93C6BC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dirty="0"/>
              <a:t>Working capital cycle - Calculation of Working Capital Requirement: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51A2920D-E4C6-4CB0-A320-495276909D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months to be financed to Raw Material	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 	Months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Time in raw material store						  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Working progress cycle						  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Finished goods store							0.5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Credit given to customer						1.5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         		</a:t>
            </a:r>
            <a:r>
              <a: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Less: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 available from suppliers					1.5		        	Total months to be financed to Raw Materials				4.5 							       	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months to be financed to </a:t>
            </a:r>
            <a:r>
              <a:rPr lang="en-US" alt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Production cycle						  	 2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 Finished stock store						  ½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Credit to customer					                        	1 ½ 	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Total Months to be financed						  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59A10A5C-420C-455E-8E7B-906F482CA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Working capital cycle - Calculation of Working Capital Requirement:</a:t>
            </a:r>
            <a:endParaRPr lang="en-US" altLang="en-US" dirty="0">
              <a:latin typeface="Stylus BT" pitchFamily="34" charset="0"/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1D8905C0-062C-47CD-9C37-3575A4E96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Total months to be financed to overhead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Production cycle						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 finished goods stores					½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Credit to customer						1½ 			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4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Less: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Credit from suppliers					1½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Total months to be financed					</a:t>
            </a:r>
            <a:r>
              <a:rPr lang="en-US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½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Maximum working capital required				Rs  in crores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Raw Materials 4 ½ / 12  × 2.50				0.94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Direct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 4 / 12    ×  1.00                                                              0.33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Overheads	2 ½    ×   0.50				0.10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Maximum Working Capital					</a:t>
            </a:r>
            <a:r>
              <a:rPr lang="en-US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C3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145AED-D3C6-47BF-8D2D-955BE1663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DB2D32-6AF0-4D3A-8B8C-70DB0D1D5F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85" t="11058" r="27423" b="65135"/>
          <a:stretch/>
        </p:blipFill>
        <p:spPr>
          <a:xfrm>
            <a:off x="4038600" y="2438844"/>
            <a:ext cx="8114332" cy="223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98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C3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ACA73-D370-401F-9767-18842263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AEB8FC-A56D-4EC7-B061-0350F1CED2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54" t="38127" r="25808" b="7877"/>
          <a:stretch/>
        </p:blipFill>
        <p:spPr>
          <a:xfrm>
            <a:off x="3387253" y="590843"/>
            <a:ext cx="8668759" cy="538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1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0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B249C5-721C-4701-9A12-73EF1C148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12F7F5-869B-45B7-A52F-911C9493CD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46" t="27271" r="26270" b="32915"/>
          <a:stretch/>
        </p:blipFill>
        <p:spPr>
          <a:xfrm>
            <a:off x="3611504" y="1603717"/>
            <a:ext cx="8468646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17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9C7716-8C8A-46CD-ADE7-D7F6AC637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Solution 2</a:t>
            </a:r>
          </a:p>
        </p:txBody>
      </p:sp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F31B2E1-8FDD-4D44-BDA2-F4B83ADE78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93" t="7568" r="35500" b="45434"/>
          <a:stretch/>
        </p:blipFill>
        <p:spPr>
          <a:xfrm>
            <a:off x="331567" y="2613963"/>
            <a:ext cx="5455917" cy="3623346"/>
          </a:xfrm>
          <a:prstGeom prst="rect">
            <a:avLst/>
          </a:prstGeom>
        </p:spPr>
      </p:pic>
      <p:cxnSp>
        <p:nvCxnSpPr>
          <p:cNvPr id="17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2AB12BB-4380-4178-A3AF-AAFDC583D5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31" t="18241" r="32154" b="25937"/>
          <a:stretch/>
        </p:blipFill>
        <p:spPr>
          <a:xfrm>
            <a:off x="6492122" y="2426818"/>
            <a:ext cx="5361818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48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647B14-E70E-4E5A-8C5A-2130FA8E9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estimates of various components of working capital may be made as follows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75A4E-B67F-41F1-A97B-8AAB673CF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23" t="23129" r="26039" b="53027"/>
          <a:stretch/>
        </p:blipFill>
        <p:spPr>
          <a:xfrm>
            <a:off x="117231" y="1794582"/>
            <a:ext cx="5978769" cy="16344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F5F7F3-2113-48B4-AAB6-3500E7CEED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39" t="50961" r="27423" b="21217"/>
          <a:stretch/>
        </p:blipFill>
        <p:spPr>
          <a:xfrm>
            <a:off x="6114756" y="1690688"/>
            <a:ext cx="5978769" cy="1907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A04EB5-1835-4FF0-9422-732ADAC948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39" t="12700" r="27423" b="49155"/>
          <a:stretch/>
        </p:blipFill>
        <p:spPr>
          <a:xfrm>
            <a:off x="117231" y="3532895"/>
            <a:ext cx="5978769" cy="2614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805B11-E2C5-4492-BC3C-39E94E7C67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69" t="7364" r="26385" b="60209"/>
          <a:stretch/>
        </p:blipFill>
        <p:spPr>
          <a:xfrm>
            <a:off x="6114756" y="3651763"/>
            <a:ext cx="6077244" cy="2222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167D79-805A-4C03-BB6E-B68F9D6F04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54" t="50000" r="26038" b="33530"/>
          <a:stretch/>
        </p:blipFill>
        <p:spPr>
          <a:xfrm>
            <a:off x="6269500" y="5742320"/>
            <a:ext cx="5767755" cy="112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4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57D18A-1608-4FB0-B955-8AB8BE1B21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48" t="6936" r="25870" b="25592"/>
          <a:stretch/>
        </p:blipFill>
        <p:spPr>
          <a:xfrm>
            <a:off x="1868557" y="344557"/>
            <a:ext cx="7964556" cy="638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90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01102A-6A96-4CCA-AE3D-BE8EEA9F7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Question 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54FBA16-C46B-42E9-84C8-4566BEBD6D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48" t="8893" r="30652" b="73731"/>
          <a:stretch/>
        </p:blipFill>
        <p:spPr>
          <a:xfrm>
            <a:off x="331567" y="3714620"/>
            <a:ext cx="5455917" cy="1422033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69190C9-E90E-4CAB-BB1C-47E65A039D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92" t="48308" r="32173" b="19817"/>
          <a:stretch/>
        </p:blipFill>
        <p:spPr>
          <a:xfrm>
            <a:off x="6445073" y="3136288"/>
            <a:ext cx="5455917" cy="257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7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23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D64D7-7742-4087-AAE4-41072D4C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96334C-50C4-427A-9240-C9EC31B2CD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26" t="26269" r="25217" b="13992"/>
          <a:stretch/>
        </p:blipFill>
        <p:spPr>
          <a:xfrm>
            <a:off x="3448378" y="647114"/>
            <a:ext cx="848303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37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54627A-F4D1-4B2B-93A2-D734AAD141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26" t="23949" r="25217" b="15926"/>
          <a:stretch/>
        </p:blipFill>
        <p:spPr>
          <a:xfrm>
            <a:off x="1060174" y="675860"/>
            <a:ext cx="8547651" cy="584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1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1AE12C-71F2-4769-B078-7CEF5BD1B4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65" t="8992" r="24891" b="36999"/>
          <a:stretch/>
        </p:blipFill>
        <p:spPr>
          <a:xfrm>
            <a:off x="1431235" y="848138"/>
            <a:ext cx="9198312" cy="552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49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44CAC4-E1A3-491C-A5CA-EE6304A66D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92" t="6133" r="27308" b="42971"/>
          <a:stretch/>
        </p:blipFill>
        <p:spPr>
          <a:xfrm>
            <a:off x="1069144" y="618979"/>
            <a:ext cx="9646922" cy="593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03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D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77844D-B8D5-4283-885A-5E885A79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BBC51A-4A4A-46B0-8C38-8911F2B995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26" t="51788" r="25000" b="5302"/>
          <a:stretch/>
        </p:blipFill>
        <p:spPr>
          <a:xfrm>
            <a:off x="3597714" y="1680912"/>
            <a:ext cx="8584487" cy="417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55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F2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EBC921-B9A4-437C-9942-3CBDBD12B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941AC6-7B1A-407F-B714-81E0BFB55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22" t="16409" r="25218" b="23272"/>
          <a:stretch/>
        </p:blipFill>
        <p:spPr>
          <a:xfrm>
            <a:off x="3482786" y="694525"/>
            <a:ext cx="8305940" cy="583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73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0CB269-3B72-4273-8833-779C35F92E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1" t="13121" r="20435" b="13026"/>
          <a:stretch/>
        </p:blipFill>
        <p:spPr>
          <a:xfrm>
            <a:off x="1020418" y="424069"/>
            <a:ext cx="8454886" cy="588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9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5E7A41-D601-4B68-A4CD-0385F05B2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17" t="30135" r="19674" b="25011"/>
          <a:stretch/>
        </p:blipFill>
        <p:spPr>
          <a:xfrm>
            <a:off x="755374" y="596349"/>
            <a:ext cx="7328453" cy="30745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11DF69-D78C-49EE-9B74-D1CEB84DBD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83" t="57201" r="18696" b="10125"/>
          <a:stretch/>
        </p:blipFill>
        <p:spPr>
          <a:xfrm>
            <a:off x="755374" y="3776869"/>
            <a:ext cx="7195930" cy="223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472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4A68B8-B74C-48A5-84B3-476234896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Question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5CBAAF-C465-4180-8CC5-1A8D724B3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1" t="28975" r="20108" b="18825"/>
          <a:stretch/>
        </p:blipFill>
        <p:spPr>
          <a:xfrm>
            <a:off x="6360944" y="590843"/>
            <a:ext cx="5455917" cy="35104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B09F9D-80A6-43BD-B3D0-0692C1E6E3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08" t="36128" r="17392" b="29652"/>
          <a:stretch/>
        </p:blipFill>
        <p:spPr>
          <a:xfrm>
            <a:off x="155920" y="773723"/>
            <a:ext cx="5455917" cy="285574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25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E3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B5BD1-377B-4DE1-A4EC-A93F7B809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FE794-AA1A-4B42-9BAA-C1075011DE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31" t="35274" r="20153" b="5302"/>
          <a:stretch/>
        </p:blipFill>
        <p:spPr>
          <a:xfrm>
            <a:off x="3771100" y="1280160"/>
            <a:ext cx="8425058" cy="468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25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57EECC-7E2A-4062-9E12-D036F9600F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31" t="12060" r="24769" b="62081"/>
          <a:stretch/>
        </p:blipFill>
        <p:spPr>
          <a:xfrm>
            <a:off x="815926" y="450167"/>
            <a:ext cx="9881326" cy="2588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9BB81A-A97D-427E-BC24-3DD79DEA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38" t="74679" r="33308" b="9108"/>
          <a:stretch/>
        </p:blipFill>
        <p:spPr>
          <a:xfrm>
            <a:off x="815926" y="2920805"/>
            <a:ext cx="7455877" cy="1522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34D56D-BEC4-41D0-8205-E884634D35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38" t="42586" r="40692" b="42355"/>
          <a:stretch/>
        </p:blipFill>
        <p:spPr>
          <a:xfrm>
            <a:off x="815923" y="4477044"/>
            <a:ext cx="6400804" cy="14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06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355EE8-E041-4683-918C-F1CFCA347C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00" t="11468" r="17731" b="10545"/>
          <a:stretch/>
        </p:blipFill>
        <p:spPr>
          <a:xfrm>
            <a:off x="2039815" y="576776"/>
            <a:ext cx="8169182" cy="599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6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6B348C-9AEE-41C4-9E27-E8C9F82D38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77" t="44100" r="17192" b="21217"/>
          <a:stretch/>
        </p:blipFill>
        <p:spPr>
          <a:xfrm>
            <a:off x="2039816" y="393896"/>
            <a:ext cx="6836898" cy="2159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E08B9A-635C-4CD5-AEDC-413C158506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00" t="21934" r="19923" b="16497"/>
          <a:stretch/>
        </p:blipFill>
        <p:spPr>
          <a:xfrm>
            <a:off x="2180493" y="2553589"/>
            <a:ext cx="6696221" cy="382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86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F39BE3-5A2D-4456-A80F-63CA390A5F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70" t="14137" r="20269" b="16702"/>
          <a:stretch/>
        </p:blipFill>
        <p:spPr>
          <a:xfrm>
            <a:off x="1426179" y="407963"/>
            <a:ext cx="9250865" cy="62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44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572644-BAC4-4420-A64C-B46A489088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16" t="10955" r="25461" b="80733"/>
          <a:stretch/>
        </p:blipFill>
        <p:spPr>
          <a:xfrm>
            <a:off x="886265" y="829994"/>
            <a:ext cx="9158067" cy="9319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94F1BD-4248-4290-ACB9-A8851A96F7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54" t="46973" r="24077" b="16496"/>
          <a:stretch/>
        </p:blipFill>
        <p:spPr>
          <a:xfrm>
            <a:off x="731521" y="1716189"/>
            <a:ext cx="9059593" cy="402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51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847A89-F517-4FA4-8EDC-B9F7DB17C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Cash 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9109A-D897-4250-9784-8D2DE2D6F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277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996171-EBBE-4587-872F-445C6E1D3F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31" t="11468" r="29961" b="23474"/>
          <a:stretch/>
        </p:blipFill>
        <p:spPr>
          <a:xfrm>
            <a:off x="2754923" y="108871"/>
            <a:ext cx="6682153" cy="664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24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2A0CAC-B3B8-4ECB-A781-578E94729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Question 6</a:t>
            </a:r>
          </a:p>
        </p:txBody>
      </p:sp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7C3187B3-B21D-4CC2-AAB2-75FCE635C0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22" t="12929" r="29348" b="67352"/>
          <a:stretch/>
        </p:blipFill>
        <p:spPr>
          <a:xfrm>
            <a:off x="5194300" y="687388"/>
            <a:ext cx="6470650" cy="1774825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AFD5A3-F1BD-4771-BCE3-987D8961D0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22" t="52755" r="31087" b="9546"/>
          <a:stretch/>
        </p:blipFill>
        <p:spPr>
          <a:xfrm>
            <a:off x="5194300" y="2544763"/>
            <a:ext cx="647065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34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236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07E212-1F25-463E-8201-747437375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6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22A188-7BB7-4F4C-9A4C-F1C25892F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62" t="50000" r="25693" b="19164"/>
          <a:stretch/>
        </p:blipFill>
        <p:spPr>
          <a:xfrm>
            <a:off x="3461942" y="1871003"/>
            <a:ext cx="8508516" cy="30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05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0352EB-4BFC-48FF-985B-B94A07073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92" t="14752" r="25807" b="63084"/>
          <a:stretch/>
        </p:blipFill>
        <p:spPr>
          <a:xfrm>
            <a:off x="1055075" y="464234"/>
            <a:ext cx="8398931" cy="21804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9C1102-E742-4DF8-85CC-1B86A7F9E3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38" t="12495" r="23962" b="44613"/>
          <a:stretch/>
        </p:blipFill>
        <p:spPr>
          <a:xfrm>
            <a:off x="1026939" y="2584938"/>
            <a:ext cx="8398931" cy="421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02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53CF82-A3BF-401B-B2AA-FE86053C7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Question 7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D13D4C-1886-41CB-906A-29044BC96F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09" t="10609" r="24130" b="26940"/>
          <a:stretch/>
        </p:blipFill>
        <p:spPr>
          <a:xfrm>
            <a:off x="5458265" y="254790"/>
            <a:ext cx="6048712" cy="43735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82C56E-EF99-4A00-B248-44D0EC96BD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05" t="32648" r="25434" b="33712"/>
          <a:stretch/>
        </p:blipFill>
        <p:spPr>
          <a:xfrm>
            <a:off x="5604437" y="4628360"/>
            <a:ext cx="5902540" cy="225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40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D2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5B33CE-65F3-42E2-8026-42478CAC5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rgbClr val="FFFFFF"/>
                </a:solidFill>
              </a:rPr>
              <a:t>Solution 7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CAE304-9B7C-4521-A46C-3771690814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05" t="15056" r="26304" b="36805"/>
          <a:stretch/>
        </p:blipFill>
        <p:spPr>
          <a:xfrm>
            <a:off x="3462694" y="900333"/>
            <a:ext cx="8592598" cy="490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74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7A32D4-17A6-420E-A8FE-C9D9027395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13" t="10801" r="26196" b="56912"/>
          <a:stretch/>
        </p:blipFill>
        <p:spPr>
          <a:xfrm>
            <a:off x="318052" y="198783"/>
            <a:ext cx="5777948" cy="22131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091F5E-F5B1-409D-8756-2313310860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09" t="14862" r="24022" b="21919"/>
          <a:stretch/>
        </p:blipFill>
        <p:spPr>
          <a:xfrm>
            <a:off x="198782" y="2411896"/>
            <a:ext cx="5897218" cy="43334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843E0E-BD40-4447-80C3-DC9756FA6A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82" t="33808" r="24348" b="16700"/>
          <a:stretch/>
        </p:blipFill>
        <p:spPr>
          <a:xfrm>
            <a:off x="6096000" y="1802297"/>
            <a:ext cx="5592417" cy="339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36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D34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B71020-4367-4CB1-A48B-44899C25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rgbClr val="FFFFFF"/>
                </a:solidFill>
              </a:rPr>
              <a:t>Question 8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F2BC28-1D74-4C70-A15F-969F1866A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18" t="10609" r="25217" b="36998"/>
          <a:stretch/>
        </p:blipFill>
        <p:spPr>
          <a:xfrm>
            <a:off x="3193510" y="787791"/>
            <a:ext cx="8966888" cy="53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37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13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B1A2F4-543D-4B48-AA54-0E6121B58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rgbClr val="FFFFFF"/>
                </a:solidFill>
              </a:rPr>
              <a:t>Solution 8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F5A645-D0FF-423D-B6A3-8BF69EBE2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0" t="21242" r="30217" b="15152"/>
          <a:stretch/>
        </p:blipFill>
        <p:spPr>
          <a:xfrm>
            <a:off x="4403188" y="254081"/>
            <a:ext cx="6499141" cy="63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46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9E2E22-B6FA-4B13-B356-56102FF09B76}"/>
              </a:ext>
            </a:extLst>
          </p:cNvPr>
          <p:cNvSpPr txBox="1"/>
          <p:nvPr/>
        </p:nvSpPr>
        <p:spPr>
          <a:xfrm>
            <a:off x="5021821" y="4004732"/>
            <a:ext cx="6465287" cy="1324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>
                <a:latin typeface="+mj-lt"/>
                <a:ea typeface="+mj-ea"/>
                <a:cs typeface="+mj-cs"/>
              </a:rPr>
              <a:t>Question 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2EFF0-140C-44D1-BE38-387036B6A8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56" t="12735" r="31087" b="8385"/>
          <a:stretch/>
        </p:blipFill>
        <p:spPr>
          <a:xfrm>
            <a:off x="573394" y="1948390"/>
            <a:ext cx="3485907" cy="418512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3E3619E-4449-49EB-B014-718B05F9F386}"/>
              </a:ext>
            </a:extLst>
          </p:cNvPr>
          <p:cNvGrpSpPr/>
          <p:nvPr/>
        </p:nvGrpSpPr>
        <p:grpSpPr>
          <a:xfrm>
            <a:off x="5021820" y="590572"/>
            <a:ext cx="5388271" cy="3414160"/>
            <a:chOff x="5021820" y="590572"/>
            <a:chExt cx="5388271" cy="34141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3D47FE3-257E-435F-9D7C-A0DDE9D1F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087" t="22788" r="29674" b="67738"/>
            <a:stretch/>
          </p:blipFill>
          <p:spPr>
            <a:xfrm>
              <a:off x="5021820" y="590572"/>
              <a:ext cx="5388271" cy="73179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EAB4260-C97E-445D-A8BD-FFF3AB203C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065" t="51788" r="29348" b="13219"/>
            <a:stretch/>
          </p:blipFill>
          <p:spPr>
            <a:xfrm>
              <a:off x="5021821" y="1259073"/>
              <a:ext cx="5382504" cy="274565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BE7AF91-0F55-4BC7-9982-70EB54EDA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913" t="34969" r="30000" b="50000"/>
          <a:stretch/>
        </p:blipFill>
        <p:spPr>
          <a:xfrm>
            <a:off x="586250" y="914734"/>
            <a:ext cx="3599022" cy="84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81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A2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66BE5-5F34-4F9F-AB88-851E9B64B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6" t="50000" r="31576" b="10750"/>
          <a:stretch/>
        </p:blipFill>
        <p:spPr>
          <a:xfrm>
            <a:off x="6421035" y="1491175"/>
            <a:ext cx="5129784" cy="398115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903AC8-6F2F-41F9-9CA1-AA7381D6EB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00" t="11188" r="29674" b="46278"/>
          <a:stretch/>
        </p:blipFill>
        <p:spPr>
          <a:xfrm>
            <a:off x="641180" y="1308294"/>
            <a:ext cx="5129784" cy="416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27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CBC4C4-C6F8-4FF5-A8D2-D08A6C37A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Optimum cash balance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2421E-0878-486E-B8EA-791649B84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Cash management modules</a:t>
            </a:r>
          </a:p>
        </p:txBody>
      </p:sp>
    </p:spTree>
    <p:extLst>
      <p:ext uri="{BB962C8B-B14F-4D97-AF65-F5344CB8AC3E}">
        <p14:creationId xmlns:p14="http://schemas.microsoft.com/office/powerpoint/2010/main" val="4029446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9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24C46-53D0-40E0-AD22-9AE75BD7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>
                <a:solidFill>
                  <a:srgbClr val="FFFFFF"/>
                </a:solidFill>
              </a:rPr>
              <a:t>William J. Baumol’s Economic order quantity model (1952)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6A2A565-A5B8-4ACC-962E-D104C31435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69" t="10232" r="28461" b="33120"/>
          <a:stretch/>
        </p:blipFill>
        <p:spPr>
          <a:xfrm>
            <a:off x="320040" y="0"/>
            <a:ext cx="3425609" cy="4135349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E112D518-D800-4DB7-85D4-F79739711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31" t="19883" r="29846" b="69650"/>
          <a:stretch/>
        </p:blipFill>
        <p:spPr>
          <a:xfrm>
            <a:off x="4385729" y="1537252"/>
            <a:ext cx="3433324" cy="104303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5B2F8C-A6E0-4BAE-B41F-3C53401A3E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846" t="36917" r="31693" b="20396"/>
          <a:stretch/>
        </p:blipFill>
        <p:spPr>
          <a:xfrm>
            <a:off x="8449725" y="477748"/>
            <a:ext cx="3423916" cy="365759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161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700D48D-C9AA-4000-A912-29A4FEA98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5138" y="394887"/>
            <a:ext cx="5720862" cy="606822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2771EA-85F8-42A6-9CF7-74A6A13E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604" y="1053042"/>
            <a:ext cx="4458424" cy="30683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>
                <a:solidFill>
                  <a:srgbClr val="FFFFFF"/>
                </a:solidFill>
              </a:rPr>
              <a:t>Miller – Orr cash management model (1966)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77A7B6-3C00-4C69-93A6-2AF8376FBE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48" t="12929" r="30652" b="45892"/>
          <a:stretch/>
        </p:blipFill>
        <p:spPr>
          <a:xfrm>
            <a:off x="6962863" y="90018"/>
            <a:ext cx="5229137" cy="322995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5E69BC-D844-4AB5-9E35-ED458EE2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9184178" y="1874520"/>
            <a:ext cx="0" cy="310896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12C673-8179-457E-AD2A-D1FAE4CC9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14009" y="4201833"/>
            <a:ext cx="340042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63F60D8-0560-4CBE-8833-854D5A7897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77" t="38764" r="30077" b="22243"/>
          <a:stretch/>
        </p:blipFill>
        <p:spPr>
          <a:xfrm>
            <a:off x="7148910" y="4196781"/>
            <a:ext cx="4175571" cy="234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739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5CAE6-F8F7-4CF3-9ACB-E22700EFB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Question 11 &amp; Solution 11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2807964-C29F-4F90-B728-2AB148B10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53" t="31170" r="29731" b="45023"/>
          <a:stretch/>
        </p:blipFill>
        <p:spPr>
          <a:xfrm>
            <a:off x="331567" y="2799471"/>
            <a:ext cx="5455917" cy="32355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BAB02BB-BDA0-42AA-BF44-E5F58C935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46" t="57850" r="29039" b="18343"/>
          <a:stretch/>
        </p:blipFill>
        <p:spPr>
          <a:xfrm>
            <a:off x="6445073" y="2799471"/>
            <a:ext cx="5455917" cy="345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08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B5A0235-C416-4BEB-9081-12784F442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Inventory Management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6844046-A250-48AF-BC25-AD809FED3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139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92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BD822A-CBD6-4003-B421-C6B503475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12 and solution 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B34480-9C2E-441D-BB6D-FD3806A0F8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4" t="15983" r="13000" b="40303"/>
          <a:stretch/>
        </p:blipFill>
        <p:spPr>
          <a:xfrm>
            <a:off x="4038600" y="1405625"/>
            <a:ext cx="7188199" cy="404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531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D2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E0E32-4DFE-4037-9F1F-C97C9F69A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rgbClr val="FFFFFF"/>
                </a:solidFill>
              </a:rPr>
              <a:t>Question 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83C06F-4CD5-448D-8318-F56F83E03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8" t="36711" r="12885" b="34556"/>
          <a:stretch/>
        </p:blipFill>
        <p:spPr>
          <a:xfrm>
            <a:off x="4038601" y="2074363"/>
            <a:ext cx="6807800" cy="27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859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E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FD64E3-EC3D-48BB-8883-6D868A1E1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rgbClr val="FFFFFF"/>
                </a:solidFill>
              </a:rPr>
              <a:t>Solution 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B6F409-526B-481E-A6B0-8F5E08A94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38" t="11878" r="17500" b="5302"/>
          <a:stretch/>
        </p:blipFill>
        <p:spPr>
          <a:xfrm>
            <a:off x="3450243" y="647115"/>
            <a:ext cx="8343885" cy="589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24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4C2DC-B470-41F9-B609-50BC45313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</a:rPr>
              <a:t>Question 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59EC30-881B-40C7-9BD6-7B8EB882C5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07" t="29602" r="16450" b="36650"/>
          <a:stretch/>
        </p:blipFill>
        <p:spPr>
          <a:xfrm>
            <a:off x="3903281" y="1617785"/>
            <a:ext cx="8340832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981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8C82C5-EEE4-48A1-B5A6-9A7ECE639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14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7A54DC0-AD29-40A7-B810-577C4327C8A3}"/>
              </a:ext>
            </a:extLst>
          </p:cNvPr>
          <p:cNvGrpSpPr/>
          <p:nvPr/>
        </p:nvGrpSpPr>
        <p:grpSpPr>
          <a:xfrm>
            <a:off x="4038600" y="1277089"/>
            <a:ext cx="7315201" cy="4303825"/>
            <a:chOff x="838200" y="1828801"/>
            <a:chExt cx="6891654" cy="40546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FD8DCF5-0FBF-4973-B97C-A4141D0FF7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500" t="11058" r="54423" b="81759"/>
            <a:stretch/>
          </p:blipFill>
          <p:spPr>
            <a:xfrm>
              <a:off x="984738" y="1828801"/>
              <a:ext cx="2630659" cy="62211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3116E80-C1D7-4CA7-BC5F-4C49636B8C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5846" t="50000" r="25577" b="8698"/>
            <a:stretch/>
          </p:blipFill>
          <p:spPr>
            <a:xfrm>
              <a:off x="838200" y="2589030"/>
              <a:ext cx="6891654" cy="3294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15077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D136E5B-48C4-4116-9874-38CBB70A2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Receivables management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84531BD-56EB-475F-9E8C-CE9793AD0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8039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B76C0B-C648-40D7-927D-B86BFB6E65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69" t="16804" r="24308" b="9108"/>
          <a:stretch/>
        </p:blipFill>
        <p:spPr>
          <a:xfrm>
            <a:off x="643467" y="1102547"/>
            <a:ext cx="5294716" cy="465290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F59C795-ED21-48A6-8DC4-9168316CCE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46" t="28297" r="25115" b="45023"/>
          <a:stretch/>
        </p:blipFill>
        <p:spPr>
          <a:xfrm>
            <a:off x="6253817" y="2082018"/>
            <a:ext cx="5294715" cy="260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918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5AF003-9EC6-4D74-BFF6-14DBCCA5E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74" t="10609" r="31848" b="20566"/>
          <a:stretch/>
        </p:blipFill>
        <p:spPr>
          <a:xfrm>
            <a:off x="702157" y="643466"/>
            <a:ext cx="5177336" cy="557106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C722280-4F76-4EE7-9EAC-7F42B8AD05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61" t="54688" r="29348" b="21532"/>
          <a:stretch/>
        </p:blipFill>
        <p:spPr>
          <a:xfrm>
            <a:off x="6253817" y="2039815"/>
            <a:ext cx="5294715" cy="28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742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93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93EDBD-EB1C-4200-AD7C-8D1957E28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3DFAA7-A382-4678-BCA7-B563552ABE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52" t="24641" r="29565" b="45505"/>
          <a:stretch/>
        </p:blipFill>
        <p:spPr>
          <a:xfrm>
            <a:off x="3467182" y="1498340"/>
            <a:ext cx="8448154" cy="380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288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7F5CD0-A085-44A9-91BE-882DA31D2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15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B96843-EB5A-49E9-82B1-202CFB56DA2B}"/>
              </a:ext>
            </a:extLst>
          </p:cNvPr>
          <p:cNvGrpSpPr/>
          <p:nvPr/>
        </p:nvGrpSpPr>
        <p:grpSpPr>
          <a:xfrm>
            <a:off x="3953023" y="478302"/>
            <a:ext cx="7807568" cy="6020972"/>
            <a:chOff x="838200" y="1974574"/>
            <a:chExt cx="4369906" cy="32467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4F1BAE3-B449-4A8D-B977-CECE58463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913" t="11769" r="30652" b="61745"/>
            <a:stretch/>
          </p:blipFill>
          <p:spPr>
            <a:xfrm>
              <a:off x="838200" y="1974574"/>
              <a:ext cx="4320209" cy="181554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4C2EC2-59C7-4357-9141-A51147158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826" t="62227" r="31739" b="16893"/>
            <a:stretch/>
          </p:blipFill>
          <p:spPr>
            <a:xfrm>
              <a:off x="887896" y="3790121"/>
              <a:ext cx="4320210" cy="1431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44903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F9E30F-DED0-4EDA-BD44-802050A13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91" t="27042" r="30434" b="21725"/>
          <a:stretch/>
        </p:blipFill>
        <p:spPr>
          <a:xfrm>
            <a:off x="1351722" y="450572"/>
            <a:ext cx="6745356" cy="522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46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33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A6CC37-417A-495B-9283-8CEC3E6E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The second method is incremental approach and we assume that all sales are credit sales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B682A3-8523-4363-943C-EB2A49A1DB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13" t="20082" r="30652" b="19986"/>
          <a:stretch/>
        </p:blipFill>
        <p:spPr>
          <a:xfrm>
            <a:off x="4314980" y="-31416"/>
            <a:ext cx="6953241" cy="661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354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01612D-98A6-4577-9BFC-0F7BC8740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>
                <a:solidFill>
                  <a:srgbClr val="FFFFFF"/>
                </a:solidFill>
              </a:rPr>
              <a:t>Another method is expected rate of return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068BE46-2281-44EF-BAB5-31868A15A1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74" t="20082" r="33478" b="57491"/>
          <a:stretch/>
        </p:blipFill>
        <p:spPr>
          <a:xfrm>
            <a:off x="331567" y="2869809"/>
            <a:ext cx="5455917" cy="317929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6DA475D-6C52-41C9-AE22-087A56FDD5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05" t="66167" r="31195" b="13025"/>
          <a:stretch/>
        </p:blipFill>
        <p:spPr>
          <a:xfrm>
            <a:off x="6445073" y="2982351"/>
            <a:ext cx="5455917" cy="291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697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A3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43F35-EF00-4F95-9C2E-7D55DC00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7B4A43-3756-4579-9C6B-3254BC5B57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5" t="45602" r="31630" b="27139"/>
          <a:stretch/>
        </p:blipFill>
        <p:spPr>
          <a:xfrm>
            <a:off x="3523402" y="1491175"/>
            <a:ext cx="8460390" cy="42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529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ACA327-9850-44ED-BD60-1B6A59B66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Solution 16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6DBCB4-143A-4B13-92C3-8054FF9E79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00" t="13315" r="31630" b="54399"/>
          <a:stretch/>
        </p:blipFill>
        <p:spPr>
          <a:xfrm>
            <a:off x="331567" y="2596836"/>
            <a:ext cx="5455917" cy="36576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8DD6C79-EB91-47B6-91CB-E1CB173B2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0" t="67642" r="35217" b="14378"/>
          <a:stretch/>
        </p:blipFill>
        <p:spPr>
          <a:xfrm>
            <a:off x="6445073" y="2982351"/>
            <a:ext cx="5455917" cy="286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038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40D05E-634D-4EDA-9882-B3AA060D5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Financing Receivables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D16224E-13FA-4E7E-B630-1751ABD437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282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AD2428-7DD7-46F7-B827-0469DB509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09" t="11381" r="31739" b="23466"/>
          <a:stretch/>
        </p:blipFill>
        <p:spPr>
          <a:xfrm>
            <a:off x="643467" y="707641"/>
            <a:ext cx="5294716" cy="544271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E640546-F134-4C9B-A74E-F0D1232E0D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87" t="66095" r="28370" b="19598"/>
          <a:stretch/>
        </p:blipFill>
        <p:spPr>
          <a:xfrm>
            <a:off x="6253817" y="2461846"/>
            <a:ext cx="5294715" cy="229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3886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A5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ED07638-E14E-42E3-8727-B77E12613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17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A4E117-C4AE-49E7-8B6F-9C5280883F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52" t="32455" r="29022" b="50000"/>
          <a:stretch/>
        </p:blipFill>
        <p:spPr>
          <a:xfrm>
            <a:off x="4038600" y="1655756"/>
            <a:ext cx="7188199" cy="345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824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C3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831A75-C39C-43DE-8129-D8B103C6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945605-4A3E-4752-BC31-876B03102C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0" t="46375" r="34674" b="24625"/>
          <a:stretch/>
        </p:blipFill>
        <p:spPr>
          <a:xfrm>
            <a:off x="3398906" y="1266092"/>
            <a:ext cx="8763591" cy="447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571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42F3FA-3151-4166-B0D2-4C079B766253}"/>
              </a:ext>
            </a:extLst>
          </p:cNvPr>
          <p:cNvGrpSpPr/>
          <p:nvPr/>
        </p:nvGrpSpPr>
        <p:grpSpPr>
          <a:xfrm>
            <a:off x="1707359" y="643467"/>
            <a:ext cx="8777282" cy="5571065"/>
            <a:chOff x="1272209" y="318052"/>
            <a:chExt cx="4505740" cy="25889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F5244EA-89BF-42AA-952B-70EA6264B8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935" t="11188" r="30108" b="73940"/>
            <a:stretch/>
          </p:blipFill>
          <p:spPr>
            <a:xfrm>
              <a:off x="1272209" y="318052"/>
              <a:ext cx="4505740" cy="101942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D976635-BD0D-407F-B432-FDC9BE722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127" t="53335" r="31828" b="23768"/>
            <a:stretch/>
          </p:blipFill>
          <p:spPr>
            <a:xfrm>
              <a:off x="1368732" y="1337481"/>
              <a:ext cx="4394581" cy="15694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22491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85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888921-2597-44C3-A819-256ABFDB5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Monitoring of receivables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16739A-1D65-4576-AEE7-518A7C0E1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13" t="55905" r="31305" b="17086"/>
          <a:stretch/>
        </p:blipFill>
        <p:spPr>
          <a:xfrm>
            <a:off x="3606460" y="1786597"/>
            <a:ext cx="8457800" cy="344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23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12F53E-7AE3-496F-9097-94501957BE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91" t="15249" r="30327" b="24432"/>
          <a:stretch/>
        </p:blipFill>
        <p:spPr>
          <a:xfrm>
            <a:off x="3034748" y="463825"/>
            <a:ext cx="6255026" cy="609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040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3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482DA3-5BE8-4583-AC36-BA19B199A6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0" t="47922" r="34347" b="29072"/>
          <a:stretch/>
        </p:blipFill>
        <p:spPr>
          <a:xfrm>
            <a:off x="6421035" y="2011680"/>
            <a:ext cx="5129784" cy="30667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28914D-E1C3-4B6E-990B-2F8C6CAC85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52" t="25302" r="29565" b="52465"/>
          <a:stretch/>
        </p:blipFill>
        <p:spPr>
          <a:xfrm>
            <a:off x="641180" y="1871003"/>
            <a:ext cx="5129784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753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F3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9AE41B-E0C0-45E9-8B82-198E9FD78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9849A5-A4AB-4CC2-8F73-2E903D6F47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5" t="24641" r="31630" b="54011"/>
          <a:stretch/>
        </p:blipFill>
        <p:spPr>
          <a:xfrm>
            <a:off x="4038600" y="1575582"/>
            <a:ext cx="7188199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736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559EF-A045-4C0E-8A38-1E64CB19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18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1D741B-B813-4161-9336-22E356A747CA}"/>
              </a:ext>
            </a:extLst>
          </p:cNvPr>
          <p:cNvGrpSpPr/>
          <p:nvPr/>
        </p:nvGrpSpPr>
        <p:grpSpPr>
          <a:xfrm>
            <a:off x="4234375" y="407963"/>
            <a:ext cx="7287065" cy="6147581"/>
            <a:chOff x="927651" y="1690688"/>
            <a:chExt cx="6268279" cy="504141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8C974B1-92DC-4D1E-B86D-4C780563C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174" t="43668" r="31848" b="24239"/>
            <a:stretch/>
          </p:blipFill>
          <p:spPr>
            <a:xfrm>
              <a:off x="927651" y="1690688"/>
              <a:ext cx="6268279" cy="314360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2B4F11-50A7-4847-9487-F391CB0A95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913" t="39802" r="30761" b="40860"/>
            <a:stretch/>
          </p:blipFill>
          <p:spPr>
            <a:xfrm>
              <a:off x="967409" y="4834295"/>
              <a:ext cx="6166272" cy="1897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57019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83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D2875-C4A9-467F-A4B7-D75F0142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DB91F2-59CE-4413-BC19-B0CE758ED9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87" t="41929" r="29457" b="34871"/>
          <a:stretch/>
        </p:blipFill>
        <p:spPr>
          <a:xfrm>
            <a:off x="3554456" y="1631853"/>
            <a:ext cx="8678609" cy="306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312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83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AC10C3-13D2-4BE1-BD78-5F56B9D0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509516-45FF-425F-8672-8BDA656092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95" t="68609" r="30109" b="10318"/>
          <a:stretch/>
        </p:blipFill>
        <p:spPr>
          <a:xfrm>
            <a:off x="4040221" y="2074363"/>
            <a:ext cx="7725440" cy="25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236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90D5037-CC2B-48FC-9BB8-A91E8FDC8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Computation of cost of payables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8C566E4-E2BA-4A94-B14B-D42195AC5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301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FE66FA-0CE8-4930-BA19-A7ABD5DE5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39" t="20276" r="16413" b="11479"/>
          <a:stretch/>
        </p:blipFill>
        <p:spPr>
          <a:xfrm>
            <a:off x="1497496" y="530085"/>
            <a:ext cx="9197008" cy="570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731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78F1B-BA94-4528-A2A0-AEE73887C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Question 20 &amp; Solution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43DE95-4820-4E0A-BF75-040B2F5E73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83" t="24641" r="17935" b="57878"/>
          <a:stretch/>
        </p:blipFill>
        <p:spPr>
          <a:xfrm>
            <a:off x="445062" y="1978025"/>
            <a:ext cx="4223459" cy="17479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5C0A3C-E567-4836-AF9A-BF2A0429E3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61" t="10222" r="24022" b="83592"/>
          <a:stretch/>
        </p:blipFill>
        <p:spPr>
          <a:xfrm>
            <a:off x="5360627" y="1978025"/>
            <a:ext cx="6831373" cy="736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6F45F5-0A2D-41E4-983B-2B4D05BD69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87" t="26655" r="26196" b="31005"/>
          <a:stretch/>
        </p:blipFill>
        <p:spPr>
          <a:xfrm>
            <a:off x="5360627" y="2714574"/>
            <a:ext cx="5190142" cy="404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9611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89BDA5B-69DA-4A35-857D-FC46CE77F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Financing Working Capital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D3D62AF-8EB8-4F81-9F01-E5038BAE1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147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F3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4CDAC-0173-49D9-A8C1-C417C187B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Forms of Bank Credit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1050D0-FAA9-40E7-BE31-C1860930E5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30" t="10801" r="22609" b="15152"/>
          <a:stretch/>
        </p:blipFill>
        <p:spPr>
          <a:xfrm>
            <a:off x="3717419" y="211428"/>
            <a:ext cx="7834502" cy="642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498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03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BDADA-B43F-40AB-B771-466D1E697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Maximum permissible bank finance – Tandon Committee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1282A4-A74C-4465-AD88-8CAEF4055B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35" t="28589" r="26413" b="23272"/>
          <a:stretch/>
        </p:blipFill>
        <p:spPr>
          <a:xfrm>
            <a:off x="3370712" y="970671"/>
            <a:ext cx="8630520" cy="485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25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6A2A08-B07E-4FD7-92B6-FF5E8569CDCF}"/>
              </a:ext>
            </a:extLst>
          </p:cNvPr>
          <p:cNvGrpSpPr/>
          <p:nvPr/>
        </p:nvGrpSpPr>
        <p:grpSpPr>
          <a:xfrm>
            <a:off x="1974574" y="238538"/>
            <a:ext cx="7898296" cy="6453809"/>
            <a:chOff x="2822712" y="238539"/>
            <a:chExt cx="5711688" cy="461175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7E40B24-F432-41A1-928F-67F241D9E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522" t="14282" r="26630" b="31392"/>
            <a:stretch/>
          </p:blipFill>
          <p:spPr>
            <a:xfrm>
              <a:off x="2822713" y="238539"/>
              <a:ext cx="5711687" cy="372386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3BB18E1-FE3D-444F-B2C5-1B4B09FFE7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478" t="25689" r="24673" b="61358"/>
            <a:stretch/>
          </p:blipFill>
          <p:spPr>
            <a:xfrm>
              <a:off x="2822712" y="3962400"/>
              <a:ext cx="5711687" cy="887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85482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EC9CB1-6867-46C2-BF94-5ACF0E41E0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26" t="20082" r="28913" b="6839"/>
          <a:stretch/>
        </p:blipFill>
        <p:spPr>
          <a:xfrm>
            <a:off x="1861930" y="205673"/>
            <a:ext cx="8468139" cy="64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641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84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BC6C20-AC1B-4BED-B47B-D836B2BA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Question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50A24F-8554-4639-AAFF-16CF59A84C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5" t="29555" r="31630" b="28685"/>
          <a:stretch/>
        </p:blipFill>
        <p:spPr>
          <a:xfrm>
            <a:off x="3341406" y="674565"/>
            <a:ext cx="8545794" cy="552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78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F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EE319E-CD6D-4C8B-8EA1-463B1CBB5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Solution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FEE155-7E16-4F20-B83F-1904A2C93A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82" t="16215" r="31467" b="45554"/>
          <a:stretch/>
        </p:blipFill>
        <p:spPr>
          <a:xfrm>
            <a:off x="3633818" y="1055076"/>
            <a:ext cx="8371044" cy="496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295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15F8E-27D8-49BB-93F8-D07ED265C8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128A1E7-4D3B-4DDC-9662-1F15818BD3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915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C8D085-FFD9-40DA-9A67-2389005F1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F41FC46-3719-49E1-944A-D680B2B66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90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730</Words>
  <Application>Microsoft Office PowerPoint</Application>
  <PresentationFormat>Widescreen</PresentationFormat>
  <Paragraphs>95</Paragraphs>
  <Slides>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8" baseType="lpstr">
      <vt:lpstr>Arial</vt:lpstr>
      <vt:lpstr>Calibri</vt:lpstr>
      <vt:lpstr>Calibri Light</vt:lpstr>
      <vt:lpstr>Stylus BT</vt:lpstr>
      <vt:lpstr>Times New Roman</vt:lpstr>
      <vt:lpstr>Office Theme</vt:lpstr>
      <vt:lpstr>Questions and solutions on various aspects of working capital management</vt:lpstr>
      <vt:lpstr>Working capital cycle</vt:lpstr>
      <vt:lpstr>Working capital cycle - Calculation of Working Capital Requirement:</vt:lpstr>
      <vt:lpstr>Working capital cycle - Calculation of Working Capital Requirement:</vt:lpstr>
      <vt:lpstr>Question 1</vt:lpstr>
      <vt:lpstr>Solution 1</vt:lpstr>
      <vt:lpstr>Question 2</vt:lpstr>
      <vt:lpstr>Solution 2</vt:lpstr>
      <vt:lpstr>The estimates of various components of working capital may be made as follows</vt:lpstr>
      <vt:lpstr>PowerPoint Presentation</vt:lpstr>
      <vt:lpstr>Question 3</vt:lpstr>
      <vt:lpstr>Solution 3</vt:lpstr>
      <vt:lpstr>PowerPoint Presentation</vt:lpstr>
      <vt:lpstr>PowerPoint Presentation</vt:lpstr>
      <vt:lpstr>PowerPoint Presentation</vt:lpstr>
      <vt:lpstr>Question 4</vt:lpstr>
      <vt:lpstr>Solution 4</vt:lpstr>
      <vt:lpstr>PowerPoint Presentation</vt:lpstr>
      <vt:lpstr>PowerPoint Presentation</vt:lpstr>
      <vt:lpstr>Question 5</vt:lpstr>
      <vt:lpstr>Solution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Cash Budget</vt:lpstr>
      <vt:lpstr>PowerPoint Presentation</vt:lpstr>
      <vt:lpstr>Question 6</vt:lpstr>
      <vt:lpstr>Solution 6 </vt:lpstr>
      <vt:lpstr>PowerPoint Presentation</vt:lpstr>
      <vt:lpstr>Question 7 </vt:lpstr>
      <vt:lpstr>Solution 7 </vt:lpstr>
      <vt:lpstr>PowerPoint Presentation</vt:lpstr>
      <vt:lpstr>Question 8 </vt:lpstr>
      <vt:lpstr>Solution 8 </vt:lpstr>
      <vt:lpstr>PowerPoint Presentation</vt:lpstr>
      <vt:lpstr>PowerPoint Presentation</vt:lpstr>
      <vt:lpstr>Optimum cash balance</vt:lpstr>
      <vt:lpstr>William J. Baumol’s Economic order quantity model (1952)</vt:lpstr>
      <vt:lpstr>Miller – Orr cash management model (1966)</vt:lpstr>
      <vt:lpstr>Question 11 &amp; Solution 11</vt:lpstr>
      <vt:lpstr>Inventory Management </vt:lpstr>
      <vt:lpstr>Question 12 and solution 12</vt:lpstr>
      <vt:lpstr>Question 13</vt:lpstr>
      <vt:lpstr>Solution 13</vt:lpstr>
      <vt:lpstr>Question 14</vt:lpstr>
      <vt:lpstr>Solution 14</vt:lpstr>
      <vt:lpstr>Receivables management</vt:lpstr>
      <vt:lpstr>PowerPoint Presentation</vt:lpstr>
      <vt:lpstr>PowerPoint Presentation</vt:lpstr>
      <vt:lpstr>Question 15</vt:lpstr>
      <vt:lpstr>Solution 15</vt:lpstr>
      <vt:lpstr>PowerPoint Presentation</vt:lpstr>
      <vt:lpstr>The second method is incremental approach and we assume that all sales are credit sales</vt:lpstr>
      <vt:lpstr>Another method is expected rate of return </vt:lpstr>
      <vt:lpstr>Question 16</vt:lpstr>
      <vt:lpstr>Solution 16</vt:lpstr>
      <vt:lpstr>Financing Receivables</vt:lpstr>
      <vt:lpstr>PowerPoint Presentation</vt:lpstr>
      <vt:lpstr>Question 17</vt:lpstr>
      <vt:lpstr>Solution 17</vt:lpstr>
      <vt:lpstr>PowerPoint Presentation</vt:lpstr>
      <vt:lpstr>Monitoring of receivables</vt:lpstr>
      <vt:lpstr>PowerPoint Presentation</vt:lpstr>
      <vt:lpstr>PowerPoint Presentation</vt:lpstr>
      <vt:lpstr>Question 18</vt:lpstr>
      <vt:lpstr>Solution 18</vt:lpstr>
      <vt:lpstr>Question 19</vt:lpstr>
      <vt:lpstr>Solution 19</vt:lpstr>
      <vt:lpstr>Computation of cost of payables</vt:lpstr>
      <vt:lpstr>PowerPoint Presentation</vt:lpstr>
      <vt:lpstr>Question 20 &amp; Solution </vt:lpstr>
      <vt:lpstr>Financing Working Capital</vt:lpstr>
      <vt:lpstr>Forms of Bank Credit</vt:lpstr>
      <vt:lpstr>Maximum permissible bank finance – Tandon Committee</vt:lpstr>
      <vt:lpstr>PowerPoint Presentation</vt:lpstr>
      <vt:lpstr>PowerPoint Presentation</vt:lpstr>
      <vt:lpstr>Question</vt:lpstr>
      <vt:lpstr>Solution </vt:lpstr>
      <vt:lpstr>PowerPoint Presentation</vt:lpstr>
      <vt:lpstr>The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Questions and solutions on various aspects of working capital management</dc:title>
  <dc:creator>vinay goyal</dc:creator>
  <cp:lastModifiedBy>vinay goyal</cp:lastModifiedBy>
  <cp:revision>1</cp:revision>
  <dcterms:created xsi:type="dcterms:W3CDTF">2019-11-10T06:49:10Z</dcterms:created>
  <dcterms:modified xsi:type="dcterms:W3CDTF">2019-11-10T07:22:57Z</dcterms:modified>
</cp:coreProperties>
</file>