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6 Sep 2020</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D84DB831-B0C5-408D-BB17-BBE84B076958}"/>
              </a:ext>
            </a:extLst>
          </p:cNvPr>
          <p:cNvSpPr txBox="1"/>
          <p:nvPr/>
        </p:nvSpPr>
        <p:spPr>
          <a:xfrm>
            <a:off x="762980" y="1556792"/>
            <a:ext cx="7618040" cy="3970318"/>
          </a:xfrm>
          <a:prstGeom prst="rect">
            <a:avLst/>
          </a:prstGeom>
          <a:noFill/>
        </p:spPr>
        <p:txBody>
          <a:bodyPr wrap="square" rtlCol="0">
            <a:spAutoFit/>
          </a:bodyPr>
          <a:lstStyle/>
          <a:p>
            <a:r>
              <a:rPr lang="en-MY" dirty="0"/>
              <a:t>The culture of a leading game app developer is widely reported to be characterized by unprofessional leadership outbursts, intensive measurements by management, and threats of hostile work environment lawsuits. Many recruiters are ready to poach talent as soon as employees are able to cash in their stock options. What should HR do to improve the company culture?</a:t>
            </a:r>
          </a:p>
          <a:p>
            <a:endParaRPr lang="en-MY" dirty="0"/>
          </a:p>
          <a:p>
            <a:pPr marL="342900" indent="-342900">
              <a:buAutoNum type="alphaUcPeriod"/>
            </a:pPr>
            <a:r>
              <a:rPr lang="en-MY" dirty="0"/>
              <a:t>Offer coaching to the leadership team.</a:t>
            </a:r>
          </a:p>
          <a:p>
            <a:pPr marL="342900" indent="-342900">
              <a:buAutoNum type="alphaUcPeriod"/>
            </a:pPr>
            <a:endParaRPr lang="en-MY" dirty="0"/>
          </a:p>
          <a:p>
            <a:r>
              <a:rPr lang="en-MY" dirty="0"/>
              <a:t>B. Rescind the bonus vesting structure to keep key talent.</a:t>
            </a:r>
          </a:p>
          <a:p>
            <a:endParaRPr lang="en-MY" dirty="0"/>
          </a:p>
          <a:p>
            <a:r>
              <a:rPr lang="en-MY" dirty="0"/>
              <a:t>C. Increase the employee bonuses.</a:t>
            </a:r>
          </a:p>
          <a:p>
            <a:endParaRPr lang="en-MY" dirty="0"/>
          </a:p>
          <a:p>
            <a:r>
              <a:rPr lang="en-MY" dirty="0"/>
              <a:t>D. Offer employee harassment prevention training</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D9BFE-4036-404B-8960-EECFD730963E}"/>
              </a:ext>
            </a:extLst>
          </p:cNvPr>
          <p:cNvSpPr>
            <a:spLocks noGrp="1"/>
          </p:cNvSpPr>
          <p:nvPr>
            <p:ph type="title"/>
          </p:nvPr>
        </p:nvSpPr>
        <p:spPr/>
        <p:txBody>
          <a:bodyPr/>
          <a:lstStyle/>
          <a:p>
            <a:r>
              <a:rPr lang="en-MY" dirty="0"/>
              <a:t>Answer # 1</a:t>
            </a:r>
          </a:p>
        </p:txBody>
      </p:sp>
      <p:sp>
        <p:nvSpPr>
          <p:cNvPr id="4" name="TextBox 3">
            <a:extLst>
              <a:ext uri="{FF2B5EF4-FFF2-40B4-BE49-F238E27FC236}">
                <a16:creationId xmlns:a16="http://schemas.microsoft.com/office/drawing/2014/main" id="{8CBF83AA-7CCD-4D54-B68A-42B225652A14}"/>
              </a:ext>
            </a:extLst>
          </p:cNvPr>
          <p:cNvSpPr txBox="1"/>
          <p:nvPr/>
        </p:nvSpPr>
        <p:spPr>
          <a:xfrm>
            <a:off x="1187624" y="1916832"/>
            <a:ext cx="7499176" cy="2554545"/>
          </a:xfrm>
          <a:prstGeom prst="rect">
            <a:avLst/>
          </a:prstGeom>
          <a:noFill/>
        </p:spPr>
        <p:txBody>
          <a:bodyPr wrap="square" rtlCol="0">
            <a:spAutoFit/>
          </a:bodyPr>
          <a:lstStyle/>
          <a:p>
            <a:r>
              <a:rPr lang="en-MY" sz="2000" dirty="0"/>
              <a:t>Option - A. </a:t>
            </a:r>
          </a:p>
          <a:p>
            <a:endParaRPr lang="en-MY" sz="2000" dirty="0"/>
          </a:p>
          <a:p>
            <a:r>
              <a:rPr lang="en-MY" sz="2000" dirty="0"/>
              <a:t>Because this example of a toxic culture seems to be driven from the top down, HR should work toward creating more effective leaders through coaching. Executive and management coaching can be an effective way to improve leadership skills while focusing on the alignment of people management strategies with company goals.</a:t>
            </a:r>
          </a:p>
        </p:txBody>
      </p:sp>
    </p:spTree>
    <p:extLst>
      <p:ext uri="{BB962C8B-B14F-4D97-AF65-F5344CB8AC3E}">
        <p14:creationId xmlns:p14="http://schemas.microsoft.com/office/powerpoint/2010/main" val="2135035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AC474-B735-4CA2-9D7A-ABED35F96770}"/>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D1965802-D552-42A3-8243-B28049F88CB3}"/>
              </a:ext>
            </a:extLst>
          </p:cNvPr>
          <p:cNvSpPr txBox="1"/>
          <p:nvPr/>
        </p:nvSpPr>
        <p:spPr>
          <a:xfrm>
            <a:off x="914400" y="1844824"/>
            <a:ext cx="7041976" cy="2862322"/>
          </a:xfrm>
          <a:prstGeom prst="rect">
            <a:avLst/>
          </a:prstGeom>
          <a:noFill/>
        </p:spPr>
        <p:txBody>
          <a:bodyPr wrap="square" rtlCol="0">
            <a:spAutoFit/>
          </a:bodyPr>
          <a:lstStyle/>
          <a:p>
            <a:r>
              <a:rPr lang="en-MY" dirty="0"/>
              <a:t>Which of the following tools should you recommend to an employer who seeks to improve employee engagement?</a:t>
            </a:r>
          </a:p>
          <a:p>
            <a:endParaRPr lang="en-MY" dirty="0"/>
          </a:p>
          <a:p>
            <a:pPr marL="342900" indent="-342900">
              <a:buAutoNum type="alphaUcPeriod"/>
            </a:pPr>
            <a:r>
              <a:rPr lang="en-MY" dirty="0"/>
              <a:t>An increase in compensation</a:t>
            </a:r>
          </a:p>
          <a:p>
            <a:pPr marL="342900" indent="-342900">
              <a:buAutoNum type="alphaUcPeriod"/>
            </a:pPr>
            <a:endParaRPr lang="en-MY" dirty="0"/>
          </a:p>
          <a:p>
            <a:r>
              <a:rPr lang="en-MY" dirty="0"/>
              <a:t>B. Supervisor training</a:t>
            </a:r>
          </a:p>
          <a:p>
            <a:endParaRPr lang="en-MY" dirty="0"/>
          </a:p>
          <a:p>
            <a:r>
              <a:rPr lang="en-MY" dirty="0"/>
              <a:t>C. An investment in engagement analytics</a:t>
            </a:r>
          </a:p>
          <a:p>
            <a:endParaRPr lang="en-MY" dirty="0"/>
          </a:p>
          <a:p>
            <a:r>
              <a:rPr lang="en-MY" dirty="0"/>
              <a:t>D. A system for flexible work arrangements</a:t>
            </a:r>
          </a:p>
        </p:txBody>
      </p:sp>
    </p:spTree>
    <p:extLst>
      <p:ext uri="{BB962C8B-B14F-4D97-AF65-F5344CB8AC3E}">
        <p14:creationId xmlns:p14="http://schemas.microsoft.com/office/powerpoint/2010/main" val="1040233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03EB7-25BA-44A8-A07B-AADEB6BDEEE7}"/>
              </a:ext>
            </a:extLst>
          </p:cNvPr>
          <p:cNvSpPr>
            <a:spLocks noGrp="1"/>
          </p:cNvSpPr>
          <p:nvPr>
            <p:ph type="title"/>
          </p:nvPr>
        </p:nvSpPr>
        <p:spPr/>
        <p:txBody>
          <a:bodyPr/>
          <a:lstStyle/>
          <a:p>
            <a:r>
              <a:rPr lang="en-MY" dirty="0"/>
              <a:t>Answer # 2</a:t>
            </a:r>
          </a:p>
        </p:txBody>
      </p:sp>
      <p:sp>
        <p:nvSpPr>
          <p:cNvPr id="4" name="TextBox 3">
            <a:extLst>
              <a:ext uri="{FF2B5EF4-FFF2-40B4-BE49-F238E27FC236}">
                <a16:creationId xmlns:a16="http://schemas.microsoft.com/office/drawing/2014/main" id="{6FA8409C-29DA-4535-8CFE-FA100CA8A443}"/>
              </a:ext>
            </a:extLst>
          </p:cNvPr>
          <p:cNvSpPr txBox="1"/>
          <p:nvPr/>
        </p:nvSpPr>
        <p:spPr>
          <a:xfrm>
            <a:off x="683568" y="1700808"/>
            <a:ext cx="8003232" cy="2554545"/>
          </a:xfrm>
          <a:prstGeom prst="rect">
            <a:avLst/>
          </a:prstGeom>
          <a:noFill/>
        </p:spPr>
        <p:txBody>
          <a:bodyPr wrap="square" rtlCol="0">
            <a:spAutoFit/>
          </a:bodyPr>
          <a:lstStyle/>
          <a:p>
            <a:r>
              <a:rPr lang="en-MY" sz="2000" dirty="0"/>
              <a:t>Option - C.</a:t>
            </a:r>
          </a:p>
          <a:p>
            <a:endParaRPr lang="en-MY" sz="2000" dirty="0"/>
          </a:p>
          <a:p>
            <a:r>
              <a:rPr lang="en-MY" sz="2000" dirty="0"/>
              <a:t> The key to effective employee engagement programs and tools is understanding what a specific workforce needs and what factors affect engagement levels. Before you can make a recommendation to improve employee engagement, you should invest in a tool that collects information to help the employer make informed, data-driven decisions.</a:t>
            </a:r>
          </a:p>
        </p:txBody>
      </p:sp>
    </p:spTree>
    <p:extLst>
      <p:ext uri="{BB962C8B-B14F-4D97-AF65-F5344CB8AC3E}">
        <p14:creationId xmlns:p14="http://schemas.microsoft.com/office/powerpoint/2010/main" val="4014345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E2EBF-6BAF-487C-AA33-D4DED10A40AF}"/>
              </a:ext>
            </a:extLst>
          </p:cNvPr>
          <p:cNvSpPr>
            <a:spLocks noGrp="1"/>
          </p:cNvSpPr>
          <p:nvPr>
            <p:ph type="title"/>
          </p:nvPr>
        </p:nvSpPr>
        <p:spPr/>
        <p:txBody>
          <a:bodyPr/>
          <a:lstStyle/>
          <a:p>
            <a:r>
              <a:rPr lang="en-MY" dirty="0"/>
              <a:t>Question # 3</a:t>
            </a:r>
          </a:p>
        </p:txBody>
      </p:sp>
      <p:sp>
        <p:nvSpPr>
          <p:cNvPr id="4" name="TextBox 3">
            <a:extLst>
              <a:ext uri="{FF2B5EF4-FFF2-40B4-BE49-F238E27FC236}">
                <a16:creationId xmlns:a16="http://schemas.microsoft.com/office/drawing/2014/main" id="{E207ADB6-0549-4A2A-9F8D-FE019F8FA3CB}"/>
              </a:ext>
            </a:extLst>
          </p:cNvPr>
          <p:cNvSpPr txBox="1"/>
          <p:nvPr/>
        </p:nvSpPr>
        <p:spPr>
          <a:xfrm>
            <a:off x="755576" y="1844824"/>
            <a:ext cx="7931224" cy="3693319"/>
          </a:xfrm>
          <a:prstGeom prst="rect">
            <a:avLst/>
          </a:prstGeom>
          <a:noFill/>
        </p:spPr>
        <p:txBody>
          <a:bodyPr wrap="square" rtlCol="0">
            <a:spAutoFit/>
          </a:bodyPr>
          <a:lstStyle/>
          <a:p>
            <a:r>
              <a:rPr lang="en-MY" dirty="0"/>
              <a:t>Fill in the blanks: </a:t>
            </a:r>
          </a:p>
          <a:p>
            <a:endParaRPr lang="en-MY" dirty="0"/>
          </a:p>
          <a:p>
            <a:r>
              <a:rPr lang="en-MY" dirty="0"/>
              <a:t>______________refers to the way an employee feels when working on job tasks, whereas ___________refers to an evaluation of the organization as a whole.</a:t>
            </a:r>
          </a:p>
          <a:p>
            <a:endParaRPr lang="en-MY" dirty="0"/>
          </a:p>
          <a:p>
            <a:pPr marL="342900" indent="-342900">
              <a:buAutoNum type="alphaUcPeriod"/>
            </a:pPr>
            <a:r>
              <a:rPr lang="en-MY" dirty="0"/>
              <a:t>Work engagement; organizational commitment</a:t>
            </a:r>
          </a:p>
          <a:p>
            <a:pPr marL="342900" indent="-342900">
              <a:buAutoNum type="alphaUcPeriod"/>
            </a:pPr>
            <a:endParaRPr lang="en-MY" dirty="0"/>
          </a:p>
          <a:p>
            <a:r>
              <a:rPr lang="en-MY" dirty="0"/>
              <a:t>B. Organizational commitment; work engagement</a:t>
            </a:r>
          </a:p>
          <a:p>
            <a:endParaRPr lang="en-MY" dirty="0"/>
          </a:p>
          <a:p>
            <a:r>
              <a:rPr lang="en-MY" dirty="0"/>
              <a:t>C. Work engagement; job satisfaction</a:t>
            </a:r>
          </a:p>
          <a:p>
            <a:endParaRPr lang="en-MY" dirty="0"/>
          </a:p>
          <a:p>
            <a:r>
              <a:rPr lang="en-MY" dirty="0"/>
              <a:t>D. Job satisfaction; work engagement</a:t>
            </a:r>
          </a:p>
        </p:txBody>
      </p:sp>
    </p:spTree>
    <p:extLst>
      <p:ext uri="{BB962C8B-B14F-4D97-AF65-F5344CB8AC3E}">
        <p14:creationId xmlns:p14="http://schemas.microsoft.com/office/powerpoint/2010/main" val="2039923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4B80-B558-414B-8C7B-3C35AC1157B2}"/>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34FE1BBF-9FEB-42D5-ADDE-8BEA7FE2BA99}"/>
              </a:ext>
            </a:extLst>
          </p:cNvPr>
          <p:cNvSpPr txBox="1"/>
          <p:nvPr/>
        </p:nvSpPr>
        <p:spPr>
          <a:xfrm>
            <a:off x="916534" y="1916832"/>
            <a:ext cx="7056784" cy="2554545"/>
          </a:xfrm>
          <a:prstGeom prst="rect">
            <a:avLst/>
          </a:prstGeom>
          <a:noFill/>
        </p:spPr>
        <p:txBody>
          <a:bodyPr wrap="square" rtlCol="0">
            <a:spAutoFit/>
          </a:bodyPr>
          <a:lstStyle/>
          <a:p>
            <a:r>
              <a:rPr lang="en-MY" sz="2000" dirty="0"/>
              <a:t>Option - A. </a:t>
            </a:r>
          </a:p>
          <a:p>
            <a:endParaRPr lang="en-MY" sz="2000" dirty="0"/>
          </a:p>
          <a:p>
            <a:r>
              <a:rPr lang="en-MY" sz="2000" dirty="0"/>
              <a:t>Many HR practitioners and businesses use the terms work engagement and job satisfaction interchangeably. Organizational science has found that work engagement refers to how employees feel about the job tasks, whereas organizational commitment refers to how employees feel about the company as a whole.</a:t>
            </a:r>
          </a:p>
        </p:txBody>
      </p:sp>
    </p:spTree>
    <p:extLst>
      <p:ext uri="{BB962C8B-B14F-4D97-AF65-F5344CB8AC3E}">
        <p14:creationId xmlns:p14="http://schemas.microsoft.com/office/powerpoint/2010/main" val="329444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6237B-09F7-410C-91A6-B3FCF4FB5BD4}"/>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E4A8CE3A-15B7-429A-B89B-595AA54F3A88}"/>
              </a:ext>
            </a:extLst>
          </p:cNvPr>
          <p:cNvSpPr txBox="1"/>
          <p:nvPr/>
        </p:nvSpPr>
        <p:spPr>
          <a:xfrm>
            <a:off x="750404" y="1628800"/>
            <a:ext cx="8070068" cy="4247317"/>
          </a:xfrm>
          <a:prstGeom prst="rect">
            <a:avLst/>
          </a:prstGeom>
          <a:noFill/>
        </p:spPr>
        <p:txBody>
          <a:bodyPr wrap="square" rtlCol="0">
            <a:spAutoFit/>
          </a:bodyPr>
          <a:lstStyle/>
          <a:p>
            <a:r>
              <a:rPr lang="en-MY" dirty="0"/>
              <a:t>As the VP of HR for a leading technology company, you note through metrics that your conversion rate of applicant to hire remains low. Which of the following strategies would be the most effective to improve your hiring ratio?</a:t>
            </a:r>
          </a:p>
          <a:p>
            <a:endParaRPr lang="en-MY" dirty="0"/>
          </a:p>
          <a:p>
            <a:pPr marL="342900" indent="-342900">
              <a:buAutoNum type="alphaUcPeriod"/>
            </a:pPr>
            <a:r>
              <a:rPr lang="en-MY" dirty="0"/>
              <a:t>Question the accuracy of the conversion rate and dive into the source data.</a:t>
            </a:r>
          </a:p>
          <a:p>
            <a:pPr marL="342900" indent="-342900">
              <a:buAutoNum type="alphaUcPeriod"/>
            </a:pPr>
            <a:endParaRPr lang="en-MY" dirty="0"/>
          </a:p>
          <a:p>
            <a:r>
              <a:rPr lang="en-MY" dirty="0"/>
              <a:t>B. Train supervisors to be better interviewers and to promote the employer brand.</a:t>
            </a:r>
          </a:p>
          <a:p>
            <a:endParaRPr lang="en-MY" dirty="0"/>
          </a:p>
          <a:p>
            <a:r>
              <a:rPr lang="en-MY" dirty="0"/>
              <a:t>C. Build a business case for the executive team that you must start to invest in candidate experience activities.</a:t>
            </a:r>
          </a:p>
          <a:p>
            <a:endParaRPr lang="en-MY" dirty="0"/>
          </a:p>
          <a:p>
            <a:r>
              <a:rPr lang="en-MY" dirty="0"/>
              <a:t>D. Conduct a market wage survey to ensure company wage bands are competitive.</a:t>
            </a:r>
          </a:p>
        </p:txBody>
      </p:sp>
    </p:spTree>
    <p:extLst>
      <p:ext uri="{BB962C8B-B14F-4D97-AF65-F5344CB8AC3E}">
        <p14:creationId xmlns:p14="http://schemas.microsoft.com/office/powerpoint/2010/main" val="635862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6ADD-A710-4F2F-B03C-5EC21664A9FC}"/>
              </a:ext>
            </a:extLst>
          </p:cNvPr>
          <p:cNvSpPr>
            <a:spLocks noGrp="1"/>
          </p:cNvSpPr>
          <p:nvPr>
            <p:ph type="title"/>
          </p:nvPr>
        </p:nvSpPr>
        <p:spPr/>
        <p:txBody>
          <a:bodyPr/>
          <a:lstStyle/>
          <a:p>
            <a:r>
              <a:rPr lang="en-MY" dirty="0"/>
              <a:t>Answer # 4</a:t>
            </a:r>
          </a:p>
        </p:txBody>
      </p:sp>
      <p:sp>
        <p:nvSpPr>
          <p:cNvPr id="4" name="TextBox 3">
            <a:extLst>
              <a:ext uri="{FF2B5EF4-FFF2-40B4-BE49-F238E27FC236}">
                <a16:creationId xmlns:a16="http://schemas.microsoft.com/office/drawing/2014/main" id="{335C3CC2-5BF4-4E83-B29A-B6E7AD62A207}"/>
              </a:ext>
            </a:extLst>
          </p:cNvPr>
          <p:cNvSpPr txBox="1"/>
          <p:nvPr/>
        </p:nvSpPr>
        <p:spPr>
          <a:xfrm>
            <a:off x="798984" y="1700808"/>
            <a:ext cx="7887816" cy="3170099"/>
          </a:xfrm>
          <a:prstGeom prst="rect">
            <a:avLst/>
          </a:prstGeom>
          <a:noFill/>
        </p:spPr>
        <p:txBody>
          <a:bodyPr wrap="square" rtlCol="0">
            <a:spAutoFit/>
          </a:bodyPr>
          <a:lstStyle/>
          <a:p>
            <a:r>
              <a:rPr lang="en-MY" sz="2000" dirty="0"/>
              <a:t>Option - C. </a:t>
            </a:r>
          </a:p>
          <a:p>
            <a:endParaRPr lang="en-MY" sz="2000" dirty="0"/>
          </a:p>
          <a:p>
            <a:r>
              <a:rPr lang="en-MY" sz="2000" dirty="0"/>
              <a:t>The strategic role of HR in L&amp;D activities begins by hiring talent who are curious and open to employee development activities. If the hiring process is broken, it may compromise your ability to build a talent management program that has meaningful business outcomes. Additionally, a talent management strategy will address the employer brand (career pathing, professional development)—information that is shared with candidates long before they decide to work for a company.</a:t>
            </a:r>
          </a:p>
        </p:txBody>
      </p:sp>
    </p:spTree>
    <p:extLst>
      <p:ext uri="{BB962C8B-B14F-4D97-AF65-F5344CB8AC3E}">
        <p14:creationId xmlns:p14="http://schemas.microsoft.com/office/powerpoint/2010/main" val="175150864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84</TotalTime>
  <Words>583</Words>
  <Application>Microsoft Office PowerPoint</Application>
  <PresentationFormat>On-screen Show (4:3)</PresentationFormat>
  <Paragraphs>60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cp:revision>
  <cp:lastPrinted>1601-01-01T00:00:00Z</cp:lastPrinted>
  <dcterms:created xsi:type="dcterms:W3CDTF">2020-07-09T15:12:46Z</dcterms:created>
  <dcterms:modified xsi:type="dcterms:W3CDTF">2020-09-06T16:25:57Z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