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 and Answer</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13 Sep 2020</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0C6FBC6B-D80A-44A2-81AF-15863E1BBFD9}"/>
              </a:ext>
            </a:extLst>
          </p:cNvPr>
          <p:cNvSpPr txBox="1"/>
          <p:nvPr/>
        </p:nvSpPr>
        <p:spPr>
          <a:xfrm>
            <a:off x="696144" y="1628800"/>
            <a:ext cx="8208912" cy="4801314"/>
          </a:xfrm>
          <a:prstGeom prst="rect">
            <a:avLst/>
          </a:prstGeom>
          <a:noFill/>
        </p:spPr>
        <p:txBody>
          <a:bodyPr wrap="square" rtlCol="0">
            <a:spAutoFit/>
          </a:bodyPr>
          <a:lstStyle/>
          <a:p>
            <a:r>
              <a:rPr lang="en-MY" dirty="0"/>
              <a:t>You recently received a complaint about the quality manager from one of his direct reports that he was behaving unprofessionally. This was out of character for the quality manager, as he normally is easy to work with, so you hesitated to open a formal investigation. A week later, you receive another, related complaint that made you realize you had to intervene. In looking at his file, it had been more than a year since his last performance appraisal, so you decided to start there. Which of the following methods should you use that would best address the manager’s recent behavioural issues?</a:t>
            </a:r>
          </a:p>
          <a:p>
            <a:endParaRPr lang="en-MY" dirty="0"/>
          </a:p>
          <a:p>
            <a:pPr marL="342900" indent="-342900">
              <a:buAutoNum type="alphaUcPeriod"/>
            </a:pPr>
            <a:r>
              <a:rPr lang="en-MY" dirty="0"/>
              <a:t>Multisource feedback</a:t>
            </a:r>
          </a:p>
          <a:p>
            <a:pPr marL="342900" indent="-342900">
              <a:buAutoNum type="alphaUcPeriod"/>
            </a:pPr>
            <a:endParaRPr lang="en-MY" dirty="0"/>
          </a:p>
          <a:p>
            <a:r>
              <a:rPr lang="en-MY" dirty="0"/>
              <a:t>B. BAR scale</a:t>
            </a:r>
          </a:p>
          <a:p>
            <a:endParaRPr lang="en-MY" dirty="0"/>
          </a:p>
          <a:p>
            <a:r>
              <a:rPr lang="en-MY" dirty="0"/>
              <a:t>C. Critical incident</a:t>
            </a:r>
          </a:p>
          <a:p>
            <a:endParaRPr lang="en-MY" dirty="0"/>
          </a:p>
          <a:p>
            <a:r>
              <a:rPr lang="en-MY" dirty="0"/>
              <a:t>D. Observation</a:t>
            </a:r>
          </a:p>
          <a:p>
            <a:endParaRPr lang="en-MY" dirty="0"/>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1</a:t>
            </a:r>
          </a:p>
        </p:txBody>
      </p:sp>
      <p:sp>
        <p:nvSpPr>
          <p:cNvPr id="4" name="TextBox 3">
            <a:extLst>
              <a:ext uri="{FF2B5EF4-FFF2-40B4-BE49-F238E27FC236}">
                <a16:creationId xmlns:a16="http://schemas.microsoft.com/office/drawing/2014/main" id="{06ACF418-6EEE-4F0A-868F-7A620B058ECA}"/>
              </a:ext>
            </a:extLst>
          </p:cNvPr>
          <p:cNvSpPr txBox="1"/>
          <p:nvPr/>
        </p:nvSpPr>
        <p:spPr>
          <a:xfrm>
            <a:off x="1043608" y="1772816"/>
            <a:ext cx="7643192" cy="2031325"/>
          </a:xfrm>
          <a:prstGeom prst="rect">
            <a:avLst/>
          </a:prstGeom>
          <a:noFill/>
        </p:spPr>
        <p:txBody>
          <a:bodyPr wrap="square" rtlCol="0">
            <a:spAutoFit/>
          </a:bodyPr>
          <a:lstStyle/>
          <a:p>
            <a:r>
              <a:rPr lang="en-MY" dirty="0">
                <a:latin typeface="+mn-lt"/>
              </a:rPr>
              <a:t>Option - A.</a:t>
            </a:r>
          </a:p>
          <a:p>
            <a:endParaRPr lang="en-MY" dirty="0">
              <a:latin typeface="+mn-lt"/>
            </a:endParaRPr>
          </a:p>
          <a:p>
            <a:r>
              <a:rPr lang="en-MY" dirty="0">
                <a:latin typeface="+mn-lt"/>
              </a:rPr>
              <a:t> Multisource feedback, also known as 360-degree feedback and upward appraisals, involves multiple </a:t>
            </a:r>
            <a:r>
              <a:rPr lang="en-MY" dirty="0" err="1">
                <a:latin typeface="+mn-lt"/>
              </a:rPr>
              <a:t>raters</a:t>
            </a:r>
            <a:r>
              <a:rPr lang="en-MY" dirty="0">
                <a:latin typeface="+mn-lt"/>
              </a:rPr>
              <a:t> at various levels within the organization. They are useful tools to get a clear picture of how an employee is performing while at the same time reducing </a:t>
            </a:r>
            <a:r>
              <a:rPr lang="en-MY" dirty="0" err="1">
                <a:latin typeface="+mn-lt"/>
              </a:rPr>
              <a:t>rater</a:t>
            </a:r>
            <a:r>
              <a:rPr lang="en-MY" dirty="0">
                <a:latin typeface="+mn-lt"/>
              </a:rPr>
              <a:t> bias and involving subordinates in the feedback process.</a:t>
            </a:r>
          </a:p>
        </p:txBody>
      </p:sp>
    </p:spTree>
    <p:extLst>
      <p:ext uri="{BB962C8B-B14F-4D97-AF65-F5344CB8AC3E}">
        <p14:creationId xmlns:p14="http://schemas.microsoft.com/office/powerpoint/2010/main" val="3204871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8D71EC23-1402-48D0-81F0-425C654655BC}"/>
              </a:ext>
            </a:extLst>
          </p:cNvPr>
          <p:cNvSpPr txBox="1"/>
          <p:nvPr/>
        </p:nvSpPr>
        <p:spPr>
          <a:xfrm>
            <a:off x="914400" y="1844824"/>
            <a:ext cx="7978080" cy="3416320"/>
          </a:xfrm>
          <a:prstGeom prst="rect">
            <a:avLst/>
          </a:prstGeom>
          <a:noFill/>
        </p:spPr>
        <p:txBody>
          <a:bodyPr wrap="square" rtlCol="0">
            <a:spAutoFit/>
          </a:bodyPr>
          <a:lstStyle/>
          <a:p>
            <a:r>
              <a:rPr lang="en-MY" dirty="0"/>
              <a:t>“Takes shortcuts around established procedures” and “Never deviates from established procedures” are two examples from what type of performance rating scale?</a:t>
            </a:r>
          </a:p>
          <a:p>
            <a:endParaRPr lang="en-MY" dirty="0"/>
          </a:p>
          <a:p>
            <a:pPr marL="342900" indent="-342900">
              <a:buAutoNum type="alphaUcPeriod"/>
            </a:pPr>
            <a:r>
              <a:rPr lang="en-MY" dirty="0"/>
              <a:t>Comparison</a:t>
            </a:r>
          </a:p>
          <a:p>
            <a:pPr marL="342900" indent="-342900">
              <a:buAutoNum type="alphaUcPeriod"/>
            </a:pPr>
            <a:endParaRPr lang="en-MY" dirty="0"/>
          </a:p>
          <a:p>
            <a:r>
              <a:rPr lang="en-MY" dirty="0"/>
              <a:t>B. Checklist</a:t>
            </a:r>
          </a:p>
          <a:p>
            <a:endParaRPr lang="en-MY" dirty="0"/>
          </a:p>
          <a:p>
            <a:r>
              <a:rPr lang="en-MY" dirty="0"/>
              <a:t>C. Narrative</a:t>
            </a:r>
          </a:p>
          <a:p>
            <a:endParaRPr lang="en-MY" dirty="0"/>
          </a:p>
          <a:p>
            <a:r>
              <a:rPr lang="en-MY" dirty="0"/>
              <a:t>D. Behaviourally anchored</a:t>
            </a:r>
          </a:p>
          <a:p>
            <a:endParaRPr lang="en-MY" dirty="0"/>
          </a:p>
        </p:txBody>
      </p:sp>
    </p:spTree>
    <p:extLst>
      <p:ext uri="{BB962C8B-B14F-4D97-AF65-F5344CB8AC3E}">
        <p14:creationId xmlns:p14="http://schemas.microsoft.com/office/powerpoint/2010/main" val="1181669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2</a:t>
            </a:r>
          </a:p>
        </p:txBody>
      </p:sp>
      <p:sp>
        <p:nvSpPr>
          <p:cNvPr id="4" name="TextBox 3">
            <a:extLst>
              <a:ext uri="{FF2B5EF4-FFF2-40B4-BE49-F238E27FC236}">
                <a16:creationId xmlns:a16="http://schemas.microsoft.com/office/drawing/2014/main" id="{1615A9D3-2A28-4154-93E6-28F4509FCEC0}"/>
              </a:ext>
            </a:extLst>
          </p:cNvPr>
          <p:cNvSpPr txBox="1"/>
          <p:nvPr/>
        </p:nvSpPr>
        <p:spPr>
          <a:xfrm>
            <a:off x="1043608" y="1916832"/>
            <a:ext cx="7272808" cy="1477328"/>
          </a:xfrm>
          <a:prstGeom prst="rect">
            <a:avLst/>
          </a:prstGeom>
          <a:noFill/>
        </p:spPr>
        <p:txBody>
          <a:bodyPr wrap="square" rtlCol="0">
            <a:spAutoFit/>
          </a:bodyPr>
          <a:lstStyle/>
          <a:p>
            <a:r>
              <a:rPr lang="en-MY" dirty="0"/>
              <a:t>Option - D.</a:t>
            </a:r>
          </a:p>
          <a:p>
            <a:endParaRPr lang="en-MY" dirty="0"/>
          </a:p>
          <a:p>
            <a:r>
              <a:rPr lang="en-MY" dirty="0"/>
              <a:t> Behaviourally anchored rating scales (BARS) are characterized by degrees of employee performance expressed as </a:t>
            </a:r>
            <a:r>
              <a:rPr lang="en-MY" dirty="0" err="1"/>
              <a:t>behavioral</a:t>
            </a:r>
            <a:r>
              <a:rPr lang="en-MY" dirty="0"/>
              <a:t> descriptions.</a:t>
            </a:r>
          </a:p>
        </p:txBody>
      </p:sp>
    </p:spTree>
    <p:extLst>
      <p:ext uri="{BB962C8B-B14F-4D97-AF65-F5344CB8AC3E}">
        <p14:creationId xmlns:p14="http://schemas.microsoft.com/office/powerpoint/2010/main" val="2812098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4" name="TextBox 3">
            <a:extLst>
              <a:ext uri="{FF2B5EF4-FFF2-40B4-BE49-F238E27FC236}">
                <a16:creationId xmlns:a16="http://schemas.microsoft.com/office/drawing/2014/main" id="{04C65C53-E337-42DB-9C8B-0708A3C33B2A}"/>
              </a:ext>
            </a:extLst>
          </p:cNvPr>
          <p:cNvSpPr txBox="1"/>
          <p:nvPr/>
        </p:nvSpPr>
        <p:spPr>
          <a:xfrm>
            <a:off x="685800" y="1628800"/>
            <a:ext cx="8001000" cy="4247317"/>
          </a:xfrm>
          <a:prstGeom prst="rect">
            <a:avLst/>
          </a:prstGeom>
          <a:noFill/>
        </p:spPr>
        <p:txBody>
          <a:bodyPr wrap="square" rtlCol="0">
            <a:spAutoFit/>
          </a:bodyPr>
          <a:lstStyle/>
          <a:p>
            <a:r>
              <a:rPr lang="en-MY" dirty="0"/>
              <a:t>A new supervisory position has opened up at the grocery chain where you work. Senior leaders asked you to review the most recent performance appraisals to help identify which employee should be promoted. Upon doing so, you noted that the majority of the eligible employees all had been lumped together in the top of the scale distribution. This is an example of what type of rating scale error?</a:t>
            </a:r>
          </a:p>
          <a:p>
            <a:endParaRPr lang="en-MY" dirty="0"/>
          </a:p>
          <a:p>
            <a:pPr marL="342900" indent="-342900">
              <a:buAutoNum type="alphaUcPeriod"/>
            </a:pPr>
            <a:r>
              <a:rPr lang="en-MY" dirty="0"/>
              <a:t>Halo effect</a:t>
            </a:r>
          </a:p>
          <a:p>
            <a:pPr marL="342900" indent="-342900">
              <a:buAutoNum type="alphaUcPeriod"/>
            </a:pPr>
            <a:endParaRPr lang="en-MY" dirty="0"/>
          </a:p>
          <a:p>
            <a:r>
              <a:rPr lang="en-MY" dirty="0"/>
              <a:t>B. Forced distribution</a:t>
            </a:r>
          </a:p>
          <a:p>
            <a:endParaRPr lang="en-MY" dirty="0"/>
          </a:p>
          <a:p>
            <a:r>
              <a:rPr lang="en-MY" dirty="0"/>
              <a:t>C. Horn effect</a:t>
            </a:r>
          </a:p>
          <a:p>
            <a:endParaRPr lang="en-MY" dirty="0"/>
          </a:p>
          <a:p>
            <a:r>
              <a:rPr lang="en-MY" dirty="0"/>
              <a:t>D. Range restriction</a:t>
            </a:r>
          </a:p>
          <a:p>
            <a:endParaRPr lang="en-MY" dirty="0"/>
          </a:p>
        </p:txBody>
      </p:sp>
    </p:spTree>
    <p:extLst>
      <p:ext uri="{BB962C8B-B14F-4D97-AF65-F5344CB8AC3E}">
        <p14:creationId xmlns:p14="http://schemas.microsoft.com/office/powerpoint/2010/main" val="101980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3</a:t>
            </a:r>
          </a:p>
        </p:txBody>
      </p:sp>
      <p:sp>
        <p:nvSpPr>
          <p:cNvPr id="4" name="TextBox 3">
            <a:extLst>
              <a:ext uri="{FF2B5EF4-FFF2-40B4-BE49-F238E27FC236}">
                <a16:creationId xmlns:a16="http://schemas.microsoft.com/office/drawing/2014/main" id="{50890BF3-956B-4A39-969E-D745692591A1}"/>
              </a:ext>
            </a:extLst>
          </p:cNvPr>
          <p:cNvSpPr txBox="1"/>
          <p:nvPr/>
        </p:nvSpPr>
        <p:spPr>
          <a:xfrm>
            <a:off x="1115616" y="1844824"/>
            <a:ext cx="7344816" cy="2031325"/>
          </a:xfrm>
          <a:prstGeom prst="rect">
            <a:avLst/>
          </a:prstGeom>
          <a:noFill/>
        </p:spPr>
        <p:txBody>
          <a:bodyPr wrap="square" rtlCol="0">
            <a:spAutoFit/>
          </a:bodyPr>
          <a:lstStyle/>
          <a:p>
            <a:r>
              <a:rPr lang="en-MY" dirty="0"/>
              <a:t>Option - D. </a:t>
            </a:r>
          </a:p>
          <a:p>
            <a:endParaRPr lang="en-MY" dirty="0"/>
          </a:p>
          <a:p>
            <a:r>
              <a:rPr lang="en-MY" dirty="0"/>
              <a:t>Range restriction occurs when only a small part of a rating scale is used when giving performance appraisals. Employee morale can be affected when this occurs; employees who believe they are top performers will feel as though their contributions aren’t distinguished</a:t>
            </a:r>
          </a:p>
          <a:p>
            <a:r>
              <a:rPr lang="en-MY" dirty="0"/>
              <a:t>from those of the more lacklustre performers in the department.</a:t>
            </a:r>
          </a:p>
        </p:txBody>
      </p:sp>
    </p:spTree>
    <p:extLst>
      <p:ext uri="{BB962C8B-B14F-4D97-AF65-F5344CB8AC3E}">
        <p14:creationId xmlns:p14="http://schemas.microsoft.com/office/powerpoint/2010/main" val="2949925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4</a:t>
            </a:r>
          </a:p>
        </p:txBody>
      </p:sp>
      <p:sp>
        <p:nvSpPr>
          <p:cNvPr id="4" name="TextBox 3">
            <a:extLst>
              <a:ext uri="{FF2B5EF4-FFF2-40B4-BE49-F238E27FC236}">
                <a16:creationId xmlns:a16="http://schemas.microsoft.com/office/drawing/2014/main" id="{28624F5E-E2C3-4675-ABB5-0E99F70F3CA5}"/>
              </a:ext>
            </a:extLst>
          </p:cNvPr>
          <p:cNvSpPr txBox="1"/>
          <p:nvPr/>
        </p:nvSpPr>
        <p:spPr>
          <a:xfrm>
            <a:off x="785025" y="1700808"/>
            <a:ext cx="7884368" cy="3139321"/>
          </a:xfrm>
          <a:prstGeom prst="rect">
            <a:avLst/>
          </a:prstGeom>
          <a:noFill/>
        </p:spPr>
        <p:txBody>
          <a:bodyPr wrap="square" rtlCol="0">
            <a:spAutoFit/>
          </a:bodyPr>
          <a:lstStyle/>
          <a:p>
            <a:r>
              <a:rPr lang="en-MY" dirty="0"/>
              <a:t>When calculating the number of new hires in a 12-month period, you drop the oldest number when a recent month is added. This is an example of what type of quantitative analysis?</a:t>
            </a:r>
          </a:p>
          <a:p>
            <a:endParaRPr lang="en-MY" dirty="0"/>
          </a:p>
          <a:p>
            <a:r>
              <a:rPr lang="en-MY" dirty="0"/>
              <a:t>A. Mean</a:t>
            </a:r>
          </a:p>
          <a:p>
            <a:endParaRPr lang="en-MY" dirty="0"/>
          </a:p>
          <a:p>
            <a:r>
              <a:rPr lang="en-MY" dirty="0"/>
              <a:t>B. Central tendency</a:t>
            </a:r>
          </a:p>
          <a:p>
            <a:endParaRPr lang="en-MY" dirty="0"/>
          </a:p>
          <a:p>
            <a:r>
              <a:rPr lang="en-MY" dirty="0"/>
              <a:t>C. Rolling average</a:t>
            </a:r>
          </a:p>
          <a:p>
            <a:endParaRPr lang="en-MY" dirty="0"/>
          </a:p>
          <a:p>
            <a:r>
              <a:rPr lang="en-MY" dirty="0"/>
              <a:t>D. Weighted average</a:t>
            </a:r>
          </a:p>
        </p:txBody>
      </p:sp>
    </p:spTree>
    <p:extLst>
      <p:ext uri="{BB962C8B-B14F-4D97-AF65-F5344CB8AC3E}">
        <p14:creationId xmlns:p14="http://schemas.microsoft.com/office/powerpoint/2010/main" val="421236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4</a:t>
            </a:r>
          </a:p>
        </p:txBody>
      </p:sp>
      <p:sp>
        <p:nvSpPr>
          <p:cNvPr id="4" name="TextBox 3">
            <a:extLst>
              <a:ext uri="{FF2B5EF4-FFF2-40B4-BE49-F238E27FC236}">
                <a16:creationId xmlns:a16="http://schemas.microsoft.com/office/drawing/2014/main" id="{39BF9556-17E1-40EE-9CAC-FF83CBCBD9BD}"/>
              </a:ext>
            </a:extLst>
          </p:cNvPr>
          <p:cNvSpPr txBox="1"/>
          <p:nvPr/>
        </p:nvSpPr>
        <p:spPr>
          <a:xfrm>
            <a:off x="1115616" y="1988840"/>
            <a:ext cx="7272808" cy="1477328"/>
          </a:xfrm>
          <a:prstGeom prst="rect">
            <a:avLst/>
          </a:prstGeom>
          <a:noFill/>
        </p:spPr>
        <p:txBody>
          <a:bodyPr wrap="square" rtlCol="0">
            <a:spAutoFit/>
          </a:bodyPr>
          <a:lstStyle/>
          <a:p>
            <a:r>
              <a:rPr lang="en-MY" dirty="0"/>
              <a:t>Option - C.</a:t>
            </a:r>
          </a:p>
          <a:p>
            <a:endParaRPr lang="en-MY" dirty="0"/>
          </a:p>
          <a:p>
            <a:r>
              <a:rPr lang="en-MY" dirty="0"/>
              <a:t> A rolling average—sometimes called a moving average—is used to calculate an average for a specific period of time. In this scenario, as a new month is added, the oldest number is dropped.</a:t>
            </a:r>
          </a:p>
        </p:txBody>
      </p:sp>
    </p:spTree>
    <p:extLst>
      <p:ext uri="{BB962C8B-B14F-4D97-AF65-F5344CB8AC3E}">
        <p14:creationId xmlns:p14="http://schemas.microsoft.com/office/powerpoint/2010/main" val="47780238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53</TotalTime>
  <Words>514</Words>
  <Application>Microsoft Office PowerPoint</Application>
  <PresentationFormat>On-screen Show (4:3)</PresentationFormat>
  <Paragraphs>59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Times New Roman</vt:lpstr>
      <vt:lpstr>Wingdings</vt:lpstr>
      <vt:lpstr>Office Theme</vt:lpstr>
      <vt:lpstr>Question and Answer</vt:lpstr>
      <vt:lpstr>Question # 1</vt:lpstr>
      <vt:lpstr>Answer # 1</vt:lpstr>
      <vt:lpstr>Question # 2</vt:lpstr>
      <vt:lpstr>Answer # 2</vt:lpstr>
      <vt:lpstr>Question # 3</vt:lpstr>
      <vt:lpstr>Answer # 3</vt:lpstr>
      <vt:lpstr>Question # 4</vt:lpstr>
      <vt:lpstr>Answer # 4</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cp:revision>
  <cp:lastPrinted>1601-01-01T00:00:00Z</cp:lastPrinted>
  <dcterms:created xsi:type="dcterms:W3CDTF">2020-07-09T15:12:46Z</dcterms:created>
  <dcterms:modified xsi:type="dcterms:W3CDTF">2020-09-12T17:20:48Z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