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5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74D153EE-A1F4-4D31-8303-C5F835ADCA36}"/>
              </a:ext>
            </a:extLst>
          </p:cNvPr>
          <p:cNvSpPr txBox="1"/>
          <p:nvPr/>
        </p:nvSpPr>
        <p:spPr>
          <a:xfrm>
            <a:off x="827584" y="1700808"/>
            <a:ext cx="7488832" cy="3170099"/>
          </a:xfrm>
          <a:prstGeom prst="rect">
            <a:avLst/>
          </a:prstGeom>
          <a:noFill/>
        </p:spPr>
        <p:txBody>
          <a:bodyPr wrap="square" rtlCol="0">
            <a:spAutoFit/>
          </a:bodyPr>
          <a:lstStyle/>
          <a:p>
            <a:pPr algn="l"/>
            <a:r>
              <a:rPr lang="en-MY" sz="2000" b="0" i="0" u="none" strike="noStrike" baseline="0" dirty="0">
                <a:latin typeface="+mn-lt"/>
              </a:rPr>
              <a:t>Which of the following is the BEST example of how learning occurs in a high context culture?</a:t>
            </a:r>
          </a:p>
          <a:p>
            <a:pPr algn="l"/>
            <a:endParaRPr lang="en-MY" sz="2000" b="0" i="0" u="none" strike="noStrike" baseline="0" dirty="0">
              <a:latin typeface="+mn-lt"/>
            </a:endParaRPr>
          </a:p>
          <a:p>
            <a:pPr marL="342900" indent="-342900" algn="l">
              <a:buAutoNum type="alphaUcParenBoth"/>
            </a:pPr>
            <a:r>
              <a:rPr lang="en-MY" sz="2000" b="0" i="0" u="none" strike="noStrike" baseline="0" dirty="0">
                <a:latin typeface="+mn-lt"/>
              </a:rPr>
              <a:t> Learning is focused on productivity outcomes.</a:t>
            </a:r>
          </a:p>
          <a:p>
            <a:pPr marL="342900" indent="-342900" algn="l">
              <a:buAutoNum type="alphaUcParenBoth"/>
            </a:pPr>
            <a:endParaRPr lang="en-MY" sz="2000" b="0" i="0" u="none" strike="noStrike" baseline="0" dirty="0">
              <a:latin typeface="+mn-lt"/>
            </a:endParaRPr>
          </a:p>
          <a:p>
            <a:pPr algn="l"/>
            <a:r>
              <a:rPr lang="en-MY" sz="2000" b="0" i="0" u="none" strike="noStrike" baseline="0" dirty="0">
                <a:latin typeface="+mn-lt"/>
              </a:rPr>
              <a:t>(B) Learning occurs by following SOPs.</a:t>
            </a:r>
          </a:p>
          <a:p>
            <a:pPr algn="l"/>
            <a:endParaRPr lang="en-MY" sz="2000" b="0" i="0" u="none" strike="noStrike" baseline="0" dirty="0">
              <a:latin typeface="+mn-lt"/>
            </a:endParaRPr>
          </a:p>
          <a:p>
            <a:pPr algn="l"/>
            <a:r>
              <a:rPr lang="en-MY" sz="2000" b="0" i="0" u="none" strike="noStrike" baseline="0" dirty="0">
                <a:latin typeface="+mn-lt"/>
              </a:rPr>
              <a:t>(C) Learning occurs through on-the-job training and modelling.</a:t>
            </a:r>
          </a:p>
          <a:p>
            <a:pPr algn="l"/>
            <a:endParaRPr lang="en-MY" sz="2000" b="0" i="0" u="none" strike="noStrike" baseline="0" dirty="0">
              <a:latin typeface="+mn-lt"/>
            </a:endParaRPr>
          </a:p>
          <a:p>
            <a:pPr algn="l"/>
            <a:r>
              <a:rPr lang="en-MY" sz="2000" b="0" i="0" u="none" strike="noStrike" baseline="0" dirty="0">
                <a:latin typeface="+mn-lt"/>
              </a:rPr>
              <a:t>(D) Learning is focused on the technical aspects of the position.</a:t>
            </a:r>
            <a:endParaRPr lang="en-MY" sz="2000" dirty="0">
              <a:latin typeface="+mn-lt"/>
            </a:endParaRP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465E-2A17-4DB9-9D64-4E3023CB07D0}"/>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15D82D37-9123-41C4-8EC5-130C9D5D315E}"/>
              </a:ext>
            </a:extLst>
          </p:cNvPr>
          <p:cNvSpPr txBox="1"/>
          <p:nvPr/>
        </p:nvSpPr>
        <p:spPr>
          <a:xfrm>
            <a:off x="1043608" y="1844824"/>
            <a:ext cx="7772400" cy="2862322"/>
          </a:xfrm>
          <a:prstGeom prst="rect">
            <a:avLst/>
          </a:prstGeom>
          <a:noFill/>
        </p:spPr>
        <p:txBody>
          <a:bodyPr wrap="square" rtlCol="0">
            <a:spAutoFit/>
          </a:bodyPr>
          <a:lstStyle/>
          <a:p>
            <a:r>
              <a:rPr lang="en-MY" sz="2000" dirty="0"/>
              <a:t>Option - C .</a:t>
            </a:r>
          </a:p>
          <a:p>
            <a:endParaRPr lang="en-MY" sz="2000" dirty="0"/>
          </a:p>
          <a:p>
            <a:r>
              <a:rPr lang="en-MY" sz="2000" dirty="0"/>
              <a:t> A high-context culture is characterized by shared knowledge and outcomes; therefore, behaviour modelling on the job is the best answer.</a:t>
            </a:r>
          </a:p>
          <a:p>
            <a:endParaRPr lang="en-MY" sz="2000" dirty="0"/>
          </a:p>
          <a:p>
            <a:r>
              <a:rPr lang="en-MY" sz="2000" dirty="0"/>
              <a:t>A focus on productivity (A), standardized procedures (B) or the technical aspects of a job (D) are more closely related to low-context cultures.</a:t>
            </a:r>
          </a:p>
        </p:txBody>
      </p:sp>
    </p:spTree>
    <p:extLst>
      <p:ext uri="{BB962C8B-B14F-4D97-AF65-F5344CB8AC3E}">
        <p14:creationId xmlns:p14="http://schemas.microsoft.com/office/powerpoint/2010/main" val="348490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7054-1F64-469B-BFAB-F763C3A624D3}"/>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B12BB0FD-07D0-48BA-B4E1-A0ACB0F0390C}"/>
              </a:ext>
            </a:extLst>
          </p:cNvPr>
          <p:cNvSpPr txBox="1"/>
          <p:nvPr/>
        </p:nvSpPr>
        <p:spPr>
          <a:xfrm>
            <a:off x="914400" y="1772816"/>
            <a:ext cx="7772400" cy="4247317"/>
          </a:xfrm>
          <a:prstGeom prst="rect">
            <a:avLst/>
          </a:prstGeom>
          <a:noFill/>
        </p:spPr>
        <p:txBody>
          <a:bodyPr wrap="square" rtlCol="0">
            <a:spAutoFit/>
          </a:bodyPr>
          <a:lstStyle/>
          <a:p>
            <a:r>
              <a:rPr lang="en-MY" dirty="0"/>
              <a:t>Many of the employees at the IT company you help to manage have no interest in moving into a supervisory role. Additionally, because the company is small, there are not enough management positions for employees to move into, even if they desired it. However, in exit</a:t>
            </a:r>
          </a:p>
          <a:p>
            <a:r>
              <a:rPr lang="en-MY" dirty="0"/>
              <a:t>interviews you have discovered that many employees are leaving because of the lack of a clear career path within your organization. Which of the following would be an effective solution to the retention problem?</a:t>
            </a:r>
          </a:p>
          <a:p>
            <a:endParaRPr lang="en-MY" dirty="0"/>
          </a:p>
          <a:p>
            <a:pPr marL="342900" indent="-342900">
              <a:buAutoNum type="alphaUcPeriod"/>
            </a:pPr>
            <a:r>
              <a:rPr lang="en-MY" dirty="0"/>
              <a:t>Offer more training programs.</a:t>
            </a:r>
          </a:p>
          <a:p>
            <a:pPr marL="342900" indent="-342900">
              <a:buAutoNum type="alphaUcPeriod"/>
            </a:pPr>
            <a:endParaRPr lang="en-MY" dirty="0"/>
          </a:p>
          <a:p>
            <a:r>
              <a:rPr lang="en-MY" dirty="0"/>
              <a:t>B. Tie skill development to higher pay levels.</a:t>
            </a:r>
          </a:p>
          <a:p>
            <a:endParaRPr lang="en-MY" dirty="0"/>
          </a:p>
          <a:p>
            <a:r>
              <a:rPr lang="en-MY" dirty="0"/>
              <a:t>C. Design dual career ladders.</a:t>
            </a:r>
          </a:p>
          <a:p>
            <a:endParaRPr lang="en-MY" dirty="0"/>
          </a:p>
          <a:p>
            <a:r>
              <a:rPr lang="en-MY" dirty="0"/>
              <a:t>D. Pay longevity bonuses.</a:t>
            </a:r>
          </a:p>
        </p:txBody>
      </p:sp>
    </p:spTree>
    <p:extLst>
      <p:ext uri="{BB962C8B-B14F-4D97-AF65-F5344CB8AC3E}">
        <p14:creationId xmlns:p14="http://schemas.microsoft.com/office/powerpoint/2010/main" val="3696847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75248-E81E-4077-94BE-48A94007FCC3}"/>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71739A28-62D9-46F6-A0FD-863A47A6B38B}"/>
              </a:ext>
            </a:extLst>
          </p:cNvPr>
          <p:cNvSpPr txBox="1"/>
          <p:nvPr/>
        </p:nvSpPr>
        <p:spPr>
          <a:xfrm>
            <a:off x="914400" y="1916832"/>
            <a:ext cx="7772400" cy="2246769"/>
          </a:xfrm>
          <a:prstGeom prst="rect">
            <a:avLst/>
          </a:prstGeom>
          <a:noFill/>
        </p:spPr>
        <p:txBody>
          <a:bodyPr wrap="square" rtlCol="0">
            <a:spAutoFit/>
          </a:bodyPr>
          <a:lstStyle/>
          <a:p>
            <a:r>
              <a:rPr lang="en-MY" sz="2000" dirty="0">
                <a:latin typeface="+mn-lt"/>
              </a:rPr>
              <a:t>Option - C.</a:t>
            </a:r>
          </a:p>
          <a:p>
            <a:endParaRPr lang="en-MY" sz="2000" dirty="0">
              <a:latin typeface="+mn-lt"/>
            </a:endParaRPr>
          </a:p>
          <a:p>
            <a:r>
              <a:rPr lang="en-MY" sz="2000" dirty="0">
                <a:latin typeface="+mn-lt"/>
              </a:rPr>
              <a:t> A dual career ladder allows employees with superior skills to advance within the company without having to enter a management role. Often tied to advanced licensing or certifications, it is an effective way to help employees create depth in their careers as well as achieve pay increases for skill development activities.</a:t>
            </a:r>
          </a:p>
        </p:txBody>
      </p:sp>
    </p:spTree>
    <p:extLst>
      <p:ext uri="{BB962C8B-B14F-4D97-AF65-F5344CB8AC3E}">
        <p14:creationId xmlns:p14="http://schemas.microsoft.com/office/powerpoint/2010/main" val="384975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29F81-E013-4A9E-89A2-744255492305}"/>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3F31026C-E4CD-48AA-99B4-E474C4452365}"/>
              </a:ext>
            </a:extLst>
          </p:cNvPr>
          <p:cNvSpPr txBox="1"/>
          <p:nvPr/>
        </p:nvSpPr>
        <p:spPr>
          <a:xfrm>
            <a:off x="755576" y="1628800"/>
            <a:ext cx="7931224" cy="3416320"/>
          </a:xfrm>
          <a:prstGeom prst="rect">
            <a:avLst/>
          </a:prstGeom>
          <a:noFill/>
        </p:spPr>
        <p:txBody>
          <a:bodyPr wrap="square" rtlCol="0">
            <a:spAutoFit/>
          </a:bodyPr>
          <a:lstStyle/>
          <a:p>
            <a:r>
              <a:rPr lang="en-MY" dirty="0"/>
              <a:t>Under which of the following conditions would an employee focus group be properly utilized?</a:t>
            </a:r>
          </a:p>
          <a:p>
            <a:endParaRPr lang="en-MY" dirty="0"/>
          </a:p>
          <a:p>
            <a:pPr marL="342900" indent="-342900">
              <a:buAutoNum type="alphaUcPeriod"/>
            </a:pPr>
            <a:r>
              <a:rPr lang="en-MY" dirty="0"/>
              <a:t>Conducting a feedback session regarding their shared supervisor</a:t>
            </a:r>
          </a:p>
          <a:p>
            <a:pPr marL="342900" indent="-342900">
              <a:buAutoNum type="alphaUcPeriod"/>
            </a:pPr>
            <a:endParaRPr lang="en-MY" dirty="0"/>
          </a:p>
          <a:p>
            <a:r>
              <a:rPr lang="en-MY" dirty="0"/>
              <a:t>B. Identifying how satisfied employees are with their compensation packages</a:t>
            </a:r>
          </a:p>
          <a:p>
            <a:endParaRPr lang="en-MY" dirty="0"/>
          </a:p>
          <a:p>
            <a:r>
              <a:rPr lang="en-MY" dirty="0"/>
              <a:t>C. Measuring employee reaction to an active union-organizing campaign</a:t>
            </a:r>
          </a:p>
          <a:p>
            <a:endParaRPr lang="en-MY" dirty="0"/>
          </a:p>
          <a:p>
            <a:r>
              <a:rPr lang="en-MY" dirty="0"/>
              <a:t>D. Identifying what is most valuable to a particular work group when it comes to career development</a:t>
            </a:r>
          </a:p>
        </p:txBody>
      </p:sp>
    </p:spTree>
    <p:extLst>
      <p:ext uri="{BB962C8B-B14F-4D97-AF65-F5344CB8AC3E}">
        <p14:creationId xmlns:p14="http://schemas.microsoft.com/office/powerpoint/2010/main" val="42722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BE43-01B9-4F57-9B9D-CDC9879BC5C9}"/>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4EB6EB56-675D-4510-8A61-10C51CAD4F71}"/>
              </a:ext>
            </a:extLst>
          </p:cNvPr>
          <p:cNvSpPr txBox="1"/>
          <p:nvPr/>
        </p:nvSpPr>
        <p:spPr>
          <a:xfrm>
            <a:off x="1043608" y="1772816"/>
            <a:ext cx="7344816" cy="2031325"/>
          </a:xfrm>
          <a:prstGeom prst="rect">
            <a:avLst/>
          </a:prstGeom>
          <a:noFill/>
        </p:spPr>
        <p:txBody>
          <a:bodyPr wrap="square" rtlCol="0">
            <a:spAutoFit/>
          </a:bodyPr>
          <a:lstStyle/>
          <a:p>
            <a:pPr algn="l"/>
            <a:r>
              <a:rPr lang="en-MY" sz="1800" b="0" i="0" u="none" strike="noStrike" baseline="0" dirty="0">
                <a:latin typeface="+mn-lt"/>
              </a:rPr>
              <a:t>Option - D.</a:t>
            </a:r>
          </a:p>
          <a:p>
            <a:pPr algn="l"/>
            <a:endParaRPr lang="en-MY" dirty="0">
              <a:latin typeface="+mn-lt"/>
            </a:endParaRPr>
          </a:p>
          <a:p>
            <a:pPr algn="l"/>
            <a:r>
              <a:rPr lang="en-MY" sz="1800" b="0" i="0" u="none" strike="noStrike" baseline="0" dirty="0">
                <a:latin typeface="+mn-lt"/>
              </a:rPr>
              <a:t> Focus groups are an effective tool to gather employee feedback when used under the proper circumstances. Ideally, a focus group will concentrate on narrowly defined issues that affect a group of employees without compromising confidentiality or potential for breaking the law.</a:t>
            </a:r>
            <a:endParaRPr lang="en-MY" dirty="0">
              <a:latin typeface="+mn-lt"/>
            </a:endParaRPr>
          </a:p>
        </p:txBody>
      </p:sp>
    </p:spTree>
    <p:extLst>
      <p:ext uri="{BB962C8B-B14F-4D97-AF65-F5344CB8AC3E}">
        <p14:creationId xmlns:p14="http://schemas.microsoft.com/office/powerpoint/2010/main" val="2158846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C4F0-2A84-4C21-81C7-F99073F44B92}"/>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A6C4B36E-CB26-46BF-863E-F5663B592B21}"/>
              </a:ext>
            </a:extLst>
          </p:cNvPr>
          <p:cNvSpPr txBox="1"/>
          <p:nvPr/>
        </p:nvSpPr>
        <p:spPr>
          <a:xfrm>
            <a:off x="1043608" y="1844824"/>
            <a:ext cx="6696744" cy="2862322"/>
          </a:xfrm>
          <a:prstGeom prst="rect">
            <a:avLst/>
          </a:prstGeom>
          <a:noFill/>
        </p:spPr>
        <p:txBody>
          <a:bodyPr wrap="square" rtlCol="0">
            <a:spAutoFit/>
          </a:bodyPr>
          <a:lstStyle/>
          <a:p>
            <a:r>
              <a:rPr lang="en-MY" dirty="0"/>
              <a:t>If a career plan focuses on the individual employee, then who or what does career management focus on?</a:t>
            </a:r>
          </a:p>
          <a:p>
            <a:endParaRPr lang="en-MY" dirty="0"/>
          </a:p>
          <a:p>
            <a:pPr marL="342900" indent="-342900">
              <a:buAutoNum type="alphaUcPeriod"/>
            </a:pPr>
            <a:r>
              <a:rPr lang="en-MY" dirty="0"/>
              <a:t>Also the individual</a:t>
            </a:r>
          </a:p>
          <a:p>
            <a:pPr marL="342900" indent="-342900">
              <a:buAutoNum type="alphaUcPeriod"/>
            </a:pPr>
            <a:endParaRPr lang="en-MY" dirty="0"/>
          </a:p>
          <a:p>
            <a:r>
              <a:rPr lang="en-MY" dirty="0"/>
              <a:t>B. On the organization</a:t>
            </a:r>
          </a:p>
          <a:p>
            <a:endParaRPr lang="en-MY" dirty="0"/>
          </a:p>
          <a:p>
            <a:r>
              <a:rPr lang="en-MY" dirty="0"/>
              <a:t>C. On the business strategy</a:t>
            </a:r>
          </a:p>
          <a:p>
            <a:endParaRPr lang="en-MY" dirty="0"/>
          </a:p>
          <a:p>
            <a:r>
              <a:rPr lang="en-MY" dirty="0"/>
              <a:t>D. On the teams</a:t>
            </a:r>
          </a:p>
        </p:txBody>
      </p:sp>
    </p:spTree>
    <p:extLst>
      <p:ext uri="{BB962C8B-B14F-4D97-AF65-F5344CB8AC3E}">
        <p14:creationId xmlns:p14="http://schemas.microsoft.com/office/powerpoint/2010/main" val="59635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0C99-83B7-4C5F-8B42-4CC19E635ABA}"/>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24A672B4-34ED-4210-9A39-53F01238A81B}"/>
              </a:ext>
            </a:extLst>
          </p:cNvPr>
          <p:cNvSpPr txBox="1"/>
          <p:nvPr/>
        </p:nvSpPr>
        <p:spPr>
          <a:xfrm>
            <a:off x="930602" y="1700808"/>
            <a:ext cx="7385814" cy="2031325"/>
          </a:xfrm>
          <a:prstGeom prst="rect">
            <a:avLst/>
          </a:prstGeom>
          <a:noFill/>
        </p:spPr>
        <p:txBody>
          <a:bodyPr wrap="square" rtlCol="0">
            <a:spAutoFit/>
          </a:bodyPr>
          <a:lstStyle/>
          <a:p>
            <a:r>
              <a:rPr lang="en-MY" dirty="0"/>
              <a:t>Option - B. </a:t>
            </a:r>
          </a:p>
          <a:p>
            <a:endParaRPr lang="en-MY" dirty="0"/>
          </a:p>
          <a:p>
            <a:r>
              <a:rPr lang="en-MY" dirty="0"/>
              <a:t>The function of career management programs is to help support the workforce planning needs of the organization. It includes identifying current and future staffing needs, assessing employee skills, and designing the necessary training and development programs for employees to serve the current and future needs of the business.</a:t>
            </a:r>
          </a:p>
        </p:txBody>
      </p:sp>
    </p:spTree>
    <p:extLst>
      <p:ext uri="{BB962C8B-B14F-4D97-AF65-F5344CB8AC3E}">
        <p14:creationId xmlns:p14="http://schemas.microsoft.com/office/powerpoint/2010/main" val="73462174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172</TotalTime>
  <Words>529</Words>
  <Application>Microsoft Office PowerPoint</Application>
  <PresentationFormat>On-screen Show (4:3)</PresentationFormat>
  <Paragraphs>61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cp:revision>
  <cp:lastPrinted>1601-01-01T00:00:00Z</cp:lastPrinted>
  <dcterms:created xsi:type="dcterms:W3CDTF">2020-07-09T15:12:46Z</dcterms:created>
  <dcterms:modified xsi:type="dcterms:W3CDTF">2020-09-06T16:58:56Z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