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55BBA0F9-3228-405D-BCCC-0E41786AD87A}"/>
              </a:ext>
            </a:extLst>
          </p:cNvPr>
          <p:cNvSpPr txBox="1"/>
          <p:nvPr/>
        </p:nvSpPr>
        <p:spPr>
          <a:xfrm>
            <a:off x="732148" y="1720840"/>
            <a:ext cx="8136904" cy="3416320"/>
          </a:xfrm>
          <a:prstGeom prst="rect">
            <a:avLst/>
          </a:prstGeom>
          <a:noFill/>
        </p:spPr>
        <p:txBody>
          <a:bodyPr wrap="square" rtlCol="0">
            <a:spAutoFit/>
          </a:bodyPr>
          <a:lstStyle/>
          <a:p>
            <a:r>
              <a:rPr lang="en-MY" dirty="0"/>
              <a:t>A pre-employment test was used to predict the success of candidates in making statistical math calculations. Over the course of a year, employees who scored high on this test were rated higher by their supervisors than the employees who did not score as well. This test is most likely what?</a:t>
            </a:r>
          </a:p>
          <a:p>
            <a:endParaRPr lang="en-MY" dirty="0"/>
          </a:p>
          <a:p>
            <a:pPr marL="342900" indent="-342900">
              <a:buAutoNum type="alphaUcPeriod"/>
            </a:pPr>
            <a:r>
              <a:rPr lang="en-MY" dirty="0"/>
              <a:t>Reliable</a:t>
            </a:r>
          </a:p>
          <a:p>
            <a:pPr marL="342900" indent="-342900">
              <a:buAutoNum type="alphaUcPeriod"/>
            </a:pPr>
            <a:endParaRPr lang="en-MY" dirty="0"/>
          </a:p>
          <a:p>
            <a:r>
              <a:rPr lang="en-MY" dirty="0"/>
              <a:t>B. Valid</a:t>
            </a:r>
          </a:p>
          <a:p>
            <a:endParaRPr lang="en-MY" dirty="0"/>
          </a:p>
          <a:p>
            <a:r>
              <a:rPr lang="en-MY" dirty="0"/>
              <a:t>C. Unreliable</a:t>
            </a:r>
          </a:p>
          <a:p>
            <a:endParaRPr lang="en-MY" dirty="0"/>
          </a:p>
          <a:p>
            <a:r>
              <a:rPr lang="en-MY" dirty="0"/>
              <a:t>D. Both A and B</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4243B-49E7-48CB-B0DE-4894F3A72F83}"/>
              </a:ext>
            </a:extLst>
          </p:cNvPr>
          <p:cNvSpPr>
            <a:spLocks noGrp="1"/>
          </p:cNvSpPr>
          <p:nvPr>
            <p:ph type="title"/>
          </p:nvPr>
        </p:nvSpPr>
        <p:spPr/>
        <p:txBody>
          <a:bodyPr/>
          <a:lstStyle/>
          <a:p>
            <a:r>
              <a:rPr lang="en-MY" dirty="0"/>
              <a:t>Answer # 1</a:t>
            </a:r>
          </a:p>
        </p:txBody>
      </p:sp>
      <p:sp>
        <p:nvSpPr>
          <p:cNvPr id="4" name="TextBox 3">
            <a:extLst>
              <a:ext uri="{FF2B5EF4-FFF2-40B4-BE49-F238E27FC236}">
                <a16:creationId xmlns:a16="http://schemas.microsoft.com/office/drawing/2014/main" id="{A463D346-6156-4118-B0BB-72B9DEC7622E}"/>
              </a:ext>
            </a:extLst>
          </p:cNvPr>
          <p:cNvSpPr txBox="1"/>
          <p:nvPr/>
        </p:nvSpPr>
        <p:spPr>
          <a:xfrm>
            <a:off x="914400" y="1844824"/>
            <a:ext cx="7560840" cy="1631216"/>
          </a:xfrm>
          <a:prstGeom prst="rect">
            <a:avLst/>
          </a:prstGeom>
          <a:noFill/>
        </p:spPr>
        <p:txBody>
          <a:bodyPr wrap="square" rtlCol="0">
            <a:spAutoFit/>
          </a:bodyPr>
          <a:lstStyle/>
          <a:p>
            <a:r>
              <a:rPr lang="en-MY" sz="2000" dirty="0">
                <a:latin typeface="+mn-lt"/>
              </a:rPr>
              <a:t>Option - D. </a:t>
            </a:r>
          </a:p>
          <a:p>
            <a:endParaRPr lang="en-MY" sz="2000" dirty="0">
              <a:latin typeface="+mn-lt"/>
            </a:endParaRPr>
          </a:p>
          <a:p>
            <a:r>
              <a:rPr lang="en-MY" sz="2000" dirty="0">
                <a:latin typeface="+mn-lt"/>
              </a:rPr>
              <a:t>Reliable tests produce consistent results over time. Validity studies are used to show that pre-employment tests are valid predictors of future success on the job.</a:t>
            </a:r>
          </a:p>
        </p:txBody>
      </p:sp>
    </p:spTree>
    <p:extLst>
      <p:ext uri="{BB962C8B-B14F-4D97-AF65-F5344CB8AC3E}">
        <p14:creationId xmlns:p14="http://schemas.microsoft.com/office/powerpoint/2010/main" val="2455228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70BBA-A128-4652-978B-35AA175F63FD}"/>
              </a:ext>
            </a:extLst>
          </p:cNvPr>
          <p:cNvSpPr>
            <a:spLocks noGrp="1"/>
          </p:cNvSpPr>
          <p:nvPr>
            <p:ph type="title"/>
          </p:nvPr>
        </p:nvSpPr>
        <p:spPr/>
        <p:txBody>
          <a:bodyPr/>
          <a:lstStyle/>
          <a:p>
            <a:r>
              <a:rPr lang="en-MY" dirty="0"/>
              <a:t>Question # 2</a:t>
            </a:r>
          </a:p>
        </p:txBody>
      </p:sp>
      <p:sp>
        <p:nvSpPr>
          <p:cNvPr id="5" name="TextBox 4">
            <a:extLst>
              <a:ext uri="{FF2B5EF4-FFF2-40B4-BE49-F238E27FC236}">
                <a16:creationId xmlns:a16="http://schemas.microsoft.com/office/drawing/2014/main" id="{937E3CFA-8EF5-4D46-B9D6-1DA0D2018926}"/>
              </a:ext>
            </a:extLst>
          </p:cNvPr>
          <p:cNvSpPr txBox="1"/>
          <p:nvPr/>
        </p:nvSpPr>
        <p:spPr>
          <a:xfrm>
            <a:off x="786408" y="1720840"/>
            <a:ext cx="8250088" cy="4247317"/>
          </a:xfrm>
          <a:prstGeom prst="rect">
            <a:avLst/>
          </a:prstGeom>
          <a:noFill/>
        </p:spPr>
        <p:txBody>
          <a:bodyPr wrap="square" rtlCol="0">
            <a:spAutoFit/>
          </a:bodyPr>
          <a:lstStyle/>
          <a:p>
            <a:r>
              <a:rPr lang="en-MY" dirty="0"/>
              <a:t>An employer administered a test to current salespeople to measure their skills related to the specific criteria of their jobs. They administered the test right around the time of annual performance appraisals and had a professional test validation group compare the results. Those who rated highest on their performance reviews were also those who received the highest test scores. The company decides to use the same test to predict the success of future sales hires. This is an example of which validation method?</a:t>
            </a:r>
          </a:p>
          <a:p>
            <a:endParaRPr lang="en-MY" dirty="0"/>
          </a:p>
          <a:p>
            <a:pPr marL="342900" indent="-342900">
              <a:buAutoNum type="alphaUcPeriod"/>
            </a:pPr>
            <a:r>
              <a:rPr lang="en-MY" dirty="0"/>
              <a:t>Construct</a:t>
            </a:r>
          </a:p>
          <a:p>
            <a:pPr marL="342900" indent="-342900">
              <a:buAutoNum type="alphaUcPeriod"/>
            </a:pPr>
            <a:endParaRPr lang="en-MY" dirty="0"/>
          </a:p>
          <a:p>
            <a:r>
              <a:rPr lang="en-MY" dirty="0"/>
              <a:t>B. Concurrent</a:t>
            </a:r>
          </a:p>
          <a:p>
            <a:endParaRPr lang="en-MY" dirty="0"/>
          </a:p>
          <a:p>
            <a:r>
              <a:rPr lang="en-MY" dirty="0"/>
              <a:t>C. Content</a:t>
            </a:r>
          </a:p>
          <a:p>
            <a:endParaRPr lang="en-MY" dirty="0"/>
          </a:p>
          <a:p>
            <a:r>
              <a:rPr lang="en-MY" dirty="0"/>
              <a:t>D. Reliability</a:t>
            </a:r>
          </a:p>
        </p:txBody>
      </p:sp>
    </p:spTree>
    <p:extLst>
      <p:ext uri="{BB962C8B-B14F-4D97-AF65-F5344CB8AC3E}">
        <p14:creationId xmlns:p14="http://schemas.microsoft.com/office/powerpoint/2010/main" val="2453087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3CF31-BC40-415B-BD29-31981D0BAD60}"/>
              </a:ext>
            </a:extLst>
          </p:cNvPr>
          <p:cNvSpPr>
            <a:spLocks noGrp="1"/>
          </p:cNvSpPr>
          <p:nvPr>
            <p:ph type="title"/>
          </p:nvPr>
        </p:nvSpPr>
        <p:spPr/>
        <p:txBody>
          <a:bodyPr/>
          <a:lstStyle/>
          <a:p>
            <a:r>
              <a:rPr lang="en-MY" dirty="0"/>
              <a:t>Answer # 2</a:t>
            </a:r>
          </a:p>
        </p:txBody>
      </p:sp>
      <p:sp>
        <p:nvSpPr>
          <p:cNvPr id="4" name="TextBox 3">
            <a:extLst>
              <a:ext uri="{FF2B5EF4-FFF2-40B4-BE49-F238E27FC236}">
                <a16:creationId xmlns:a16="http://schemas.microsoft.com/office/drawing/2014/main" id="{9344A75B-0E38-48BA-83CB-2A76BC546547}"/>
              </a:ext>
            </a:extLst>
          </p:cNvPr>
          <p:cNvSpPr txBox="1"/>
          <p:nvPr/>
        </p:nvSpPr>
        <p:spPr>
          <a:xfrm>
            <a:off x="914400" y="1844824"/>
            <a:ext cx="7978080" cy="1938992"/>
          </a:xfrm>
          <a:prstGeom prst="rect">
            <a:avLst/>
          </a:prstGeom>
          <a:noFill/>
        </p:spPr>
        <p:txBody>
          <a:bodyPr wrap="square" rtlCol="0">
            <a:spAutoFit/>
          </a:bodyPr>
          <a:lstStyle/>
          <a:p>
            <a:r>
              <a:rPr lang="en-MY" sz="2000" dirty="0">
                <a:latin typeface="+mn-lt"/>
              </a:rPr>
              <a:t>Option - B.</a:t>
            </a:r>
          </a:p>
          <a:p>
            <a:endParaRPr lang="en-MY" sz="2000" dirty="0">
              <a:latin typeface="+mn-lt"/>
            </a:endParaRPr>
          </a:p>
          <a:p>
            <a:r>
              <a:rPr lang="en-MY" sz="2000" dirty="0">
                <a:latin typeface="+mn-lt"/>
              </a:rPr>
              <a:t> Concurrent validity is similar to predictive validity in that it compares the test scores of a group to their performance on the job. In predictive validity, it is compared at a future time. In concurrent validity, it is compared at the same time as the test is administered.</a:t>
            </a:r>
          </a:p>
        </p:txBody>
      </p:sp>
    </p:spTree>
    <p:extLst>
      <p:ext uri="{BB962C8B-B14F-4D97-AF65-F5344CB8AC3E}">
        <p14:creationId xmlns:p14="http://schemas.microsoft.com/office/powerpoint/2010/main" val="3087291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70BBA-A128-4652-978B-35AA175F63FD}"/>
              </a:ext>
            </a:extLst>
          </p:cNvPr>
          <p:cNvSpPr>
            <a:spLocks noGrp="1"/>
          </p:cNvSpPr>
          <p:nvPr>
            <p:ph type="title"/>
          </p:nvPr>
        </p:nvSpPr>
        <p:spPr/>
        <p:txBody>
          <a:bodyPr/>
          <a:lstStyle/>
          <a:p>
            <a:r>
              <a:rPr lang="en-MY" dirty="0"/>
              <a:t>Question # 3</a:t>
            </a:r>
          </a:p>
        </p:txBody>
      </p:sp>
      <p:sp>
        <p:nvSpPr>
          <p:cNvPr id="4" name="TextBox 3">
            <a:extLst>
              <a:ext uri="{FF2B5EF4-FFF2-40B4-BE49-F238E27FC236}">
                <a16:creationId xmlns:a16="http://schemas.microsoft.com/office/drawing/2014/main" id="{BB03C24E-AB99-45C3-966D-B6B797F46846}"/>
              </a:ext>
            </a:extLst>
          </p:cNvPr>
          <p:cNvSpPr txBox="1"/>
          <p:nvPr/>
        </p:nvSpPr>
        <p:spPr>
          <a:xfrm>
            <a:off x="894118" y="1700808"/>
            <a:ext cx="8070369" cy="3139321"/>
          </a:xfrm>
          <a:prstGeom prst="rect">
            <a:avLst/>
          </a:prstGeom>
          <a:noFill/>
        </p:spPr>
        <p:txBody>
          <a:bodyPr wrap="square" rtlCol="0">
            <a:spAutoFit/>
          </a:bodyPr>
          <a:lstStyle/>
          <a:p>
            <a:r>
              <a:rPr lang="en-MY" dirty="0"/>
              <a:t>If a supervisor complains that it is taking HR too long to find qualified candidates for an open position, which of the following metrics will best define your response?</a:t>
            </a:r>
          </a:p>
          <a:p>
            <a:endParaRPr lang="en-MY" dirty="0"/>
          </a:p>
          <a:p>
            <a:pPr marL="342900" indent="-342900">
              <a:buAutoNum type="alphaUcPeriod"/>
            </a:pPr>
            <a:r>
              <a:rPr lang="en-MY" dirty="0"/>
              <a:t>Cost-benefit</a:t>
            </a:r>
          </a:p>
          <a:p>
            <a:pPr marL="342900" indent="-342900">
              <a:buAutoNum type="alphaUcPeriod"/>
            </a:pPr>
            <a:endParaRPr lang="en-MY" dirty="0"/>
          </a:p>
          <a:p>
            <a:r>
              <a:rPr lang="en-MY" dirty="0"/>
              <a:t>B. Time-to-hire</a:t>
            </a:r>
          </a:p>
          <a:p>
            <a:endParaRPr lang="en-MY" dirty="0"/>
          </a:p>
          <a:p>
            <a:r>
              <a:rPr lang="en-MY" dirty="0"/>
              <a:t>C. Return on investment</a:t>
            </a:r>
          </a:p>
          <a:p>
            <a:endParaRPr lang="en-MY" dirty="0"/>
          </a:p>
          <a:p>
            <a:r>
              <a:rPr lang="en-MY" dirty="0"/>
              <a:t>D. Turnover analysis</a:t>
            </a:r>
          </a:p>
        </p:txBody>
      </p:sp>
    </p:spTree>
    <p:extLst>
      <p:ext uri="{BB962C8B-B14F-4D97-AF65-F5344CB8AC3E}">
        <p14:creationId xmlns:p14="http://schemas.microsoft.com/office/powerpoint/2010/main" val="2928993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3CF31-BC40-415B-BD29-31981D0BAD60}"/>
              </a:ext>
            </a:extLst>
          </p:cNvPr>
          <p:cNvSpPr>
            <a:spLocks noGrp="1"/>
          </p:cNvSpPr>
          <p:nvPr>
            <p:ph type="title"/>
          </p:nvPr>
        </p:nvSpPr>
        <p:spPr/>
        <p:txBody>
          <a:bodyPr/>
          <a:lstStyle/>
          <a:p>
            <a:r>
              <a:rPr lang="en-MY" dirty="0"/>
              <a:t>Answer # 3</a:t>
            </a:r>
          </a:p>
        </p:txBody>
      </p:sp>
      <p:sp>
        <p:nvSpPr>
          <p:cNvPr id="4" name="TextBox 3">
            <a:extLst>
              <a:ext uri="{FF2B5EF4-FFF2-40B4-BE49-F238E27FC236}">
                <a16:creationId xmlns:a16="http://schemas.microsoft.com/office/drawing/2014/main" id="{FFCFF44B-F117-4C9E-8321-8247A2612AD5}"/>
              </a:ext>
            </a:extLst>
          </p:cNvPr>
          <p:cNvSpPr txBox="1"/>
          <p:nvPr/>
        </p:nvSpPr>
        <p:spPr>
          <a:xfrm>
            <a:off x="755576" y="1772816"/>
            <a:ext cx="7931224" cy="1938992"/>
          </a:xfrm>
          <a:prstGeom prst="rect">
            <a:avLst/>
          </a:prstGeom>
          <a:noFill/>
        </p:spPr>
        <p:txBody>
          <a:bodyPr wrap="square" rtlCol="0">
            <a:spAutoFit/>
          </a:bodyPr>
          <a:lstStyle/>
          <a:p>
            <a:r>
              <a:rPr lang="en-MY" sz="2000" dirty="0">
                <a:latin typeface="+mn-lt"/>
              </a:rPr>
              <a:t>Option - B.</a:t>
            </a:r>
          </a:p>
          <a:p>
            <a:endParaRPr lang="en-MY" sz="2000" dirty="0">
              <a:latin typeface="+mn-lt"/>
            </a:endParaRPr>
          </a:p>
          <a:p>
            <a:r>
              <a:rPr lang="en-MY" sz="2000" dirty="0">
                <a:latin typeface="+mn-lt"/>
              </a:rPr>
              <a:t> A time-to-hire calculation is computed based on the date the job was posted and the date a job is accepted by a new employee. In this scenario, the calculation will serve to determine whether the complaint is valid.</a:t>
            </a:r>
          </a:p>
        </p:txBody>
      </p:sp>
    </p:spTree>
    <p:extLst>
      <p:ext uri="{BB962C8B-B14F-4D97-AF65-F5344CB8AC3E}">
        <p14:creationId xmlns:p14="http://schemas.microsoft.com/office/powerpoint/2010/main" val="3622723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70BBA-A128-4652-978B-35AA175F63FD}"/>
              </a:ext>
            </a:extLst>
          </p:cNvPr>
          <p:cNvSpPr>
            <a:spLocks noGrp="1"/>
          </p:cNvSpPr>
          <p:nvPr>
            <p:ph type="title"/>
          </p:nvPr>
        </p:nvSpPr>
        <p:spPr/>
        <p:txBody>
          <a:bodyPr/>
          <a:lstStyle/>
          <a:p>
            <a:r>
              <a:rPr lang="en-MY" dirty="0"/>
              <a:t>Question # 4</a:t>
            </a:r>
          </a:p>
        </p:txBody>
      </p:sp>
      <p:sp>
        <p:nvSpPr>
          <p:cNvPr id="4" name="TextBox 3">
            <a:extLst>
              <a:ext uri="{FF2B5EF4-FFF2-40B4-BE49-F238E27FC236}">
                <a16:creationId xmlns:a16="http://schemas.microsoft.com/office/drawing/2014/main" id="{686F9623-1DBA-459C-BF85-5416BFBFEBA2}"/>
              </a:ext>
            </a:extLst>
          </p:cNvPr>
          <p:cNvSpPr txBox="1"/>
          <p:nvPr/>
        </p:nvSpPr>
        <p:spPr>
          <a:xfrm>
            <a:off x="914400" y="1772816"/>
            <a:ext cx="7772400" cy="3139321"/>
          </a:xfrm>
          <a:prstGeom prst="rect">
            <a:avLst/>
          </a:prstGeom>
          <a:noFill/>
        </p:spPr>
        <p:txBody>
          <a:bodyPr wrap="square" rtlCol="0">
            <a:spAutoFit/>
          </a:bodyPr>
          <a:lstStyle/>
          <a:p>
            <a:r>
              <a:rPr lang="en-MY" dirty="0"/>
              <a:t>By dividing the average number of total employees for the measurement period by the number of employees who exited the organization, you will identify which of the following?</a:t>
            </a:r>
          </a:p>
          <a:p>
            <a:endParaRPr lang="en-MY" dirty="0"/>
          </a:p>
          <a:p>
            <a:pPr marL="342900" indent="-342900">
              <a:buAutoNum type="alphaUcPeriod"/>
            </a:pPr>
            <a:r>
              <a:rPr lang="en-MY" dirty="0"/>
              <a:t>Replacement rate</a:t>
            </a:r>
          </a:p>
          <a:p>
            <a:pPr marL="342900" indent="-342900">
              <a:buAutoNum type="alphaUcPeriod"/>
            </a:pPr>
            <a:endParaRPr lang="en-MY" dirty="0"/>
          </a:p>
          <a:p>
            <a:r>
              <a:rPr lang="en-MY" dirty="0"/>
              <a:t>B. Time to hire</a:t>
            </a:r>
          </a:p>
          <a:p>
            <a:endParaRPr lang="en-MY" dirty="0"/>
          </a:p>
          <a:p>
            <a:r>
              <a:rPr lang="en-MY" dirty="0"/>
              <a:t>C. Turnover rate</a:t>
            </a:r>
          </a:p>
          <a:p>
            <a:endParaRPr lang="en-MY" dirty="0"/>
          </a:p>
          <a:p>
            <a:r>
              <a:rPr lang="en-MY" dirty="0"/>
              <a:t>D. Average tenure</a:t>
            </a:r>
          </a:p>
        </p:txBody>
      </p:sp>
    </p:spTree>
    <p:extLst>
      <p:ext uri="{BB962C8B-B14F-4D97-AF65-F5344CB8AC3E}">
        <p14:creationId xmlns:p14="http://schemas.microsoft.com/office/powerpoint/2010/main" val="378003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3CF31-BC40-415B-BD29-31981D0BAD60}"/>
              </a:ext>
            </a:extLst>
          </p:cNvPr>
          <p:cNvSpPr>
            <a:spLocks noGrp="1"/>
          </p:cNvSpPr>
          <p:nvPr>
            <p:ph type="title"/>
          </p:nvPr>
        </p:nvSpPr>
        <p:spPr/>
        <p:txBody>
          <a:bodyPr/>
          <a:lstStyle/>
          <a:p>
            <a:r>
              <a:rPr lang="en-MY" dirty="0"/>
              <a:t>Answer # 4</a:t>
            </a:r>
          </a:p>
        </p:txBody>
      </p:sp>
      <p:sp>
        <p:nvSpPr>
          <p:cNvPr id="4" name="TextBox 3">
            <a:extLst>
              <a:ext uri="{FF2B5EF4-FFF2-40B4-BE49-F238E27FC236}">
                <a16:creationId xmlns:a16="http://schemas.microsoft.com/office/drawing/2014/main" id="{7C96BAA9-F044-4DD8-AB4C-809CE005C744}"/>
              </a:ext>
            </a:extLst>
          </p:cNvPr>
          <p:cNvSpPr txBox="1"/>
          <p:nvPr/>
        </p:nvSpPr>
        <p:spPr>
          <a:xfrm>
            <a:off x="899839" y="1694037"/>
            <a:ext cx="6768752" cy="1754326"/>
          </a:xfrm>
          <a:prstGeom prst="rect">
            <a:avLst/>
          </a:prstGeom>
          <a:noFill/>
        </p:spPr>
        <p:txBody>
          <a:bodyPr wrap="square" rtlCol="0">
            <a:spAutoFit/>
          </a:bodyPr>
          <a:lstStyle/>
          <a:p>
            <a:pPr algn="l"/>
            <a:r>
              <a:rPr lang="en-MY" sz="1800" b="0" i="0" u="none" strike="noStrike" baseline="0" dirty="0">
                <a:latin typeface="+mn-lt"/>
              </a:rPr>
              <a:t>Option - C. </a:t>
            </a:r>
          </a:p>
          <a:p>
            <a:pPr algn="l"/>
            <a:endParaRPr lang="en-MY" dirty="0">
              <a:latin typeface="+mn-lt"/>
            </a:endParaRPr>
          </a:p>
          <a:p>
            <a:pPr algn="l"/>
            <a:r>
              <a:rPr lang="en-MY" sz="1800" b="0" i="0" u="none" strike="noStrike" baseline="0" dirty="0">
                <a:latin typeface="+mn-lt"/>
              </a:rPr>
              <a:t>Calculating the turnover rate for a company or a department provides HR with a benchmark. This benchmark allows for company-wide comparisons of turnover by department or by job title, alerting HR to potential intervention needs where applicable</a:t>
            </a:r>
            <a:endParaRPr lang="en-MY" dirty="0">
              <a:latin typeface="+mn-lt"/>
            </a:endParaRPr>
          </a:p>
        </p:txBody>
      </p:sp>
    </p:spTree>
    <p:extLst>
      <p:ext uri="{BB962C8B-B14F-4D97-AF65-F5344CB8AC3E}">
        <p14:creationId xmlns:p14="http://schemas.microsoft.com/office/powerpoint/2010/main" val="107096030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72</TotalTime>
  <Words>460</Words>
  <Application>Microsoft Office PowerPoint</Application>
  <PresentationFormat>On-screen Show (4:3)</PresentationFormat>
  <Paragraphs>58</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cp:revision>
  <cp:lastPrinted>1601-01-01T00:00:00Z</cp:lastPrinted>
  <dcterms:created xsi:type="dcterms:W3CDTF">2020-07-09T15:12:46Z</dcterms:created>
  <dcterms:modified xsi:type="dcterms:W3CDTF">2021-04-14T17:30:50Z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