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wmf" ContentType="image/x-w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handoutMasterIdLst>
    <p:handoutMasterId r:id="rId111"/>
  </p:handoutMasterIdLst>
  <p:sldIdLst>
    <p:sldId id="457" r:id="rId3"/>
    <p:sldId id="519" r:id="rId4"/>
    <p:sldId id="521" r:id="rId5"/>
    <p:sldId id="520" r:id="rId6"/>
    <p:sldId id="460" r:id="rId7"/>
    <p:sldId id="415" r:id="rId8"/>
    <p:sldId id="417" r:id="rId9"/>
    <p:sldId id="418" r:id="rId10"/>
    <p:sldId id="461" r:id="rId11"/>
    <p:sldId id="419" r:id="rId12"/>
    <p:sldId id="420" r:id="rId13"/>
    <p:sldId id="462" r:id="rId14"/>
    <p:sldId id="416" r:id="rId15"/>
    <p:sldId id="414" r:id="rId16"/>
    <p:sldId id="421" r:id="rId17"/>
    <p:sldId id="463" r:id="rId18"/>
    <p:sldId id="464" r:id="rId19"/>
    <p:sldId id="423" r:id="rId20"/>
    <p:sldId id="465" r:id="rId21"/>
    <p:sldId id="466" r:id="rId22"/>
    <p:sldId id="467" r:id="rId23"/>
    <p:sldId id="469" r:id="rId25"/>
    <p:sldId id="479" r:id="rId26"/>
    <p:sldId id="480" r:id="rId27"/>
    <p:sldId id="481" r:id="rId28"/>
    <p:sldId id="482" r:id="rId29"/>
    <p:sldId id="483" r:id="rId30"/>
    <p:sldId id="484" r:id="rId31"/>
    <p:sldId id="485" r:id="rId32"/>
    <p:sldId id="486" r:id="rId33"/>
    <p:sldId id="426" r:id="rId34"/>
    <p:sldId id="523" r:id="rId35"/>
    <p:sldId id="487" r:id="rId36"/>
    <p:sldId id="524" r:id="rId37"/>
    <p:sldId id="525" r:id="rId38"/>
    <p:sldId id="506" r:id="rId39"/>
    <p:sldId id="507" r:id="rId40"/>
    <p:sldId id="427" r:id="rId41"/>
    <p:sldId id="468" r:id="rId42"/>
    <p:sldId id="508" r:id="rId43"/>
    <p:sldId id="488" r:id="rId44"/>
    <p:sldId id="489" r:id="rId45"/>
    <p:sldId id="430" r:id="rId46"/>
    <p:sldId id="509" r:id="rId47"/>
    <p:sldId id="533" r:id="rId48"/>
    <p:sldId id="534" r:id="rId49"/>
    <p:sldId id="535" r:id="rId50"/>
    <p:sldId id="536" r:id="rId51"/>
    <p:sldId id="537" r:id="rId52"/>
    <p:sldId id="538" r:id="rId53"/>
    <p:sldId id="539" r:id="rId54"/>
    <p:sldId id="540" r:id="rId55"/>
    <p:sldId id="541" r:id="rId56"/>
    <p:sldId id="510" r:id="rId57"/>
    <p:sldId id="491" r:id="rId58"/>
    <p:sldId id="432" r:id="rId59"/>
    <p:sldId id="511" r:id="rId60"/>
    <p:sldId id="512" r:id="rId61"/>
    <p:sldId id="492" r:id="rId62"/>
    <p:sldId id="514" r:id="rId63"/>
    <p:sldId id="515" r:id="rId64"/>
    <p:sldId id="516" r:id="rId65"/>
    <p:sldId id="543" r:id="rId66"/>
    <p:sldId id="544" r:id="rId67"/>
    <p:sldId id="545" r:id="rId68"/>
    <p:sldId id="546" r:id="rId69"/>
    <p:sldId id="547" r:id="rId70"/>
    <p:sldId id="548" r:id="rId71"/>
    <p:sldId id="549" r:id="rId72"/>
    <p:sldId id="550" r:id="rId73"/>
    <p:sldId id="551" r:id="rId74"/>
    <p:sldId id="552" r:id="rId75"/>
    <p:sldId id="553" r:id="rId76"/>
    <p:sldId id="494" r:id="rId77"/>
    <p:sldId id="436" r:id="rId78"/>
    <p:sldId id="437" r:id="rId79"/>
    <p:sldId id="438" r:id="rId80"/>
    <p:sldId id="439" r:id="rId81"/>
    <p:sldId id="440" r:id="rId82"/>
    <p:sldId id="441" r:id="rId83"/>
    <p:sldId id="517" r:id="rId84"/>
    <p:sldId id="526" r:id="rId85"/>
    <p:sldId id="497" r:id="rId86"/>
    <p:sldId id="442" r:id="rId87"/>
    <p:sldId id="443" r:id="rId88"/>
    <p:sldId id="505" r:id="rId89"/>
    <p:sldId id="527" r:id="rId90"/>
    <p:sldId id="500" r:id="rId91"/>
    <p:sldId id="444" r:id="rId92"/>
    <p:sldId id="499" r:id="rId93"/>
    <p:sldId id="528" r:id="rId94"/>
    <p:sldId id="445" r:id="rId95"/>
    <p:sldId id="501" r:id="rId96"/>
    <p:sldId id="529" r:id="rId97"/>
    <p:sldId id="502" r:id="rId98"/>
    <p:sldId id="530" r:id="rId99"/>
    <p:sldId id="446" r:id="rId100"/>
    <p:sldId id="531" r:id="rId101"/>
    <p:sldId id="532" r:id="rId102"/>
    <p:sldId id="503" r:id="rId103"/>
    <p:sldId id="504" r:id="rId104"/>
    <p:sldId id="522" r:id="rId105"/>
    <p:sldId id="451" r:id="rId106"/>
    <p:sldId id="452" r:id="rId107"/>
    <p:sldId id="454" r:id="rId108"/>
    <p:sldId id="493" r:id="rId109"/>
    <p:sldId id="455" r:id="rId110"/>
  </p:sldIdLst>
  <p:sldSz cx="9144000" cy="6858000" type="screen4x3"/>
  <p:notesSz cx="6858000" cy="9144000"/>
  <p:defaultTextStyle>
    <a:defPPr>
      <a:defRPr lang="en-US"/>
    </a:defPPr>
    <a:lvl1pPr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1pPr>
    <a:lvl2pPr marL="4572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2pPr>
    <a:lvl3pPr marL="9144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3pPr>
    <a:lvl4pPr marL="13716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4pPr>
    <a:lvl5pPr marL="18288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4000"/>
    <a:srgbClr val="006600"/>
    <a:srgbClr val="FFCC99"/>
    <a:srgbClr val="FAC896"/>
    <a:srgbClr val="E3CF95"/>
    <a:srgbClr val="333399"/>
    <a:srgbClr val="E2CD92"/>
    <a:srgbClr val="DCC27A"/>
    <a:srgbClr val="FFFFCC"/>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22" autoAdjust="0"/>
    <p:restoredTop sz="95943" autoAdjust="0"/>
  </p:normalViewPr>
  <p:slideViewPr>
    <p:cSldViewPr>
      <p:cViewPr varScale="1">
        <p:scale>
          <a:sx n="65" d="100"/>
          <a:sy n="65" d="100"/>
        </p:scale>
        <p:origin x="1204"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0" d="100"/>
          <a:sy n="60" d="100"/>
        </p:scale>
        <p:origin x="-114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notesMaster" Target="notesMasters/notesMaster1.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4" Type="http://schemas.openxmlformats.org/officeDocument/2006/relationships/tableStyles" Target="tableStyles.xml"/><Relationship Id="rId113" Type="http://schemas.openxmlformats.org/officeDocument/2006/relationships/viewProps" Target="viewProps.xml"/><Relationship Id="rId112" Type="http://schemas.openxmlformats.org/officeDocument/2006/relationships/presProps" Target="presProps.xml"/><Relationship Id="rId111" Type="http://schemas.openxmlformats.org/officeDocument/2006/relationships/handoutMaster" Target="handoutMasters/handoutMaster1.xml"/><Relationship Id="rId110" Type="http://schemas.openxmlformats.org/officeDocument/2006/relationships/slide" Target="slides/slide107.xml"/><Relationship Id="rId11" Type="http://schemas.openxmlformats.org/officeDocument/2006/relationships/slide" Target="slides/slide9.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7266"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spcBef>
                <a:spcPct val="0"/>
              </a:spcBef>
              <a:buClrTx/>
              <a:buFontTx/>
              <a:buNone/>
              <a:defRPr sz="1200">
                <a:effectLst/>
                <a:latin typeface="Arial" panose="020B0604020202020204" pitchFamily="34" charset="0"/>
              </a:defRPr>
            </a:lvl1pPr>
          </a:lstStyle>
          <a:p>
            <a:endParaRPr lang="en-US" dirty="0"/>
          </a:p>
        </p:txBody>
      </p:sp>
      <p:sp>
        <p:nvSpPr>
          <p:cNvPr id="267267" name="Rectangle 3"/>
          <p:cNvSpPr>
            <a:spLocks noGrp="1" noChangeArrowheads="1"/>
          </p:cNvSpPr>
          <p:nvPr>
            <p:ph type="dt" sz="quarter"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spcBef>
                <a:spcPct val="0"/>
              </a:spcBef>
              <a:buClrTx/>
              <a:buFontTx/>
              <a:buNone/>
              <a:defRPr sz="1200">
                <a:effectLst/>
                <a:latin typeface="Arial" panose="020B0604020202020204" pitchFamily="34" charset="0"/>
              </a:defRPr>
            </a:lvl1pPr>
          </a:lstStyle>
          <a:p>
            <a:endParaRPr lang="en-US" dirty="0"/>
          </a:p>
        </p:txBody>
      </p:sp>
      <p:sp>
        <p:nvSpPr>
          <p:cNvPr id="267268" name="Rectangle 4"/>
          <p:cNvSpPr>
            <a:spLocks noGrp="1" noChangeArrowheads="1"/>
          </p:cNvSpPr>
          <p:nvPr>
            <p:ph type="ftr" sz="quarter" idx="2"/>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spcBef>
                <a:spcPct val="0"/>
              </a:spcBef>
              <a:buClrTx/>
              <a:buFontTx/>
              <a:buNone/>
              <a:defRPr sz="1200">
                <a:effectLst/>
                <a:latin typeface="Arial" panose="020B0604020202020204" pitchFamily="34" charset="0"/>
              </a:defRPr>
            </a:lvl1pPr>
          </a:lstStyle>
          <a:p>
            <a:endParaRPr lang="en-US" dirty="0"/>
          </a:p>
        </p:txBody>
      </p:sp>
      <p:sp>
        <p:nvSpPr>
          <p:cNvPr id="267269" name="Rectangle 5"/>
          <p:cNvSpPr>
            <a:spLocks noGrp="1" noChangeArrowheads="1"/>
          </p:cNvSpPr>
          <p:nvPr>
            <p:ph type="sldNum" sz="quarter" idx="3"/>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a:spcBef>
                <a:spcPct val="0"/>
              </a:spcBef>
              <a:buClrTx/>
              <a:buFontTx/>
              <a:buNone/>
              <a:defRPr sz="1200">
                <a:effectLst/>
                <a:latin typeface="Arial" panose="020B0604020202020204" pitchFamily="34" charset="0"/>
              </a:defRPr>
            </a:lvl1pPr>
          </a:lstStyle>
          <a:p>
            <a:fld id="{D37AB98C-3880-4622-AE11-33E964E572C5}" type="slidenum">
              <a:rPr lang="en-US"/>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spcBef>
                <a:spcPct val="0"/>
              </a:spcBef>
              <a:buClrTx/>
              <a:buFontTx/>
              <a:buNone/>
              <a:defRPr sz="1200">
                <a:effectLst/>
                <a:latin typeface="Arial" panose="020B0604020202020204" pitchFamily="34" charset="0"/>
              </a:defRPr>
            </a:lvl1pPr>
          </a:lstStyle>
          <a:p>
            <a:endParaRPr lang="en-US" dirty="0"/>
          </a:p>
        </p:txBody>
      </p:sp>
      <p:sp>
        <p:nvSpPr>
          <p:cNvPr id="34819"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spcBef>
                <a:spcPct val="0"/>
              </a:spcBef>
              <a:buClrTx/>
              <a:buFontTx/>
              <a:buNone/>
              <a:defRPr sz="1200">
                <a:effectLst/>
                <a:latin typeface="Arial" panose="020B0604020202020204" pitchFamily="34" charset="0"/>
              </a:defRPr>
            </a:lvl1pPr>
          </a:lstStyle>
          <a:p>
            <a:endParaRPr lang="en-US" dirty="0"/>
          </a:p>
        </p:txBody>
      </p:sp>
      <p:sp>
        <p:nvSpPr>
          <p:cNvPr id="348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a:effectLst/>
        </p:spPr>
      </p:sp>
      <p:sp>
        <p:nvSpPr>
          <p:cNvPr id="34821"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34822"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spcBef>
                <a:spcPct val="0"/>
              </a:spcBef>
              <a:buClrTx/>
              <a:buFontTx/>
              <a:buNone/>
              <a:defRPr sz="1200">
                <a:effectLst/>
                <a:latin typeface="Arial" panose="020B0604020202020204" pitchFamily="34" charset="0"/>
              </a:defRPr>
            </a:lvl1pPr>
          </a:lstStyle>
          <a:p>
            <a:endParaRPr lang="en-US" dirty="0"/>
          </a:p>
        </p:txBody>
      </p:sp>
      <p:sp>
        <p:nvSpPr>
          <p:cNvPr id="34823"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a:spcBef>
                <a:spcPct val="0"/>
              </a:spcBef>
              <a:buClrTx/>
              <a:buFontTx/>
              <a:buNone/>
              <a:defRPr sz="1200">
                <a:effectLst/>
                <a:latin typeface="Arial" panose="020B0604020202020204" pitchFamily="34" charset="0"/>
              </a:defRPr>
            </a:lvl1pPr>
          </a:lstStyle>
          <a:p>
            <a:fld id="{590079F2-DDAD-474F-9BB5-4CD5881F76DD}" type="slidenum">
              <a:rPr lang="en-US"/>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B73A708-9D3E-492C-9B66-6DF925595B5C}" type="slidenum">
              <a:rPr lang="en-US"/>
            </a:fld>
            <a:endParaRPr lang="en-US" dirty="0"/>
          </a:p>
        </p:txBody>
      </p:sp>
      <p:sp>
        <p:nvSpPr>
          <p:cNvPr id="795650" name="Rectangle 2"/>
          <p:cNvSpPr>
            <a:spLocks noGrp="1" noChangeArrowheads="1"/>
          </p:cNvSpPr>
          <p:nvPr>
            <p:ph type="body" idx="1"/>
          </p:nvPr>
        </p:nvSpPr>
        <p:spPr>
          <a:xfrm>
            <a:off x="914400" y="4343400"/>
            <a:ext cx="5029200" cy="4114800"/>
          </a:xfrm>
        </p:spPr>
        <p:txBody>
          <a:bodyPr lIns="93662" tIns="47625" rIns="93662" bIns="47625"/>
          <a:lstStyle/>
          <a:p>
            <a:endParaRPr lang="en-AU" dirty="0"/>
          </a:p>
        </p:txBody>
      </p:sp>
      <p:sp>
        <p:nvSpPr>
          <p:cNvPr id="795651"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018EEE17-A2CE-48A5-8563-45437DA63F30}" type="slidenum">
              <a:rPr lang="en-US"/>
            </a:fld>
            <a:endParaRPr lang="en-US" dirty="0"/>
          </a:p>
        </p:txBody>
      </p:sp>
      <p:sp>
        <p:nvSpPr>
          <p:cNvPr id="806914" name="Rectangle 2"/>
          <p:cNvSpPr>
            <a:spLocks noGrp="1" noChangeArrowheads="1"/>
          </p:cNvSpPr>
          <p:nvPr>
            <p:ph type="body" idx="1"/>
          </p:nvPr>
        </p:nvSpPr>
        <p:spPr>
          <a:xfrm>
            <a:off x="914400" y="4343400"/>
            <a:ext cx="5029200" cy="4114800"/>
          </a:xfrm>
        </p:spPr>
        <p:txBody>
          <a:bodyPr lIns="93662" tIns="47625" rIns="93662" bIns="47625"/>
          <a:lstStyle/>
          <a:p>
            <a:endParaRPr lang="en-AU" dirty="0"/>
          </a:p>
        </p:txBody>
      </p:sp>
      <p:sp>
        <p:nvSpPr>
          <p:cNvPr id="806915"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EC3BD2E3-8DC9-4230-8786-6635D2728DEA}" type="slidenum">
              <a:rPr lang="en-US"/>
            </a:fld>
            <a:endParaRPr lang="en-US" dirty="0"/>
          </a:p>
        </p:txBody>
      </p:sp>
      <p:sp>
        <p:nvSpPr>
          <p:cNvPr id="830466" name="Rectangle 2"/>
          <p:cNvSpPr>
            <a:spLocks noGrp="1" noChangeArrowheads="1"/>
          </p:cNvSpPr>
          <p:nvPr>
            <p:ph type="body" idx="1"/>
          </p:nvPr>
        </p:nvSpPr>
        <p:spPr>
          <a:xfrm>
            <a:off x="914400" y="4343400"/>
            <a:ext cx="5029200" cy="4114800"/>
          </a:xfrm>
        </p:spPr>
        <p:txBody>
          <a:bodyPr lIns="93662" tIns="47625" rIns="93662" bIns="47625"/>
          <a:lstStyle/>
          <a:p>
            <a:endParaRPr lang="en-AU" dirty="0"/>
          </a:p>
        </p:txBody>
      </p:sp>
      <p:sp>
        <p:nvSpPr>
          <p:cNvPr id="830467"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186521-2CD2-40A8-ACFB-3181B79D3C84}" type="slidenum">
              <a:rPr lang="en-US"/>
            </a:fld>
            <a:endParaRPr lang="en-US" dirty="0"/>
          </a:p>
        </p:txBody>
      </p:sp>
      <p:sp>
        <p:nvSpPr>
          <p:cNvPr id="832514" name="Rectangle 2"/>
          <p:cNvSpPr>
            <a:spLocks noGrp="1" noChangeArrowheads="1"/>
          </p:cNvSpPr>
          <p:nvPr>
            <p:ph type="body" idx="1"/>
          </p:nvPr>
        </p:nvSpPr>
        <p:spPr>
          <a:xfrm>
            <a:off x="914400" y="4343400"/>
            <a:ext cx="5029200" cy="4114800"/>
          </a:xfrm>
        </p:spPr>
        <p:txBody>
          <a:bodyPr lIns="93662" tIns="47625" rIns="93662" bIns="47625"/>
          <a:lstStyle/>
          <a:p>
            <a:endParaRPr lang="en-AU" dirty="0"/>
          </a:p>
        </p:txBody>
      </p:sp>
      <p:sp>
        <p:nvSpPr>
          <p:cNvPr id="832515"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D9D5A2B9-4588-4916-A8D3-8DD532787FC8}" type="slidenum">
              <a:rPr lang="en-US"/>
            </a:fld>
            <a:endParaRPr lang="en-US" dirty="0"/>
          </a:p>
        </p:txBody>
      </p:sp>
      <p:sp>
        <p:nvSpPr>
          <p:cNvPr id="837634" name="Rectangle 2"/>
          <p:cNvSpPr>
            <a:spLocks noGrp="1" noChangeArrowheads="1"/>
          </p:cNvSpPr>
          <p:nvPr>
            <p:ph type="body" idx="1"/>
          </p:nvPr>
        </p:nvSpPr>
        <p:spPr>
          <a:xfrm>
            <a:off x="914400" y="4343400"/>
            <a:ext cx="5029200" cy="4114800"/>
          </a:xfrm>
        </p:spPr>
        <p:txBody>
          <a:bodyPr lIns="93662" tIns="47625" rIns="93662" bIns="47625"/>
          <a:lstStyle/>
          <a:p>
            <a:endParaRPr lang="en-AU" dirty="0"/>
          </a:p>
        </p:txBody>
      </p:sp>
      <p:sp>
        <p:nvSpPr>
          <p:cNvPr id="837635"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2C251A07-2608-44EF-BC27-FFB33DF4BF65}" type="slidenum">
              <a:rPr lang="en-US"/>
            </a:fld>
            <a:endParaRPr lang="en-US" dirty="0"/>
          </a:p>
        </p:txBody>
      </p:sp>
      <p:sp>
        <p:nvSpPr>
          <p:cNvPr id="839682" name="Rectangle 2"/>
          <p:cNvSpPr>
            <a:spLocks noGrp="1" noChangeArrowheads="1"/>
          </p:cNvSpPr>
          <p:nvPr>
            <p:ph type="body" idx="1"/>
          </p:nvPr>
        </p:nvSpPr>
        <p:spPr>
          <a:xfrm>
            <a:off x="914400" y="4343400"/>
            <a:ext cx="5029200" cy="4114800"/>
          </a:xfrm>
        </p:spPr>
        <p:txBody>
          <a:bodyPr lIns="93662" tIns="47625" rIns="93662" bIns="47625"/>
          <a:lstStyle/>
          <a:p>
            <a:endParaRPr lang="en-AU" dirty="0"/>
          </a:p>
        </p:txBody>
      </p:sp>
      <p:sp>
        <p:nvSpPr>
          <p:cNvPr id="839683"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2B454BFC-3547-43B7-A145-AC247F92B034}" type="slidenum">
              <a:rPr lang="en-US"/>
            </a:fld>
            <a:endParaRPr lang="en-US" dirty="0"/>
          </a:p>
        </p:txBody>
      </p:sp>
      <p:sp>
        <p:nvSpPr>
          <p:cNvPr id="841730" name="Rectangle 2"/>
          <p:cNvSpPr>
            <a:spLocks noGrp="1" noChangeArrowheads="1"/>
          </p:cNvSpPr>
          <p:nvPr>
            <p:ph type="body" idx="1"/>
          </p:nvPr>
        </p:nvSpPr>
        <p:spPr>
          <a:xfrm>
            <a:off x="914400" y="4343400"/>
            <a:ext cx="5029200" cy="4114800"/>
          </a:xfrm>
        </p:spPr>
        <p:txBody>
          <a:bodyPr lIns="93662" tIns="47625" rIns="93662" bIns="47625"/>
          <a:lstStyle/>
          <a:p>
            <a:endParaRPr lang="en-AU" dirty="0"/>
          </a:p>
        </p:txBody>
      </p:sp>
      <p:sp>
        <p:nvSpPr>
          <p:cNvPr id="841731"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DC1945B1-2BB5-48AC-B97A-BFCA8BF5DBA3}" type="slidenum">
              <a:rPr lang="en-US"/>
            </a:fld>
            <a:endParaRPr lang="en-US" dirty="0"/>
          </a:p>
        </p:txBody>
      </p:sp>
      <p:sp>
        <p:nvSpPr>
          <p:cNvPr id="844802" name="Rectangle 2"/>
          <p:cNvSpPr>
            <a:spLocks noGrp="1" noChangeArrowheads="1"/>
          </p:cNvSpPr>
          <p:nvPr>
            <p:ph type="body" idx="1"/>
          </p:nvPr>
        </p:nvSpPr>
        <p:spPr>
          <a:xfrm>
            <a:off x="914400" y="4343400"/>
            <a:ext cx="5029200" cy="4114800"/>
          </a:xfrm>
        </p:spPr>
        <p:txBody>
          <a:bodyPr lIns="93662" tIns="47625" rIns="93662" bIns="47625"/>
          <a:lstStyle/>
          <a:p>
            <a:endParaRPr lang="en-AU" dirty="0"/>
          </a:p>
        </p:txBody>
      </p:sp>
      <p:sp>
        <p:nvSpPr>
          <p:cNvPr id="844803"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55B01CD2-D535-41C2-A25F-37B48E3FA4AE}" type="slidenum">
              <a:rPr lang="en-US"/>
            </a:fld>
            <a:endParaRPr lang="en-US" dirty="0"/>
          </a:p>
        </p:txBody>
      </p:sp>
      <p:sp>
        <p:nvSpPr>
          <p:cNvPr id="846850" name="Rectangle 2"/>
          <p:cNvSpPr>
            <a:spLocks noGrp="1" noChangeArrowheads="1"/>
          </p:cNvSpPr>
          <p:nvPr>
            <p:ph type="body" idx="1"/>
          </p:nvPr>
        </p:nvSpPr>
        <p:spPr>
          <a:xfrm>
            <a:off x="914400" y="4343400"/>
            <a:ext cx="5029200" cy="4114800"/>
          </a:xfrm>
        </p:spPr>
        <p:txBody>
          <a:bodyPr lIns="93662" tIns="47625" rIns="93662" bIns="47625"/>
          <a:lstStyle/>
          <a:p>
            <a:endParaRPr lang="en-AU" dirty="0"/>
          </a:p>
        </p:txBody>
      </p:sp>
      <p:sp>
        <p:nvSpPr>
          <p:cNvPr id="846851"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2E490920-54CB-4880-91B9-D9314062B2DE}" type="slidenum">
              <a:rPr lang="en-US"/>
            </a:fld>
            <a:endParaRPr lang="en-US" dirty="0"/>
          </a:p>
        </p:txBody>
      </p:sp>
      <p:sp>
        <p:nvSpPr>
          <p:cNvPr id="797698" name="Rectangle 2"/>
          <p:cNvSpPr>
            <a:spLocks noGrp="1" noChangeArrowheads="1"/>
          </p:cNvSpPr>
          <p:nvPr>
            <p:ph type="body" idx="1"/>
          </p:nvPr>
        </p:nvSpPr>
        <p:spPr>
          <a:xfrm>
            <a:off x="914400" y="4343400"/>
            <a:ext cx="5029200" cy="4114800"/>
          </a:xfrm>
        </p:spPr>
        <p:txBody>
          <a:bodyPr lIns="93662" tIns="47625" rIns="93662" bIns="47625"/>
          <a:lstStyle/>
          <a:p>
            <a:endParaRPr lang="en-AU" dirty="0"/>
          </a:p>
        </p:txBody>
      </p:sp>
      <p:sp>
        <p:nvSpPr>
          <p:cNvPr id="797699"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2E490920-54CB-4880-91B9-D9314062B2DE}" type="slidenum">
              <a:rPr lang="en-US"/>
            </a:fld>
            <a:endParaRPr lang="en-US" dirty="0"/>
          </a:p>
        </p:txBody>
      </p:sp>
      <p:sp>
        <p:nvSpPr>
          <p:cNvPr id="797698" name="Rectangle 2"/>
          <p:cNvSpPr>
            <a:spLocks noGrp="1" noChangeArrowheads="1"/>
          </p:cNvSpPr>
          <p:nvPr>
            <p:ph type="body" idx="1"/>
          </p:nvPr>
        </p:nvSpPr>
        <p:spPr>
          <a:xfrm>
            <a:off x="914400" y="4343400"/>
            <a:ext cx="5029200" cy="4114800"/>
          </a:xfrm>
        </p:spPr>
        <p:txBody>
          <a:bodyPr lIns="93662" tIns="47625" rIns="93662" bIns="47625"/>
          <a:lstStyle/>
          <a:p>
            <a:endParaRPr lang="en-AU" dirty="0"/>
          </a:p>
        </p:txBody>
      </p:sp>
      <p:sp>
        <p:nvSpPr>
          <p:cNvPr id="797699"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762000"/>
            <a:ext cx="7772400" cy="1470025"/>
          </a:xfrm>
        </p:spPr>
        <p:txBody>
          <a:bodyPr>
            <a:normAutofit/>
          </a:bodyPr>
          <a:lstStyle>
            <a:lvl1pPr marL="0" marR="0" indent="0" algn="ctr" defTabSz="914400" rtl="0" eaLnBrk="1" fontAlgn="auto" latinLnBrk="0" hangingPunct="1">
              <a:lnSpc>
                <a:spcPct val="100000"/>
              </a:lnSpc>
              <a:spcBef>
                <a:spcPct val="0"/>
              </a:spcBef>
              <a:spcAft>
                <a:spcPts val="0"/>
              </a:spcAft>
              <a:buClrTx/>
              <a:buSzTx/>
              <a:buFontTx/>
              <a:buNone/>
              <a:defRPr sz="4000">
                <a:solidFill>
                  <a:schemeClr val="tx1"/>
                </a:solidFill>
              </a:defRPr>
            </a:lvl1pPr>
          </a:lstStyle>
          <a:p>
            <a:r>
              <a:rPr lang="en-US" dirty="0"/>
              <a:t>Click to edit Master title style</a:t>
            </a:r>
            <a:r>
              <a:rPr lang="en-US" sz="4000" b="0" dirty="0">
                <a:solidFill>
                  <a:srgbClr val="99CC00"/>
                </a:solidFill>
              </a:rPr>
              <a:t> </a:t>
            </a:r>
            <a:endParaRPr lang="en-US" dirty="0"/>
          </a:p>
        </p:txBody>
      </p:sp>
      <p:sp>
        <p:nvSpPr>
          <p:cNvPr id="3" name="Subtitle 2"/>
          <p:cNvSpPr>
            <a:spLocks noGrp="1"/>
          </p:cNvSpPr>
          <p:nvPr>
            <p:ph type="subTitle" idx="1"/>
          </p:nvPr>
        </p:nvSpPr>
        <p:spPr>
          <a:xfrm>
            <a:off x="1371600" y="2517775"/>
            <a:ext cx="6400800" cy="1752600"/>
          </a:xfrm>
        </p:spPr>
        <p:txBody>
          <a:bodyPr>
            <a:normAutofit/>
          </a:bodyPr>
          <a:lstStyle>
            <a:lvl1pPr marL="0" indent="0" algn="ctr">
              <a:buNone/>
              <a:defRPr sz="3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2"/>
          </p:nvPr>
        </p:nvSpPr>
        <p:spPr>
          <a:xfrm>
            <a:off x="7467600" y="6356350"/>
            <a:ext cx="914400" cy="365125"/>
          </a:xfrm>
          <a:prstGeom prst="rect">
            <a:avLst/>
          </a:prstGeom>
        </p:spPr>
        <p:txBody>
          <a:bodyPr/>
          <a:lstStyle>
            <a:lvl1pPr>
              <a:defRPr sz="1200">
                <a:effectLst/>
              </a:defRPr>
            </a:lvl1pPr>
          </a:lstStyle>
          <a:p>
            <a:pPr>
              <a:buFont typeface="Wingdings" panose="05000000000000000000" pitchFamily="2" charset="2"/>
              <a:buNone/>
            </a:pPr>
            <a:r>
              <a:rPr lang="en-US"/>
              <a:t>2-</a:t>
            </a:r>
            <a:fld id="{71A65A2E-08BC-40DF-8CFF-73275DC0837F}" type="slidenum">
              <a:rPr lang="en-US" smtClean="0"/>
            </a:fld>
            <a:endParaRPr lang="en-US" dirty="0"/>
          </a:p>
        </p:txBody>
      </p:sp>
      <p:sp>
        <p:nvSpPr>
          <p:cNvPr id="7" name="Footer Placeholder 5"/>
          <p:cNvSpPr>
            <a:spLocks noGrp="1"/>
          </p:cNvSpPr>
          <p:nvPr>
            <p:ph type="ftr" sz="quarter" idx="3"/>
          </p:nvPr>
        </p:nvSpPr>
        <p:spPr>
          <a:xfrm>
            <a:off x="457200" y="6356350"/>
            <a:ext cx="3962400" cy="365125"/>
          </a:xfrm>
          <a:prstGeom prst="rect">
            <a:avLst/>
          </a:prstGeom>
        </p:spPr>
        <p:txBody>
          <a:bodyPr/>
          <a:lstStyle>
            <a:lvl1pPr>
              <a:defRPr sz="1000"/>
            </a:lvl1pPr>
          </a:lstStyle>
          <a:p>
            <a:pPr algn="l"/>
            <a:r>
              <a:rPr lang="en-US" smtClean="0"/>
              <a:t>© 2014 43 Wiley &amp; Sons, Inc. - Russell and Taylor 8e</a:t>
            </a:r>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lvl1pPr>
              <a:buFont typeface="Arial" panose="020B0604020202020204" pitchFamily="34" charset="0"/>
              <a:buChar char="•"/>
              <a:defRPr/>
            </a:lvl1pPr>
            <a:lvl2pPr>
              <a:buFont typeface="Arial" panose="020B0604020202020204" pitchFamily="34" charset="0"/>
              <a:buChar char="•"/>
              <a:defRPr/>
            </a:lvl2pPr>
            <a:lvl3pPr>
              <a:buFont typeface="Arial" panose="020B0604020202020204" pitchFamily="34" charset="0"/>
              <a:buChar char="•"/>
              <a:defRPr/>
            </a:lvl3pPr>
            <a:lvl4pPr>
              <a:buFont typeface="Arial" panose="020B0604020202020204" pitchFamily="34" charset="0"/>
              <a:buChar char="•"/>
              <a:defRPr/>
            </a:lvl4pPr>
            <a:lvl5pPr>
              <a:buFont typeface="Arial" panose="020B0604020202020204" pitchFamily="34" charset="0"/>
              <a:buChar char="•"/>
              <a:defRPr/>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6" name="Footer Placeholder 5"/>
          <p:cNvSpPr>
            <a:spLocks noGrp="1"/>
          </p:cNvSpPr>
          <p:nvPr>
            <p:ph type="ftr" sz="quarter" idx="3"/>
          </p:nvPr>
        </p:nvSpPr>
        <p:spPr>
          <a:xfrm>
            <a:off x="457200" y="6356350"/>
            <a:ext cx="3962400" cy="365125"/>
          </a:xfrm>
          <a:prstGeom prst="rect">
            <a:avLst/>
          </a:prstGeom>
        </p:spPr>
        <p:txBody>
          <a:bodyPr/>
          <a:lstStyle>
            <a:lvl1pPr>
              <a:defRPr sz="1000"/>
            </a:lvl1pPr>
          </a:lstStyle>
          <a:p>
            <a:pPr>
              <a:buFont typeface="Wingdings" panose="05000000000000000000" pitchFamily="2" charset="2"/>
              <a:buNone/>
            </a:pPr>
            <a:r>
              <a:rPr lang="en-US" smtClean="0"/>
              <a:t>© 2014 43 Wiley &amp; Sons, Inc. - Russell and Taylor 8e</a:t>
            </a:r>
            <a:endParaRPr lang="en-US" dirty="0"/>
          </a:p>
        </p:txBody>
      </p:sp>
      <p:sp>
        <p:nvSpPr>
          <p:cNvPr id="7" name="Slide Number Placeholder 5"/>
          <p:cNvSpPr>
            <a:spLocks noGrp="1"/>
          </p:cNvSpPr>
          <p:nvPr>
            <p:ph type="sldNum" sz="quarter" idx="12"/>
          </p:nvPr>
        </p:nvSpPr>
        <p:spPr>
          <a:xfrm>
            <a:off x="7467600" y="6356350"/>
            <a:ext cx="914400" cy="365125"/>
          </a:xfrm>
          <a:prstGeom prst="rect">
            <a:avLst/>
          </a:prstGeom>
        </p:spPr>
        <p:txBody>
          <a:bodyPr/>
          <a:lstStyle>
            <a:lvl1pPr>
              <a:defRPr sz="1200">
                <a:effectLst/>
              </a:defRPr>
            </a:lvl1pPr>
          </a:lstStyle>
          <a:p>
            <a:pPr>
              <a:buFont typeface="Wingdings" panose="05000000000000000000" pitchFamily="2" charset="2"/>
              <a:buNone/>
            </a:pPr>
            <a:r>
              <a:rPr lang="en-US"/>
              <a:t>2-</a:t>
            </a:r>
            <a:fld id="{71A65A2E-08BC-40DF-8CFF-73275DC0837F}" type="slidenum">
              <a:rPr lang="en-US" smtClean="0"/>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10" name="Footer Placeholder 5"/>
          <p:cNvSpPr>
            <a:spLocks noGrp="1"/>
          </p:cNvSpPr>
          <p:nvPr>
            <p:ph type="ftr" sz="quarter" idx="11"/>
          </p:nvPr>
        </p:nvSpPr>
        <p:spPr>
          <a:xfrm>
            <a:off x="457200" y="6356350"/>
            <a:ext cx="3962400" cy="365125"/>
          </a:xfrm>
          <a:prstGeom prst="rect">
            <a:avLst/>
          </a:prstGeom>
        </p:spPr>
        <p:txBody>
          <a:bodyPr/>
          <a:lstStyle>
            <a:lvl1pPr>
              <a:defRPr sz="1000"/>
            </a:lvl1pPr>
          </a:lstStyle>
          <a:p>
            <a:pPr>
              <a:buFont typeface="Wingdings" panose="05000000000000000000" pitchFamily="2" charset="2"/>
              <a:buNone/>
            </a:pPr>
            <a:r>
              <a:rPr lang="en-US" smtClean="0"/>
              <a:t>© 2014 43 Wiley &amp; Sons, Inc. - Russell and Taylor 8e</a:t>
            </a:r>
            <a:endParaRPr lang="en-US" dirty="0"/>
          </a:p>
        </p:txBody>
      </p:sp>
      <p:sp>
        <p:nvSpPr>
          <p:cNvPr id="6" name="Slide Number Placeholder 5"/>
          <p:cNvSpPr txBox="1"/>
          <p:nvPr userDrawn="1"/>
        </p:nvSpPr>
        <p:spPr>
          <a:xfrm>
            <a:off x="7467600" y="6356350"/>
            <a:ext cx="914400" cy="365125"/>
          </a:xfrm>
          <a:prstGeom prst="rect">
            <a:avLst/>
          </a:prstGeom>
        </p:spPr>
        <p:txBody>
          <a:bodyPr/>
          <a:lstStyle>
            <a:defPPr>
              <a:defRPr lang="en-US"/>
            </a:defPPr>
            <a:lvl1pPr algn="l" rtl="0" fontAlgn="base">
              <a:spcBef>
                <a:spcPct val="20000"/>
              </a:spcBef>
              <a:spcAft>
                <a:spcPct val="0"/>
              </a:spcAft>
              <a:buClr>
                <a:schemeClr val="accent2"/>
              </a:buClr>
              <a:buFont typeface="Wingdings" panose="05000000000000000000" pitchFamily="2" charset="2"/>
              <a:buChar char="•"/>
              <a:defRPr sz="1200" kern="1200">
                <a:solidFill>
                  <a:schemeClr val="tx1"/>
                </a:solidFill>
                <a:effectLst/>
                <a:latin typeface="Helvetica" charset="0"/>
                <a:ea typeface="+mn-ea"/>
                <a:cs typeface="+mn-cs"/>
              </a:defRPr>
            </a:lvl1pPr>
            <a:lvl2pPr marL="4572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2pPr>
            <a:lvl3pPr marL="9144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3pPr>
            <a:lvl4pPr marL="13716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4pPr>
            <a:lvl5pPr marL="18288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9pPr>
          </a:lstStyle>
          <a:p>
            <a:pPr>
              <a:buFont typeface="Wingdings" panose="05000000000000000000" pitchFamily="2" charset="2"/>
              <a:buNone/>
            </a:pPr>
            <a:r>
              <a:rPr lang="en-US"/>
              <a:t>2-</a:t>
            </a:r>
            <a:fld id="{71A65A2E-08BC-40DF-8CFF-73275DC0837F}" type="slidenum">
              <a:rPr lang="en-US" smtClean="0"/>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6" name="Footer Placeholder 5"/>
          <p:cNvSpPr>
            <a:spLocks noGrp="1"/>
          </p:cNvSpPr>
          <p:nvPr>
            <p:ph type="ftr" sz="quarter" idx="11"/>
          </p:nvPr>
        </p:nvSpPr>
        <p:spPr>
          <a:xfrm>
            <a:off x="457200" y="6356350"/>
            <a:ext cx="4114800" cy="365125"/>
          </a:xfrm>
          <a:prstGeom prst="rect">
            <a:avLst/>
          </a:prstGeom>
        </p:spPr>
        <p:txBody>
          <a:bodyPr/>
          <a:lstStyle/>
          <a:p>
            <a:pPr>
              <a:buFont typeface="Wingdings" panose="05000000000000000000" pitchFamily="2" charset="2"/>
              <a:buNone/>
            </a:pPr>
            <a:r>
              <a:rPr lang="en-US" smtClean="0"/>
              <a:t>© 2014 43 Wiley &amp; Sons, Inc. - Russell and Taylor 8e</a:t>
            </a:r>
            <a:endParaRPr lang="en-US" dirty="0"/>
          </a:p>
        </p:txBody>
      </p:sp>
      <p:sp>
        <p:nvSpPr>
          <p:cNvPr id="8" name="Slide Number Placeholder 5"/>
          <p:cNvSpPr txBox="1"/>
          <p:nvPr userDrawn="1"/>
        </p:nvSpPr>
        <p:spPr>
          <a:xfrm>
            <a:off x="7467600" y="6356350"/>
            <a:ext cx="914400" cy="365125"/>
          </a:xfrm>
          <a:prstGeom prst="rect">
            <a:avLst/>
          </a:prstGeom>
        </p:spPr>
        <p:txBody>
          <a:bodyPr/>
          <a:lstStyle>
            <a:defPPr>
              <a:defRPr lang="en-US"/>
            </a:defPPr>
            <a:lvl1pPr algn="l" rtl="0" fontAlgn="base">
              <a:spcBef>
                <a:spcPct val="20000"/>
              </a:spcBef>
              <a:spcAft>
                <a:spcPct val="0"/>
              </a:spcAft>
              <a:buClr>
                <a:schemeClr val="accent2"/>
              </a:buClr>
              <a:buFont typeface="Wingdings" panose="05000000000000000000" pitchFamily="2" charset="2"/>
              <a:buChar char="•"/>
              <a:defRPr sz="1200" kern="1200">
                <a:solidFill>
                  <a:schemeClr val="tx1"/>
                </a:solidFill>
                <a:effectLst/>
                <a:latin typeface="Helvetica" charset="0"/>
                <a:ea typeface="+mn-ea"/>
                <a:cs typeface="+mn-cs"/>
              </a:defRPr>
            </a:lvl1pPr>
            <a:lvl2pPr marL="4572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2pPr>
            <a:lvl3pPr marL="9144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3pPr>
            <a:lvl4pPr marL="13716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4pPr>
            <a:lvl5pPr marL="18288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9pPr>
          </a:lstStyle>
          <a:p>
            <a:pPr>
              <a:buFont typeface="Wingdings" panose="05000000000000000000" pitchFamily="2" charset="2"/>
              <a:buNone/>
            </a:pPr>
            <a:r>
              <a:rPr lang="en-US"/>
              <a:t>2-</a:t>
            </a:r>
            <a:fld id="{71A65A2E-08BC-40DF-8CFF-73275DC0837F}" type="slidenum">
              <a:rPr lang="en-US" smtClean="0"/>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0" name="Footer Placeholder 5"/>
          <p:cNvSpPr>
            <a:spLocks noGrp="1"/>
          </p:cNvSpPr>
          <p:nvPr>
            <p:ph type="ftr" sz="quarter" idx="13"/>
          </p:nvPr>
        </p:nvSpPr>
        <p:spPr>
          <a:xfrm>
            <a:off x="457200" y="6356350"/>
            <a:ext cx="3962400" cy="365125"/>
          </a:xfrm>
          <a:prstGeom prst="rect">
            <a:avLst/>
          </a:prstGeom>
        </p:spPr>
        <p:txBody>
          <a:bodyPr/>
          <a:lstStyle>
            <a:lvl1pPr>
              <a:defRPr sz="1000"/>
            </a:lvl1pPr>
          </a:lstStyle>
          <a:p>
            <a:pPr>
              <a:buFont typeface="Wingdings" panose="05000000000000000000" pitchFamily="2" charset="2"/>
              <a:buNone/>
            </a:pPr>
            <a:r>
              <a:rPr lang="en-US" smtClean="0"/>
              <a:t>© 2014 43 Wiley &amp; Sons, Inc. - Russell and Taylor 8e</a:t>
            </a:r>
            <a:endParaRPr lang="en-US" dirty="0"/>
          </a:p>
        </p:txBody>
      </p:sp>
      <p:sp>
        <p:nvSpPr>
          <p:cNvPr id="11" name="Slide Number Placeholder 5"/>
          <p:cNvSpPr txBox="1"/>
          <p:nvPr userDrawn="1"/>
        </p:nvSpPr>
        <p:spPr>
          <a:xfrm>
            <a:off x="7467600" y="6356350"/>
            <a:ext cx="914400" cy="365125"/>
          </a:xfrm>
          <a:prstGeom prst="rect">
            <a:avLst/>
          </a:prstGeom>
        </p:spPr>
        <p:txBody>
          <a:bodyPr/>
          <a:lstStyle>
            <a:defPPr>
              <a:defRPr lang="en-US"/>
            </a:defPPr>
            <a:lvl1pPr algn="l" rtl="0" fontAlgn="base">
              <a:spcBef>
                <a:spcPct val="20000"/>
              </a:spcBef>
              <a:spcAft>
                <a:spcPct val="0"/>
              </a:spcAft>
              <a:buClr>
                <a:schemeClr val="accent2"/>
              </a:buClr>
              <a:buFont typeface="Wingdings" panose="05000000000000000000" pitchFamily="2" charset="2"/>
              <a:buChar char="•"/>
              <a:defRPr sz="1200" kern="1200">
                <a:solidFill>
                  <a:schemeClr val="tx1"/>
                </a:solidFill>
                <a:effectLst/>
                <a:latin typeface="Helvetica" charset="0"/>
                <a:ea typeface="+mn-ea"/>
                <a:cs typeface="+mn-cs"/>
              </a:defRPr>
            </a:lvl1pPr>
            <a:lvl2pPr marL="4572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2pPr>
            <a:lvl3pPr marL="9144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3pPr>
            <a:lvl4pPr marL="13716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4pPr>
            <a:lvl5pPr marL="18288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9pPr>
          </a:lstStyle>
          <a:p>
            <a:pPr>
              <a:buFont typeface="Wingdings" panose="05000000000000000000" pitchFamily="2" charset="2"/>
              <a:buNone/>
            </a:pPr>
            <a:r>
              <a:rPr lang="en-US"/>
              <a:t>2-</a:t>
            </a:r>
            <a:fld id="{71A65A2E-08BC-40DF-8CFF-73275DC0837F}" type="slidenum">
              <a:rPr lang="en-US" smtClean="0"/>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US" dirty="0"/>
          </a:p>
        </p:txBody>
      </p:sp>
      <p:sp>
        <p:nvSpPr>
          <p:cNvPr id="6" name="Footer Placeholder 5"/>
          <p:cNvSpPr>
            <a:spLocks noGrp="1"/>
          </p:cNvSpPr>
          <p:nvPr>
            <p:ph type="ftr" sz="quarter" idx="3"/>
          </p:nvPr>
        </p:nvSpPr>
        <p:spPr>
          <a:xfrm>
            <a:off x="457200" y="6356350"/>
            <a:ext cx="3962400" cy="365125"/>
          </a:xfrm>
          <a:prstGeom prst="rect">
            <a:avLst/>
          </a:prstGeom>
        </p:spPr>
        <p:txBody>
          <a:bodyPr/>
          <a:lstStyle>
            <a:lvl1pPr>
              <a:defRPr sz="1000"/>
            </a:lvl1pPr>
          </a:lstStyle>
          <a:p>
            <a:pPr>
              <a:buFont typeface="Wingdings" panose="05000000000000000000" pitchFamily="2" charset="2"/>
              <a:buNone/>
            </a:pPr>
            <a:r>
              <a:rPr lang="en-US" smtClean="0"/>
              <a:t>© 2014 43 Wiley &amp; Sons, Inc. - Russell and Taylor 8e</a:t>
            </a:r>
            <a:endParaRPr lang="en-US" dirty="0"/>
          </a:p>
        </p:txBody>
      </p:sp>
      <p:sp>
        <p:nvSpPr>
          <p:cNvPr id="7" name="Slide Number Placeholder 5"/>
          <p:cNvSpPr txBox="1"/>
          <p:nvPr userDrawn="1"/>
        </p:nvSpPr>
        <p:spPr>
          <a:xfrm>
            <a:off x="7467600" y="6356350"/>
            <a:ext cx="914400" cy="365125"/>
          </a:xfrm>
          <a:prstGeom prst="rect">
            <a:avLst/>
          </a:prstGeom>
        </p:spPr>
        <p:txBody>
          <a:bodyPr/>
          <a:lstStyle>
            <a:defPPr>
              <a:defRPr lang="en-US"/>
            </a:defPPr>
            <a:lvl1pPr algn="l" rtl="0" fontAlgn="base">
              <a:spcBef>
                <a:spcPct val="20000"/>
              </a:spcBef>
              <a:spcAft>
                <a:spcPct val="0"/>
              </a:spcAft>
              <a:buClr>
                <a:schemeClr val="accent2"/>
              </a:buClr>
              <a:buFont typeface="Wingdings" panose="05000000000000000000" pitchFamily="2" charset="2"/>
              <a:buChar char="•"/>
              <a:defRPr sz="1200" kern="1200">
                <a:solidFill>
                  <a:schemeClr val="tx1"/>
                </a:solidFill>
                <a:effectLst/>
                <a:latin typeface="Helvetica" charset="0"/>
                <a:ea typeface="+mn-ea"/>
                <a:cs typeface="+mn-cs"/>
              </a:defRPr>
            </a:lvl1pPr>
            <a:lvl2pPr marL="4572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2pPr>
            <a:lvl3pPr marL="9144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3pPr>
            <a:lvl4pPr marL="13716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4pPr>
            <a:lvl5pPr marL="18288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9pPr>
          </a:lstStyle>
          <a:p>
            <a:pPr>
              <a:buFont typeface="Wingdings" panose="05000000000000000000" pitchFamily="2" charset="2"/>
              <a:buNone/>
            </a:pPr>
            <a:r>
              <a:rPr lang="en-US"/>
              <a:t>2-</a:t>
            </a:r>
            <a:fld id="{71A65A2E-08BC-40DF-8CFF-73275DC0837F}" type="slidenum">
              <a:rPr lang="en-US" smtClean="0"/>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57200" y="6356350"/>
            <a:ext cx="3886200" cy="365125"/>
          </a:xfrm>
          <a:prstGeom prst="rect">
            <a:avLst/>
          </a:prstGeom>
        </p:spPr>
        <p:txBody>
          <a:bodyPr/>
          <a:lstStyle/>
          <a:p>
            <a:pPr>
              <a:buFont typeface="Wingdings" panose="05000000000000000000" pitchFamily="2" charset="2"/>
              <a:buNone/>
            </a:pPr>
            <a:r>
              <a:rPr lang="en-US" smtClean="0"/>
              <a:t>© 2014 43 Wiley &amp; Sons, Inc. - Russell and Taylor 8e</a:t>
            </a:r>
            <a:endParaRPr lang="en-US" dirty="0"/>
          </a:p>
        </p:txBody>
      </p:sp>
      <p:sp>
        <p:nvSpPr>
          <p:cNvPr id="5" name="Slide Number Placeholder 5"/>
          <p:cNvSpPr txBox="1"/>
          <p:nvPr userDrawn="1"/>
        </p:nvSpPr>
        <p:spPr>
          <a:xfrm>
            <a:off x="7467600" y="6356350"/>
            <a:ext cx="914400" cy="365125"/>
          </a:xfrm>
          <a:prstGeom prst="rect">
            <a:avLst/>
          </a:prstGeom>
        </p:spPr>
        <p:txBody>
          <a:bodyPr/>
          <a:lstStyle>
            <a:defPPr>
              <a:defRPr lang="en-US"/>
            </a:defPPr>
            <a:lvl1pPr algn="l" rtl="0" fontAlgn="base">
              <a:spcBef>
                <a:spcPct val="20000"/>
              </a:spcBef>
              <a:spcAft>
                <a:spcPct val="0"/>
              </a:spcAft>
              <a:buClr>
                <a:schemeClr val="accent2"/>
              </a:buClr>
              <a:buFont typeface="Wingdings" panose="05000000000000000000" pitchFamily="2" charset="2"/>
              <a:buChar char="•"/>
              <a:defRPr sz="1200" kern="1200">
                <a:solidFill>
                  <a:schemeClr val="tx1"/>
                </a:solidFill>
                <a:effectLst/>
                <a:latin typeface="Helvetica" charset="0"/>
                <a:ea typeface="+mn-ea"/>
                <a:cs typeface="+mn-cs"/>
              </a:defRPr>
            </a:lvl1pPr>
            <a:lvl2pPr marL="4572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2pPr>
            <a:lvl3pPr marL="9144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3pPr>
            <a:lvl4pPr marL="13716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4pPr>
            <a:lvl5pPr marL="18288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9pPr>
          </a:lstStyle>
          <a:p>
            <a:pPr>
              <a:buFont typeface="Wingdings" panose="05000000000000000000" pitchFamily="2" charset="2"/>
              <a:buNone/>
            </a:pPr>
            <a:r>
              <a:rPr lang="en-US"/>
              <a:t>2-</a:t>
            </a:r>
            <a:fld id="{71A65A2E-08BC-40DF-8CFF-73275DC0837F}" type="slidenum">
              <a:rPr lang="en-US" smtClean="0"/>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8" name="Footer Placeholder 5"/>
          <p:cNvSpPr>
            <a:spLocks noGrp="1"/>
          </p:cNvSpPr>
          <p:nvPr>
            <p:ph type="ftr" sz="quarter" idx="3"/>
          </p:nvPr>
        </p:nvSpPr>
        <p:spPr>
          <a:xfrm>
            <a:off x="457200" y="6356350"/>
            <a:ext cx="3962400" cy="365125"/>
          </a:xfrm>
          <a:prstGeom prst="rect">
            <a:avLst/>
          </a:prstGeom>
        </p:spPr>
        <p:txBody>
          <a:bodyPr/>
          <a:lstStyle>
            <a:lvl1pPr>
              <a:defRPr sz="1000"/>
            </a:lvl1pPr>
          </a:lstStyle>
          <a:p>
            <a:pPr>
              <a:buFont typeface="Wingdings" panose="05000000000000000000" pitchFamily="2" charset="2"/>
              <a:buNone/>
            </a:pPr>
            <a:r>
              <a:rPr lang="en-US" smtClean="0"/>
              <a:t>© 2014 43 Wiley &amp; Sons, Inc. - Russell and Taylor 8e</a:t>
            </a:r>
            <a:endParaRPr lang="en-US" dirty="0"/>
          </a:p>
        </p:txBody>
      </p:sp>
      <p:sp>
        <p:nvSpPr>
          <p:cNvPr id="9" name="Slide Number Placeholder 5"/>
          <p:cNvSpPr txBox="1"/>
          <p:nvPr userDrawn="1"/>
        </p:nvSpPr>
        <p:spPr>
          <a:xfrm>
            <a:off x="7467600" y="6356350"/>
            <a:ext cx="914400" cy="365125"/>
          </a:xfrm>
          <a:prstGeom prst="rect">
            <a:avLst/>
          </a:prstGeom>
        </p:spPr>
        <p:txBody>
          <a:bodyPr/>
          <a:lstStyle>
            <a:defPPr>
              <a:defRPr lang="en-US"/>
            </a:defPPr>
            <a:lvl1pPr algn="l" rtl="0" fontAlgn="base">
              <a:spcBef>
                <a:spcPct val="20000"/>
              </a:spcBef>
              <a:spcAft>
                <a:spcPct val="0"/>
              </a:spcAft>
              <a:buClr>
                <a:schemeClr val="accent2"/>
              </a:buClr>
              <a:buFont typeface="Wingdings" panose="05000000000000000000" pitchFamily="2" charset="2"/>
              <a:buChar char="•"/>
              <a:defRPr sz="1200" kern="1200">
                <a:solidFill>
                  <a:schemeClr val="tx1"/>
                </a:solidFill>
                <a:effectLst/>
                <a:latin typeface="Helvetica" charset="0"/>
                <a:ea typeface="+mn-ea"/>
                <a:cs typeface="+mn-cs"/>
              </a:defRPr>
            </a:lvl1pPr>
            <a:lvl2pPr marL="4572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2pPr>
            <a:lvl3pPr marL="9144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3pPr>
            <a:lvl4pPr marL="13716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4pPr>
            <a:lvl5pPr marL="18288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9pPr>
          </a:lstStyle>
          <a:p>
            <a:pPr>
              <a:buFont typeface="Wingdings" panose="05000000000000000000" pitchFamily="2" charset="2"/>
              <a:buNone/>
            </a:pPr>
            <a:r>
              <a:rPr lang="en-US"/>
              <a:t>2-</a:t>
            </a:r>
            <a:fld id="{71A65A2E-08BC-40DF-8CFF-73275DC0837F}" type="slidenum">
              <a:rPr lang="en-US" smtClean="0"/>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6" name="Footer Placeholder 5"/>
          <p:cNvSpPr>
            <a:spLocks noGrp="1"/>
          </p:cNvSpPr>
          <p:nvPr>
            <p:ph type="ftr" sz="quarter" idx="11"/>
          </p:nvPr>
        </p:nvSpPr>
        <p:spPr>
          <a:xfrm>
            <a:off x="457200" y="6356350"/>
            <a:ext cx="4495800" cy="365125"/>
          </a:xfrm>
          <a:prstGeom prst="rect">
            <a:avLst/>
          </a:prstGeom>
        </p:spPr>
        <p:txBody>
          <a:bodyPr/>
          <a:lstStyle/>
          <a:p>
            <a:pPr>
              <a:buFont typeface="Wingdings" panose="05000000000000000000" pitchFamily="2" charset="2"/>
              <a:buNone/>
            </a:pPr>
            <a:r>
              <a:rPr lang="en-US" smtClean="0"/>
              <a:t>© 2014 43 Wiley &amp; Sons, Inc. - Russell and Taylor 8e</a:t>
            </a:r>
            <a:endParaRPr lang="en-US" dirty="0"/>
          </a:p>
        </p:txBody>
      </p:sp>
      <p:sp>
        <p:nvSpPr>
          <p:cNvPr id="8" name="Slide Number Placeholder 5"/>
          <p:cNvSpPr txBox="1"/>
          <p:nvPr userDrawn="1"/>
        </p:nvSpPr>
        <p:spPr>
          <a:xfrm>
            <a:off x="7467600" y="6356350"/>
            <a:ext cx="914400" cy="365125"/>
          </a:xfrm>
          <a:prstGeom prst="rect">
            <a:avLst/>
          </a:prstGeom>
        </p:spPr>
        <p:txBody>
          <a:bodyPr/>
          <a:lstStyle>
            <a:defPPr>
              <a:defRPr lang="en-US"/>
            </a:defPPr>
            <a:lvl1pPr algn="l" rtl="0" fontAlgn="base">
              <a:spcBef>
                <a:spcPct val="20000"/>
              </a:spcBef>
              <a:spcAft>
                <a:spcPct val="0"/>
              </a:spcAft>
              <a:buClr>
                <a:schemeClr val="accent2"/>
              </a:buClr>
              <a:buFont typeface="Wingdings" panose="05000000000000000000" pitchFamily="2" charset="2"/>
              <a:buChar char="•"/>
              <a:defRPr sz="1200" kern="1200">
                <a:solidFill>
                  <a:schemeClr val="tx1"/>
                </a:solidFill>
                <a:effectLst/>
                <a:latin typeface="Helvetica" charset="0"/>
                <a:ea typeface="+mn-ea"/>
                <a:cs typeface="+mn-cs"/>
              </a:defRPr>
            </a:lvl1pPr>
            <a:lvl2pPr marL="4572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2pPr>
            <a:lvl3pPr marL="9144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3pPr>
            <a:lvl4pPr marL="13716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4pPr>
            <a:lvl5pPr marL="18288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9pPr>
          </a:lstStyle>
          <a:p>
            <a:pPr>
              <a:buFont typeface="Wingdings" panose="05000000000000000000" pitchFamily="2" charset="2"/>
              <a:buNone/>
            </a:pPr>
            <a:r>
              <a:rPr lang="en-US"/>
              <a:t>2-</a:t>
            </a:r>
            <a:fld id="{71A65A2E-08BC-40DF-8CFF-73275DC0837F}" type="slidenum">
              <a:rPr lang="en-US" smtClean="0"/>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Footer Placeholder 4"/>
          <p:cNvSpPr>
            <a:spLocks noGrp="1"/>
          </p:cNvSpPr>
          <p:nvPr>
            <p:ph type="ftr" sz="quarter" idx="11"/>
          </p:nvPr>
        </p:nvSpPr>
        <p:spPr>
          <a:xfrm>
            <a:off x="457200" y="6356350"/>
            <a:ext cx="4495800" cy="365125"/>
          </a:xfrm>
          <a:prstGeom prst="rect">
            <a:avLst/>
          </a:prstGeom>
        </p:spPr>
        <p:txBody>
          <a:bodyPr/>
          <a:lstStyle/>
          <a:p>
            <a:pPr>
              <a:buFont typeface="Wingdings" panose="05000000000000000000" pitchFamily="2" charset="2"/>
              <a:buNone/>
            </a:pPr>
            <a:r>
              <a:rPr lang="en-US" smtClean="0"/>
              <a:t>© 2014 43 Wiley &amp; Sons, Inc. - Russell and Taylor 8e</a:t>
            </a:r>
            <a:endParaRPr lang="en-US" dirty="0"/>
          </a:p>
        </p:txBody>
      </p:sp>
      <p:sp>
        <p:nvSpPr>
          <p:cNvPr id="7" name="Slide Number Placeholder 5"/>
          <p:cNvSpPr txBox="1"/>
          <p:nvPr userDrawn="1"/>
        </p:nvSpPr>
        <p:spPr>
          <a:xfrm>
            <a:off x="7467600" y="6356350"/>
            <a:ext cx="914400" cy="365125"/>
          </a:xfrm>
          <a:prstGeom prst="rect">
            <a:avLst/>
          </a:prstGeom>
        </p:spPr>
        <p:txBody>
          <a:bodyPr/>
          <a:lstStyle>
            <a:defPPr>
              <a:defRPr lang="en-US"/>
            </a:defPPr>
            <a:lvl1pPr algn="l" rtl="0" fontAlgn="base">
              <a:spcBef>
                <a:spcPct val="20000"/>
              </a:spcBef>
              <a:spcAft>
                <a:spcPct val="0"/>
              </a:spcAft>
              <a:buClr>
                <a:schemeClr val="accent2"/>
              </a:buClr>
              <a:buFont typeface="Wingdings" panose="05000000000000000000" pitchFamily="2" charset="2"/>
              <a:buChar char="•"/>
              <a:defRPr sz="1200" kern="1200">
                <a:solidFill>
                  <a:schemeClr val="tx1"/>
                </a:solidFill>
                <a:effectLst/>
                <a:latin typeface="Helvetica" charset="0"/>
                <a:ea typeface="+mn-ea"/>
                <a:cs typeface="+mn-cs"/>
              </a:defRPr>
            </a:lvl1pPr>
            <a:lvl2pPr marL="4572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2pPr>
            <a:lvl3pPr marL="9144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3pPr>
            <a:lvl4pPr marL="13716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4pPr>
            <a:lvl5pPr marL="18288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9pPr>
          </a:lstStyle>
          <a:p>
            <a:pPr>
              <a:buFont typeface="Wingdings" panose="05000000000000000000" pitchFamily="2" charset="2"/>
              <a:buNone/>
            </a:pPr>
            <a:r>
              <a:rPr lang="en-US"/>
              <a:t>2-</a:t>
            </a:r>
            <a:fld id="{71A65A2E-08BC-40DF-8CFF-73275DC0837F}" type="slidenum">
              <a:rPr lang="en-US" smtClean="0"/>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Footer Placeholder 4"/>
          <p:cNvSpPr>
            <a:spLocks noGrp="1"/>
          </p:cNvSpPr>
          <p:nvPr>
            <p:ph type="ftr" sz="quarter" idx="11"/>
          </p:nvPr>
        </p:nvSpPr>
        <p:spPr>
          <a:xfrm>
            <a:off x="457200" y="6356350"/>
            <a:ext cx="4495800" cy="365125"/>
          </a:xfrm>
          <a:prstGeom prst="rect">
            <a:avLst/>
          </a:prstGeom>
        </p:spPr>
        <p:txBody>
          <a:bodyPr/>
          <a:lstStyle/>
          <a:p>
            <a:pPr>
              <a:buFont typeface="Wingdings" panose="05000000000000000000" pitchFamily="2" charset="2"/>
              <a:buNone/>
            </a:pPr>
            <a:r>
              <a:rPr lang="en-US" smtClean="0"/>
              <a:t>© 2014 43 Wiley &amp; Sons, Inc. - Russell and Taylor 8e</a:t>
            </a:r>
            <a:endParaRPr lang="en-US" dirty="0"/>
          </a:p>
        </p:txBody>
      </p:sp>
      <p:sp>
        <p:nvSpPr>
          <p:cNvPr id="7" name="Slide Number Placeholder 5"/>
          <p:cNvSpPr txBox="1"/>
          <p:nvPr userDrawn="1"/>
        </p:nvSpPr>
        <p:spPr>
          <a:xfrm>
            <a:off x="7467600" y="6356350"/>
            <a:ext cx="914400" cy="365125"/>
          </a:xfrm>
          <a:prstGeom prst="rect">
            <a:avLst/>
          </a:prstGeom>
        </p:spPr>
        <p:txBody>
          <a:bodyPr/>
          <a:lstStyle>
            <a:defPPr>
              <a:defRPr lang="en-US"/>
            </a:defPPr>
            <a:lvl1pPr algn="l" rtl="0" fontAlgn="base">
              <a:spcBef>
                <a:spcPct val="20000"/>
              </a:spcBef>
              <a:spcAft>
                <a:spcPct val="0"/>
              </a:spcAft>
              <a:buClr>
                <a:schemeClr val="accent2"/>
              </a:buClr>
              <a:buFont typeface="Wingdings" panose="05000000000000000000" pitchFamily="2" charset="2"/>
              <a:buChar char="•"/>
              <a:defRPr sz="1200" kern="1200">
                <a:solidFill>
                  <a:schemeClr val="tx1"/>
                </a:solidFill>
                <a:effectLst/>
                <a:latin typeface="Helvetica" charset="0"/>
                <a:ea typeface="+mn-ea"/>
                <a:cs typeface="+mn-cs"/>
              </a:defRPr>
            </a:lvl1pPr>
            <a:lvl2pPr marL="4572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2pPr>
            <a:lvl3pPr marL="9144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3pPr>
            <a:lvl4pPr marL="13716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4pPr>
            <a:lvl5pPr marL="18288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9pPr>
          </a:lstStyle>
          <a:p>
            <a:pPr>
              <a:buFont typeface="Wingdings" panose="05000000000000000000" pitchFamily="2" charset="2"/>
              <a:buNone/>
            </a:pPr>
            <a:r>
              <a:rPr lang="en-US"/>
              <a:t>2-</a:t>
            </a:r>
            <a:fld id="{71A65A2E-08BC-40DF-8CFF-73275DC0837F}" type="slidenum">
              <a:rPr lang="en-US" smtClean="0"/>
            </a:fld>
            <a:endParaRPr lang="en-US"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609600"/>
            <a:ext cx="7378700" cy="1143000"/>
          </a:xfrm>
        </p:spPr>
        <p:txBody>
          <a:bodyPr/>
          <a:lstStyle/>
          <a:p>
            <a:r>
              <a:rPr lang="en-US"/>
              <a:t>Click to edit Master title style</a:t>
            </a:r>
            <a:endParaRPr lang="en-US"/>
          </a:p>
        </p:txBody>
      </p:sp>
      <p:sp>
        <p:nvSpPr>
          <p:cNvPr id="3" name="Text Placeholder 2"/>
          <p:cNvSpPr>
            <a:spLocks noGrp="1"/>
          </p:cNvSpPr>
          <p:nvPr>
            <p:ph type="body" sz="half" idx="1"/>
          </p:nvPr>
        </p:nvSpPr>
        <p:spPr>
          <a:xfrm>
            <a:off x="809625" y="2214563"/>
            <a:ext cx="3902075" cy="3881437"/>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4864100" y="2214563"/>
            <a:ext cx="3903663" cy="3881437"/>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Footer Placeholder 5"/>
          <p:cNvSpPr>
            <a:spLocks noGrp="1"/>
          </p:cNvSpPr>
          <p:nvPr>
            <p:ph type="ftr" sz="quarter" idx="3"/>
          </p:nvPr>
        </p:nvSpPr>
        <p:spPr>
          <a:xfrm>
            <a:off x="457200" y="6356350"/>
            <a:ext cx="3962400" cy="365125"/>
          </a:xfrm>
          <a:prstGeom prst="rect">
            <a:avLst/>
          </a:prstGeom>
        </p:spPr>
        <p:txBody>
          <a:bodyPr/>
          <a:lstStyle>
            <a:lvl1pPr>
              <a:defRPr sz="1000"/>
            </a:lvl1pPr>
          </a:lstStyle>
          <a:p>
            <a:pPr algn="l"/>
            <a:r>
              <a:rPr lang="en-US" smtClean="0"/>
              <a:t>© 2014 43 Wiley &amp; Sons, Inc. - Russell and Taylor 8e</a:t>
            </a:r>
            <a:endParaRPr lang="en-US" dirty="0"/>
          </a:p>
        </p:txBody>
      </p:sp>
      <p:sp>
        <p:nvSpPr>
          <p:cNvPr id="8" name="Slide Number Placeholder 5"/>
          <p:cNvSpPr txBox="1"/>
          <p:nvPr userDrawn="1"/>
        </p:nvSpPr>
        <p:spPr>
          <a:xfrm>
            <a:off x="7467600" y="6356350"/>
            <a:ext cx="914400" cy="365125"/>
          </a:xfrm>
          <a:prstGeom prst="rect">
            <a:avLst/>
          </a:prstGeom>
        </p:spPr>
        <p:txBody>
          <a:bodyPr/>
          <a:lstStyle>
            <a:defPPr>
              <a:defRPr lang="en-US"/>
            </a:defPPr>
            <a:lvl1pPr algn="l" rtl="0" fontAlgn="base">
              <a:spcBef>
                <a:spcPct val="20000"/>
              </a:spcBef>
              <a:spcAft>
                <a:spcPct val="0"/>
              </a:spcAft>
              <a:buClr>
                <a:schemeClr val="accent2"/>
              </a:buClr>
              <a:buFont typeface="Wingdings" panose="05000000000000000000" pitchFamily="2" charset="2"/>
              <a:buChar char="•"/>
              <a:defRPr sz="1200" kern="1200">
                <a:solidFill>
                  <a:schemeClr val="tx1"/>
                </a:solidFill>
                <a:effectLst/>
                <a:latin typeface="Helvetica" charset="0"/>
                <a:ea typeface="+mn-ea"/>
                <a:cs typeface="+mn-cs"/>
              </a:defRPr>
            </a:lvl1pPr>
            <a:lvl2pPr marL="4572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2pPr>
            <a:lvl3pPr marL="9144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3pPr>
            <a:lvl4pPr marL="13716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4pPr>
            <a:lvl5pPr marL="18288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9pPr>
          </a:lstStyle>
          <a:p>
            <a:pPr>
              <a:buFont typeface="Wingdings" panose="05000000000000000000" pitchFamily="2" charset="2"/>
              <a:buNone/>
            </a:pPr>
            <a:r>
              <a:rPr lang="en-US"/>
              <a:t>2-</a:t>
            </a:r>
            <a:fld id="{71A65A2E-08BC-40DF-8CFF-73275DC0837F}" type="slidenum">
              <a:rPr lang="en-US" smtClean="0"/>
            </a:fld>
            <a:endParaRPr 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609600"/>
            <a:ext cx="7378700" cy="1143000"/>
          </a:xfrm>
        </p:spPr>
        <p:txBody>
          <a:bodyPr/>
          <a:lstStyle/>
          <a:p>
            <a:r>
              <a:rPr lang="en-US"/>
              <a:t>Click to edit Master title style</a:t>
            </a:r>
            <a:endParaRPr lang="en-US"/>
          </a:p>
        </p:txBody>
      </p:sp>
      <p:sp>
        <p:nvSpPr>
          <p:cNvPr id="3" name="Text Placeholder 2"/>
          <p:cNvSpPr>
            <a:spLocks noGrp="1"/>
          </p:cNvSpPr>
          <p:nvPr>
            <p:ph type="body" sz="half" idx="1"/>
          </p:nvPr>
        </p:nvSpPr>
        <p:spPr>
          <a:xfrm>
            <a:off x="809625" y="2214563"/>
            <a:ext cx="7958138" cy="1863725"/>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809625" y="4230688"/>
            <a:ext cx="7958138" cy="1865312"/>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8" name="Footer Placeholder 5"/>
          <p:cNvSpPr>
            <a:spLocks noGrp="1"/>
          </p:cNvSpPr>
          <p:nvPr>
            <p:ph type="ftr" sz="quarter" idx="3"/>
          </p:nvPr>
        </p:nvSpPr>
        <p:spPr>
          <a:xfrm>
            <a:off x="457200" y="6356350"/>
            <a:ext cx="3962400" cy="365125"/>
          </a:xfrm>
          <a:prstGeom prst="rect">
            <a:avLst/>
          </a:prstGeom>
        </p:spPr>
        <p:txBody>
          <a:bodyPr/>
          <a:lstStyle>
            <a:lvl1pPr>
              <a:defRPr sz="1000"/>
            </a:lvl1pPr>
          </a:lstStyle>
          <a:p>
            <a:pPr>
              <a:buFont typeface="Wingdings" panose="05000000000000000000" pitchFamily="2" charset="2"/>
              <a:buNone/>
            </a:pPr>
            <a:r>
              <a:rPr lang="en-US" smtClean="0"/>
              <a:t>© 2014 43 Wiley &amp; Sons, Inc. - Russell and Taylor 8e</a:t>
            </a:r>
            <a:endParaRPr lang="en-US" dirty="0"/>
          </a:p>
        </p:txBody>
      </p:sp>
      <p:sp>
        <p:nvSpPr>
          <p:cNvPr id="7" name="Slide Number Placeholder 5"/>
          <p:cNvSpPr txBox="1"/>
          <p:nvPr userDrawn="1"/>
        </p:nvSpPr>
        <p:spPr>
          <a:xfrm>
            <a:off x="7467600" y="6356350"/>
            <a:ext cx="914400" cy="365125"/>
          </a:xfrm>
          <a:prstGeom prst="rect">
            <a:avLst/>
          </a:prstGeom>
        </p:spPr>
        <p:txBody>
          <a:bodyPr/>
          <a:lstStyle>
            <a:defPPr>
              <a:defRPr lang="en-US"/>
            </a:defPPr>
            <a:lvl1pPr algn="l" rtl="0" fontAlgn="base">
              <a:spcBef>
                <a:spcPct val="20000"/>
              </a:spcBef>
              <a:spcAft>
                <a:spcPct val="0"/>
              </a:spcAft>
              <a:buClr>
                <a:schemeClr val="accent2"/>
              </a:buClr>
              <a:buFont typeface="Wingdings" panose="05000000000000000000" pitchFamily="2" charset="2"/>
              <a:buChar char="•"/>
              <a:defRPr sz="1200" kern="1200">
                <a:solidFill>
                  <a:schemeClr val="tx1"/>
                </a:solidFill>
                <a:effectLst/>
                <a:latin typeface="Helvetica" charset="0"/>
                <a:ea typeface="+mn-ea"/>
                <a:cs typeface="+mn-cs"/>
              </a:defRPr>
            </a:lvl1pPr>
            <a:lvl2pPr marL="4572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2pPr>
            <a:lvl3pPr marL="9144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3pPr>
            <a:lvl4pPr marL="13716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4pPr>
            <a:lvl5pPr marL="18288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9pPr>
          </a:lstStyle>
          <a:p>
            <a:pPr>
              <a:buFont typeface="Wingdings" panose="05000000000000000000" pitchFamily="2" charset="2"/>
              <a:buNone/>
            </a:pPr>
            <a:r>
              <a:rPr lang="en-US"/>
              <a:t>2-</a:t>
            </a:r>
            <a:fld id="{71A65A2E-08BC-40DF-8CFF-73275DC0837F}" type="slidenum">
              <a:rPr lang="en-US" smtClean="0"/>
            </a:fld>
            <a:endParaRPr lang="en-US" dirty="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371600" y="609600"/>
            <a:ext cx="7378700" cy="1143000"/>
          </a:xfrm>
        </p:spPr>
        <p:txBody>
          <a:bodyPr/>
          <a:lstStyle/>
          <a:p>
            <a:r>
              <a:rPr lang="en-US"/>
              <a:t>Click to edit Master title style</a:t>
            </a:r>
            <a:endParaRPr lang="en-US"/>
          </a:p>
        </p:txBody>
      </p:sp>
      <p:sp>
        <p:nvSpPr>
          <p:cNvPr id="3" name="Content Placeholder 2"/>
          <p:cNvSpPr>
            <a:spLocks noGrp="1"/>
          </p:cNvSpPr>
          <p:nvPr>
            <p:ph sz="half" idx="1"/>
          </p:nvPr>
        </p:nvSpPr>
        <p:spPr>
          <a:xfrm>
            <a:off x="809625" y="2214563"/>
            <a:ext cx="7958138" cy="1863725"/>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09625" y="4230688"/>
            <a:ext cx="7958138" cy="1865312"/>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8" name="Footer Placeholder 5"/>
          <p:cNvSpPr>
            <a:spLocks noGrp="1"/>
          </p:cNvSpPr>
          <p:nvPr>
            <p:ph type="ftr" sz="quarter" idx="3"/>
          </p:nvPr>
        </p:nvSpPr>
        <p:spPr>
          <a:xfrm>
            <a:off x="457200" y="6356350"/>
            <a:ext cx="3962400" cy="365125"/>
          </a:xfrm>
          <a:prstGeom prst="rect">
            <a:avLst/>
          </a:prstGeom>
        </p:spPr>
        <p:txBody>
          <a:bodyPr/>
          <a:lstStyle>
            <a:lvl1pPr>
              <a:defRPr sz="1000"/>
            </a:lvl1pPr>
          </a:lstStyle>
          <a:p>
            <a:pPr>
              <a:buFont typeface="Wingdings" panose="05000000000000000000" pitchFamily="2" charset="2"/>
              <a:buNone/>
            </a:pPr>
            <a:r>
              <a:rPr lang="en-US" smtClean="0"/>
              <a:t>© 2014 43 Wiley &amp; Sons, Inc. - Russell and Taylor 8e</a:t>
            </a:r>
            <a:endParaRPr lang="en-US" dirty="0"/>
          </a:p>
        </p:txBody>
      </p:sp>
      <p:sp>
        <p:nvSpPr>
          <p:cNvPr id="7" name="Slide Number Placeholder 5"/>
          <p:cNvSpPr txBox="1"/>
          <p:nvPr userDrawn="1"/>
        </p:nvSpPr>
        <p:spPr>
          <a:xfrm>
            <a:off x="7467600" y="6356350"/>
            <a:ext cx="914400" cy="365125"/>
          </a:xfrm>
          <a:prstGeom prst="rect">
            <a:avLst/>
          </a:prstGeom>
        </p:spPr>
        <p:txBody>
          <a:bodyPr/>
          <a:lstStyle>
            <a:defPPr>
              <a:defRPr lang="en-US"/>
            </a:defPPr>
            <a:lvl1pPr algn="l" rtl="0" fontAlgn="base">
              <a:spcBef>
                <a:spcPct val="20000"/>
              </a:spcBef>
              <a:spcAft>
                <a:spcPct val="0"/>
              </a:spcAft>
              <a:buClr>
                <a:schemeClr val="accent2"/>
              </a:buClr>
              <a:buFont typeface="Wingdings" panose="05000000000000000000" pitchFamily="2" charset="2"/>
              <a:buChar char="•"/>
              <a:defRPr sz="1200" kern="1200">
                <a:solidFill>
                  <a:schemeClr val="tx1"/>
                </a:solidFill>
                <a:effectLst/>
                <a:latin typeface="Helvetica" charset="0"/>
                <a:ea typeface="+mn-ea"/>
                <a:cs typeface="+mn-cs"/>
              </a:defRPr>
            </a:lvl1pPr>
            <a:lvl2pPr marL="4572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2pPr>
            <a:lvl3pPr marL="9144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3pPr>
            <a:lvl4pPr marL="13716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4pPr>
            <a:lvl5pPr marL="18288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9pPr>
          </a:lstStyle>
          <a:p>
            <a:pPr>
              <a:buFont typeface="Wingdings" panose="05000000000000000000" pitchFamily="2" charset="2"/>
              <a:buNone/>
            </a:pPr>
            <a:r>
              <a:rPr lang="en-US"/>
              <a:t>2-</a:t>
            </a:r>
            <a:fld id="{71A65A2E-08BC-40DF-8CFF-73275DC0837F}" type="slidenum">
              <a:rPr lang="en-US" smtClean="0"/>
            </a:fld>
            <a:endParaRPr lang="en-US" dirty="0"/>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OverTx">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371600" y="609600"/>
            <a:ext cx="7378700" cy="1143000"/>
          </a:xfrm>
        </p:spPr>
        <p:txBody>
          <a:bodyPr/>
          <a:lstStyle/>
          <a:p>
            <a:r>
              <a:rPr lang="en-US"/>
              <a:t>Click to edit Master title style</a:t>
            </a:r>
            <a:endParaRPr lang="en-US"/>
          </a:p>
        </p:txBody>
      </p:sp>
      <p:sp>
        <p:nvSpPr>
          <p:cNvPr id="3" name="Content Placeholder 2"/>
          <p:cNvSpPr>
            <a:spLocks noGrp="1"/>
          </p:cNvSpPr>
          <p:nvPr>
            <p:ph sz="quarter" idx="1"/>
          </p:nvPr>
        </p:nvSpPr>
        <p:spPr>
          <a:xfrm>
            <a:off x="809625" y="2214563"/>
            <a:ext cx="3902075" cy="1863725"/>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quarter" idx="2"/>
          </p:nvPr>
        </p:nvSpPr>
        <p:spPr>
          <a:xfrm>
            <a:off x="4864100" y="2214563"/>
            <a:ext cx="3903663" cy="1863725"/>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half" idx="3"/>
          </p:nvPr>
        </p:nvSpPr>
        <p:spPr>
          <a:xfrm>
            <a:off x="809625" y="4230688"/>
            <a:ext cx="7958138" cy="1865312"/>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9" name="Footer Placeholder 5"/>
          <p:cNvSpPr>
            <a:spLocks noGrp="1"/>
          </p:cNvSpPr>
          <p:nvPr>
            <p:ph type="ftr" sz="quarter" idx="12"/>
          </p:nvPr>
        </p:nvSpPr>
        <p:spPr>
          <a:xfrm>
            <a:off x="457200" y="6356350"/>
            <a:ext cx="3962400" cy="365125"/>
          </a:xfrm>
          <a:prstGeom prst="rect">
            <a:avLst/>
          </a:prstGeom>
        </p:spPr>
        <p:txBody>
          <a:bodyPr/>
          <a:lstStyle>
            <a:lvl1pPr>
              <a:defRPr sz="1000"/>
            </a:lvl1pPr>
          </a:lstStyle>
          <a:p>
            <a:pPr>
              <a:buFont typeface="Wingdings" panose="05000000000000000000" pitchFamily="2" charset="2"/>
              <a:buNone/>
            </a:pPr>
            <a:r>
              <a:rPr lang="en-US" smtClean="0"/>
              <a:t>© 2014 43 Wiley &amp; Sons, Inc. - Russell and Taylor 8e</a:t>
            </a:r>
            <a:endParaRPr lang="en-US" dirty="0"/>
          </a:p>
        </p:txBody>
      </p:sp>
      <p:sp>
        <p:nvSpPr>
          <p:cNvPr id="8" name="Slide Number Placeholder 5"/>
          <p:cNvSpPr txBox="1"/>
          <p:nvPr userDrawn="1"/>
        </p:nvSpPr>
        <p:spPr>
          <a:xfrm>
            <a:off x="7467600" y="6356350"/>
            <a:ext cx="914400" cy="365125"/>
          </a:xfrm>
          <a:prstGeom prst="rect">
            <a:avLst/>
          </a:prstGeom>
        </p:spPr>
        <p:txBody>
          <a:bodyPr/>
          <a:lstStyle>
            <a:defPPr>
              <a:defRPr lang="en-US"/>
            </a:defPPr>
            <a:lvl1pPr algn="l" rtl="0" fontAlgn="base">
              <a:spcBef>
                <a:spcPct val="20000"/>
              </a:spcBef>
              <a:spcAft>
                <a:spcPct val="0"/>
              </a:spcAft>
              <a:buClr>
                <a:schemeClr val="accent2"/>
              </a:buClr>
              <a:buFont typeface="Wingdings" panose="05000000000000000000" pitchFamily="2" charset="2"/>
              <a:buChar char="•"/>
              <a:defRPr sz="1200" kern="1200">
                <a:solidFill>
                  <a:schemeClr val="tx1"/>
                </a:solidFill>
                <a:effectLst/>
                <a:latin typeface="Helvetica" charset="0"/>
                <a:ea typeface="+mn-ea"/>
                <a:cs typeface="+mn-cs"/>
              </a:defRPr>
            </a:lvl1pPr>
            <a:lvl2pPr marL="4572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2pPr>
            <a:lvl3pPr marL="9144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3pPr>
            <a:lvl4pPr marL="13716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4pPr>
            <a:lvl5pPr marL="18288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9pPr>
          </a:lstStyle>
          <a:p>
            <a:pPr>
              <a:buFont typeface="Wingdings" panose="05000000000000000000" pitchFamily="2" charset="2"/>
              <a:buNone/>
            </a:pPr>
            <a:r>
              <a:rPr lang="en-US"/>
              <a:t>2-</a:t>
            </a:r>
            <a:fld id="{71A65A2E-08BC-40DF-8CFF-73275DC0837F}" type="slidenum">
              <a:rPr lang="en-US" smtClean="0"/>
            </a:fld>
            <a:endParaRPr lang="en-US" dirty="0"/>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1371600" y="609600"/>
            <a:ext cx="7378700" cy="1143000"/>
          </a:xfrm>
        </p:spPr>
        <p:txBody>
          <a:bodyPr/>
          <a:lstStyle/>
          <a:p>
            <a:r>
              <a:rPr lang="en-US"/>
              <a:t>Click to edit Master title style</a:t>
            </a:r>
            <a:endParaRPr lang="en-US"/>
          </a:p>
        </p:txBody>
      </p:sp>
      <p:sp>
        <p:nvSpPr>
          <p:cNvPr id="3" name="Text Placeholder 2"/>
          <p:cNvSpPr>
            <a:spLocks noGrp="1"/>
          </p:cNvSpPr>
          <p:nvPr>
            <p:ph type="body" sz="half" idx="1"/>
          </p:nvPr>
        </p:nvSpPr>
        <p:spPr>
          <a:xfrm>
            <a:off x="809625" y="2214563"/>
            <a:ext cx="3902075" cy="3881437"/>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hart Placeholder 3"/>
          <p:cNvSpPr>
            <a:spLocks noGrp="1"/>
          </p:cNvSpPr>
          <p:nvPr>
            <p:ph type="chart" sz="half" idx="2" hasCustomPrompt="1"/>
          </p:nvPr>
        </p:nvSpPr>
        <p:spPr>
          <a:xfrm>
            <a:off x="4864100" y="2214563"/>
            <a:ext cx="3903663" cy="3881437"/>
          </a:xfrm>
        </p:spPr>
        <p:txBody>
          <a:bodyPr/>
          <a:lstStyle/>
          <a:p>
            <a:r>
              <a:rPr lang="en-US"/>
              <a:t>Click icon to add chart</a:t>
            </a:r>
            <a:endParaRPr lang="en-US"/>
          </a:p>
        </p:txBody>
      </p:sp>
      <p:sp>
        <p:nvSpPr>
          <p:cNvPr id="8" name="Footer Placeholder 5"/>
          <p:cNvSpPr>
            <a:spLocks noGrp="1"/>
          </p:cNvSpPr>
          <p:nvPr>
            <p:ph type="ftr" sz="quarter" idx="3"/>
          </p:nvPr>
        </p:nvSpPr>
        <p:spPr>
          <a:xfrm>
            <a:off x="457200" y="6356350"/>
            <a:ext cx="3962400" cy="365125"/>
          </a:xfrm>
          <a:prstGeom prst="rect">
            <a:avLst/>
          </a:prstGeom>
        </p:spPr>
        <p:txBody>
          <a:bodyPr/>
          <a:lstStyle>
            <a:lvl1pPr>
              <a:defRPr sz="1000"/>
            </a:lvl1pPr>
          </a:lstStyle>
          <a:p>
            <a:pPr>
              <a:buFont typeface="Wingdings" panose="05000000000000000000" pitchFamily="2" charset="2"/>
              <a:buNone/>
            </a:pPr>
            <a:r>
              <a:rPr lang="en-US" smtClean="0"/>
              <a:t>© 2014 43 Wiley &amp; Sons, Inc. - Russell and Taylor 8e</a:t>
            </a:r>
            <a:endParaRPr lang="en-US" dirty="0"/>
          </a:p>
        </p:txBody>
      </p:sp>
      <p:sp>
        <p:nvSpPr>
          <p:cNvPr id="7" name="Slide Number Placeholder 5"/>
          <p:cNvSpPr txBox="1"/>
          <p:nvPr userDrawn="1"/>
        </p:nvSpPr>
        <p:spPr>
          <a:xfrm>
            <a:off x="7467600" y="6356350"/>
            <a:ext cx="914400" cy="365125"/>
          </a:xfrm>
          <a:prstGeom prst="rect">
            <a:avLst/>
          </a:prstGeom>
        </p:spPr>
        <p:txBody>
          <a:bodyPr/>
          <a:lstStyle>
            <a:defPPr>
              <a:defRPr lang="en-US"/>
            </a:defPPr>
            <a:lvl1pPr algn="l" rtl="0" fontAlgn="base">
              <a:spcBef>
                <a:spcPct val="20000"/>
              </a:spcBef>
              <a:spcAft>
                <a:spcPct val="0"/>
              </a:spcAft>
              <a:buClr>
                <a:schemeClr val="accent2"/>
              </a:buClr>
              <a:buFont typeface="Wingdings" panose="05000000000000000000" pitchFamily="2" charset="2"/>
              <a:buChar char="•"/>
              <a:defRPr sz="1200" kern="1200">
                <a:solidFill>
                  <a:schemeClr val="tx1"/>
                </a:solidFill>
                <a:effectLst/>
                <a:latin typeface="Helvetica" charset="0"/>
                <a:ea typeface="+mn-ea"/>
                <a:cs typeface="+mn-cs"/>
              </a:defRPr>
            </a:lvl1pPr>
            <a:lvl2pPr marL="4572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2pPr>
            <a:lvl3pPr marL="9144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3pPr>
            <a:lvl4pPr marL="13716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4pPr>
            <a:lvl5pPr marL="18288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9pPr>
          </a:lstStyle>
          <a:p>
            <a:pPr>
              <a:buFont typeface="Wingdings" panose="05000000000000000000" pitchFamily="2" charset="2"/>
              <a:buNone/>
            </a:pPr>
            <a:r>
              <a:rPr lang="en-US"/>
              <a:t>2-</a:t>
            </a:r>
            <a:fld id="{71A65A2E-08BC-40DF-8CFF-73275DC0837F}" type="slidenum">
              <a:rPr lang="en-US" smtClean="0"/>
            </a:fld>
            <a:endParaRPr lang="en-US" dirty="0"/>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609600"/>
            <a:ext cx="7378700" cy="1143000"/>
          </a:xfrm>
        </p:spPr>
        <p:txBody>
          <a:bodyPr/>
          <a:lstStyle/>
          <a:p>
            <a:r>
              <a:rPr lang="en-US"/>
              <a:t>Click to edit Master title style</a:t>
            </a:r>
            <a:endParaRPr lang="en-US"/>
          </a:p>
        </p:txBody>
      </p:sp>
      <p:sp>
        <p:nvSpPr>
          <p:cNvPr id="3" name="Text Placeholder 2"/>
          <p:cNvSpPr>
            <a:spLocks noGrp="1"/>
          </p:cNvSpPr>
          <p:nvPr>
            <p:ph type="body" sz="half" idx="1"/>
          </p:nvPr>
        </p:nvSpPr>
        <p:spPr>
          <a:xfrm>
            <a:off x="809625" y="2214563"/>
            <a:ext cx="3902075" cy="3881437"/>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quarter" idx="2"/>
          </p:nvPr>
        </p:nvSpPr>
        <p:spPr>
          <a:xfrm>
            <a:off x="4864100" y="2214563"/>
            <a:ext cx="3903663" cy="1863725"/>
          </a:xfrm>
        </p:spPr>
        <p:txBody>
          <a:bodyPr>
            <a:noAutofit/>
          </a:bodyPr>
          <a:lstStyle>
            <a:lvl1pPr>
              <a:defRPr sz="2000"/>
            </a:lvl1pPr>
            <a:lvl2pPr>
              <a:defRPr sz="1800"/>
            </a:lvl2pPr>
            <a:lvl3pPr>
              <a:defRPr sz="1800"/>
            </a:lvl3pPr>
            <a:lvl4pPr>
              <a:defRPr sz="1800"/>
            </a:lvl4pPr>
            <a:lvl5pPr>
              <a:defRPr sz="1800"/>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Content Placeholder 4"/>
          <p:cNvSpPr>
            <a:spLocks noGrp="1"/>
          </p:cNvSpPr>
          <p:nvPr>
            <p:ph sz="quarter" idx="3"/>
          </p:nvPr>
        </p:nvSpPr>
        <p:spPr>
          <a:xfrm>
            <a:off x="4864100" y="4230688"/>
            <a:ext cx="3903663" cy="1865312"/>
          </a:xfrm>
        </p:spPr>
        <p:txBody>
          <a:bodyPr>
            <a:noAutofit/>
          </a:bodyPr>
          <a:lstStyle>
            <a:lvl1pPr>
              <a:defRPr sz="2000"/>
            </a:lvl1pPr>
            <a:lvl2pPr>
              <a:defRPr sz="1800"/>
            </a:lvl2pPr>
            <a:lvl3pPr>
              <a:defRPr sz="1800"/>
            </a:lvl3pPr>
            <a:lvl4pPr>
              <a:defRPr sz="1800"/>
            </a:lvl4pPr>
            <a:lvl5pPr>
              <a:defRPr sz="1800"/>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9" name="Footer Placeholder 5"/>
          <p:cNvSpPr>
            <a:spLocks noGrp="1"/>
          </p:cNvSpPr>
          <p:nvPr>
            <p:ph type="ftr" sz="quarter" idx="12"/>
          </p:nvPr>
        </p:nvSpPr>
        <p:spPr>
          <a:xfrm>
            <a:off x="457200" y="6356350"/>
            <a:ext cx="3962400" cy="365125"/>
          </a:xfrm>
          <a:prstGeom prst="rect">
            <a:avLst/>
          </a:prstGeom>
        </p:spPr>
        <p:txBody>
          <a:bodyPr/>
          <a:lstStyle>
            <a:lvl1pPr>
              <a:defRPr sz="1000"/>
            </a:lvl1pPr>
          </a:lstStyle>
          <a:p>
            <a:pPr>
              <a:buFont typeface="Wingdings" panose="05000000000000000000" pitchFamily="2" charset="2"/>
              <a:buNone/>
            </a:pPr>
            <a:r>
              <a:rPr lang="en-US" smtClean="0"/>
              <a:t>© 2014 43 Wiley &amp; Sons, Inc. - Russell and Taylor 8e</a:t>
            </a:r>
            <a:endParaRPr lang="en-US" dirty="0"/>
          </a:p>
        </p:txBody>
      </p:sp>
      <p:sp>
        <p:nvSpPr>
          <p:cNvPr id="8" name="Slide Number Placeholder 5"/>
          <p:cNvSpPr txBox="1"/>
          <p:nvPr userDrawn="1"/>
        </p:nvSpPr>
        <p:spPr>
          <a:xfrm>
            <a:off x="7467600" y="6356350"/>
            <a:ext cx="914400" cy="365125"/>
          </a:xfrm>
          <a:prstGeom prst="rect">
            <a:avLst/>
          </a:prstGeom>
        </p:spPr>
        <p:txBody>
          <a:bodyPr/>
          <a:lstStyle>
            <a:defPPr>
              <a:defRPr lang="en-US"/>
            </a:defPPr>
            <a:lvl1pPr algn="l" rtl="0" fontAlgn="base">
              <a:spcBef>
                <a:spcPct val="20000"/>
              </a:spcBef>
              <a:spcAft>
                <a:spcPct val="0"/>
              </a:spcAft>
              <a:buClr>
                <a:schemeClr val="accent2"/>
              </a:buClr>
              <a:buFont typeface="Wingdings" panose="05000000000000000000" pitchFamily="2" charset="2"/>
              <a:buChar char="•"/>
              <a:defRPr sz="1200" kern="1200">
                <a:solidFill>
                  <a:schemeClr val="tx1"/>
                </a:solidFill>
                <a:effectLst/>
                <a:latin typeface="Helvetica" charset="0"/>
                <a:ea typeface="+mn-ea"/>
                <a:cs typeface="+mn-cs"/>
              </a:defRPr>
            </a:lvl1pPr>
            <a:lvl2pPr marL="4572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2pPr>
            <a:lvl3pPr marL="9144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3pPr>
            <a:lvl4pPr marL="13716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4pPr>
            <a:lvl5pPr marL="1828800" algn="l" rtl="0" fontAlgn="base">
              <a:spcBef>
                <a:spcPct val="20000"/>
              </a:spcBef>
              <a:spcAft>
                <a:spcPct val="0"/>
              </a:spcAft>
              <a:buClr>
                <a:schemeClr val="accent2"/>
              </a:buClr>
              <a:buFont typeface="Wingdings" panose="05000000000000000000" pitchFamily="2" charset="2"/>
              <a:buChar char="•"/>
              <a:defRPr sz="2400" kern="1200">
                <a:solidFill>
                  <a:schemeClr val="tx1"/>
                </a:solidFill>
                <a:effectLst>
                  <a:outerShdw blurRad="38100" dist="38100" dir="2700000" algn="tl">
                    <a:srgbClr val="000000">
                      <a:alpha val="43137"/>
                    </a:srgbClr>
                  </a:outerShdw>
                </a:effectLst>
                <a:latin typeface="Helvetica"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Helvetica" charset="0"/>
                <a:ea typeface="+mn-ea"/>
                <a:cs typeface="+mn-cs"/>
              </a:defRPr>
            </a:lvl9pPr>
          </a:lstStyle>
          <a:p>
            <a:pPr>
              <a:buFont typeface="Wingdings" panose="05000000000000000000" pitchFamily="2" charset="2"/>
              <a:buNone/>
            </a:pPr>
            <a:r>
              <a:rPr lang="en-US"/>
              <a:t>2-</a:t>
            </a:r>
            <a:fld id="{71A65A2E-08BC-40DF-8CFF-73275DC0837F}" type="slidenum">
              <a:rPr lang="en-US" smtClean="0"/>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a:t>Click to edit Master</a:t>
            </a:r>
            <a:endParaRPr lang="en-US" dirty="0"/>
          </a:p>
        </p:txBody>
      </p:sp>
      <p:sp>
        <p:nvSpPr>
          <p:cNvPr id="3" name="Text Placeholder 2"/>
          <p:cNvSpPr>
            <a:spLocks noGrp="1"/>
          </p:cNvSpPr>
          <p:nvPr>
            <p:ph type="body" idx="1"/>
          </p:nvPr>
        </p:nvSpPr>
        <p:spPr>
          <a:xfrm>
            <a:off x="457200" y="1295400"/>
            <a:ext cx="8229600" cy="4525963"/>
          </a:xfrm>
          <a:prstGeom prst="rect">
            <a:avLst/>
          </a:prstGeom>
        </p:spPr>
        <p:txBody>
          <a:bodyPr vert="horz" lIns="91440" tIns="45720" rIns="91440" bIns="45720"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grpSp>
        <p:nvGrpSpPr>
          <p:cNvPr id="4" name="Group 3"/>
          <p:cNvGrpSpPr/>
          <p:nvPr/>
        </p:nvGrpSpPr>
        <p:grpSpPr>
          <a:xfrm>
            <a:off x="-2286" y="0"/>
            <a:ext cx="365760" cy="6858000"/>
            <a:chOff x="0" y="0"/>
            <a:chExt cx="365760" cy="6858000"/>
          </a:xfrm>
        </p:grpSpPr>
        <p:sp>
          <p:nvSpPr>
            <p:cNvPr id="14" name="Rectangle 13"/>
            <p:cNvSpPr/>
            <p:nvPr userDrawn="1"/>
          </p:nvSpPr>
          <p:spPr>
            <a:xfrm>
              <a:off x="0" y="0"/>
              <a:ext cx="9144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1440" y="0"/>
              <a:ext cx="9144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82880" y="0"/>
              <a:ext cx="91440"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274320" y="0"/>
              <a:ext cx="9144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Footer Placeholder 5"/>
          <p:cNvSpPr>
            <a:spLocks noGrp="1"/>
          </p:cNvSpPr>
          <p:nvPr>
            <p:ph type="ftr" sz="quarter" idx="3"/>
          </p:nvPr>
        </p:nvSpPr>
        <p:spPr>
          <a:xfrm>
            <a:off x="457200" y="6356350"/>
            <a:ext cx="3962400" cy="365125"/>
          </a:xfrm>
          <a:prstGeom prst="rect">
            <a:avLst/>
          </a:prstGeom>
        </p:spPr>
        <p:txBody>
          <a:bodyPr/>
          <a:lstStyle>
            <a:lvl1pPr>
              <a:defRPr sz="1000">
                <a:effectLst/>
              </a:defRPr>
            </a:lvl1pPr>
          </a:lstStyle>
          <a:p>
            <a:pPr>
              <a:buFont typeface="Wingdings" panose="05000000000000000000" pitchFamily="2" charset="2"/>
              <a:buNone/>
            </a:pPr>
            <a:r>
              <a:rPr lang="en-US" smtClean="0"/>
              <a:t>© 2014 43 Wiley &amp; Sons, Inc. - Russell and Taylor 8e</a:t>
            </a:r>
            <a:endParaRPr lang="en-US" dirty="0"/>
          </a:p>
        </p:txBody>
      </p:sp>
      <p:sp>
        <p:nvSpPr>
          <p:cNvPr id="12" name="Slide Number Placeholder 5"/>
          <p:cNvSpPr>
            <a:spLocks noGrp="1"/>
          </p:cNvSpPr>
          <p:nvPr>
            <p:ph type="sldNum" sz="quarter" idx="4"/>
          </p:nvPr>
        </p:nvSpPr>
        <p:spPr>
          <a:xfrm>
            <a:off x="7467600" y="6356350"/>
            <a:ext cx="914400" cy="365125"/>
          </a:xfrm>
          <a:prstGeom prst="rect">
            <a:avLst/>
          </a:prstGeom>
        </p:spPr>
        <p:txBody>
          <a:bodyPr/>
          <a:lstStyle>
            <a:lvl1pPr>
              <a:defRPr sz="1200">
                <a:effectLst/>
              </a:defRPr>
            </a:lvl1pPr>
          </a:lstStyle>
          <a:p>
            <a:pPr>
              <a:buFont typeface="Wingdings" panose="05000000000000000000" pitchFamily="2" charset="2"/>
              <a:buNone/>
            </a:pPr>
            <a:r>
              <a:rPr lang="en-US"/>
              <a:t>2-</a:t>
            </a:r>
            <a:fld id="{71A65A2E-08BC-40DF-8CFF-73275DC0837F}"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p:hf sldNum="0" hdr="0" ftr="0" dt="0"/>
  <p:txStyles>
    <p:titleStyle>
      <a:lvl1pPr algn="ctr" defTabSz="914400" rtl="0" eaLnBrk="1" latinLnBrk="0" hangingPunct="1">
        <a:spcBef>
          <a:spcPct val="0"/>
        </a:spcBef>
        <a:buNone/>
        <a:defRPr lang="en-US" sz="3600" kern="1200" smtClean="0">
          <a:solidFill>
            <a:schemeClr val="tx1"/>
          </a:solidFill>
          <a:latin typeface="Arial" panose="020B0604020202020204" pitchFamily="34" charset="0"/>
          <a:ea typeface="+mj-ea"/>
          <a:cs typeface="Arial" panose="020B0604020202020204" pitchFamily="34" charset="0"/>
        </a:defRPr>
      </a:lvl1pPr>
    </p:titleStyle>
    <p:bodyStyle>
      <a:lvl1pPr marL="342900" marR="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lang="en-US" sz="2800" kern="1200" baseline="0" smtClean="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slide" Target="slide38.xml"/><Relationship Id="rId5" Type="http://schemas.openxmlformats.org/officeDocument/2006/relationships/slide" Target="slide33.xml"/><Relationship Id="rId4" Type="http://schemas.openxmlformats.org/officeDocument/2006/relationships/slide" Target="slide31.xml"/><Relationship Id="rId3" Type="http://schemas.openxmlformats.org/officeDocument/2006/relationships/slide" Target="slide22.xml"/><Relationship Id="rId2" Type="http://schemas.openxmlformats.org/officeDocument/2006/relationships/slide" Target="slide16.xml"/><Relationship Id="rId1" Type="http://schemas.openxmlformats.org/officeDocument/2006/relationships/slide" Target="slide5.xml"/></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slide" Target="slide105.xml"/><Relationship Id="rId5" Type="http://schemas.openxmlformats.org/officeDocument/2006/relationships/slide" Target="slide102.xml"/><Relationship Id="rId4" Type="http://schemas.openxmlformats.org/officeDocument/2006/relationships/slide" Target="slide85.xml"/><Relationship Id="rId3" Type="http://schemas.openxmlformats.org/officeDocument/2006/relationships/slide" Target="slide75.xml"/><Relationship Id="rId2" Type="http://schemas.openxmlformats.org/officeDocument/2006/relationships/slide" Target="slide43.xml"/><Relationship Id="rId1" Type="http://schemas.openxmlformats.org/officeDocument/2006/relationships/slide" Target="slide4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image" Target="../media/image2.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3.wm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image" Target="../media/image4.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5.jpe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7.wmf"/><Relationship Id="rId1" Type="http://schemas.openxmlformats.org/officeDocument/2006/relationships/image" Target="../media/image6.wm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10.wmf"/></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2.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1.pn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2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pn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png"/></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png"/></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png"/></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pn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1.png"/></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4.xml"/><Relationship Id="rId2" Type="http://schemas.openxmlformats.org/officeDocument/2006/relationships/image" Target="../media/image24.wmf"/><Relationship Id="rId1" Type="http://schemas.openxmlformats.org/officeDocument/2006/relationships/oleObject" Target="../embeddings/oleObject1.bin"/></Relationships>
</file>

<file path=ppt/slides/_rels/slide90.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2.xml"/><Relationship Id="rId2" Type="http://schemas.openxmlformats.org/officeDocument/2006/relationships/image" Target="../media/image25.wmf"/><Relationship Id="rId1" Type="http://schemas.openxmlformats.org/officeDocument/2006/relationships/oleObject" Target="../embeddings/oleObject2.bin"/></Relationships>
</file>

<file path=ppt/slides/_rels/slide91.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2.xml"/><Relationship Id="rId2" Type="http://schemas.openxmlformats.org/officeDocument/2006/relationships/image" Target="../media/image25.wmf"/><Relationship Id="rId1" Type="http://schemas.openxmlformats.org/officeDocument/2006/relationships/oleObject" Target="../embeddings/oleObject3.bin"/></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p:cNvSpPr>
            <a:spLocks noGrp="1"/>
          </p:cNvSpPr>
          <p:nvPr>
            <p:ph type="subTitle" idx="1"/>
          </p:nvPr>
        </p:nvSpPr>
        <p:spPr>
          <a:xfrm>
            <a:off x="1371600" y="2015067"/>
            <a:ext cx="6400800" cy="1752600"/>
          </a:xfrm>
        </p:spPr>
        <p:txBody>
          <a:bodyPr>
            <a:normAutofit/>
          </a:bodyPr>
          <a:lstStyle/>
          <a:p>
            <a:r>
              <a:rPr lang="en-US" dirty="0"/>
              <a:t>Quality Management</a:t>
            </a:r>
            <a:endParaRPr lang="en-US"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title"/>
          </p:nvPr>
        </p:nvSpPr>
        <p:spPr/>
        <p:txBody>
          <a:bodyPr/>
          <a:lstStyle/>
          <a:p>
            <a:r>
              <a:rPr lang="en-US" dirty="0"/>
              <a:t>Lecture Outline - 1</a:t>
            </a:r>
            <a:endParaRPr lang="en-US" dirty="0"/>
          </a:p>
        </p:txBody>
      </p:sp>
      <p:sp>
        <p:nvSpPr>
          <p:cNvPr id="579587" name="Rectangle 3"/>
          <p:cNvSpPr>
            <a:spLocks noGrp="1" noChangeArrowheads="1"/>
          </p:cNvSpPr>
          <p:nvPr>
            <p:ph idx="1"/>
          </p:nvPr>
        </p:nvSpPr>
        <p:spPr>
          <a:xfrm>
            <a:off x="609600" y="1295400"/>
            <a:ext cx="7924800" cy="4419600"/>
          </a:xfrm>
        </p:spPr>
        <p:txBody>
          <a:bodyPr>
            <a:normAutofit/>
          </a:bodyPr>
          <a:lstStyle/>
          <a:p>
            <a:r>
              <a:rPr lang="en-US" dirty="0">
                <a:hlinkClick r:id="rId1" action="ppaction://hlinksldjump"/>
              </a:rPr>
              <a:t>What Is Quality?</a:t>
            </a:r>
            <a:r>
              <a:rPr lang="en-US" dirty="0"/>
              <a:t> – Slide 5</a:t>
            </a:r>
            <a:endParaRPr lang="en-US" dirty="0"/>
          </a:p>
          <a:p>
            <a:r>
              <a:rPr lang="en-US" dirty="0">
                <a:hlinkClick r:id="rId2" action="ppaction://hlinksldjump"/>
              </a:rPr>
              <a:t>Quality Management Systems</a:t>
            </a:r>
            <a:r>
              <a:rPr lang="en-US" dirty="0"/>
              <a:t> – Slide 16</a:t>
            </a:r>
            <a:endParaRPr lang="en-US" dirty="0"/>
          </a:p>
          <a:p>
            <a:r>
              <a:rPr lang="en-US" dirty="0">
                <a:hlinkClick r:id="rId3" action="ppaction://hlinksldjump"/>
              </a:rPr>
              <a:t>Quality Tools</a:t>
            </a:r>
            <a:r>
              <a:rPr lang="en-US" dirty="0"/>
              <a:t> – Slide 22</a:t>
            </a:r>
            <a:endParaRPr lang="en-US" dirty="0"/>
          </a:p>
          <a:p>
            <a:r>
              <a:rPr lang="en-US" dirty="0">
                <a:hlinkClick r:id="rId4" action="ppaction://hlinksldjump"/>
              </a:rPr>
              <a:t>TQM and QMS</a:t>
            </a:r>
            <a:r>
              <a:rPr lang="en-US" dirty="0"/>
              <a:t> – Slide 31</a:t>
            </a:r>
            <a:endParaRPr lang="en-US" dirty="0"/>
          </a:p>
          <a:p>
            <a:r>
              <a:rPr lang="en-US" dirty="0">
                <a:hlinkClick r:id="rId5" action="ppaction://hlinksldjump"/>
              </a:rPr>
              <a:t>Focus of Quality Management</a:t>
            </a:r>
            <a:r>
              <a:rPr lang="en-US" dirty="0"/>
              <a:t> – Slide 32</a:t>
            </a:r>
            <a:endParaRPr lang="en-US" dirty="0"/>
          </a:p>
          <a:p>
            <a:r>
              <a:rPr lang="en-US" dirty="0">
                <a:hlinkClick r:id="rId6" action="ppaction://hlinksldjump"/>
              </a:rPr>
              <a:t>Role of Employees in Quality Improvement</a:t>
            </a:r>
            <a:r>
              <a:rPr lang="en-US" dirty="0"/>
              <a:t> – Slide 35</a:t>
            </a: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title"/>
          </p:nvPr>
        </p:nvSpPr>
        <p:spPr/>
        <p:txBody>
          <a:bodyPr/>
          <a:lstStyle/>
          <a:p>
            <a:r>
              <a:rPr lang="en-US" dirty="0"/>
              <a:t>Lecture Outline - 2</a:t>
            </a:r>
            <a:endParaRPr lang="en-US" dirty="0"/>
          </a:p>
        </p:txBody>
      </p:sp>
      <p:sp>
        <p:nvSpPr>
          <p:cNvPr id="579587" name="Rectangle 3"/>
          <p:cNvSpPr>
            <a:spLocks noGrp="1" noChangeArrowheads="1"/>
          </p:cNvSpPr>
          <p:nvPr>
            <p:ph idx="1"/>
          </p:nvPr>
        </p:nvSpPr>
        <p:spPr>
          <a:xfrm>
            <a:off x="609600" y="1295400"/>
            <a:ext cx="7924800" cy="4419600"/>
          </a:xfrm>
        </p:spPr>
        <p:txBody>
          <a:bodyPr>
            <a:normAutofit/>
          </a:bodyPr>
          <a:lstStyle/>
          <a:p>
            <a:r>
              <a:rPr lang="en-US" dirty="0">
                <a:hlinkClick r:id="rId1" action="ppaction://hlinksldjump"/>
              </a:rPr>
              <a:t>Quality in Services</a:t>
            </a:r>
            <a:r>
              <a:rPr lang="en-US" dirty="0"/>
              <a:t> – Slide 38</a:t>
            </a:r>
            <a:endParaRPr lang="en-US" dirty="0"/>
          </a:p>
          <a:p>
            <a:r>
              <a:rPr lang="en-US" dirty="0">
                <a:hlinkClick r:id="rId2" action="ppaction://hlinksldjump"/>
              </a:rPr>
              <a:t>Six Sigma</a:t>
            </a:r>
            <a:r>
              <a:rPr lang="en-US" dirty="0"/>
              <a:t> – Slide 40</a:t>
            </a:r>
            <a:endParaRPr lang="en-US" dirty="0"/>
          </a:p>
          <a:p>
            <a:r>
              <a:rPr lang="en-US" dirty="0">
                <a:hlinkClick r:id="rId3" action="ppaction://hlinksldjump"/>
              </a:rPr>
              <a:t>Cost of Quality</a:t>
            </a:r>
            <a:r>
              <a:rPr lang="en-US" dirty="0"/>
              <a:t> – Slide 52</a:t>
            </a:r>
            <a:endParaRPr lang="en-US" dirty="0"/>
          </a:p>
          <a:p>
            <a:r>
              <a:rPr lang="en-US" dirty="0">
                <a:hlinkClick r:id="rId4" action="ppaction://hlinksldjump"/>
              </a:rPr>
              <a:t>Effect of Quality Management on Productivity</a:t>
            </a:r>
            <a:r>
              <a:rPr lang="en-US" dirty="0"/>
              <a:t> – Slide 61</a:t>
            </a:r>
            <a:endParaRPr lang="en-US" dirty="0"/>
          </a:p>
          <a:p>
            <a:r>
              <a:rPr lang="en-US" dirty="0">
                <a:hlinkClick r:id="rId5" action="ppaction://hlinksldjump"/>
              </a:rPr>
              <a:t>Quality Awards</a:t>
            </a:r>
            <a:r>
              <a:rPr lang="en-US" dirty="0"/>
              <a:t> – Slide 82</a:t>
            </a:r>
            <a:endParaRPr lang="en-US" dirty="0"/>
          </a:p>
          <a:p>
            <a:r>
              <a:rPr lang="en-US" dirty="0">
                <a:hlinkClick r:id="rId6" action="ppaction://hlinksldjump"/>
              </a:rPr>
              <a:t>ISO 9000 </a:t>
            </a:r>
            <a:r>
              <a:rPr lang="en-US" dirty="0"/>
              <a:t>– Slide 85</a:t>
            </a:r>
            <a:endParaRPr lang="en-US"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title"/>
          </p:nvPr>
        </p:nvSpPr>
        <p:spPr/>
        <p:txBody>
          <a:bodyPr/>
          <a:lstStyle/>
          <a:p>
            <a:r>
              <a:rPr lang="en-US" dirty="0"/>
              <a:t>Learning Objectives</a:t>
            </a:r>
            <a:endParaRPr lang="en-US" dirty="0"/>
          </a:p>
        </p:txBody>
      </p:sp>
      <p:sp>
        <p:nvSpPr>
          <p:cNvPr id="579587" name="Rectangle 3"/>
          <p:cNvSpPr>
            <a:spLocks noGrp="1" noChangeArrowheads="1"/>
          </p:cNvSpPr>
          <p:nvPr>
            <p:ph idx="1"/>
          </p:nvPr>
        </p:nvSpPr>
        <p:spPr>
          <a:xfrm>
            <a:off x="457200" y="1066800"/>
            <a:ext cx="8229600" cy="4525963"/>
          </a:xfrm>
        </p:spPr>
        <p:txBody>
          <a:bodyPr/>
          <a:lstStyle/>
          <a:p>
            <a:pPr lvl="0"/>
            <a:r>
              <a:rPr lang="en-US" sz="2400" dirty="0"/>
              <a:t>Discuss and define the dimensions of quality. </a:t>
            </a:r>
            <a:endParaRPr lang="en-US" sz="2400" dirty="0"/>
          </a:p>
          <a:p>
            <a:pPr lvl="0"/>
            <a:r>
              <a:rPr lang="en-US" sz="2400" dirty="0"/>
              <a:t>Articulate the benefits and costs of good quality, and the costs of poor quality</a:t>
            </a:r>
            <a:endParaRPr lang="en-US" sz="2400" dirty="0"/>
          </a:p>
          <a:p>
            <a:pPr lvl="0"/>
            <a:r>
              <a:rPr lang="en-US" sz="2400" dirty="0"/>
              <a:t>Understand how quality management systems have evolved and be able to assess the stage of quality evolution a particular company exhibits.</a:t>
            </a:r>
            <a:endParaRPr lang="en-US" sz="2400" dirty="0"/>
          </a:p>
          <a:p>
            <a:pPr lvl="0"/>
            <a:r>
              <a:rPr lang="en-US" sz="2400" dirty="0"/>
              <a:t>Utilize quality tools and the DMAIC methodology in problem solving</a:t>
            </a:r>
            <a:endParaRPr lang="en-US" sz="2400" dirty="0"/>
          </a:p>
          <a:p>
            <a:pPr lvl="0"/>
            <a:r>
              <a:rPr lang="en-US" sz="2400" dirty="0"/>
              <a:t>Explain the philosophy and magnitude of six sigma quality </a:t>
            </a:r>
            <a:endParaRPr lang="en-US" sz="2400" dirty="0"/>
          </a:p>
          <a:p>
            <a:pPr lvl="0"/>
            <a:r>
              <a:rPr lang="en-US" sz="2400" dirty="0"/>
              <a:t>Recognize quality awards and ISO certifications</a:t>
            </a:r>
            <a:endParaRPr lang="en-US" sz="2400"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386" name="Rectangle 2"/>
          <p:cNvSpPr>
            <a:spLocks noGrp="1" noChangeArrowheads="1"/>
          </p:cNvSpPr>
          <p:nvPr>
            <p:ph type="title"/>
          </p:nvPr>
        </p:nvSpPr>
        <p:spPr>
          <a:xfrm>
            <a:off x="342088" y="105461"/>
            <a:ext cx="8458200" cy="792162"/>
          </a:xfrm>
        </p:spPr>
        <p:txBody>
          <a:bodyPr/>
          <a:lstStyle/>
          <a:p>
            <a:r>
              <a:rPr lang="en-US" dirty="0"/>
              <a:t>What Is Quality?</a:t>
            </a:r>
            <a:endParaRPr lang="en-US" dirty="0"/>
          </a:p>
        </p:txBody>
      </p:sp>
      <p:sp>
        <p:nvSpPr>
          <p:cNvPr id="784387" name="Rectangle 3"/>
          <p:cNvSpPr>
            <a:spLocks noGrp="1" noChangeArrowheads="1"/>
          </p:cNvSpPr>
          <p:nvPr>
            <p:ph idx="1"/>
          </p:nvPr>
        </p:nvSpPr>
        <p:spPr>
          <a:xfrm>
            <a:off x="473766" y="1295400"/>
            <a:ext cx="7924800" cy="3352800"/>
          </a:xfrm>
        </p:spPr>
        <p:txBody>
          <a:bodyPr/>
          <a:lstStyle/>
          <a:p>
            <a:pPr>
              <a:lnSpc>
                <a:spcPct val="80000"/>
              </a:lnSpc>
            </a:pPr>
            <a:r>
              <a:rPr lang="en-US" i="1" dirty="0"/>
              <a:t>Oxford American Dictionary</a:t>
            </a:r>
            <a:endParaRPr lang="en-US" i="1" dirty="0"/>
          </a:p>
          <a:p>
            <a:pPr lvl="1">
              <a:lnSpc>
                <a:spcPct val="80000"/>
              </a:lnSpc>
              <a:buSzTx/>
              <a:buFont typeface="Arial" panose="020B0604020202020204" pitchFamily="34" charset="0"/>
              <a:buChar char="•"/>
            </a:pPr>
            <a:r>
              <a:rPr lang="en-US" dirty="0"/>
              <a:t>a degree or level of excellence</a:t>
            </a:r>
            <a:endParaRPr lang="en-US" dirty="0"/>
          </a:p>
          <a:p>
            <a:pPr>
              <a:lnSpc>
                <a:spcPct val="80000"/>
              </a:lnSpc>
            </a:pPr>
            <a:r>
              <a:rPr lang="en-US" dirty="0"/>
              <a:t>American Society for Quality</a:t>
            </a:r>
            <a:endParaRPr lang="en-US" dirty="0"/>
          </a:p>
          <a:p>
            <a:pPr lvl="1">
              <a:lnSpc>
                <a:spcPct val="80000"/>
              </a:lnSpc>
              <a:buSzTx/>
              <a:buFont typeface="Arial" panose="020B0604020202020204" pitchFamily="34" charset="0"/>
              <a:buChar char="•"/>
            </a:pPr>
            <a:r>
              <a:rPr lang="en-US" dirty="0"/>
              <a:t>totality of features and characteristics that satisfy needs without deficiencies</a:t>
            </a:r>
            <a:endParaRPr lang="en-US" dirty="0"/>
          </a:p>
          <a:p>
            <a:pPr>
              <a:lnSpc>
                <a:spcPct val="80000"/>
              </a:lnSpc>
            </a:pPr>
            <a:r>
              <a:rPr lang="en-US" dirty="0"/>
              <a:t>Consumer’s and producer’s perspective</a:t>
            </a:r>
            <a:endParaRPr lang="en-US"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394" name="Rectangle 2"/>
          <p:cNvSpPr>
            <a:spLocks noGrp="1" noChangeArrowheads="1"/>
          </p:cNvSpPr>
          <p:nvPr>
            <p:ph type="title"/>
          </p:nvPr>
        </p:nvSpPr>
        <p:spPr/>
        <p:txBody>
          <a:bodyPr>
            <a:noAutofit/>
          </a:bodyPr>
          <a:lstStyle/>
          <a:p>
            <a:r>
              <a:rPr lang="en-US" dirty="0"/>
              <a:t>What Is Quality:</a:t>
            </a:r>
            <a:br>
              <a:rPr lang="en-US" dirty="0"/>
            </a:br>
            <a:r>
              <a:rPr lang="en-US" dirty="0"/>
              <a:t>Customer’s Perspective</a:t>
            </a:r>
            <a:endParaRPr lang="en-US" dirty="0"/>
          </a:p>
        </p:txBody>
      </p:sp>
      <p:sp>
        <p:nvSpPr>
          <p:cNvPr id="699395" name="Rectangle 3"/>
          <p:cNvSpPr>
            <a:spLocks noGrp="1" noChangeArrowheads="1"/>
          </p:cNvSpPr>
          <p:nvPr>
            <p:ph idx="1"/>
          </p:nvPr>
        </p:nvSpPr>
        <p:spPr/>
        <p:txBody>
          <a:bodyPr/>
          <a:lstStyle/>
          <a:p>
            <a:r>
              <a:rPr lang="en-US" sz="2400" dirty="0"/>
              <a:t>Fitness for use</a:t>
            </a:r>
            <a:endParaRPr lang="en-US" sz="2400" dirty="0"/>
          </a:p>
          <a:p>
            <a:pPr lvl="1">
              <a:buSzTx/>
              <a:buFont typeface="Arial" panose="020B0604020202020204" pitchFamily="34" charset="0"/>
              <a:buChar char="•"/>
            </a:pPr>
            <a:r>
              <a:rPr lang="en-US" sz="2000" dirty="0"/>
              <a:t>how well product or service does what it is supposed to</a:t>
            </a:r>
            <a:endParaRPr lang="en-US" sz="2000" dirty="0"/>
          </a:p>
          <a:p>
            <a:r>
              <a:rPr lang="en-US" sz="2400" dirty="0"/>
              <a:t>Quality of design</a:t>
            </a:r>
            <a:endParaRPr lang="en-US" sz="2400" dirty="0"/>
          </a:p>
          <a:p>
            <a:pPr lvl="1">
              <a:buSzTx/>
              <a:buFont typeface="Arial" panose="020B0604020202020204" pitchFamily="34" charset="0"/>
              <a:buChar char="•"/>
            </a:pPr>
            <a:r>
              <a:rPr lang="en-US" sz="2000" dirty="0"/>
              <a:t>designing quality characteristics into a product or service</a:t>
            </a:r>
            <a:endParaRPr lang="en-US" sz="2000" dirty="0"/>
          </a:p>
          <a:p>
            <a:r>
              <a:rPr lang="en-US" sz="2000" dirty="0"/>
              <a:t>A Mercedes and a Ford are equally “fit for use,” but with different design dimensions.</a:t>
            </a:r>
            <a:endParaRPr lang="en-US" sz="2000" dirty="0"/>
          </a:p>
          <a:p>
            <a:endParaRPr lang="en-US" sz="2000"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66" name="Rectangle 2"/>
          <p:cNvSpPr>
            <a:spLocks noGrp="1" noChangeArrowheads="1"/>
          </p:cNvSpPr>
          <p:nvPr>
            <p:ph type="title"/>
          </p:nvPr>
        </p:nvSpPr>
        <p:spPr>
          <a:xfrm>
            <a:off x="990600" y="208722"/>
            <a:ext cx="7162800" cy="1143000"/>
          </a:xfrm>
        </p:spPr>
        <p:txBody>
          <a:bodyPr>
            <a:noAutofit/>
          </a:bodyPr>
          <a:lstStyle/>
          <a:p>
            <a:r>
              <a:rPr lang="en-US" dirty="0"/>
              <a:t>Dimensions of Quality:</a:t>
            </a:r>
            <a:br>
              <a:rPr lang="en-US" dirty="0"/>
            </a:br>
            <a:r>
              <a:rPr lang="en-US" dirty="0"/>
              <a:t>Manufactured Products</a:t>
            </a:r>
            <a:endParaRPr lang="en-US" dirty="0"/>
          </a:p>
        </p:txBody>
      </p:sp>
      <p:sp>
        <p:nvSpPr>
          <p:cNvPr id="702467" name="Rectangle 3"/>
          <p:cNvSpPr>
            <a:spLocks noGrp="1" noChangeArrowheads="1"/>
          </p:cNvSpPr>
          <p:nvPr>
            <p:ph idx="1"/>
          </p:nvPr>
        </p:nvSpPr>
        <p:spPr>
          <a:xfrm>
            <a:off x="457200" y="1600200"/>
            <a:ext cx="7543800" cy="4038600"/>
          </a:xfrm>
        </p:spPr>
        <p:txBody>
          <a:bodyPr/>
          <a:lstStyle/>
          <a:p>
            <a:pPr>
              <a:lnSpc>
                <a:spcPct val="80000"/>
              </a:lnSpc>
            </a:pPr>
            <a:r>
              <a:rPr lang="en-US" sz="2800" dirty="0"/>
              <a:t>Performance </a:t>
            </a:r>
            <a:endParaRPr lang="en-US" sz="2800" dirty="0"/>
          </a:p>
          <a:p>
            <a:pPr lvl="1">
              <a:lnSpc>
                <a:spcPct val="80000"/>
              </a:lnSpc>
              <a:buSzTx/>
              <a:buFont typeface="Arial" panose="020B0604020202020204" pitchFamily="34" charset="0"/>
              <a:buChar char="•"/>
            </a:pPr>
            <a:r>
              <a:rPr lang="en-US" sz="2400" dirty="0"/>
              <a:t>basic operating characteristics of a product; how well a car handles or its gas mileage</a:t>
            </a:r>
            <a:endParaRPr lang="en-US" sz="2400" dirty="0"/>
          </a:p>
          <a:p>
            <a:pPr>
              <a:lnSpc>
                <a:spcPct val="80000"/>
              </a:lnSpc>
            </a:pPr>
            <a:r>
              <a:rPr lang="en-US" sz="2800" dirty="0"/>
              <a:t>Features </a:t>
            </a:r>
            <a:endParaRPr lang="en-US" sz="2800" dirty="0"/>
          </a:p>
          <a:p>
            <a:pPr lvl="1">
              <a:lnSpc>
                <a:spcPct val="80000"/>
              </a:lnSpc>
              <a:buSzTx/>
              <a:buFont typeface="Arial" panose="020B0604020202020204" pitchFamily="34" charset="0"/>
              <a:buChar char="•"/>
            </a:pPr>
            <a:r>
              <a:rPr lang="en-US" sz="2400" dirty="0"/>
              <a:t>“extra” items added to basic features, such as a stereo CD or a leather interior in a car</a:t>
            </a:r>
            <a:endParaRPr lang="en-US" sz="2400" dirty="0"/>
          </a:p>
          <a:p>
            <a:pPr>
              <a:lnSpc>
                <a:spcPct val="80000"/>
              </a:lnSpc>
            </a:pPr>
            <a:r>
              <a:rPr lang="en-US" sz="2800" dirty="0"/>
              <a:t>Reliability</a:t>
            </a:r>
            <a:endParaRPr lang="en-US" sz="2800" dirty="0"/>
          </a:p>
          <a:p>
            <a:pPr lvl="1">
              <a:lnSpc>
                <a:spcPct val="80000"/>
              </a:lnSpc>
              <a:buSzTx/>
              <a:buFont typeface="Arial" panose="020B0604020202020204" pitchFamily="34" charset="0"/>
              <a:buChar char="•"/>
            </a:pPr>
            <a:r>
              <a:rPr lang="en-US" sz="2400" dirty="0"/>
              <a:t>probability that a product will operate properly within an expected time frame; that is, a TV will work without repair for about seven years</a:t>
            </a:r>
            <a:endParaRPr lang="en-US" sz="2400"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492" name="Rectangle 4"/>
          <p:cNvSpPr>
            <a:spLocks noGrp="1" noChangeArrowheads="1"/>
          </p:cNvSpPr>
          <p:nvPr>
            <p:ph type="title"/>
          </p:nvPr>
        </p:nvSpPr>
        <p:spPr>
          <a:xfrm>
            <a:off x="331305" y="314317"/>
            <a:ext cx="8458200" cy="944562"/>
          </a:xfrm>
        </p:spPr>
        <p:txBody>
          <a:bodyPr>
            <a:noAutofit/>
          </a:bodyPr>
          <a:lstStyle/>
          <a:p>
            <a:r>
              <a:rPr lang="en-US" dirty="0"/>
              <a:t>Dimensions of Quality:</a:t>
            </a:r>
            <a:br>
              <a:rPr lang="en-US" dirty="0"/>
            </a:br>
            <a:r>
              <a:rPr lang="en-US" dirty="0"/>
              <a:t>Manufactured Products</a:t>
            </a:r>
            <a:endParaRPr lang="en-US" dirty="0"/>
          </a:p>
        </p:txBody>
      </p:sp>
      <p:sp>
        <p:nvSpPr>
          <p:cNvPr id="703491" name="Rectangle 3"/>
          <p:cNvSpPr>
            <a:spLocks noGrp="1" noChangeArrowheads="1"/>
          </p:cNvSpPr>
          <p:nvPr>
            <p:ph idx="1"/>
          </p:nvPr>
        </p:nvSpPr>
        <p:spPr>
          <a:xfrm>
            <a:off x="447040" y="1539240"/>
            <a:ext cx="8001000" cy="3962400"/>
          </a:xfrm>
        </p:spPr>
        <p:txBody>
          <a:bodyPr/>
          <a:lstStyle/>
          <a:p>
            <a:pPr marL="346075" indent="-346075">
              <a:lnSpc>
                <a:spcPct val="80000"/>
              </a:lnSpc>
            </a:pPr>
            <a:r>
              <a:rPr lang="en-US" sz="2800" dirty="0"/>
              <a:t>Conformance</a:t>
            </a:r>
            <a:r>
              <a:rPr lang="en-US" dirty="0"/>
              <a:t> </a:t>
            </a:r>
            <a:endParaRPr lang="en-US" dirty="0"/>
          </a:p>
          <a:p>
            <a:pPr marL="741680" lvl="1" indent="-284480">
              <a:lnSpc>
                <a:spcPct val="80000"/>
              </a:lnSpc>
            </a:pPr>
            <a:r>
              <a:rPr lang="en-US" sz="2400" dirty="0"/>
              <a:t>degree to which a product meets pre–established standards</a:t>
            </a:r>
            <a:endParaRPr lang="en-US" sz="2400" dirty="0"/>
          </a:p>
          <a:p>
            <a:pPr marL="346075" indent="-346075">
              <a:lnSpc>
                <a:spcPct val="80000"/>
              </a:lnSpc>
            </a:pPr>
            <a:r>
              <a:rPr lang="en-US" sz="2800" dirty="0"/>
              <a:t>Durability</a:t>
            </a:r>
            <a:endParaRPr lang="en-US" sz="2800" dirty="0"/>
          </a:p>
          <a:p>
            <a:pPr marL="741680" lvl="1" indent="-284480">
              <a:lnSpc>
                <a:spcPct val="80000"/>
              </a:lnSpc>
            </a:pPr>
            <a:r>
              <a:rPr lang="en-US" sz="2400" dirty="0"/>
              <a:t>how long product lasts before replacement; with care, L. L. Bean boots may last a lifetime</a:t>
            </a:r>
            <a:endParaRPr lang="en-US" sz="2400" dirty="0"/>
          </a:p>
          <a:p>
            <a:pPr marL="346075" indent="-346075">
              <a:lnSpc>
                <a:spcPct val="80000"/>
              </a:lnSpc>
            </a:pPr>
            <a:r>
              <a:rPr lang="en-US" sz="2800" dirty="0"/>
              <a:t>Serviceability</a:t>
            </a:r>
            <a:endParaRPr lang="en-US" sz="2800" dirty="0"/>
          </a:p>
          <a:p>
            <a:pPr marL="741680" lvl="1" indent="-284480">
              <a:lnSpc>
                <a:spcPct val="80000"/>
              </a:lnSpc>
            </a:pPr>
            <a:r>
              <a:rPr lang="en-US" sz="2400" dirty="0"/>
              <a:t>ease of getting repairs, speed of repairs, courtesy and competence of repair person</a:t>
            </a:r>
            <a:endParaRPr lang="en-US" sz="2400"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412" name="Rectangle 4"/>
          <p:cNvSpPr>
            <a:spLocks noGrp="1" noChangeArrowheads="1"/>
          </p:cNvSpPr>
          <p:nvPr>
            <p:ph type="title"/>
          </p:nvPr>
        </p:nvSpPr>
        <p:spPr>
          <a:xfrm>
            <a:off x="324678" y="389961"/>
            <a:ext cx="8458200" cy="792162"/>
          </a:xfrm>
          <a:noFill/>
        </p:spPr>
        <p:txBody>
          <a:bodyPr>
            <a:noAutofit/>
          </a:bodyPr>
          <a:lstStyle/>
          <a:p>
            <a:r>
              <a:rPr lang="en-US" dirty="0"/>
              <a:t>Dimensions of Quality:</a:t>
            </a:r>
            <a:br>
              <a:rPr lang="en-US" dirty="0"/>
            </a:br>
            <a:r>
              <a:rPr lang="en-US" dirty="0"/>
              <a:t>Manufactured Products</a:t>
            </a:r>
            <a:endParaRPr lang="en-US" dirty="0"/>
          </a:p>
        </p:txBody>
      </p:sp>
      <p:sp>
        <p:nvSpPr>
          <p:cNvPr id="785411" name="Rectangle 3"/>
          <p:cNvSpPr>
            <a:spLocks noGrp="1" noChangeArrowheads="1"/>
          </p:cNvSpPr>
          <p:nvPr>
            <p:ph idx="1"/>
          </p:nvPr>
        </p:nvSpPr>
        <p:spPr>
          <a:xfrm>
            <a:off x="472440" y="1554162"/>
            <a:ext cx="8153400" cy="3881438"/>
          </a:xfrm>
        </p:spPr>
        <p:txBody>
          <a:bodyPr/>
          <a:lstStyle/>
          <a:p>
            <a:pPr>
              <a:lnSpc>
                <a:spcPct val="80000"/>
              </a:lnSpc>
            </a:pPr>
            <a:r>
              <a:rPr lang="en-US" sz="2800" dirty="0"/>
              <a:t>Aesthetics</a:t>
            </a:r>
            <a:endParaRPr lang="en-US" sz="2800" dirty="0"/>
          </a:p>
          <a:p>
            <a:pPr lvl="1">
              <a:lnSpc>
                <a:spcPct val="80000"/>
              </a:lnSpc>
              <a:buSzTx/>
              <a:buFont typeface="Arial" panose="020B0604020202020204" pitchFamily="34" charset="0"/>
              <a:buChar char="•"/>
            </a:pPr>
            <a:r>
              <a:rPr lang="en-US" sz="2400" dirty="0"/>
              <a:t>how a product looks, feels, sounds, smells, or tastes</a:t>
            </a:r>
            <a:endParaRPr lang="en-US" sz="2400" dirty="0"/>
          </a:p>
          <a:p>
            <a:pPr>
              <a:lnSpc>
                <a:spcPct val="80000"/>
              </a:lnSpc>
            </a:pPr>
            <a:r>
              <a:rPr lang="en-US" sz="2800" dirty="0"/>
              <a:t>Safety </a:t>
            </a:r>
            <a:endParaRPr lang="en-US" sz="2800" dirty="0"/>
          </a:p>
          <a:p>
            <a:pPr lvl="1">
              <a:lnSpc>
                <a:spcPct val="80000"/>
              </a:lnSpc>
              <a:buSzTx/>
              <a:buFont typeface="Arial" panose="020B0604020202020204" pitchFamily="34" charset="0"/>
              <a:buChar char="•"/>
            </a:pPr>
            <a:r>
              <a:rPr lang="en-US" sz="2400" dirty="0"/>
              <a:t>assurance that customer will not suffer injury or harm from a product; an especially important consideration for automobiles</a:t>
            </a:r>
            <a:endParaRPr lang="en-US" sz="2400" dirty="0"/>
          </a:p>
          <a:p>
            <a:pPr>
              <a:lnSpc>
                <a:spcPct val="80000"/>
              </a:lnSpc>
            </a:pPr>
            <a:r>
              <a:rPr lang="en-US" sz="2800" dirty="0"/>
              <a:t>Perceptions</a:t>
            </a:r>
            <a:endParaRPr lang="en-US" sz="2800" dirty="0"/>
          </a:p>
          <a:p>
            <a:pPr lvl="1">
              <a:lnSpc>
                <a:spcPct val="80000"/>
              </a:lnSpc>
              <a:buSzTx/>
              <a:buFont typeface="Arial" panose="020B0604020202020204" pitchFamily="34" charset="0"/>
              <a:buChar char="•"/>
            </a:pPr>
            <a:r>
              <a:rPr lang="en-US" sz="2400" dirty="0"/>
              <a:t>subjective perceptions based on brand name, advertising, etc.</a:t>
            </a:r>
            <a:endParaRPr lang="en-US" sz="2400"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4" name="Rectangle 2"/>
          <p:cNvSpPr>
            <a:spLocks noGrp="1" noChangeArrowheads="1"/>
          </p:cNvSpPr>
          <p:nvPr>
            <p:ph type="title"/>
          </p:nvPr>
        </p:nvSpPr>
        <p:spPr>
          <a:xfrm>
            <a:off x="1166190" y="-633"/>
            <a:ext cx="6781800" cy="1020417"/>
          </a:xfrm>
        </p:spPr>
        <p:txBody>
          <a:bodyPr>
            <a:normAutofit/>
          </a:bodyPr>
          <a:lstStyle/>
          <a:p>
            <a:r>
              <a:rPr lang="en-US" dirty="0"/>
              <a:t>Dimensions of Quality: Services</a:t>
            </a:r>
            <a:endParaRPr lang="en-US" dirty="0"/>
          </a:p>
        </p:txBody>
      </p:sp>
      <p:sp>
        <p:nvSpPr>
          <p:cNvPr id="704515" name="Rectangle 3"/>
          <p:cNvSpPr>
            <a:spLocks noGrp="1" noChangeArrowheads="1"/>
          </p:cNvSpPr>
          <p:nvPr>
            <p:ph idx="1"/>
          </p:nvPr>
        </p:nvSpPr>
        <p:spPr>
          <a:xfrm>
            <a:off x="439368" y="1199111"/>
            <a:ext cx="7239000" cy="3657600"/>
          </a:xfrm>
        </p:spPr>
        <p:txBody>
          <a:bodyPr/>
          <a:lstStyle/>
          <a:p>
            <a:r>
              <a:rPr lang="en-US" sz="2800" dirty="0"/>
              <a:t>Time and timeliness</a:t>
            </a:r>
            <a:endParaRPr lang="en-US" sz="2800" dirty="0"/>
          </a:p>
          <a:p>
            <a:pPr lvl="1">
              <a:buSzTx/>
              <a:buFont typeface="Arial" panose="020B0604020202020204" pitchFamily="34" charset="0"/>
              <a:buChar char="•"/>
            </a:pPr>
            <a:r>
              <a:rPr lang="en-US" sz="2400" dirty="0"/>
              <a:t>how long must a customer wait for service, and is it completed on time?</a:t>
            </a:r>
            <a:endParaRPr lang="en-US" sz="2400" dirty="0"/>
          </a:p>
          <a:p>
            <a:pPr lvl="1">
              <a:buSzTx/>
              <a:buFont typeface="Arial" panose="020B0604020202020204" pitchFamily="34" charset="0"/>
              <a:buChar char="•"/>
            </a:pPr>
            <a:r>
              <a:rPr lang="en-US" sz="2400" dirty="0"/>
              <a:t>is an overnight package delivered overnight?</a:t>
            </a:r>
            <a:endParaRPr lang="en-US" sz="2400" dirty="0"/>
          </a:p>
          <a:p>
            <a:r>
              <a:rPr lang="en-US" sz="2800" dirty="0"/>
              <a:t>Completeness:</a:t>
            </a:r>
            <a:endParaRPr lang="en-US" sz="2800" dirty="0"/>
          </a:p>
          <a:p>
            <a:pPr lvl="1">
              <a:buSzTx/>
              <a:buFont typeface="Arial" panose="020B0604020202020204" pitchFamily="34" charset="0"/>
              <a:buChar char="•"/>
            </a:pPr>
            <a:r>
              <a:rPr lang="en-US" sz="2400" dirty="0"/>
              <a:t>is everything customer asked for provided?</a:t>
            </a:r>
            <a:endParaRPr lang="en-US" sz="2400" dirty="0"/>
          </a:p>
          <a:p>
            <a:pPr lvl="1">
              <a:buSzTx/>
              <a:buFont typeface="Arial" panose="020B0604020202020204" pitchFamily="34" charset="0"/>
              <a:buChar char="•"/>
            </a:pPr>
            <a:r>
              <a:rPr lang="en-US" sz="2400" dirty="0"/>
              <a:t>is a mail order from a catalogue company complete when delivered?</a:t>
            </a:r>
            <a:endParaRPr lang="en-US" sz="2400"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538" name="Rectangle 2"/>
          <p:cNvSpPr>
            <a:spLocks noGrp="1" noChangeArrowheads="1"/>
          </p:cNvSpPr>
          <p:nvPr>
            <p:ph type="title"/>
          </p:nvPr>
        </p:nvSpPr>
        <p:spPr>
          <a:xfrm>
            <a:off x="1295400" y="0"/>
            <a:ext cx="6553200" cy="990600"/>
          </a:xfrm>
        </p:spPr>
        <p:txBody>
          <a:bodyPr>
            <a:normAutofit/>
          </a:bodyPr>
          <a:lstStyle/>
          <a:p>
            <a:r>
              <a:rPr lang="en-US" dirty="0"/>
              <a:t>Dimensions of Quality: Service </a:t>
            </a:r>
            <a:endParaRPr lang="en-US" dirty="0"/>
          </a:p>
        </p:txBody>
      </p:sp>
      <p:sp>
        <p:nvSpPr>
          <p:cNvPr id="705539" name="Rectangle 3"/>
          <p:cNvSpPr>
            <a:spLocks noGrp="1" noChangeArrowheads="1"/>
          </p:cNvSpPr>
          <p:nvPr>
            <p:ph idx="1"/>
          </p:nvPr>
        </p:nvSpPr>
        <p:spPr>
          <a:xfrm>
            <a:off x="452120" y="1245494"/>
            <a:ext cx="8229600" cy="3581400"/>
          </a:xfrm>
        </p:spPr>
        <p:txBody>
          <a:bodyPr/>
          <a:lstStyle/>
          <a:p>
            <a:pPr>
              <a:lnSpc>
                <a:spcPct val="90000"/>
              </a:lnSpc>
            </a:pPr>
            <a:r>
              <a:rPr lang="en-US" sz="2800" dirty="0"/>
              <a:t>Courtesy:</a:t>
            </a:r>
            <a:endParaRPr lang="en-US" sz="2800" dirty="0"/>
          </a:p>
          <a:p>
            <a:pPr lvl="1">
              <a:lnSpc>
                <a:spcPct val="90000"/>
              </a:lnSpc>
              <a:buSzTx/>
              <a:buFont typeface="Arial" panose="020B0604020202020204" pitchFamily="34" charset="0"/>
              <a:buChar char="•"/>
            </a:pPr>
            <a:r>
              <a:rPr lang="en-US" sz="2400" dirty="0"/>
              <a:t>how are customers treated by employees?</a:t>
            </a:r>
            <a:endParaRPr lang="en-US" sz="2400" dirty="0"/>
          </a:p>
          <a:p>
            <a:pPr lvl="1">
              <a:lnSpc>
                <a:spcPct val="90000"/>
              </a:lnSpc>
              <a:buSzTx/>
              <a:buFont typeface="Arial" panose="020B0604020202020204" pitchFamily="34" charset="0"/>
              <a:buChar char="•"/>
            </a:pPr>
            <a:r>
              <a:rPr lang="en-US" sz="2400" dirty="0"/>
              <a:t>are catalogue phone operators nice and are their voices pleasant?</a:t>
            </a:r>
            <a:endParaRPr lang="en-US" sz="2400" dirty="0"/>
          </a:p>
          <a:p>
            <a:pPr>
              <a:lnSpc>
                <a:spcPct val="90000"/>
              </a:lnSpc>
            </a:pPr>
            <a:r>
              <a:rPr lang="en-US" sz="2800" dirty="0"/>
              <a:t>Consistency</a:t>
            </a:r>
            <a:endParaRPr lang="en-US" sz="2800" dirty="0"/>
          </a:p>
          <a:p>
            <a:pPr lvl="1">
              <a:lnSpc>
                <a:spcPct val="90000"/>
              </a:lnSpc>
              <a:buSzTx/>
              <a:buFont typeface="Arial" panose="020B0604020202020204" pitchFamily="34" charset="0"/>
              <a:buChar char="•"/>
            </a:pPr>
            <a:r>
              <a:rPr lang="en-US" sz="2400" dirty="0"/>
              <a:t>is same level of service provided to each customer each time?</a:t>
            </a:r>
            <a:endParaRPr lang="en-US" sz="2400" dirty="0"/>
          </a:p>
          <a:p>
            <a:pPr lvl="1">
              <a:lnSpc>
                <a:spcPct val="90000"/>
              </a:lnSpc>
              <a:buSzTx/>
              <a:buFont typeface="Arial" panose="020B0604020202020204" pitchFamily="34" charset="0"/>
              <a:buChar char="•"/>
            </a:pPr>
            <a:r>
              <a:rPr lang="en-US" sz="2400" dirty="0"/>
              <a:t>is your newspaper delivered on time every morning?</a:t>
            </a:r>
            <a:endParaRPr lang="en-US" sz="2400"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6" name="Rectangle 4"/>
          <p:cNvSpPr>
            <a:spLocks noGrp="1" noChangeArrowheads="1"/>
          </p:cNvSpPr>
          <p:nvPr>
            <p:ph type="title"/>
          </p:nvPr>
        </p:nvSpPr>
        <p:spPr>
          <a:xfrm>
            <a:off x="341244" y="108944"/>
            <a:ext cx="8458200" cy="792162"/>
          </a:xfrm>
          <a:noFill/>
        </p:spPr>
        <p:txBody>
          <a:bodyPr>
            <a:normAutofit/>
          </a:bodyPr>
          <a:lstStyle/>
          <a:p>
            <a:r>
              <a:rPr lang="en-US" dirty="0"/>
              <a:t>Dimensions of Quality: Service</a:t>
            </a:r>
            <a:endParaRPr lang="en-US" dirty="0"/>
          </a:p>
        </p:txBody>
      </p:sp>
      <p:sp>
        <p:nvSpPr>
          <p:cNvPr id="786435" name="Rectangle 3"/>
          <p:cNvSpPr>
            <a:spLocks noGrp="1" noChangeArrowheads="1"/>
          </p:cNvSpPr>
          <p:nvPr>
            <p:ph idx="1"/>
          </p:nvPr>
        </p:nvSpPr>
        <p:spPr>
          <a:xfrm>
            <a:off x="457200" y="1265237"/>
            <a:ext cx="8229600" cy="4525963"/>
          </a:xfrm>
        </p:spPr>
        <p:txBody>
          <a:bodyPr>
            <a:normAutofit/>
          </a:bodyPr>
          <a:lstStyle/>
          <a:p>
            <a:pPr>
              <a:lnSpc>
                <a:spcPct val="90000"/>
              </a:lnSpc>
            </a:pPr>
            <a:r>
              <a:rPr lang="en-US" dirty="0"/>
              <a:t>Accessibility and convenience</a:t>
            </a:r>
            <a:endParaRPr lang="en-US" dirty="0"/>
          </a:p>
          <a:p>
            <a:pPr lvl="1">
              <a:lnSpc>
                <a:spcPct val="90000"/>
              </a:lnSpc>
              <a:buSzTx/>
              <a:buFont typeface="Arial" panose="020B0604020202020204" pitchFamily="34" charset="0"/>
              <a:buChar char="•"/>
            </a:pPr>
            <a:r>
              <a:rPr lang="en-US" sz="2400" dirty="0"/>
              <a:t>how easy is it to obtain service?</a:t>
            </a:r>
            <a:endParaRPr lang="en-US" sz="2400" dirty="0"/>
          </a:p>
          <a:p>
            <a:pPr lvl="1">
              <a:lnSpc>
                <a:spcPct val="90000"/>
              </a:lnSpc>
              <a:buSzTx/>
              <a:buFont typeface="Arial" panose="020B0604020202020204" pitchFamily="34" charset="0"/>
              <a:buChar char="•"/>
            </a:pPr>
            <a:r>
              <a:rPr lang="en-US" sz="2400" dirty="0"/>
              <a:t>does service representative answer you calls quickly?</a:t>
            </a:r>
            <a:endParaRPr lang="en-US" sz="2400" dirty="0"/>
          </a:p>
          <a:p>
            <a:pPr>
              <a:lnSpc>
                <a:spcPct val="90000"/>
              </a:lnSpc>
            </a:pPr>
            <a:r>
              <a:rPr lang="en-US" dirty="0"/>
              <a:t>Accuracy</a:t>
            </a:r>
            <a:endParaRPr lang="en-US" dirty="0"/>
          </a:p>
          <a:p>
            <a:pPr lvl="1">
              <a:lnSpc>
                <a:spcPct val="90000"/>
              </a:lnSpc>
              <a:buSzTx/>
              <a:buFont typeface="Arial" panose="020B0604020202020204" pitchFamily="34" charset="0"/>
              <a:buChar char="•"/>
            </a:pPr>
            <a:r>
              <a:rPr lang="en-US" sz="2400" dirty="0"/>
              <a:t>is service performed right every time?</a:t>
            </a:r>
            <a:endParaRPr lang="en-US" sz="2400" dirty="0"/>
          </a:p>
          <a:p>
            <a:pPr lvl="1">
              <a:lnSpc>
                <a:spcPct val="90000"/>
              </a:lnSpc>
              <a:buSzTx/>
              <a:buFont typeface="Arial" panose="020B0604020202020204" pitchFamily="34" charset="0"/>
              <a:buChar char="•"/>
            </a:pPr>
            <a:r>
              <a:rPr lang="en-US" sz="2400" dirty="0"/>
              <a:t>is your bank or credit card statement correct every month?</a:t>
            </a:r>
            <a:endParaRPr lang="en-US" sz="2400" dirty="0"/>
          </a:p>
          <a:p>
            <a:pPr>
              <a:lnSpc>
                <a:spcPct val="90000"/>
              </a:lnSpc>
            </a:pPr>
            <a:r>
              <a:rPr lang="en-US" dirty="0"/>
              <a:t>Responsiveness</a:t>
            </a:r>
            <a:endParaRPr lang="en-US" dirty="0"/>
          </a:p>
          <a:p>
            <a:pPr lvl="1">
              <a:lnSpc>
                <a:spcPct val="90000"/>
              </a:lnSpc>
              <a:buSzTx/>
              <a:buFont typeface="Arial" panose="020B0604020202020204" pitchFamily="34" charset="0"/>
              <a:buChar char="•"/>
            </a:pPr>
            <a:r>
              <a:rPr lang="en-US" sz="2400" dirty="0"/>
              <a:t>how well does company react to unusual situations?</a:t>
            </a:r>
            <a:endParaRPr lang="en-US" sz="2400" dirty="0"/>
          </a:p>
          <a:p>
            <a:pPr lvl="1">
              <a:lnSpc>
                <a:spcPct val="90000"/>
              </a:lnSpc>
              <a:buSzTx/>
              <a:buFont typeface="Arial" panose="020B0604020202020204" pitchFamily="34" charset="0"/>
              <a:buChar char="•"/>
            </a:pPr>
            <a:r>
              <a:rPr lang="en-US" sz="2400" dirty="0"/>
              <a:t>how well is a telephone operator able to respond to a customer’s questions?</a:t>
            </a:r>
            <a:endParaRPr lang="en-US" sz="2400" dirty="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18" name="Rectangle 2"/>
          <p:cNvSpPr>
            <a:spLocks noGrp="1" noChangeArrowheads="1"/>
          </p:cNvSpPr>
          <p:nvPr>
            <p:ph type="title"/>
          </p:nvPr>
        </p:nvSpPr>
        <p:spPr>
          <a:xfrm>
            <a:off x="1626705" y="211612"/>
            <a:ext cx="5867400" cy="1143000"/>
          </a:xfrm>
        </p:spPr>
        <p:txBody>
          <a:bodyPr>
            <a:noAutofit/>
          </a:bodyPr>
          <a:lstStyle/>
          <a:p>
            <a:r>
              <a:rPr lang="en-US" dirty="0"/>
              <a:t>What Is Quality:</a:t>
            </a:r>
            <a:br>
              <a:rPr lang="en-US" dirty="0"/>
            </a:br>
            <a:r>
              <a:rPr lang="en-US" dirty="0"/>
              <a:t>Producer’s Perspective</a:t>
            </a:r>
            <a:endParaRPr lang="en-US" dirty="0"/>
          </a:p>
        </p:txBody>
      </p:sp>
      <p:sp>
        <p:nvSpPr>
          <p:cNvPr id="700419" name="Rectangle 3"/>
          <p:cNvSpPr>
            <a:spLocks noGrp="1" noChangeArrowheads="1"/>
          </p:cNvSpPr>
          <p:nvPr>
            <p:ph idx="1"/>
          </p:nvPr>
        </p:nvSpPr>
        <p:spPr>
          <a:xfrm>
            <a:off x="457200" y="1478280"/>
            <a:ext cx="7958138" cy="3657600"/>
          </a:xfrm>
        </p:spPr>
        <p:txBody>
          <a:bodyPr/>
          <a:lstStyle/>
          <a:p>
            <a:r>
              <a:rPr lang="en-US" dirty="0"/>
              <a:t>Quality of conformance</a:t>
            </a:r>
            <a:endParaRPr lang="en-US" dirty="0"/>
          </a:p>
          <a:p>
            <a:pPr lvl="1">
              <a:buSzTx/>
              <a:buFont typeface="Arial" panose="020B0604020202020204" pitchFamily="34" charset="0"/>
              <a:buChar char="•"/>
            </a:pPr>
            <a:r>
              <a:rPr lang="en-US" dirty="0"/>
              <a:t>making sure product or service is produced according to design</a:t>
            </a:r>
            <a:endParaRPr lang="en-US" dirty="0"/>
          </a:p>
          <a:p>
            <a:pPr lvl="2">
              <a:buSzTx/>
            </a:pPr>
            <a:r>
              <a:rPr lang="en-US" dirty="0"/>
              <a:t>if new tires do not conform to specifications, they wobble</a:t>
            </a:r>
            <a:endParaRPr lang="en-US" dirty="0"/>
          </a:p>
          <a:p>
            <a:pPr lvl="2">
              <a:buSzTx/>
            </a:pPr>
            <a:r>
              <a:rPr lang="en-US" dirty="0"/>
              <a:t>if a hotel room is not clean when a guest checks in, hotel is not functioning according to  specifications of its design</a:t>
            </a:r>
            <a:endParaRPr lang="en-US"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80" name="Rectangle 32"/>
          <p:cNvSpPr>
            <a:spLocks noGrp="1" noChangeArrowheads="1"/>
          </p:cNvSpPr>
          <p:nvPr>
            <p:ph type="title"/>
          </p:nvPr>
        </p:nvSpPr>
        <p:spPr>
          <a:noFill/>
        </p:spPr>
        <p:txBody>
          <a:bodyPr/>
          <a:lstStyle/>
          <a:p>
            <a:r>
              <a:rPr lang="en-US" dirty="0"/>
              <a:t>Meaning of Quality</a:t>
            </a:r>
            <a:endParaRPr lang="en-US" dirty="0"/>
          </a:p>
        </p:txBody>
      </p:sp>
      <p:pic>
        <p:nvPicPr>
          <p:cNvPr id="828418" name="Picture 2" descr="fig_02_0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81000" y="1295400"/>
            <a:ext cx="8369300" cy="46628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2" name="Rectangle 2"/>
          <p:cNvSpPr>
            <a:spLocks noGrp="1" noChangeArrowheads="1"/>
          </p:cNvSpPr>
          <p:nvPr>
            <p:ph type="title"/>
          </p:nvPr>
        </p:nvSpPr>
        <p:spPr>
          <a:xfrm>
            <a:off x="1600200" y="218028"/>
            <a:ext cx="5867400" cy="1143000"/>
          </a:xfrm>
        </p:spPr>
        <p:txBody>
          <a:bodyPr>
            <a:noAutofit/>
          </a:bodyPr>
          <a:lstStyle/>
          <a:p>
            <a:r>
              <a:rPr lang="en-US" dirty="0"/>
              <a:t>What Is Quality:</a:t>
            </a:r>
            <a:br>
              <a:rPr lang="en-US" dirty="0"/>
            </a:br>
            <a:r>
              <a:rPr lang="en-US" dirty="0"/>
              <a:t>A Final Perspective</a:t>
            </a:r>
            <a:endParaRPr lang="en-US" dirty="0"/>
          </a:p>
        </p:txBody>
      </p:sp>
      <p:sp>
        <p:nvSpPr>
          <p:cNvPr id="706563" name="Rectangle 3"/>
          <p:cNvSpPr>
            <a:spLocks noGrp="1" noChangeArrowheads="1"/>
          </p:cNvSpPr>
          <p:nvPr>
            <p:ph idx="1"/>
          </p:nvPr>
        </p:nvSpPr>
        <p:spPr>
          <a:xfrm>
            <a:off x="431800" y="1600200"/>
            <a:ext cx="7772400" cy="3276600"/>
          </a:xfrm>
        </p:spPr>
        <p:txBody>
          <a:bodyPr/>
          <a:lstStyle/>
          <a:p>
            <a:pPr>
              <a:lnSpc>
                <a:spcPct val="90000"/>
              </a:lnSpc>
            </a:pPr>
            <a:r>
              <a:rPr lang="en-US" sz="2800" dirty="0"/>
              <a:t>Customer’s and producer’s perspectives depend on each other</a:t>
            </a:r>
            <a:endParaRPr lang="en-US" sz="2800" dirty="0"/>
          </a:p>
          <a:p>
            <a:pPr>
              <a:lnSpc>
                <a:spcPct val="90000"/>
              </a:lnSpc>
            </a:pPr>
            <a:r>
              <a:rPr lang="en-US" sz="2800" dirty="0"/>
              <a:t>Producer’s perspective:</a:t>
            </a:r>
            <a:endParaRPr lang="en-US" sz="2800" dirty="0"/>
          </a:p>
          <a:p>
            <a:pPr lvl="1">
              <a:lnSpc>
                <a:spcPct val="90000"/>
              </a:lnSpc>
              <a:buSzPct val="90000"/>
              <a:buFont typeface="Arial" panose="020B0604020202020204" pitchFamily="34" charset="0"/>
              <a:buChar char="•"/>
            </a:pPr>
            <a:r>
              <a:rPr lang="en-US" sz="2400" dirty="0"/>
              <a:t>production process and COST</a:t>
            </a:r>
            <a:endParaRPr lang="en-US" sz="2400" dirty="0"/>
          </a:p>
          <a:p>
            <a:pPr>
              <a:lnSpc>
                <a:spcPct val="90000"/>
              </a:lnSpc>
            </a:pPr>
            <a:r>
              <a:rPr lang="en-US" sz="2800" dirty="0"/>
              <a:t>Customer’s perspective:</a:t>
            </a:r>
            <a:endParaRPr lang="en-US" sz="2800" dirty="0"/>
          </a:p>
          <a:p>
            <a:pPr lvl="1">
              <a:lnSpc>
                <a:spcPct val="90000"/>
              </a:lnSpc>
              <a:buSzPct val="90000"/>
              <a:buFont typeface="Arial" panose="020B0604020202020204" pitchFamily="34" charset="0"/>
              <a:buChar char="•"/>
            </a:pPr>
            <a:r>
              <a:rPr lang="en-US" sz="2400" dirty="0"/>
              <a:t>fitness for use and PRICE </a:t>
            </a:r>
            <a:endParaRPr lang="en-US" sz="2400" dirty="0"/>
          </a:p>
          <a:p>
            <a:pPr>
              <a:lnSpc>
                <a:spcPct val="90000"/>
              </a:lnSpc>
            </a:pPr>
            <a:r>
              <a:rPr lang="en-US" sz="2800" dirty="0"/>
              <a:t>Customer’s view must dominate</a:t>
            </a:r>
            <a:endParaRPr lang="en-US" sz="2800" dirty="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Rectangle 2"/>
          <p:cNvSpPr>
            <a:spLocks noGrp="1" noChangeArrowheads="1"/>
          </p:cNvSpPr>
          <p:nvPr>
            <p:ph type="title"/>
          </p:nvPr>
        </p:nvSpPr>
        <p:spPr>
          <a:xfrm>
            <a:off x="341455" y="323834"/>
            <a:ext cx="8458200" cy="934278"/>
          </a:xfrm>
        </p:spPr>
        <p:txBody>
          <a:bodyPr>
            <a:normAutofit fontScale="90000"/>
          </a:bodyPr>
          <a:lstStyle/>
          <a:p>
            <a:r>
              <a:rPr lang="en-US" sz="4000" dirty="0"/>
              <a:t>Evolution of Quality Management:  Quality Gurus</a:t>
            </a:r>
            <a:endParaRPr lang="en-US" sz="4000" dirty="0"/>
          </a:p>
        </p:txBody>
      </p:sp>
      <p:sp>
        <p:nvSpPr>
          <p:cNvPr id="789508" name="Rectangle 4"/>
          <p:cNvSpPr>
            <a:spLocks noGrp="1" noChangeArrowheads="1"/>
          </p:cNvSpPr>
          <p:nvPr>
            <p:ph sz="half" idx="1"/>
          </p:nvPr>
        </p:nvSpPr>
        <p:spPr>
          <a:xfrm>
            <a:off x="457200" y="1447800"/>
            <a:ext cx="8153400" cy="4572000"/>
          </a:xfrm>
        </p:spPr>
        <p:txBody>
          <a:bodyPr/>
          <a:lstStyle/>
          <a:p>
            <a:pPr>
              <a:lnSpc>
                <a:spcPct val="80000"/>
              </a:lnSpc>
            </a:pPr>
            <a:r>
              <a:rPr lang="en-US" sz="2400" dirty="0"/>
              <a:t>Walter Shewhart</a:t>
            </a:r>
            <a:endParaRPr lang="en-US" sz="2400" dirty="0"/>
          </a:p>
          <a:p>
            <a:pPr lvl="1">
              <a:lnSpc>
                <a:spcPct val="80000"/>
              </a:lnSpc>
              <a:buFont typeface="Arial" panose="020B0604020202020204" pitchFamily="34" charset="0"/>
              <a:buChar char="•"/>
            </a:pPr>
            <a:r>
              <a:rPr lang="en-US" sz="2000" dirty="0"/>
              <a:t>In 1920s, developed control charts</a:t>
            </a:r>
            <a:endParaRPr lang="en-US" sz="2000" dirty="0"/>
          </a:p>
          <a:p>
            <a:pPr lvl="1">
              <a:lnSpc>
                <a:spcPct val="80000"/>
              </a:lnSpc>
              <a:buFont typeface="Arial" panose="020B0604020202020204" pitchFamily="34" charset="0"/>
              <a:buChar char="•"/>
            </a:pPr>
            <a:r>
              <a:rPr lang="en-US" sz="2000" dirty="0"/>
              <a:t>Introduced term “</a:t>
            </a:r>
            <a:r>
              <a:rPr lang="en-US" sz="2000" i="1" dirty="0"/>
              <a:t>quality assurance” </a:t>
            </a:r>
            <a:endParaRPr lang="en-US" sz="2000" i="1" dirty="0"/>
          </a:p>
          <a:p>
            <a:pPr>
              <a:lnSpc>
                <a:spcPct val="80000"/>
              </a:lnSpc>
            </a:pPr>
            <a:r>
              <a:rPr lang="en-US" sz="2400" dirty="0"/>
              <a:t>W. Edwards Deming</a:t>
            </a:r>
            <a:r>
              <a:rPr lang="en-US" sz="2000" dirty="0"/>
              <a:t> </a:t>
            </a:r>
            <a:endParaRPr lang="en-US" sz="2000" dirty="0"/>
          </a:p>
          <a:p>
            <a:pPr lvl="1">
              <a:lnSpc>
                <a:spcPct val="80000"/>
              </a:lnSpc>
              <a:buFont typeface="Arial" panose="020B0604020202020204" pitchFamily="34" charset="0"/>
              <a:buChar char="•"/>
            </a:pPr>
            <a:r>
              <a:rPr lang="en-US" sz="2000" dirty="0"/>
              <a:t>Developed courses during WW II to teach statistical quality-control techniques to engineers and executives of military suppliers</a:t>
            </a:r>
            <a:endParaRPr lang="en-US" sz="2000" dirty="0"/>
          </a:p>
          <a:p>
            <a:pPr lvl="1">
              <a:lnSpc>
                <a:spcPct val="80000"/>
              </a:lnSpc>
              <a:buFont typeface="Arial" panose="020B0604020202020204" pitchFamily="34" charset="0"/>
              <a:buChar char="•"/>
            </a:pPr>
            <a:r>
              <a:rPr lang="en-US" sz="2000" dirty="0"/>
              <a:t>After war, began teaching statistical quality control to Japanese companies</a:t>
            </a:r>
            <a:endParaRPr lang="en-US" sz="2000" dirty="0"/>
          </a:p>
          <a:p>
            <a:pPr>
              <a:lnSpc>
                <a:spcPct val="80000"/>
              </a:lnSpc>
            </a:pPr>
            <a:r>
              <a:rPr lang="en-US" sz="2400" dirty="0"/>
              <a:t>Joseph M. Juran</a:t>
            </a:r>
            <a:endParaRPr lang="en-US" sz="2400" dirty="0"/>
          </a:p>
          <a:p>
            <a:pPr lvl="1">
              <a:lnSpc>
                <a:spcPct val="80000"/>
              </a:lnSpc>
              <a:buFont typeface="Arial" panose="020B0604020202020204" pitchFamily="34" charset="0"/>
              <a:buChar char="•"/>
            </a:pPr>
            <a:r>
              <a:rPr lang="en-US" sz="2000" dirty="0"/>
              <a:t>Followed Deming to Japan in 1954</a:t>
            </a:r>
            <a:endParaRPr lang="en-US" sz="2000" dirty="0"/>
          </a:p>
          <a:p>
            <a:pPr lvl="1">
              <a:lnSpc>
                <a:spcPct val="80000"/>
              </a:lnSpc>
              <a:buFont typeface="Arial" panose="020B0604020202020204" pitchFamily="34" charset="0"/>
              <a:buChar char="•"/>
            </a:pPr>
            <a:r>
              <a:rPr lang="en-US" sz="2000" dirty="0"/>
              <a:t>Focused on strategic quality planning </a:t>
            </a:r>
            <a:endParaRPr lang="en-US" sz="2000" dirty="0"/>
          </a:p>
          <a:p>
            <a:pPr lvl="1">
              <a:lnSpc>
                <a:spcPct val="80000"/>
              </a:lnSpc>
              <a:buFont typeface="Arial" panose="020B0604020202020204" pitchFamily="34" charset="0"/>
              <a:buChar char="•"/>
            </a:pPr>
            <a:r>
              <a:rPr lang="en-US" sz="2000" dirty="0"/>
              <a:t>Quality improvement achieved by focusing on projects to solve problems and securing breakthrough solutions</a:t>
            </a:r>
            <a:endParaRPr lang="en-US" sz="2000" dirty="0"/>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6" name="Rectangle 4"/>
          <p:cNvSpPr>
            <a:spLocks noGrp="1" noChangeArrowheads="1"/>
          </p:cNvSpPr>
          <p:nvPr>
            <p:ph type="title"/>
          </p:nvPr>
        </p:nvSpPr>
        <p:spPr>
          <a:xfrm>
            <a:off x="361544" y="273224"/>
            <a:ext cx="8458200" cy="1010823"/>
          </a:xfrm>
          <a:noFill/>
        </p:spPr>
        <p:txBody>
          <a:bodyPr>
            <a:normAutofit fontScale="90000"/>
          </a:bodyPr>
          <a:lstStyle/>
          <a:p>
            <a:r>
              <a:rPr lang="en-US" sz="4000" dirty="0"/>
              <a:t>Evolution of Quality Management: Quality Gurus</a:t>
            </a:r>
            <a:endParaRPr lang="en-US" sz="4000" dirty="0"/>
          </a:p>
        </p:txBody>
      </p:sp>
      <p:sp>
        <p:nvSpPr>
          <p:cNvPr id="791555" name="Rectangle 3"/>
          <p:cNvSpPr>
            <a:spLocks noGrp="1" noChangeArrowheads="1"/>
          </p:cNvSpPr>
          <p:nvPr>
            <p:ph idx="1"/>
          </p:nvPr>
        </p:nvSpPr>
        <p:spPr>
          <a:xfrm>
            <a:off x="486384" y="1601824"/>
            <a:ext cx="8153400" cy="3881437"/>
          </a:xfrm>
        </p:spPr>
        <p:txBody>
          <a:bodyPr>
            <a:normAutofit/>
          </a:bodyPr>
          <a:lstStyle/>
          <a:p>
            <a:pPr>
              <a:lnSpc>
                <a:spcPct val="80000"/>
              </a:lnSpc>
            </a:pPr>
            <a:r>
              <a:rPr lang="en-US" sz="2400" dirty="0"/>
              <a:t>Armand V. Feigenbaum</a:t>
            </a:r>
            <a:endParaRPr lang="en-US" sz="2400" dirty="0"/>
          </a:p>
          <a:p>
            <a:pPr lvl="1">
              <a:lnSpc>
                <a:spcPct val="80000"/>
              </a:lnSpc>
              <a:buSzTx/>
              <a:buFont typeface="Arial" panose="020B0604020202020204" pitchFamily="34" charset="0"/>
              <a:buChar char="•"/>
            </a:pPr>
            <a:r>
              <a:rPr lang="en-US" sz="2000" dirty="0"/>
              <a:t>In 1951, introduced concepts of total quality control and continuous quality improvement</a:t>
            </a:r>
            <a:endParaRPr lang="en-US" sz="2000" dirty="0"/>
          </a:p>
          <a:p>
            <a:pPr>
              <a:lnSpc>
                <a:spcPct val="80000"/>
              </a:lnSpc>
            </a:pPr>
            <a:r>
              <a:rPr lang="en-US" sz="2400" dirty="0"/>
              <a:t>Philip Crosby </a:t>
            </a:r>
            <a:endParaRPr lang="en-US" sz="2400" dirty="0"/>
          </a:p>
          <a:p>
            <a:pPr lvl="1">
              <a:lnSpc>
                <a:spcPct val="80000"/>
              </a:lnSpc>
              <a:buSzTx/>
              <a:buFont typeface="Arial" panose="020B0604020202020204" pitchFamily="34" charset="0"/>
              <a:buChar char="•"/>
            </a:pPr>
            <a:r>
              <a:rPr lang="en-US" sz="2000" dirty="0"/>
              <a:t>In 1979, emphasized that costs of poor quality far outweigh cost of preventing poor quality</a:t>
            </a:r>
            <a:endParaRPr lang="en-US" sz="2000" dirty="0"/>
          </a:p>
          <a:p>
            <a:pPr lvl="1">
              <a:lnSpc>
                <a:spcPct val="80000"/>
              </a:lnSpc>
              <a:buSzTx/>
              <a:buFont typeface="Arial" panose="020B0604020202020204" pitchFamily="34" charset="0"/>
              <a:buChar char="•"/>
            </a:pPr>
            <a:r>
              <a:rPr lang="en-US" sz="2000" dirty="0"/>
              <a:t>In 1984, defined absolutes of quality management—conformance to requirements, prevention, and “zero defects”</a:t>
            </a:r>
            <a:endParaRPr lang="en-US" sz="2000" dirty="0"/>
          </a:p>
          <a:p>
            <a:pPr>
              <a:lnSpc>
                <a:spcPct val="80000"/>
              </a:lnSpc>
            </a:pPr>
            <a:r>
              <a:rPr lang="en-US" sz="2400" dirty="0"/>
              <a:t>Kaoru Ishikawa</a:t>
            </a:r>
            <a:endParaRPr lang="en-US" sz="2400" dirty="0"/>
          </a:p>
          <a:p>
            <a:pPr lvl="1">
              <a:lnSpc>
                <a:spcPct val="80000"/>
              </a:lnSpc>
              <a:buSzTx/>
              <a:buFont typeface="Arial" panose="020B0604020202020204" pitchFamily="34" charset="0"/>
              <a:buChar char="•"/>
            </a:pPr>
            <a:r>
              <a:rPr lang="en-US" sz="2000" dirty="0"/>
              <a:t>Promoted use of quality circles</a:t>
            </a:r>
            <a:endParaRPr lang="en-US" sz="2000" dirty="0"/>
          </a:p>
          <a:p>
            <a:pPr lvl="1">
              <a:lnSpc>
                <a:spcPct val="80000"/>
              </a:lnSpc>
              <a:buSzTx/>
              <a:buFont typeface="Arial" panose="020B0604020202020204" pitchFamily="34" charset="0"/>
              <a:buChar char="•"/>
            </a:pPr>
            <a:r>
              <a:rPr lang="en-US" sz="2000" dirty="0"/>
              <a:t>Developed “fishbone” diagram </a:t>
            </a:r>
            <a:endParaRPr lang="en-US" sz="2000" dirty="0"/>
          </a:p>
          <a:p>
            <a:pPr lvl="1">
              <a:lnSpc>
                <a:spcPct val="80000"/>
              </a:lnSpc>
              <a:buSzTx/>
              <a:buFont typeface="Arial" panose="020B0604020202020204" pitchFamily="34" charset="0"/>
              <a:buChar char="•"/>
            </a:pPr>
            <a:r>
              <a:rPr lang="en-US" sz="2000" dirty="0"/>
              <a:t>Emphasized importance of internal customer</a:t>
            </a:r>
            <a:endParaRPr lang="en-US" sz="2000"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639" name="Rectangle 7"/>
          <p:cNvSpPr>
            <a:spLocks noGrp="1" noChangeArrowheads="1"/>
          </p:cNvSpPr>
          <p:nvPr>
            <p:ph type="title"/>
          </p:nvPr>
        </p:nvSpPr>
        <p:spPr>
          <a:xfrm>
            <a:off x="1895061" y="46383"/>
            <a:ext cx="5334000" cy="914400"/>
          </a:xfrm>
        </p:spPr>
        <p:txBody>
          <a:bodyPr/>
          <a:lstStyle/>
          <a:p>
            <a:r>
              <a:rPr lang="en-US" dirty="0"/>
              <a:t>Deming’s 14 Points</a:t>
            </a:r>
            <a:endParaRPr lang="en-US" dirty="0"/>
          </a:p>
        </p:txBody>
      </p:sp>
      <p:sp>
        <p:nvSpPr>
          <p:cNvPr id="709640" name="Rectangle 8"/>
          <p:cNvSpPr>
            <a:spLocks noChangeArrowheads="1"/>
          </p:cNvSpPr>
          <p:nvPr/>
        </p:nvSpPr>
        <p:spPr bwMode="auto">
          <a:xfrm>
            <a:off x="804659" y="1595121"/>
            <a:ext cx="7313613" cy="2971799"/>
          </a:xfrm>
          <a:prstGeom prst="rect">
            <a:avLst/>
          </a:prstGeom>
          <a:solidFill>
            <a:schemeClr val="tx2">
              <a:lumMod val="20000"/>
              <a:lumOff val="80000"/>
            </a:schemeClr>
          </a:solidFill>
          <a:ln w="9525">
            <a:solidFill>
              <a:schemeClr val="tx1"/>
            </a:solidFill>
            <a:miter lim="800000"/>
          </a:ln>
          <a:effectLst/>
        </p:spPr>
        <p:txBody>
          <a:bodyPr anchor="t"/>
          <a:lstStyle/>
          <a:p>
            <a:pPr marL="663575" indent="-663575">
              <a:buClrTx/>
              <a:buFont typeface="Wingdings" panose="05000000000000000000" pitchFamily="2" charset="2"/>
              <a:buAutoNum type="arabicPeriod"/>
            </a:pPr>
            <a:r>
              <a:rPr lang="en-US" sz="2800" dirty="0">
                <a:effectLst/>
                <a:latin typeface="Arial" panose="020B0604020202020204" pitchFamily="34" charset="0"/>
              </a:rPr>
              <a:t>Create constancy of purpose</a:t>
            </a:r>
            <a:endParaRPr lang="en-US" sz="2800" dirty="0">
              <a:effectLst/>
              <a:latin typeface="Arial" panose="020B0604020202020204" pitchFamily="34" charset="0"/>
            </a:endParaRPr>
          </a:p>
          <a:p>
            <a:pPr marL="663575" indent="-663575">
              <a:buClrTx/>
              <a:buFont typeface="Wingdings" panose="05000000000000000000" pitchFamily="2" charset="2"/>
              <a:buAutoNum type="arabicPeriod"/>
            </a:pPr>
            <a:r>
              <a:rPr lang="en-US" sz="2800" dirty="0">
                <a:effectLst/>
                <a:latin typeface="Arial" panose="020B0604020202020204" pitchFamily="34" charset="0"/>
              </a:rPr>
              <a:t>Adopt philosophy of prevention</a:t>
            </a:r>
            <a:endParaRPr lang="en-US" sz="2800" dirty="0">
              <a:effectLst/>
              <a:latin typeface="Arial" panose="020B0604020202020204" pitchFamily="34" charset="0"/>
            </a:endParaRPr>
          </a:p>
          <a:p>
            <a:pPr marL="663575" indent="-663575">
              <a:buClrTx/>
              <a:buFont typeface="Wingdings" panose="05000000000000000000" pitchFamily="2" charset="2"/>
              <a:buAutoNum type="arabicPeriod"/>
            </a:pPr>
            <a:r>
              <a:rPr lang="en-US" sz="2800" dirty="0">
                <a:effectLst/>
                <a:latin typeface="Arial" panose="020B0604020202020204" pitchFamily="34" charset="0"/>
              </a:rPr>
              <a:t>Cease mass inspection</a:t>
            </a:r>
            <a:endParaRPr lang="en-US" sz="2800" dirty="0">
              <a:effectLst/>
              <a:latin typeface="Arial" panose="020B0604020202020204" pitchFamily="34" charset="0"/>
            </a:endParaRPr>
          </a:p>
          <a:p>
            <a:pPr marL="663575" indent="-663575">
              <a:buClrTx/>
              <a:buFont typeface="Wingdings" panose="05000000000000000000" pitchFamily="2" charset="2"/>
              <a:buAutoNum type="arabicPeriod"/>
            </a:pPr>
            <a:r>
              <a:rPr lang="en-US" sz="2800" dirty="0">
                <a:effectLst/>
                <a:latin typeface="Arial" panose="020B0604020202020204" pitchFamily="34" charset="0"/>
              </a:rPr>
              <a:t>Select a few suppliers based on quality</a:t>
            </a:r>
            <a:endParaRPr lang="en-US" sz="2800" dirty="0">
              <a:effectLst/>
              <a:latin typeface="Arial" panose="020B0604020202020204" pitchFamily="34" charset="0"/>
            </a:endParaRPr>
          </a:p>
          <a:p>
            <a:pPr marL="663575" indent="-663575">
              <a:buClrTx/>
              <a:buFont typeface="Wingdings" panose="05000000000000000000" pitchFamily="2" charset="2"/>
              <a:buAutoNum type="arabicPeriod"/>
            </a:pPr>
            <a:r>
              <a:rPr lang="en-US" sz="2800" dirty="0">
                <a:effectLst/>
                <a:latin typeface="Arial" panose="020B0604020202020204" pitchFamily="34" charset="0"/>
              </a:rPr>
              <a:t>Constantly improve system and workers</a:t>
            </a:r>
            <a:endParaRPr lang="en-US" sz="2800" dirty="0">
              <a:effectLst/>
              <a:latin typeface="Arial" panose="020B0604020202020204" pitchFamily="34"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81" name="Rectangle 5"/>
          <p:cNvSpPr>
            <a:spLocks noGrp="1" noChangeArrowheads="1"/>
          </p:cNvSpPr>
          <p:nvPr>
            <p:ph type="title"/>
          </p:nvPr>
        </p:nvSpPr>
        <p:spPr>
          <a:xfrm>
            <a:off x="321366" y="112299"/>
            <a:ext cx="8458200" cy="792162"/>
          </a:xfrm>
          <a:noFill/>
        </p:spPr>
        <p:txBody>
          <a:bodyPr/>
          <a:lstStyle/>
          <a:p>
            <a:r>
              <a:rPr lang="en-US" dirty="0"/>
              <a:t>Deming’s 14 Points</a:t>
            </a:r>
            <a:endParaRPr lang="en-US" dirty="0"/>
          </a:p>
        </p:txBody>
      </p:sp>
      <p:sp>
        <p:nvSpPr>
          <p:cNvPr id="792580" name="Rectangle 4"/>
          <p:cNvSpPr>
            <a:spLocks noGrp="1" noChangeArrowheads="1"/>
          </p:cNvSpPr>
          <p:nvPr>
            <p:ph idx="1"/>
          </p:nvPr>
        </p:nvSpPr>
        <p:spPr>
          <a:xfrm>
            <a:off x="813021" y="1600200"/>
            <a:ext cx="7313613" cy="2819400"/>
          </a:xfrm>
          <a:solidFill>
            <a:schemeClr val="tx2">
              <a:lumMod val="20000"/>
              <a:lumOff val="80000"/>
            </a:schemeClr>
          </a:solidFill>
          <a:ln>
            <a:solidFill>
              <a:schemeClr val="tx1"/>
            </a:solidFill>
          </a:ln>
        </p:spPr>
        <p:txBody>
          <a:bodyPr/>
          <a:lstStyle/>
          <a:p>
            <a:pPr marL="663575" indent="-663575">
              <a:buFont typeface="Wingdings" panose="05000000000000000000" pitchFamily="2" charset="2"/>
              <a:buAutoNum type="arabicPeriod" startAt="6"/>
            </a:pPr>
            <a:r>
              <a:rPr lang="en-US" dirty="0">
                <a:solidFill>
                  <a:schemeClr val="tx1"/>
                </a:solidFill>
              </a:rPr>
              <a:t>Institute worker training</a:t>
            </a:r>
            <a:endParaRPr lang="en-US" dirty="0">
              <a:solidFill>
                <a:schemeClr val="tx1"/>
              </a:solidFill>
            </a:endParaRPr>
          </a:p>
          <a:p>
            <a:pPr marL="663575" indent="-663575">
              <a:buFont typeface="Wingdings" panose="05000000000000000000" pitchFamily="2" charset="2"/>
              <a:buAutoNum type="arabicPeriod" startAt="6"/>
            </a:pPr>
            <a:r>
              <a:rPr lang="en-US" dirty="0">
                <a:solidFill>
                  <a:schemeClr val="tx1"/>
                </a:solidFill>
              </a:rPr>
              <a:t>Instill leadership among supervisors</a:t>
            </a:r>
            <a:endParaRPr lang="en-US" dirty="0">
              <a:solidFill>
                <a:schemeClr val="tx1"/>
              </a:solidFill>
            </a:endParaRPr>
          </a:p>
          <a:p>
            <a:pPr marL="663575" indent="-663575">
              <a:buFont typeface="Wingdings" panose="05000000000000000000" pitchFamily="2" charset="2"/>
              <a:buAutoNum type="arabicPeriod" startAt="6"/>
            </a:pPr>
            <a:r>
              <a:rPr lang="en-US" dirty="0">
                <a:solidFill>
                  <a:schemeClr val="tx1"/>
                </a:solidFill>
              </a:rPr>
              <a:t>Eliminate fear among employees</a:t>
            </a:r>
            <a:endParaRPr lang="en-US" dirty="0">
              <a:solidFill>
                <a:schemeClr val="tx1"/>
              </a:solidFill>
            </a:endParaRPr>
          </a:p>
          <a:p>
            <a:pPr marL="663575" indent="-663575">
              <a:buFont typeface="Wingdings" panose="05000000000000000000" pitchFamily="2" charset="2"/>
              <a:buAutoNum type="arabicPeriod" startAt="6"/>
            </a:pPr>
            <a:r>
              <a:rPr lang="en-US" dirty="0">
                <a:solidFill>
                  <a:schemeClr val="tx1"/>
                </a:solidFill>
              </a:rPr>
              <a:t>Eliminate barriers between departments</a:t>
            </a:r>
            <a:endParaRPr lang="en-US" dirty="0">
              <a:solidFill>
                <a:schemeClr val="tx1"/>
              </a:solidFill>
            </a:endParaRPr>
          </a:p>
          <a:p>
            <a:pPr marL="663575" indent="-663575">
              <a:buFont typeface="Wingdings" panose="05000000000000000000" pitchFamily="2" charset="2"/>
              <a:buAutoNum type="arabicPeriod" startAt="6"/>
            </a:pPr>
            <a:r>
              <a:rPr lang="en-US" dirty="0">
                <a:solidFill>
                  <a:schemeClr val="tx1"/>
                </a:solidFill>
              </a:rPr>
              <a:t>Eliminate slogans</a:t>
            </a:r>
            <a:endParaRPr lang="en-US" dirty="0">
              <a:solidFill>
                <a:schemeClr val="tx1"/>
              </a:solidFill>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05" name="Rectangle 5"/>
          <p:cNvSpPr>
            <a:spLocks noGrp="1" noChangeArrowheads="1"/>
          </p:cNvSpPr>
          <p:nvPr>
            <p:ph type="title"/>
          </p:nvPr>
        </p:nvSpPr>
        <p:spPr>
          <a:xfrm>
            <a:off x="334617" y="111877"/>
            <a:ext cx="8458200" cy="792162"/>
          </a:xfrm>
          <a:noFill/>
        </p:spPr>
        <p:txBody>
          <a:bodyPr/>
          <a:lstStyle/>
          <a:p>
            <a:r>
              <a:rPr lang="en-US" dirty="0"/>
              <a:t>Deming’s 14 Points</a:t>
            </a:r>
            <a:endParaRPr lang="en-US" dirty="0"/>
          </a:p>
        </p:txBody>
      </p:sp>
      <p:sp>
        <p:nvSpPr>
          <p:cNvPr id="793604" name="Rectangle 4"/>
          <p:cNvSpPr>
            <a:spLocks noGrp="1" noChangeArrowheads="1"/>
          </p:cNvSpPr>
          <p:nvPr>
            <p:ph idx="1"/>
          </p:nvPr>
        </p:nvSpPr>
        <p:spPr>
          <a:xfrm>
            <a:off x="797560" y="1596443"/>
            <a:ext cx="8077200" cy="3107637"/>
          </a:xfrm>
          <a:solidFill>
            <a:schemeClr val="tx2">
              <a:lumMod val="20000"/>
              <a:lumOff val="80000"/>
            </a:schemeClr>
          </a:solidFill>
          <a:ln>
            <a:solidFill>
              <a:schemeClr val="tx1"/>
            </a:solidFill>
          </a:ln>
        </p:spPr>
        <p:txBody>
          <a:bodyPr/>
          <a:lstStyle/>
          <a:p>
            <a:pPr marL="663575" indent="-663575">
              <a:buFont typeface="Wingdings" panose="05000000000000000000" pitchFamily="2" charset="2"/>
              <a:buAutoNum type="arabicPeriod" startAt="11"/>
            </a:pPr>
            <a:r>
              <a:rPr lang="en-US" dirty="0">
                <a:solidFill>
                  <a:schemeClr val="tx1"/>
                </a:solidFill>
              </a:rPr>
              <a:t>Eliminate numerical quotas</a:t>
            </a:r>
            <a:endParaRPr lang="en-US" dirty="0">
              <a:solidFill>
                <a:schemeClr val="tx1"/>
              </a:solidFill>
            </a:endParaRPr>
          </a:p>
          <a:p>
            <a:pPr marL="663575" indent="-663575">
              <a:buFont typeface="Wingdings" panose="05000000000000000000" pitchFamily="2" charset="2"/>
              <a:buAutoNum type="arabicPeriod" startAt="11"/>
            </a:pPr>
            <a:r>
              <a:rPr lang="en-US" dirty="0">
                <a:solidFill>
                  <a:schemeClr val="tx1"/>
                </a:solidFill>
              </a:rPr>
              <a:t>Enhance worker pride</a:t>
            </a:r>
            <a:endParaRPr lang="en-US" dirty="0">
              <a:solidFill>
                <a:schemeClr val="tx1"/>
              </a:solidFill>
            </a:endParaRPr>
          </a:p>
          <a:p>
            <a:pPr marL="663575" indent="-663575">
              <a:buFont typeface="Wingdings" panose="05000000000000000000" pitchFamily="2" charset="2"/>
              <a:buAutoNum type="arabicPeriod" startAt="11"/>
            </a:pPr>
            <a:r>
              <a:rPr lang="en-US" dirty="0">
                <a:solidFill>
                  <a:schemeClr val="tx1"/>
                </a:solidFill>
              </a:rPr>
              <a:t>Institute vigorous training and education programs</a:t>
            </a:r>
            <a:endParaRPr lang="en-US" dirty="0">
              <a:solidFill>
                <a:schemeClr val="tx1"/>
              </a:solidFill>
            </a:endParaRPr>
          </a:p>
          <a:p>
            <a:pPr marL="663575" indent="-663575">
              <a:buFont typeface="Wingdings" panose="05000000000000000000" pitchFamily="2" charset="2"/>
              <a:buAutoNum type="arabicPeriod" startAt="11"/>
            </a:pPr>
            <a:r>
              <a:rPr lang="en-US" dirty="0">
                <a:solidFill>
                  <a:schemeClr val="tx1"/>
                </a:solidFill>
              </a:rPr>
              <a:t>Develop a commitment from top management to implement  above 13 points</a:t>
            </a:r>
            <a:endParaRPr lang="en-US" dirty="0">
              <a:solidFill>
                <a:schemeClr val="tx1"/>
              </a:solidFill>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626" name="Rectangle 2"/>
          <p:cNvSpPr>
            <a:spLocks noGrp="1" noChangeArrowheads="1"/>
          </p:cNvSpPr>
          <p:nvPr>
            <p:ph type="title"/>
          </p:nvPr>
        </p:nvSpPr>
        <p:spPr>
          <a:noFill/>
        </p:spPr>
        <p:txBody>
          <a:bodyPr lIns="90488" tIns="44450" rIns="90488" bIns="44450"/>
          <a:lstStyle/>
          <a:p>
            <a:pPr>
              <a:lnSpc>
                <a:spcPct val="90000"/>
              </a:lnSpc>
            </a:pPr>
            <a:r>
              <a:rPr lang="en-US" dirty="0"/>
              <a:t> Deming Wheel: PDCA Cycle</a:t>
            </a:r>
            <a:endParaRPr lang="en-US" dirty="0"/>
          </a:p>
        </p:txBody>
      </p:sp>
      <p:pic>
        <p:nvPicPr>
          <p:cNvPr id="829442" name="Picture 2" descr="fig_02_0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1676400" y="838200"/>
            <a:ext cx="5791200" cy="55057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891" name="Rectangle 3"/>
          <p:cNvSpPr>
            <a:spLocks noGrp="1" noChangeArrowheads="1"/>
          </p:cNvSpPr>
          <p:nvPr>
            <p:ph type="title"/>
          </p:nvPr>
        </p:nvSpPr>
        <p:spPr>
          <a:xfrm>
            <a:off x="341244" y="145649"/>
            <a:ext cx="8458200" cy="792162"/>
          </a:xfrm>
          <a:noFill/>
        </p:spPr>
        <p:txBody>
          <a:bodyPr lIns="90488" tIns="44450" rIns="90488" bIns="44450">
            <a:normAutofit/>
          </a:bodyPr>
          <a:lstStyle/>
          <a:p>
            <a:pPr>
              <a:lnSpc>
                <a:spcPct val="90000"/>
              </a:lnSpc>
            </a:pPr>
            <a:r>
              <a:rPr lang="en-US" dirty="0"/>
              <a:t>Quality Tools</a:t>
            </a:r>
            <a:endParaRPr lang="en-US" dirty="0"/>
          </a:p>
        </p:txBody>
      </p:sp>
      <p:sp>
        <p:nvSpPr>
          <p:cNvPr id="805999" name="Rectangle 111"/>
          <p:cNvSpPr>
            <a:spLocks noGrp="1" noChangeArrowheads="1"/>
          </p:cNvSpPr>
          <p:nvPr>
            <p:ph sz="half" idx="1"/>
          </p:nvPr>
        </p:nvSpPr>
        <p:spPr>
          <a:xfrm>
            <a:off x="447040" y="1209040"/>
            <a:ext cx="3657600" cy="2971800"/>
          </a:xfrm>
        </p:spPr>
        <p:txBody>
          <a:bodyPr/>
          <a:lstStyle/>
          <a:p>
            <a:r>
              <a:rPr lang="en-US" dirty="0"/>
              <a:t>Process Flow Chart</a:t>
            </a:r>
            <a:endParaRPr lang="en-US" dirty="0"/>
          </a:p>
          <a:p>
            <a:r>
              <a:rPr lang="en-US" dirty="0"/>
              <a:t>Cause-and-Effect Diagram</a:t>
            </a:r>
            <a:endParaRPr lang="en-US" dirty="0"/>
          </a:p>
          <a:p>
            <a:r>
              <a:rPr lang="en-US" dirty="0"/>
              <a:t>Check Sheet</a:t>
            </a:r>
            <a:endParaRPr lang="en-US" dirty="0"/>
          </a:p>
          <a:p>
            <a:r>
              <a:rPr lang="en-US" dirty="0"/>
              <a:t>Pareto Analysis</a:t>
            </a:r>
            <a:endParaRPr lang="en-US" dirty="0"/>
          </a:p>
        </p:txBody>
      </p:sp>
      <p:sp>
        <p:nvSpPr>
          <p:cNvPr id="806000" name="Rectangle 112"/>
          <p:cNvSpPr>
            <a:spLocks noGrp="1" noChangeArrowheads="1"/>
          </p:cNvSpPr>
          <p:nvPr>
            <p:ph sz="half" idx="2"/>
          </p:nvPr>
        </p:nvSpPr>
        <p:spPr>
          <a:xfrm>
            <a:off x="4638040" y="1209040"/>
            <a:ext cx="3886200" cy="2209800"/>
          </a:xfrm>
        </p:spPr>
        <p:txBody>
          <a:bodyPr/>
          <a:lstStyle/>
          <a:p>
            <a:r>
              <a:rPr lang="en-US" dirty="0"/>
              <a:t>Histogram</a:t>
            </a:r>
            <a:endParaRPr lang="en-US" dirty="0"/>
          </a:p>
          <a:p>
            <a:r>
              <a:rPr lang="en-US" dirty="0"/>
              <a:t>Scatter Diagram</a:t>
            </a:r>
            <a:endParaRPr lang="en-US" dirty="0"/>
          </a:p>
          <a:p>
            <a:r>
              <a:rPr lang="en-US" dirty="0"/>
              <a:t>Statistical Process</a:t>
            </a:r>
            <a:endParaRPr lang="en-US" dirty="0"/>
          </a:p>
          <a:p>
            <a:pPr>
              <a:buFont typeface="Wingdings" panose="05000000000000000000" pitchFamily="2" charset="2"/>
              <a:buNone/>
            </a:pPr>
            <a:r>
              <a:rPr lang="en-US" dirty="0"/>
              <a:t>	Control Chart</a:t>
            </a:r>
            <a:endParaRPr lang="en-US"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42" name="Rectangle 2"/>
          <p:cNvSpPr>
            <a:spLocks noGrp="1" noChangeArrowheads="1"/>
          </p:cNvSpPr>
          <p:nvPr>
            <p:ph type="title"/>
          </p:nvPr>
        </p:nvSpPr>
        <p:spPr>
          <a:xfrm>
            <a:off x="2743200" y="19878"/>
            <a:ext cx="3657600" cy="944563"/>
          </a:xfrm>
          <a:noFill/>
        </p:spPr>
        <p:txBody>
          <a:bodyPr lIns="90488" tIns="44450" rIns="90488" bIns="44450"/>
          <a:lstStyle/>
          <a:p>
            <a:r>
              <a:rPr lang="en-US" dirty="0"/>
              <a:t>Flow Chart</a:t>
            </a:r>
            <a:endParaRPr lang="en-US" dirty="0"/>
          </a:p>
        </p:txBody>
      </p:sp>
      <p:sp>
        <p:nvSpPr>
          <p:cNvPr id="6" name="Content Placeholder 5"/>
          <p:cNvSpPr>
            <a:spLocks noGrp="1"/>
          </p:cNvSpPr>
          <p:nvPr>
            <p:ph idx="1"/>
          </p:nvPr>
        </p:nvSpPr>
        <p:spPr>
          <a:xfrm>
            <a:off x="477520" y="1219200"/>
            <a:ext cx="8229600" cy="4525963"/>
          </a:xfrm>
        </p:spPr>
        <p:txBody>
          <a:bodyPr/>
          <a:lstStyle/>
          <a:p>
            <a:r>
              <a:rPr lang="en-US" dirty="0"/>
              <a:t>A diagram of the steps in a process</a:t>
            </a:r>
            <a:endParaRPr lang="en-US" dirty="0"/>
          </a:p>
          <a:p>
            <a:r>
              <a:rPr lang="en-US" dirty="0"/>
              <a:t>Helps</a:t>
            </a:r>
            <a:r>
              <a:rPr lang="en-US" baseline="0" dirty="0"/>
              <a:t> focus on location</a:t>
            </a:r>
            <a:r>
              <a:rPr lang="en-US" dirty="0"/>
              <a:t> of problem in a process</a:t>
            </a:r>
            <a:endParaRPr lang="en-US" dirty="0"/>
          </a:p>
        </p:txBody>
      </p:sp>
      <p:pic>
        <p:nvPicPr>
          <p:cNvPr id="829475" name="Picture 35"/>
          <p:cNvPicPr>
            <a:picLocks noChangeAspect="1" noChangeArrowheads="1"/>
          </p:cNvPicPr>
          <p:nvPr/>
        </p:nvPicPr>
        <p:blipFill>
          <a:blip r:embed="rId1" cstate="print">
            <a:extLst>
              <a:ext uri="{28A0092B-C50C-407E-A947-70E740481C1C}">
                <a14:useLocalDpi xmlns:a14="http://schemas.microsoft.com/office/drawing/2010/main" val="0"/>
              </a:ext>
            </a:extLst>
          </a:blip>
          <a:srcRect r="51887"/>
          <a:stretch>
            <a:fillRect/>
          </a:stretch>
        </p:blipFill>
        <p:spPr bwMode="auto">
          <a:xfrm>
            <a:off x="2819400" y="2362201"/>
            <a:ext cx="3775166" cy="2590800"/>
          </a:xfrm>
          <a:prstGeom prst="rect">
            <a:avLst/>
          </a:prstGeom>
          <a:noFill/>
          <a:ln w="12700" algn="ctr">
            <a:noFill/>
            <a:miter lim="800000"/>
            <a:headEnd/>
            <a:tailEnd/>
          </a:ln>
          <a:effectLst>
            <a:outerShdw dist="53882" dir="2700000" algn="ctr" rotWithShape="0">
              <a:srgbClr val="000000"/>
            </a:outerShdw>
          </a:effectLst>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1490" name="Rectangle 2"/>
          <p:cNvSpPr>
            <a:spLocks noGrp="1" noChangeArrowheads="1"/>
          </p:cNvSpPr>
          <p:nvPr>
            <p:ph type="title"/>
          </p:nvPr>
        </p:nvSpPr>
        <p:spPr>
          <a:xfrm>
            <a:off x="850900" y="106542"/>
            <a:ext cx="7378700" cy="827314"/>
          </a:xfrm>
          <a:noFill/>
        </p:spPr>
        <p:txBody>
          <a:bodyPr lIns="90488" tIns="44450" rIns="90488" bIns="44450"/>
          <a:lstStyle/>
          <a:p>
            <a:r>
              <a:rPr lang="en-US" dirty="0"/>
              <a:t>Cause-and-Effect Diagram </a:t>
            </a:r>
            <a:endParaRPr lang="en-US" dirty="0"/>
          </a:p>
        </p:txBody>
      </p:sp>
      <p:sp>
        <p:nvSpPr>
          <p:cNvPr id="831547" name="Rectangle 59"/>
          <p:cNvSpPr>
            <a:spLocks noGrp="1" noChangeArrowheads="1"/>
          </p:cNvSpPr>
          <p:nvPr>
            <p:ph type="body" sz="half" idx="1"/>
          </p:nvPr>
        </p:nvSpPr>
        <p:spPr>
          <a:xfrm>
            <a:off x="454608" y="1250008"/>
            <a:ext cx="8105775" cy="762000"/>
          </a:xfrm>
        </p:spPr>
        <p:txBody>
          <a:bodyPr>
            <a:noAutofit/>
          </a:bodyPr>
          <a:lstStyle/>
          <a:p>
            <a:pPr>
              <a:lnSpc>
                <a:spcPct val="90000"/>
              </a:lnSpc>
            </a:pPr>
            <a:r>
              <a:rPr lang="en-US" dirty="0"/>
              <a:t>Cause-and-effect diagram (“fishbone” diagram)</a:t>
            </a:r>
            <a:endParaRPr lang="en-US" dirty="0"/>
          </a:p>
          <a:p>
            <a:pPr lvl="1">
              <a:lnSpc>
                <a:spcPct val="90000"/>
              </a:lnSpc>
            </a:pPr>
            <a:r>
              <a:rPr lang="en-US" dirty="0"/>
              <a:t>chart showing different categories of problem causes</a:t>
            </a:r>
            <a:endParaRPr lang="en-US" dirty="0"/>
          </a:p>
        </p:txBody>
      </p:sp>
      <p:pic>
        <p:nvPicPr>
          <p:cNvPr id="831555" name="Picture 67"/>
          <p:cNvPicPr>
            <a:picLocks noGrp="1" noChangeAspect="1" noChangeArrowheads="1"/>
          </p:cNvPicPr>
          <p:nvPr>
            <p:ph sz="half" idx="2"/>
          </p:nvPr>
        </p:nvPicPr>
        <p:blipFill>
          <a:blip r:embed="rId1" cstate="print">
            <a:extLst>
              <a:ext uri="{28A0092B-C50C-407E-A947-70E740481C1C}">
                <a14:useLocalDpi xmlns:a14="http://schemas.microsoft.com/office/drawing/2010/main" val="0"/>
              </a:ext>
            </a:extLst>
          </a:blip>
          <a:srcRect/>
          <a:stretch>
            <a:fillRect/>
          </a:stretch>
        </p:blipFill>
        <p:spPr>
          <a:xfrm>
            <a:off x="591768" y="2240608"/>
            <a:ext cx="7620000" cy="3783013"/>
          </a:xfrm>
          <a:noFill/>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4562" name="Rectangle 2"/>
          <p:cNvSpPr>
            <a:spLocks noGrp="1" noChangeArrowheads="1"/>
          </p:cNvSpPr>
          <p:nvPr>
            <p:ph type="title"/>
          </p:nvPr>
        </p:nvSpPr>
        <p:spPr>
          <a:xfrm>
            <a:off x="859972" y="87086"/>
            <a:ext cx="7378700" cy="838200"/>
          </a:xfrm>
        </p:spPr>
        <p:txBody>
          <a:bodyPr/>
          <a:lstStyle/>
          <a:p>
            <a:r>
              <a:rPr lang="en-US" dirty="0"/>
              <a:t>Cause-and-Effect Matrix</a:t>
            </a:r>
            <a:endParaRPr lang="en-US" dirty="0"/>
          </a:p>
        </p:txBody>
      </p:sp>
      <p:sp>
        <p:nvSpPr>
          <p:cNvPr id="834563" name="Rectangle 3"/>
          <p:cNvSpPr>
            <a:spLocks noGrp="1" noChangeArrowheads="1"/>
          </p:cNvSpPr>
          <p:nvPr>
            <p:ph type="body" sz="half" idx="1"/>
          </p:nvPr>
        </p:nvSpPr>
        <p:spPr>
          <a:xfrm>
            <a:off x="447040" y="1260428"/>
            <a:ext cx="7958138" cy="914400"/>
          </a:xfrm>
        </p:spPr>
        <p:txBody>
          <a:bodyPr/>
          <a:lstStyle/>
          <a:p>
            <a:pPr>
              <a:lnSpc>
                <a:spcPct val="90000"/>
              </a:lnSpc>
            </a:pPr>
            <a:r>
              <a:rPr lang="en-US" sz="2800" dirty="0"/>
              <a:t>Cause-and-effect matrix</a:t>
            </a:r>
            <a:endParaRPr lang="en-US" sz="2800" dirty="0"/>
          </a:p>
          <a:p>
            <a:pPr lvl="1">
              <a:lnSpc>
                <a:spcPct val="90000"/>
              </a:lnSpc>
            </a:pPr>
            <a:r>
              <a:rPr lang="en-US" sz="2400" dirty="0"/>
              <a:t>grid used to prioritize causes of quality problems</a:t>
            </a:r>
            <a:endParaRPr lang="en-US" sz="2400" dirty="0"/>
          </a:p>
        </p:txBody>
      </p:sp>
      <p:pic>
        <p:nvPicPr>
          <p:cNvPr id="3" name="Content Placeholder 2"/>
          <p:cNvPicPr>
            <a:picLocks noGrp="1" noChangeAspect="1"/>
          </p:cNvPicPr>
          <p:nvPr>
            <p:ph sz="half" idx="2"/>
          </p:nvPr>
        </p:nvPicPr>
        <p:blipFill>
          <a:blip r:embed="rId1">
            <a:extLst>
              <a:ext uri="{28A0092B-C50C-407E-A947-70E740481C1C}">
                <a14:useLocalDpi xmlns:a14="http://schemas.microsoft.com/office/drawing/2010/main" val="0"/>
              </a:ext>
            </a:extLst>
          </a:blip>
          <a:stretch>
            <a:fillRect/>
          </a:stretch>
        </p:blipFill>
        <p:spPr>
          <a:xfrm>
            <a:off x="1295400" y="2590800"/>
            <a:ext cx="7339820" cy="2667000"/>
          </a:xfrm>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870858" y="97970"/>
            <a:ext cx="7378700" cy="762000"/>
          </a:xfrm>
          <a:noFill/>
        </p:spPr>
        <p:txBody>
          <a:bodyPr lIns="90488" tIns="44450" rIns="90488" bIns="44450"/>
          <a:lstStyle/>
          <a:p>
            <a:r>
              <a:rPr lang="en-US" dirty="0"/>
              <a:t>Check Sheets and Histograms</a:t>
            </a:r>
            <a:endParaRPr lang="en-US" dirty="0"/>
          </a:p>
        </p:txBody>
      </p:sp>
      <p:sp>
        <p:nvSpPr>
          <p:cNvPr id="7" name="Content Placeholder 6"/>
          <p:cNvSpPr>
            <a:spLocks noGrp="1"/>
          </p:cNvSpPr>
          <p:nvPr>
            <p:ph idx="1"/>
          </p:nvPr>
        </p:nvSpPr>
        <p:spPr>
          <a:xfrm>
            <a:off x="441960" y="1211096"/>
            <a:ext cx="4572000" cy="2773363"/>
          </a:xfrm>
        </p:spPr>
        <p:txBody>
          <a:bodyPr>
            <a:noAutofit/>
          </a:bodyPr>
          <a:lstStyle/>
          <a:p>
            <a:r>
              <a:rPr lang="en-US" dirty="0"/>
              <a:t>Tally</a:t>
            </a:r>
            <a:r>
              <a:rPr lang="en-US" baseline="0" dirty="0"/>
              <a:t> number of defects from a list of causes</a:t>
            </a:r>
            <a:endParaRPr lang="en-US" baseline="0" dirty="0"/>
          </a:p>
          <a:p>
            <a:endParaRPr lang="en-US" baseline="0" dirty="0"/>
          </a:p>
          <a:p>
            <a:endParaRPr lang="en-US" dirty="0"/>
          </a:p>
          <a:p>
            <a:endParaRPr lang="en-US" dirty="0"/>
          </a:p>
          <a:p>
            <a:r>
              <a:rPr lang="en-US" dirty="0"/>
              <a:t>Frequency diagram of data for quality problem</a:t>
            </a:r>
            <a:endParaRPr lang="en-US" dirty="0"/>
          </a:p>
        </p:txBody>
      </p:sp>
      <p:pic>
        <p:nvPicPr>
          <p:cNvPr id="836624" name="Picture 16"/>
          <p:cNvPicPr>
            <a:picLocks noChangeAspect="1" noChangeArrowheads="1"/>
          </p:cNvPicPr>
          <p:nvPr/>
        </p:nvPicPr>
        <p:blipFill>
          <a:blip r:embed="rId1" cstate="print">
            <a:extLst>
              <a:ext uri="{28A0092B-C50C-407E-A947-70E740481C1C}">
                <a14:useLocalDpi xmlns:a14="http://schemas.microsoft.com/office/drawing/2010/main" val="0"/>
              </a:ext>
            </a:extLst>
          </a:blip>
          <a:srcRect r="55556"/>
          <a:stretch>
            <a:fillRect/>
          </a:stretch>
        </p:blipFill>
        <p:spPr bwMode="auto">
          <a:xfrm>
            <a:off x="5257800" y="1257133"/>
            <a:ext cx="3352800" cy="1787525"/>
          </a:xfrm>
          <a:prstGeom prst="rect">
            <a:avLst/>
          </a:prstGeom>
          <a:noFill/>
          <a:ln w="12700" algn="ctr">
            <a:noFill/>
            <a:miter lim="800000"/>
            <a:headEnd/>
            <a:tailEnd/>
          </a:ln>
          <a:effectLst>
            <a:outerShdw dist="53882" dir="2700000" algn="ctr" rotWithShape="0">
              <a:srgbClr val="000000"/>
            </a:outerShdw>
          </a:effectLst>
        </p:spPr>
      </p:pic>
      <p:pic>
        <p:nvPicPr>
          <p:cNvPr id="836625" name="Picture 17"/>
          <p:cNvPicPr>
            <a:picLocks noChangeAspect="1" noChangeArrowheads="1"/>
          </p:cNvPicPr>
          <p:nvPr/>
        </p:nvPicPr>
        <p:blipFill>
          <a:blip r:embed="rId2" cstate="print">
            <a:extLst>
              <a:ext uri="{28A0092B-C50C-407E-A947-70E740481C1C}">
                <a14:useLocalDpi xmlns:a14="http://schemas.microsoft.com/office/drawing/2010/main" val="0"/>
              </a:ext>
            </a:extLst>
          </a:blip>
          <a:srcRect r="55556"/>
          <a:stretch>
            <a:fillRect/>
          </a:stretch>
        </p:blipFill>
        <p:spPr bwMode="auto">
          <a:xfrm>
            <a:off x="5257800" y="3497096"/>
            <a:ext cx="3352800" cy="1992313"/>
          </a:xfrm>
          <a:prstGeom prst="rect">
            <a:avLst/>
          </a:prstGeom>
          <a:noFill/>
          <a:ln w="12700" algn="ctr">
            <a:noFill/>
            <a:miter lim="800000"/>
            <a:headEnd/>
            <a:tailEnd/>
          </a:ln>
          <a:effectLst>
            <a:outerShdw dist="53882" dir="2700000" algn="ctr" rotWithShape="0">
              <a:srgbClr val="000000"/>
            </a:outerShdw>
          </a:effectLst>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66" name="Rectangle 10"/>
          <p:cNvSpPr>
            <a:spLocks noGrp="1" noChangeArrowheads="1"/>
          </p:cNvSpPr>
          <p:nvPr>
            <p:ph type="title"/>
          </p:nvPr>
        </p:nvSpPr>
        <p:spPr>
          <a:xfrm>
            <a:off x="881744" y="127789"/>
            <a:ext cx="7378700" cy="740228"/>
          </a:xfrm>
          <a:noFill/>
        </p:spPr>
        <p:txBody>
          <a:bodyPr lIns="90488" tIns="44450" rIns="90488" bIns="44450"/>
          <a:lstStyle/>
          <a:p>
            <a:r>
              <a:rPr lang="en-US" dirty="0"/>
              <a:t>Pareto Analysis</a:t>
            </a:r>
            <a:endParaRPr lang="en-US" dirty="0"/>
          </a:p>
        </p:txBody>
      </p:sp>
      <p:sp>
        <p:nvSpPr>
          <p:cNvPr id="838667" name="Rectangle 11"/>
          <p:cNvSpPr>
            <a:spLocks noGrp="1" noChangeArrowheads="1"/>
          </p:cNvSpPr>
          <p:nvPr>
            <p:ph type="body" sz="half" idx="1"/>
          </p:nvPr>
        </p:nvSpPr>
        <p:spPr>
          <a:xfrm>
            <a:off x="457200" y="1197432"/>
            <a:ext cx="7958138" cy="1062038"/>
          </a:xfrm>
        </p:spPr>
        <p:txBody>
          <a:bodyPr/>
          <a:lstStyle/>
          <a:p>
            <a:r>
              <a:rPr lang="en-US" sz="2800" dirty="0"/>
              <a:t>Pareto analysis</a:t>
            </a:r>
            <a:endParaRPr lang="en-US" sz="2800" dirty="0"/>
          </a:p>
          <a:p>
            <a:pPr lvl="1"/>
            <a:r>
              <a:rPr lang="en-US" sz="2400" dirty="0"/>
              <a:t>most quality problems result from a few causes</a:t>
            </a:r>
            <a:endParaRPr lang="en-US" sz="2400" dirty="0"/>
          </a:p>
        </p:txBody>
      </p:sp>
      <p:pic>
        <p:nvPicPr>
          <p:cNvPr id="838669" name="Picture 13"/>
          <p:cNvPicPr>
            <a:picLocks noGrp="1" noChangeAspect="1" noChangeArrowheads="1"/>
          </p:cNvPicPr>
          <p:nvPr>
            <p:ph sz="half" idx="2"/>
          </p:nvPr>
        </p:nvPicPr>
        <p:blipFill>
          <a:blip r:embed="rId1" cstate="print">
            <a:extLst>
              <a:ext uri="{28A0092B-C50C-407E-A947-70E740481C1C}">
                <a14:useLocalDpi xmlns:a14="http://schemas.microsoft.com/office/drawing/2010/main" val="0"/>
              </a:ext>
            </a:extLst>
          </a:blip>
          <a:srcRect/>
          <a:stretch>
            <a:fillRect/>
          </a:stretch>
        </p:blipFill>
        <p:spPr>
          <a:xfrm>
            <a:off x="533400" y="2286000"/>
            <a:ext cx="7847173" cy="3245307"/>
          </a:xfrm>
          <a:noFill/>
          <a:effectLst>
            <a:outerShdw dist="53882" dir="2700000" algn="ctr" rotWithShape="0">
              <a:srgbClr val="000000"/>
            </a:outerShdw>
          </a:effectLst>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0466" name="Picture 2" descr="fig_02_06"/>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838200" y="228599"/>
            <a:ext cx="5364231" cy="6114245"/>
          </a:xfrm>
          <a:prstGeom prst="rect">
            <a:avLst/>
          </a:prstGeom>
          <a:noFill/>
          <a:extLst>
            <a:ext uri="{909E8E84-426E-40DD-AFC4-6F175D3DCCD1}">
              <a14:hiddenFill xmlns:a14="http://schemas.microsoft.com/office/drawing/2010/main">
                <a:solidFill>
                  <a:srgbClr val="FFFFFF"/>
                </a:solidFill>
              </a14:hiddenFill>
            </a:ext>
          </a:extLst>
        </p:spPr>
      </p:pic>
      <p:sp>
        <p:nvSpPr>
          <p:cNvPr id="840741" name="Rectangle 37"/>
          <p:cNvSpPr>
            <a:spLocks noGrp="1" noChangeArrowheads="1"/>
          </p:cNvSpPr>
          <p:nvPr>
            <p:ph type="title"/>
          </p:nvPr>
        </p:nvSpPr>
        <p:spPr>
          <a:xfrm>
            <a:off x="1905000" y="9939"/>
            <a:ext cx="5334000" cy="990600"/>
          </a:xfrm>
          <a:noFill/>
        </p:spPr>
        <p:txBody>
          <a:bodyPr lIns="90488" tIns="44450" rIns="90488" bIns="44450"/>
          <a:lstStyle/>
          <a:p>
            <a:r>
              <a:rPr lang="en-US" dirty="0"/>
              <a:t>Pareto Chart</a:t>
            </a:r>
            <a:endParaRPr lang="en-US" dirty="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877405" y="76200"/>
            <a:ext cx="7378700" cy="838200"/>
          </a:xfrm>
          <a:noFill/>
        </p:spPr>
        <p:txBody>
          <a:bodyPr lIns="90488" tIns="44450" rIns="90488" bIns="44450"/>
          <a:lstStyle/>
          <a:p>
            <a:r>
              <a:rPr lang="en-US" dirty="0"/>
              <a:t>Scatter Diagram</a:t>
            </a:r>
            <a:endParaRPr lang="en-US" dirty="0"/>
          </a:p>
        </p:txBody>
      </p:sp>
      <p:sp>
        <p:nvSpPr>
          <p:cNvPr id="8" name="Content Placeholder 7"/>
          <p:cNvSpPr>
            <a:spLocks noGrp="1"/>
          </p:cNvSpPr>
          <p:nvPr>
            <p:ph idx="1"/>
          </p:nvPr>
        </p:nvSpPr>
        <p:spPr>
          <a:xfrm>
            <a:off x="457200" y="1198880"/>
            <a:ext cx="8305800" cy="4525963"/>
          </a:xfrm>
        </p:spPr>
        <p:txBody>
          <a:bodyPr/>
          <a:lstStyle/>
          <a:p>
            <a:r>
              <a:rPr lang="en-US" dirty="0"/>
              <a:t>Graph showing relationship between 2 variables in a process</a:t>
            </a:r>
            <a:endParaRPr lang="en-US" dirty="0"/>
          </a:p>
          <a:p>
            <a:r>
              <a:rPr lang="en-US" dirty="0"/>
              <a:t>Identifies pattern that may cause a quality problem</a:t>
            </a:r>
            <a:endParaRPr lang="en-US" dirty="0"/>
          </a:p>
        </p:txBody>
      </p:sp>
      <p:pic>
        <p:nvPicPr>
          <p:cNvPr id="843835" name="Picture 59"/>
          <p:cNvPicPr>
            <a:picLocks noChangeAspect="1" noChangeArrowheads="1"/>
          </p:cNvPicPr>
          <p:nvPr/>
        </p:nvPicPr>
        <p:blipFill>
          <a:blip r:embed="rId1" cstate="print">
            <a:extLst>
              <a:ext uri="{28A0092B-C50C-407E-A947-70E740481C1C}">
                <a14:useLocalDpi xmlns:a14="http://schemas.microsoft.com/office/drawing/2010/main" val="0"/>
              </a:ext>
            </a:extLst>
          </a:blip>
          <a:srcRect r="54630"/>
          <a:stretch>
            <a:fillRect/>
          </a:stretch>
        </p:blipFill>
        <p:spPr bwMode="auto">
          <a:xfrm>
            <a:off x="3138928" y="3048000"/>
            <a:ext cx="3294529" cy="2286000"/>
          </a:xfrm>
          <a:prstGeom prst="rect">
            <a:avLst/>
          </a:prstGeom>
          <a:noFill/>
          <a:ln w="12700" algn="ctr">
            <a:noFill/>
            <a:miter lim="800000"/>
            <a:headEnd/>
            <a:tailEnd/>
          </a:ln>
          <a:effectLst>
            <a:outerShdw dist="53882" dir="2700000" algn="ctr" rotWithShape="0">
              <a:srgbClr val="000000"/>
            </a:outerShdw>
          </a:effectLst>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6" name="Rectangle 2"/>
          <p:cNvSpPr>
            <a:spLocks noGrp="1" noChangeArrowheads="1"/>
          </p:cNvSpPr>
          <p:nvPr>
            <p:ph type="title"/>
          </p:nvPr>
        </p:nvSpPr>
        <p:spPr>
          <a:xfrm>
            <a:off x="1132114" y="96523"/>
            <a:ext cx="6886575" cy="838198"/>
          </a:xfrm>
          <a:noFill/>
        </p:spPr>
        <p:txBody>
          <a:bodyPr lIns="90488" tIns="44450" rIns="90488" bIns="44450"/>
          <a:lstStyle/>
          <a:p>
            <a:r>
              <a:rPr lang="en-US" dirty="0"/>
              <a:t>Control Chart</a:t>
            </a:r>
            <a:endParaRPr lang="en-US" dirty="0"/>
          </a:p>
        </p:txBody>
      </p:sp>
      <p:sp>
        <p:nvSpPr>
          <p:cNvPr id="6" name="Content Placeholder 5"/>
          <p:cNvSpPr>
            <a:spLocks noGrp="1"/>
          </p:cNvSpPr>
          <p:nvPr>
            <p:ph idx="1"/>
          </p:nvPr>
        </p:nvSpPr>
        <p:spPr>
          <a:xfrm>
            <a:off x="462280" y="1201369"/>
            <a:ext cx="8763000" cy="1905000"/>
          </a:xfrm>
        </p:spPr>
        <p:txBody>
          <a:bodyPr/>
          <a:lstStyle/>
          <a:p>
            <a:r>
              <a:rPr lang="en-US" dirty="0"/>
              <a:t>A chart with statistical upper and lower limits</a:t>
            </a:r>
            <a:endParaRPr lang="en-US" dirty="0"/>
          </a:p>
          <a:p>
            <a:r>
              <a:rPr lang="en-US" dirty="0"/>
              <a:t>If sample statistics remain between these limits we assume the process is in control</a:t>
            </a:r>
            <a:endParaRPr lang="en-US" dirty="0"/>
          </a:p>
        </p:txBody>
      </p:sp>
      <p:pic>
        <p:nvPicPr>
          <p:cNvPr id="845896" name="Picture 72"/>
          <p:cNvPicPr>
            <a:picLocks noChangeAspect="1" noChangeArrowheads="1"/>
          </p:cNvPicPr>
          <p:nvPr/>
        </p:nvPicPr>
        <p:blipFill>
          <a:blip r:embed="rId1" cstate="print">
            <a:extLst>
              <a:ext uri="{28A0092B-C50C-407E-A947-70E740481C1C}">
                <a14:useLocalDpi xmlns:a14="http://schemas.microsoft.com/office/drawing/2010/main" val="0"/>
              </a:ext>
            </a:extLst>
          </a:blip>
          <a:srcRect r="54630"/>
          <a:stretch>
            <a:fillRect/>
          </a:stretch>
        </p:blipFill>
        <p:spPr bwMode="auto">
          <a:xfrm>
            <a:off x="2699658" y="2924784"/>
            <a:ext cx="3320142" cy="1897224"/>
          </a:xfrm>
          <a:prstGeom prst="rect">
            <a:avLst/>
          </a:prstGeom>
          <a:noFill/>
          <a:ln w="12700" algn="ctr">
            <a:noFill/>
            <a:miter lim="800000"/>
            <a:headEnd/>
            <a:tailEnd/>
          </a:ln>
          <a:effectLst>
            <a:outerShdw dist="53882" dir="2700000" algn="ctr" rotWithShape="0">
              <a:srgbClr val="000000"/>
            </a:outerShdw>
          </a:effectLst>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2" name="Rectangle 2"/>
          <p:cNvSpPr>
            <a:spLocks noGrp="1" noChangeArrowheads="1"/>
          </p:cNvSpPr>
          <p:nvPr>
            <p:ph type="title"/>
          </p:nvPr>
        </p:nvSpPr>
        <p:spPr>
          <a:xfrm>
            <a:off x="337456" y="111352"/>
            <a:ext cx="8458200" cy="792162"/>
          </a:xfrm>
        </p:spPr>
        <p:txBody>
          <a:bodyPr/>
          <a:lstStyle/>
          <a:p>
            <a:r>
              <a:rPr lang="en-US" dirty="0"/>
              <a:t>TQM and QMS</a:t>
            </a:r>
            <a:endParaRPr lang="en-US" dirty="0"/>
          </a:p>
        </p:txBody>
      </p:sp>
      <p:sp>
        <p:nvSpPr>
          <p:cNvPr id="716803" name="Rectangle 3"/>
          <p:cNvSpPr>
            <a:spLocks noGrp="1" noChangeArrowheads="1"/>
          </p:cNvSpPr>
          <p:nvPr>
            <p:ph idx="1"/>
          </p:nvPr>
        </p:nvSpPr>
        <p:spPr>
          <a:xfrm>
            <a:off x="464458" y="1259840"/>
            <a:ext cx="8305800" cy="4572000"/>
          </a:xfrm>
        </p:spPr>
        <p:txBody>
          <a:bodyPr/>
          <a:lstStyle/>
          <a:p>
            <a:pPr>
              <a:lnSpc>
                <a:spcPct val="90000"/>
              </a:lnSpc>
            </a:pPr>
            <a:r>
              <a:rPr lang="en-US" dirty="0"/>
              <a:t>Total Quality Management (TQM)</a:t>
            </a:r>
            <a:endParaRPr lang="en-US" dirty="0"/>
          </a:p>
          <a:p>
            <a:pPr lvl="1">
              <a:lnSpc>
                <a:spcPct val="90000"/>
              </a:lnSpc>
              <a:buFont typeface="Arial" panose="020B0604020202020204" pitchFamily="34" charset="0"/>
              <a:buChar char="•"/>
            </a:pPr>
            <a:r>
              <a:rPr lang="en-US" dirty="0"/>
              <a:t>customer-oriented, leadership, strategic planning, employee responsibility, continuous improvement, cooperation, statistical methods, and training and education</a:t>
            </a:r>
            <a:endParaRPr lang="en-US" dirty="0"/>
          </a:p>
          <a:p>
            <a:pPr>
              <a:lnSpc>
                <a:spcPct val="90000"/>
              </a:lnSpc>
            </a:pPr>
            <a:r>
              <a:rPr lang="en-US" dirty="0"/>
              <a:t>Quality Management System (QMS)</a:t>
            </a:r>
            <a:endParaRPr lang="en-US" dirty="0"/>
          </a:p>
          <a:p>
            <a:pPr lvl="1">
              <a:lnSpc>
                <a:spcPct val="90000"/>
              </a:lnSpc>
              <a:buFont typeface="Arial" panose="020B0604020202020204" pitchFamily="34" charset="0"/>
              <a:buChar char="•"/>
            </a:pPr>
            <a:r>
              <a:rPr lang="en-US" dirty="0"/>
              <a:t>system to achieve customer satisfaction that complements other company systems</a:t>
            </a:r>
            <a:endParaRPr lang="en-US" dirty="0"/>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TQM Principles</a:t>
            </a:r>
            <a:endParaRPr lang="en-US" dirty="0"/>
          </a:p>
        </p:txBody>
      </p:sp>
      <p:sp>
        <p:nvSpPr>
          <p:cNvPr id="3" name="Content Placeholder 2"/>
          <p:cNvSpPr>
            <a:spLocks noGrp="1"/>
          </p:cNvSpPr>
          <p:nvPr>
            <p:ph idx="1"/>
          </p:nvPr>
        </p:nvSpPr>
        <p:spPr>
          <a:xfrm>
            <a:off x="457200" y="1219200"/>
            <a:ext cx="8229600" cy="4525963"/>
          </a:xfrm>
        </p:spPr>
        <p:txBody>
          <a:bodyPr/>
          <a:lstStyle/>
          <a:p>
            <a:r>
              <a:rPr lang="en-US" dirty="0"/>
              <a:t>Quality can and muse be </a:t>
            </a:r>
            <a:r>
              <a:rPr lang="en-US" i="1" dirty="0"/>
              <a:t>managed</a:t>
            </a:r>
            <a:endParaRPr lang="en-US" i="1" dirty="0"/>
          </a:p>
          <a:p>
            <a:r>
              <a:rPr lang="en-US" dirty="0"/>
              <a:t>The </a:t>
            </a:r>
            <a:r>
              <a:rPr lang="en-US" i="1" dirty="0"/>
              <a:t>customer</a:t>
            </a:r>
            <a:r>
              <a:rPr lang="en-US" dirty="0"/>
              <a:t> defines quality</a:t>
            </a:r>
            <a:endParaRPr lang="en-US" dirty="0"/>
          </a:p>
          <a:p>
            <a:r>
              <a:rPr lang="en-US" dirty="0"/>
              <a:t>Management must be involved and provide </a:t>
            </a:r>
            <a:r>
              <a:rPr lang="en-US" i="1" dirty="0"/>
              <a:t>leadership</a:t>
            </a:r>
            <a:endParaRPr lang="en-US" i="1" dirty="0"/>
          </a:p>
          <a:p>
            <a:r>
              <a:rPr lang="en-US" dirty="0"/>
              <a:t>Continuous quality improvements is “the” </a:t>
            </a:r>
            <a:r>
              <a:rPr lang="en-US" i="1" dirty="0"/>
              <a:t>strategic</a:t>
            </a:r>
            <a:r>
              <a:rPr lang="en-US" dirty="0"/>
              <a:t> goal</a:t>
            </a:r>
            <a:endParaRPr lang="en-US" dirty="0"/>
          </a:p>
          <a:p>
            <a:r>
              <a:rPr lang="en-US" dirty="0"/>
              <a:t>Quality problems are found in processes</a:t>
            </a:r>
            <a:endParaRPr lang="en-US" dirty="0"/>
          </a:p>
          <a:p>
            <a:r>
              <a:rPr lang="en-US" dirty="0"/>
              <a:t>The quality standard is “no defects”</a:t>
            </a:r>
            <a:endParaRPr lang="en-US" dirty="0"/>
          </a:p>
          <a:p>
            <a:r>
              <a:rPr lang="en-US" dirty="0"/>
              <a:t>Quality must be </a:t>
            </a:r>
            <a:r>
              <a:rPr lang="en-US" i="1" dirty="0"/>
              <a:t>measured</a:t>
            </a:r>
            <a:endParaRPr lang="en-US" dirty="0"/>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22" name="Rectangle 2"/>
          <p:cNvSpPr>
            <a:spLocks noGrp="1" noChangeArrowheads="1"/>
          </p:cNvSpPr>
          <p:nvPr>
            <p:ph type="title"/>
          </p:nvPr>
        </p:nvSpPr>
        <p:spPr>
          <a:xfrm>
            <a:off x="342088" y="170232"/>
            <a:ext cx="8458200" cy="1227586"/>
          </a:xfrm>
        </p:spPr>
        <p:txBody>
          <a:bodyPr>
            <a:normAutofit fontScale="90000"/>
          </a:bodyPr>
          <a:lstStyle/>
          <a:p>
            <a:r>
              <a:rPr lang="en-US" sz="4000" dirty="0"/>
              <a:t>Focus of Quality Management— Customers</a:t>
            </a:r>
            <a:endParaRPr lang="en-US" sz="4000" dirty="0"/>
          </a:p>
        </p:txBody>
      </p:sp>
      <p:sp>
        <p:nvSpPr>
          <p:cNvPr id="849924" name="Rectangle 4"/>
          <p:cNvSpPr>
            <a:spLocks noGrp="1" noChangeArrowheads="1"/>
          </p:cNvSpPr>
          <p:nvPr>
            <p:ph idx="1"/>
          </p:nvPr>
        </p:nvSpPr>
        <p:spPr>
          <a:xfrm>
            <a:off x="482600" y="1295400"/>
            <a:ext cx="8686800" cy="4494176"/>
          </a:xfrm>
          <a:noFill/>
        </p:spPr>
        <p:txBody>
          <a:bodyPr>
            <a:normAutofit/>
          </a:bodyPr>
          <a:lstStyle/>
          <a:p>
            <a:r>
              <a:rPr lang="en-US" dirty="0"/>
              <a:t>TQM and QMSs</a:t>
            </a:r>
            <a:endParaRPr lang="en-US" dirty="0"/>
          </a:p>
          <a:p>
            <a:pPr lvl="1"/>
            <a:r>
              <a:rPr lang="en-US" dirty="0"/>
              <a:t>serve to achieve customer satisfaction</a:t>
            </a:r>
            <a:endParaRPr lang="en-US" dirty="0"/>
          </a:p>
          <a:p>
            <a:r>
              <a:rPr lang="en-US" dirty="0"/>
              <a:t>Satisfied customers are less likely to switch to a competitor</a:t>
            </a:r>
            <a:endParaRPr lang="en-US" dirty="0"/>
          </a:p>
          <a:p>
            <a:r>
              <a:rPr lang="en-US" dirty="0"/>
              <a:t>It costs 5-6 times more to attract new customers as to keep an existing one</a:t>
            </a:r>
            <a:endParaRPr lang="en-US" dirty="0"/>
          </a:p>
          <a:p>
            <a:r>
              <a:rPr lang="en-US" dirty="0"/>
              <a:t>94-96% of dissatisfied customers don’t complain</a:t>
            </a:r>
            <a:endParaRPr lang="en-US" dirty="0"/>
          </a:p>
          <a:p>
            <a:r>
              <a:rPr lang="en-US" dirty="0"/>
              <a:t>Small increases in customer retention mean large increases in profits</a:t>
            </a:r>
            <a:endParaRPr lang="en-US" dirty="0"/>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Customer Satisfaction</a:t>
            </a:r>
            <a:endParaRPr lang="en-US" dirty="0"/>
          </a:p>
        </p:txBody>
      </p:sp>
      <p:pic>
        <p:nvPicPr>
          <p:cNvPr id="831490"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914400" y="1502314"/>
            <a:ext cx="8176515" cy="3526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Customer Satisfaction</a:t>
            </a:r>
            <a:endParaRPr lang="en-US" dirty="0"/>
          </a:p>
        </p:txBody>
      </p:sp>
      <p:pic>
        <p:nvPicPr>
          <p:cNvPr id="6"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609600" y="1282320"/>
            <a:ext cx="8207493" cy="40516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6270"/>
            <a:ext cx="8229600" cy="1143000"/>
          </a:xfrm>
        </p:spPr>
        <p:txBody>
          <a:bodyPr>
            <a:noAutofit/>
          </a:bodyPr>
          <a:lstStyle/>
          <a:p>
            <a:r>
              <a:rPr lang="en-US" dirty="0"/>
              <a:t>Quality Management in the </a:t>
            </a:r>
            <a:br>
              <a:rPr lang="en-US" dirty="0"/>
            </a:br>
            <a:r>
              <a:rPr lang="en-US" dirty="0"/>
              <a:t>Supply Chain</a:t>
            </a:r>
            <a:endParaRPr lang="en-US" dirty="0"/>
          </a:p>
        </p:txBody>
      </p:sp>
      <p:sp>
        <p:nvSpPr>
          <p:cNvPr id="3" name="Content Placeholder 2"/>
          <p:cNvSpPr>
            <a:spLocks noGrp="1"/>
          </p:cNvSpPr>
          <p:nvPr>
            <p:ph idx="1"/>
          </p:nvPr>
        </p:nvSpPr>
        <p:spPr/>
        <p:txBody>
          <a:bodyPr/>
          <a:lstStyle/>
          <a:p>
            <a:r>
              <a:rPr lang="en-US" dirty="0"/>
              <a:t>Companies need support of their suppliers to satisfy their customers</a:t>
            </a:r>
            <a:endParaRPr lang="en-US" dirty="0"/>
          </a:p>
          <a:p>
            <a:r>
              <a:rPr lang="en-US" dirty="0"/>
              <a:t>Reduce the number of suppliers</a:t>
            </a:r>
            <a:endParaRPr lang="en-US" dirty="0"/>
          </a:p>
          <a:p>
            <a:r>
              <a:rPr lang="en-US" dirty="0"/>
              <a:t>Partnering</a:t>
            </a:r>
            <a:endParaRPr lang="en-US" dirty="0"/>
          </a:p>
          <a:p>
            <a:pPr lvl="1"/>
            <a:r>
              <a:rPr lang="en-US" dirty="0"/>
              <a:t>a relationship between a company and its supplier based on mutual quality standards</a:t>
            </a:r>
            <a:endParaRPr lang="en-US" dirty="0"/>
          </a:p>
          <a:p>
            <a:endParaRPr lang="en-US" dirty="0"/>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744"/>
            <a:ext cx="8229600" cy="1143000"/>
          </a:xfrm>
        </p:spPr>
        <p:txBody>
          <a:bodyPr/>
          <a:lstStyle/>
          <a:p>
            <a:r>
              <a:rPr lang="en-US" dirty="0"/>
              <a:t>Measuring Customer Satisfaction</a:t>
            </a:r>
            <a:endParaRPr lang="en-US" dirty="0"/>
          </a:p>
        </p:txBody>
      </p:sp>
      <p:sp>
        <p:nvSpPr>
          <p:cNvPr id="3" name="Content Placeholder 2"/>
          <p:cNvSpPr>
            <a:spLocks noGrp="1"/>
          </p:cNvSpPr>
          <p:nvPr>
            <p:ph idx="1"/>
          </p:nvPr>
        </p:nvSpPr>
        <p:spPr>
          <a:xfrm>
            <a:off x="467360" y="1209040"/>
            <a:ext cx="8229600" cy="4525963"/>
          </a:xfrm>
        </p:spPr>
        <p:txBody>
          <a:bodyPr/>
          <a:lstStyle/>
          <a:p>
            <a:r>
              <a:rPr lang="en-US" dirty="0"/>
              <a:t>An important component of any QMS</a:t>
            </a:r>
            <a:endParaRPr lang="en-US" dirty="0"/>
          </a:p>
          <a:p>
            <a:r>
              <a:rPr lang="en-US" dirty="0"/>
              <a:t>Use customer surveys to hear “Voice of the Customer”</a:t>
            </a:r>
            <a:endParaRPr lang="en-US" dirty="0"/>
          </a:p>
          <a:p>
            <a:r>
              <a:rPr lang="en-US" dirty="0"/>
              <a:t>American Customer Satisfaction Index (ACSI)</a:t>
            </a:r>
            <a:endParaRPr lang="en-US" dirty="0"/>
          </a:p>
          <a:p>
            <a:endParaRPr lang="en-US" dirty="0"/>
          </a:p>
          <a:p>
            <a:endParaRPr lang="en-US" dirty="0"/>
          </a:p>
          <a:p>
            <a:endParaRPr lang="en-US" dirty="0"/>
          </a:p>
          <a:p>
            <a:pPr lvl="1">
              <a:buFont typeface="Wingdings" panose="05000000000000000000" pitchFamily="2" charset="2"/>
              <a:buNone/>
            </a:pPr>
            <a:endParaRPr lang="en-US" sz="2400" dirty="0"/>
          </a:p>
          <a:p>
            <a:endParaRPr lang="en-US"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826" name="Rectangle 2"/>
          <p:cNvSpPr>
            <a:spLocks noGrp="1" noChangeArrowheads="1"/>
          </p:cNvSpPr>
          <p:nvPr>
            <p:ph type="title"/>
          </p:nvPr>
        </p:nvSpPr>
        <p:spPr>
          <a:xfrm>
            <a:off x="457200" y="218872"/>
            <a:ext cx="8229600" cy="1143000"/>
          </a:xfrm>
        </p:spPr>
        <p:txBody>
          <a:bodyPr>
            <a:noAutofit/>
          </a:bodyPr>
          <a:lstStyle/>
          <a:p>
            <a:r>
              <a:rPr lang="en-US" dirty="0"/>
              <a:t>Role of Employees in Quality Improvement</a:t>
            </a:r>
            <a:endParaRPr lang="en-US" dirty="0"/>
          </a:p>
        </p:txBody>
      </p:sp>
      <p:sp>
        <p:nvSpPr>
          <p:cNvPr id="717827" name="Rectangle 3"/>
          <p:cNvSpPr>
            <a:spLocks noGrp="1" noChangeArrowheads="1"/>
          </p:cNvSpPr>
          <p:nvPr>
            <p:ph idx="1"/>
          </p:nvPr>
        </p:nvSpPr>
        <p:spPr>
          <a:xfrm>
            <a:off x="447040" y="1600200"/>
            <a:ext cx="8229600" cy="4525963"/>
          </a:xfrm>
        </p:spPr>
        <p:txBody>
          <a:bodyPr/>
          <a:lstStyle/>
          <a:p>
            <a:pPr>
              <a:lnSpc>
                <a:spcPct val="90000"/>
              </a:lnSpc>
            </a:pPr>
            <a:r>
              <a:rPr lang="en-US" sz="2800" dirty="0"/>
              <a:t>Participative problem solving</a:t>
            </a:r>
            <a:endParaRPr lang="en-US" sz="2800" dirty="0"/>
          </a:p>
          <a:p>
            <a:pPr lvl="1">
              <a:lnSpc>
                <a:spcPct val="90000"/>
              </a:lnSpc>
            </a:pPr>
            <a:r>
              <a:rPr lang="en-US" sz="2400" dirty="0"/>
              <a:t>employees involved in  quality-management</a:t>
            </a:r>
            <a:endParaRPr lang="en-US" sz="2400" dirty="0"/>
          </a:p>
          <a:p>
            <a:pPr lvl="1">
              <a:lnSpc>
                <a:spcPct val="90000"/>
              </a:lnSpc>
            </a:pPr>
            <a:r>
              <a:rPr lang="en-US" sz="2400" dirty="0"/>
              <a:t>every employee has undergone extensive training to provide quality service to Disney’s guests</a:t>
            </a:r>
            <a:endParaRPr lang="en-US" sz="2400" dirty="0"/>
          </a:p>
          <a:p>
            <a:pPr>
              <a:lnSpc>
                <a:spcPct val="90000"/>
              </a:lnSpc>
            </a:pPr>
            <a:r>
              <a:rPr lang="en-US" sz="2800" dirty="0"/>
              <a:t>Kaizen</a:t>
            </a:r>
            <a:endParaRPr lang="en-US" sz="2800" dirty="0"/>
          </a:p>
          <a:p>
            <a:pPr lvl="1">
              <a:lnSpc>
                <a:spcPct val="90000"/>
              </a:lnSpc>
            </a:pPr>
            <a:r>
              <a:rPr lang="en-US" sz="2400" dirty="0"/>
              <a:t>involves everyone in process of continuous improvement</a:t>
            </a:r>
            <a:endParaRPr lang="en-US" sz="2400" dirty="0"/>
          </a:p>
          <a:p>
            <a:pPr lvl="1">
              <a:lnSpc>
                <a:spcPct val="90000"/>
              </a:lnSpc>
            </a:pPr>
            <a:r>
              <a:rPr lang="en-US" sz="2400" dirty="0"/>
              <a:t>employees determining solutions to their own problems</a:t>
            </a:r>
            <a:endParaRPr lang="en-US" sz="2400" dirty="0"/>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705" name="Rectangle 33"/>
          <p:cNvSpPr>
            <a:spLocks noGrp="1" noChangeArrowheads="1"/>
          </p:cNvSpPr>
          <p:nvPr>
            <p:ph type="title"/>
          </p:nvPr>
        </p:nvSpPr>
        <p:spPr>
          <a:xfrm>
            <a:off x="337456" y="133124"/>
            <a:ext cx="8458200" cy="715962"/>
          </a:xfrm>
        </p:spPr>
        <p:txBody>
          <a:bodyPr>
            <a:normAutofit/>
          </a:bodyPr>
          <a:lstStyle/>
          <a:p>
            <a:r>
              <a:rPr lang="en-US" dirty="0"/>
              <a:t>Quality Circles</a:t>
            </a:r>
            <a:endParaRPr lang="en-US" dirty="0"/>
          </a:p>
        </p:txBody>
      </p:sp>
      <p:sp>
        <p:nvSpPr>
          <p:cNvPr id="796709" name="Rectangle 37"/>
          <p:cNvSpPr>
            <a:spLocks noGrp="1" noChangeArrowheads="1"/>
          </p:cNvSpPr>
          <p:nvPr>
            <p:ph idx="1"/>
          </p:nvPr>
        </p:nvSpPr>
        <p:spPr>
          <a:xfrm>
            <a:off x="457200" y="1209040"/>
            <a:ext cx="4267200" cy="3581400"/>
          </a:xfrm>
        </p:spPr>
        <p:txBody>
          <a:bodyPr>
            <a:normAutofit/>
          </a:bodyPr>
          <a:lstStyle/>
          <a:p>
            <a:r>
              <a:rPr lang="en-US" dirty="0"/>
              <a:t>Voluntary group of workers and supervisors from same area  who address quality problems</a:t>
            </a:r>
            <a:endParaRPr lang="en-US" dirty="0"/>
          </a:p>
        </p:txBody>
      </p:sp>
      <p:grpSp>
        <p:nvGrpSpPr>
          <p:cNvPr id="796713" name="Group 41"/>
          <p:cNvGrpSpPr/>
          <p:nvPr/>
        </p:nvGrpSpPr>
        <p:grpSpPr bwMode="auto">
          <a:xfrm>
            <a:off x="4289321" y="1211262"/>
            <a:ext cx="4778477" cy="4960938"/>
            <a:chOff x="2128" y="443"/>
            <a:chExt cx="3004" cy="3509"/>
          </a:xfrm>
          <a:solidFill>
            <a:schemeClr val="tx2">
              <a:lumMod val="20000"/>
              <a:lumOff val="80000"/>
            </a:schemeClr>
          </a:solidFill>
        </p:grpSpPr>
        <p:sp>
          <p:nvSpPr>
            <p:cNvPr id="796714" name="Freeform 42"/>
            <p:cNvSpPr/>
            <p:nvPr/>
          </p:nvSpPr>
          <p:spPr bwMode="auto">
            <a:xfrm rot="325223">
              <a:off x="2824" y="1128"/>
              <a:ext cx="229" cy="194"/>
            </a:xfrm>
            <a:custGeom>
              <a:avLst/>
              <a:gdLst/>
              <a:ahLst/>
              <a:cxnLst>
                <a:cxn ang="0">
                  <a:pos x="0" y="194"/>
                </a:cxn>
                <a:cxn ang="0">
                  <a:pos x="72" y="104"/>
                </a:cxn>
                <a:cxn ang="0">
                  <a:pos x="146" y="42"/>
                </a:cxn>
                <a:cxn ang="0">
                  <a:pos x="229" y="0"/>
                </a:cxn>
              </a:cxnLst>
              <a:rect l="0" t="0" r="r" b="b"/>
              <a:pathLst>
                <a:path w="229" h="194">
                  <a:moveTo>
                    <a:pt x="0" y="194"/>
                  </a:moveTo>
                  <a:cubicBezTo>
                    <a:pt x="12" y="179"/>
                    <a:pt x="48" y="129"/>
                    <a:pt x="72" y="104"/>
                  </a:cubicBezTo>
                  <a:cubicBezTo>
                    <a:pt x="96" y="79"/>
                    <a:pt x="120" y="59"/>
                    <a:pt x="146" y="42"/>
                  </a:cubicBezTo>
                  <a:cubicBezTo>
                    <a:pt x="172" y="25"/>
                    <a:pt x="212" y="9"/>
                    <a:pt x="229" y="0"/>
                  </a:cubicBezTo>
                </a:path>
              </a:pathLst>
            </a:custGeom>
            <a:grpFill/>
            <a:ln w="57150" cap="flat" cmpd="sng">
              <a:solidFill>
                <a:schemeClr val="folHlink"/>
              </a:solidFill>
              <a:prstDash val="solid"/>
              <a:round/>
              <a:tailEnd type="triangle" w="med" len="sm"/>
            </a:ln>
            <a:effectLst/>
          </p:spPr>
          <p:txBody>
            <a:bodyPr wrap="none" anchor="ctr"/>
            <a:lstStyle/>
            <a:p>
              <a:endParaRPr lang="en-US" dirty="0">
                <a:solidFill>
                  <a:schemeClr val="bg1"/>
                </a:solidFill>
              </a:endParaRPr>
            </a:p>
          </p:txBody>
        </p:sp>
        <p:sp>
          <p:nvSpPr>
            <p:cNvPr id="796715" name="Freeform 43"/>
            <p:cNvSpPr/>
            <p:nvPr/>
          </p:nvSpPr>
          <p:spPr bwMode="auto">
            <a:xfrm rot="-6494953">
              <a:off x="2909" y="3256"/>
              <a:ext cx="229" cy="194"/>
            </a:xfrm>
            <a:custGeom>
              <a:avLst/>
              <a:gdLst/>
              <a:ahLst/>
              <a:cxnLst>
                <a:cxn ang="0">
                  <a:pos x="0" y="194"/>
                </a:cxn>
                <a:cxn ang="0">
                  <a:pos x="72" y="104"/>
                </a:cxn>
                <a:cxn ang="0">
                  <a:pos x="146" y="42"/>
                </a:cxn>
                <a:cxn ang="0">
                  <a:pos x="229" y="0"/>
                </a:cxn>
              </a:cxnLst>
              <a:rect l="0" t="0" r="r" b="b"/>
              <a:pathLst>
                <a:path w="229" h="194">
                  <a:moveTo>
                    <a:pt x="0" y="194"/>
                  </a:moveTo>
                  <a:cubicBezTo>
                    <a:pt x="12" y="179"/>
                    <a:pt x="48" y="129"/>
                    <a:pt x="72" y="104"/>
                  </a:cubicBezTo>
                  <a:cubicBezTo>
                    <a:pt x="96" y="79"/>
                    <a:pt x="120" y="59"/>
                    <a:pt x="146" y="42"/>
                  </a:cubicBezTo>
                  <a:cubicBezTo>
                    <a:pt x="172" y="25"/>
                    <a:pt x="212" y="9"/>
                    <a:pt x="229" y="0"/>
                  </a:cubicBezTo>
                </a:path>
              </a:pathLst>
            </a:custGeom>
            <a:grpFill/>
            <a:ln w="57150" cap="flat" cmpd="sng">
              <a:solidFill>
                <a:schemeClr val="folHlink"/>
              </a:solidFill>
              <a:prstDash val="solid"/>
              <a:round/>
              <a:tailEnd type="triangle" w="med" len="sm"/>
            </a:ln>
            <a:effectLst/>
          </p:spPr>
          <p:txBody>
            <a:bodyPr wrap="none" anchor="ctr"/>
            <a:lstStyle/>
            <a:p>
              <a:endParaRPr lang="en-US" dirty="0">
                <a:solidFill>
                  <a:schemeClr val="bg1"/>
                </a:solidFill>
              </a:endParaRPr>
            </a:p>
          </p:txBody>
        </p:sp>
        <p:sp>
          <p:nvSpPr>
            <p:cNvPr id="796716" name="Freeform 44"/>
            <p:cNvSpPr/>
            <p:nvPr/>
          </p:nvSpPr>
          <p:spPr bwMode="auto">
            <a:xfrm rot="-2975921">
              <a:off x="2263" y="2182"/>
              <a:ext cx="229" cy="194"/>
            </a:xfrm>
            <a:custGeom>
              <a:avLst/>
              <a:gdLst/>
              <a:ahLst/>
              <a:cxnLst>
                <a:cxn ang="0">
                  <a:pos x="0" y="194"/>
                </a:cxn>
                <a:cxn ang="0">
                  <a:pos x="72" y="104"/>
                </a:cxn>
                <a:cxn ang="0">
                  <a:pos x="146" y="42"/>
                </a:cxn>
                <a:cxn ang="0">
                  <a:pos x="229" y="0"/>
                </a:cxn>
              </a:cxnLst>
              <a:rect l="0" t="0" r="r" b="b"/>
              <a:pathLst>
                <a:path w="229" h="194">
                  <a:moveTo>
                    <a:pt x="0" y="194"/>
                  </a:moveTo>
                  <a:cubicBezTo>
                    <a:pt x="12" y="179"/>
                    <a:pt x="48" y="129"/>
                    <a:pt x="72" y="104"/>
                  </a:cubicBezTo>
                  <a:cubicBezTo>
                    <a:pt x="96" y="79"/>
                    <a:pt x="120" y="59"/>
                    <a:pt x="146" y="42"/>
                  </a:cubicBezTo>
                  <a:cubicBezTo>
                    <a:pt x="172" y="25"/>
                    <a:pt x="212" y="9"/>
                    <a:pt x="229" y="0"/>
                  </a:cubicBezTo>
                </a:path>
              </a:pathLst>
            </a:custGeom>
            <a:grpFill/>
            <a:ln w="57150" cap="flat" cmpd="sng">
              <a:solidFill>
                <a:schemeClr val="folHlink"/>
              </a:solidFill>
              <a:prstDash val="solid"/>
              <a:round/>
              <a:tailEnd type="triangle" w="med" len="sm"/>
            </a:ln>
            <a:effectLst/>
          </p:spPr>
          <p:txBody>
            <a:bodyPr wrap="none" anchor="ctr"/>
            <a:lstStyle/>
            <a:p>
              <a:endParaRPr lang="en-US" dirty="0">
                <a:solidFill>
                  <a:schemeClr val="bg1"/>
                </a:solidFill>
              </a:endParaRPr>
            </a:p>
          </p:txBody>
        </p:sp>
        <p:sp>
          <p:nvSpPr>
            <p:cNvPr id="796717" name="Freeform 45"/>
            <p:cNvSpPr/>
            <p:nvPr/>
          </p:nvSpPr>
          <p:spPr bwMode="auto">
            <a:xfrm rot="7730531">
              <a:off x="4756" y="2169"/>
              <a:ext cx="229" cy="194"/>
            </a:xfrm>
            <a:custGeom>
              <a:avLst/>
              <a:gdLst/>
              <a:ahLst/>
              <a:cxnLst>
                <a:cxn ang="0">
                  <a:pos x="0" y="194"/>
                </a:cxn>
                <a:cxn ang="0">
                  <a:pos x="72" y="104"/>
                </a:cxn>
                <a:cxn ang="0">
                  <a:pos x="146" y="42"/>
                </a:cxn>
                <a:cxn ang="0">
                  <a:pos x="229" y="0"/>
                </a:cxn>
              </a:cxnLst>
              <a:rect l="0" t="0" r="r" b="b"/>
              <a:pathLst>
                <a:path w="229" h="194">
                  <a:moveTo>
                    <a:pt x="0" y="194"/>
                  </a:moveTo>
                  <a:cubicBezTo>
                    <a:pt x="12" y="179"/>
                    <a:pt x="48" y="129"/>
                    <a:pt x="72" y="104"/>
                  </a:cubicBezTo>
                  <a:cubicBezTo>
                    <a:pt x="96" y="79"/>
                    <a:pt x="120" y="59"/>
                    <a:pt x="146" y="42"/>
                  </a:cubicBezTo>
                  <a:cubicBezTo>
                    <a:pt x="172" y="25"/>
                    <a:pt x="212" y="9"/>
                    <a:pt x="229" y="0"/>
                  </a:cubicBezTo>
                </a:path>
              </a:pathLst>
            </a:custGeom>
            <a:grpFill/>
            <a:ln w="57150" cap="flat" cmpd="sng">
              <a:solidFill>
                <a:schemeClr val="folHlink"/>
              </a:solidFill>
              <a:prstDash val="solid"/>
              <a:round/>
              <a:tailEnd type="triangle" w="med" len="sm"/>
            </a:ln>
            <a:effectLst/>
          </p:spPr>
          <p:txBody>
            <a:bodyPr wrap="none" anchor="ctr"/>
            <a:lstStyle/>
            <a:p>
              <a:endParaRPr lang="en-US" dirty="0">
                <a:solidFill>
                  <a:schemeClr val="bg1"/>
                </a:solidFill>
              </a:endParaRPr>
            </a:p>
          </p:txBody>
        </p:sp>
        <p:sp>
          <p:nvSpPr>
            <p:cNvPr id="796718" name="Freeform 46"/>
            <p:cNvSpPr/>
            <p:nvPr/>
          </p:nvSpPr>
          <p:spPr bwMode="auto">
            <a:xfrm rot="4287978">
              <a:off x="4149" y="1083"/>
              <a:ext cx="229" cy="194"/>
            </a:xfrm>
            <a:custGeom>
              <a:avLst/>
              <a:gdLst/>
              <a:ahLst/>
              <a:cxnLst>
                <a:cxn ang="0">
                  <a:pos x="0" y="194"/>
                </a:cxn>
                <a:cxn ang="0">
                  <a:pos x="72" y="104"/>
                </a:cxn>
                <a:cxn ang="0">
                  <a:pos x="146" y="42"/>
                </a:cxn>
                <a:cxn ang="0">
                  <a:pos x="229" y="0"/>
                </a:cxn>
              </a:cxnLst>
              <a:rect l="0" t="0" r="r" b="b"/>
              <a:pathLst>
                <a:path w="229" h="194">
                  <a:moveTo>
                    <a:pt x="0" y="194"/>
                  </a:moveTo>
                  <a:cubicBezTo>
                    <a:pt x="12" y="179"/>
                    <a:pt x="48" y="129"/>
                    <a:pt x="72" y="104"/>
                  </a:cubicBezTo>
                  <a:cubicBezTo>
                    <a:pt x="96" y="79"/>
                    <a:pt x="120" y="59"/>
                    <a:pt x="146" y="42"/>
                  </a:cubicBezTo>
                  <a:cubicBezTo>
                    <a:pt x="172" y="25"/>
                    <a:pt x="212" y="9"/>
                    <a:pt x="229" y="0"/>
                  </a:cubicBezTo>
                </a:path>
              </a:pathLst>
            </a:custGeom>
            <a:grpFill/>
            <a:ln w="57150" cap="flat" cmpd="sng">
              <a:solidFill>
                <a:schemeClr val="folHlink"/>
              </a:solidFill>
              <a:prstDash val="solid"/>
              <a:round/>
              <a:tailEnd type="triangle" w="med" len="sm"/>
            </a:ln>
            <a:effectLst/>
          </p:spPr>
          <p:txBody>
            <a:bodyPr wrap="none" anchor="ctr"/>
            <a:lstStyle/>
            <a:p>
              <a:endParaRPr lang="en-US" dirty="0">
                <a:solidFill>
                  <a:schemeClr val="bg1"/>
                </a:solidFill>
              </a:endParaRPr>
            </a:p>
          </p:txBody>
        </p:sp>
        <p:sp>
          <p:nvSpPr>
            <p:cNvPr id="796719" name="Freeform 47"/>
            <p:cNvSpPr/>
            <p:nvPr/>
          </p:nvSpPr>
          <p:spPr bwMode="auto">
            <a:xfrm rot="593361" flipH="1" flipV="1">
              <a:off x="4134" y="3238"/>
              <a:ext cx="229" cy="194"/>
            </a:xfrm>
            <a:custGeom>
              <a:avLst/>
              <a:gdLst/>
              <a:ahLst/>
              <a:cxnLst>
                <a:cxn ang="0">
                  <a:pos x="0" y="194"/>
                </a:cxn>
                <a:cxn ang="0">
                  <a:pos x="72" y="104"/>
                </a:cxn>
                <a:cxn ang="0">
                  <a:pos x="146" y="42"/>
                </a:cxn>
                <a:cxn ang="0">
                  <a:pos x="229" y="0"/>
                </a:cxn>
              </a:cxnLst>
              <a:rect l="0" t="0" r="r" b="b"/>
              <a:pathLst>
                <a:path w="229" h="194">
                  <a:moveTo>
                    <a:pt x="0" y="194"/>
                  </a:moveTo>
                  <a:cubicBezTo>
                    <a:pt x="12" y="179"/>
                    <a:pt x="48" y="129"/>
                    <a:pt x="72" y="104"/>
                  </a:cubicBezTo>
                  <a:cubicBezTo>
                    <a:pt x="96" y="79"/>
                    <a:pt x="120" y="59"/>
                    <a:pt x="146" y="42"/>
                  </a:cubicBezTo>
                  <a:cubicBezTo>
                    <a:pt x="172" y="25"/>
                    <a:pt x="212" y="9"/>
                    <a:pt x="229" y="0"/>
                  </a:cubicBezTo>
                </a:path>
              </a:pathLst>
            </a:custGeom>
            <a:grpFill/>
            <a:ln w="57150" cap="flat" cmpd="sng">
              <a:solidFill>
                <a:schemeClr val="folHlink"/>
              </a:solidFill>
              <a:prstDash val="solid"/>
              <a:round/>
              <a:tailEnd type="triangle" w="med" len="sm"/>
            </a:ln>
            <a:effectLst/>
          </p:spPr>
          <p:txBody>
            <a:bodyPr wrap="none" anchor="ctr"/>
            <a:lstStyle/>
            <a:p>
              <a:endParaRPr lang="en-US" dirty="0">
                <a:solidFill>
                  <a:schemeClr val="bg1"/>
                </a:solidFill>
              </a:endParaRPr>
            </a:p>
          </p:txBody>
        </p:sp>
        <p:grpSp>
          <p:nvGrpSpPr>
            <p:cNvPr id="796720" name="Group 48"/>
            <p:cNvGrpSpPr/>
            <p:nvPr/>
          </p:nvGrpSpPr>
          <p:grpSpPr bwMode="auto">
            <a:xfrm>
              <a:off x="2128" y="1197"/>
              <a:ext cx="1004" cy="1004"/>
              <a:chOff x="2128" y="1197"/>
              <a:chExt cx="1004" cy="1004"/>
            </a:xfrm>
            <a:grpFill/>
          </p:grpSpPr>
          <p:sp>
            <p:nvSpPr>
              <p:cNvPr id="796721" name="Oval 49"/>
              <p:cNvSpPr>
                <a:spLocks noChangeArrowheads="1"/>
              </p:cNvSpPr>
              <p:nvPr/>
            </p:nvSpPr>
            <p:spPr bwMode="auto">
              <a:xfrm>
                <a:off x="2128" y="1197"/>
                <a:ext cx="1004" cy="1004"/>
              </a:xfrm>
              <a:prstGeom prst="ellipse">
                <a:avLst/>
              </a:prstGeom>
              <a:grpFill/>
              <a:ln w="28575">
                <a:solidFill>
                  <a:schemeClr val="tx1"/>
                </a:solidFill>
                <a:round/>
              </a:ln>
              <a:effectLst/>
            </p:spPr>
            <p:txBody>
              <a:bodyPr wrap="none" anchor="ctr"/>
              <a:lstStyle/>
              <a:p>
                <a:endParaRPr lang="en-US" dirty="0">
                  <a:solidFill>
                    <a:schemeClr val="bg1"/>
                  </a:solidFill>
                </a:endParaRPr>
              </a:p>
            </p:txBody>
          </p:sp>
          <p:sp>
            <p:nvSpPr>
              <p:cNvPr id="796722" name="Rectangle 50"/>
              <p:cNvSpPr>
                <a:spLocks noChangeArrowheads="1"/>
              </p:cNvSpPr>
              <p:nvPr/>
            </p:nvSpPr>
            <p:spPr bwMode="auto">
              <a:xfrm>
                <a:off x="2242" y="1459"/>
                <a:ext cx="775" cy="479"/>
              </a:xfrm>
              <a:prstGeom prst="rect">
                <a:avLst/>
              </a:prstGeom>
              <a:grpFill/>
              <a:ln w="9525">
                <a:noFill/>
                <a:miter lim="800000"/>
              </a:ln>
              <a:effectLst/>
            </p:spPr>
            <p:txBody>
              <a:bodyPr wrap="none" anchor="ctr">
                <a:spAutoFit/>
              </a:bodyPr>
              <a:lstStyle/>
              <a:p>
                <a:pPr algn="ctr" eaLnBrk="0" hangingPunct="0">
                  <a:spcBef>
                    <a:spcPct val="0"/>
                  </a:spcBef>
                  <a:buClrTx/>
                  <a:buFontTx/>
                  <a:buNone/>
                </a:pPr>
                <a:r>
                  <a:rPr lang="en-US" sz="1400" dirty="0">
                    <a:effectLst/>
                    <a:latin typeface="Arial" panose="020B0604020202020204" pitchFamily="34" charset="0"/>
                  </a:rPr>
                  <a:t>Presentation</a:t>
                </a:r>
                <a:endParaRPr lang="en-US" sz="1200" dirty="0">
                  <a:effectLst/>
                  <a:latin typeface="Arial" panose="020B0604020202020204" pitchFamily="34" charset="0"/>
                </a:endParaRPr>
              </a:p>
              <a:p>
                <a:pPr algn="ctr" eaLnBrk="0" hangingPunct="0">
                  <a:spcBef>
                    <a:spcPct val="0"/>
                  </a:spcBef>
                  <a:buClrTx/>
                  <a:buFontTx/>
                  <a:buNone/>
                </a:pPr>
                <a:r>
                  <a:rPr lang="en-US" sz="1200" dirty="0">
                    <a:effectLst/>
                    <a:latin typeface="Arial" panose="020B0604020202020204" pitchFamily="34" charset="0"/>
                  </a:rPr>
                  <a:t>Implementation</a:t>
                </a:r>
                <a:endParaRPr lang="en-US" sz="1200" dirty="0">
                  <a:effectLst/>
                  <a:latin typeface="Arial" panose="020B0604020202020204" pitchFamily="34" charset="0"/>
                </a:endParaRPr>
              </a:p>
              <a:p>
                <a:pPr algn="ctr" eaLnBrk="0" hangingPunct="0">
                  <a:spcBef>
                    <a:spcPct val="0"/>
                  </a:spcBef>
                  <a:buClrTx/>
                  <a:buFontTx/>
                  <a:buNone/>
                </a:pPr>
                <a:r>
                  <a:rPr lang="en-US" sz="1200" dirty="0">
                    <a:effectLst/>
                    <a:latin typeface="Arial" panose="020B0604020202020204" pitchFamily="34" charset="0"/>
                  </a:rPr>
                  <a:t>Monitoring</a:t>
                </a:r>
                <a:endParaRPr lang="en-US" sz="1200" dirty="0">
                  <a:effectLst/>
                  <a:latin typeface="Arial" panose="020B0604020202020204" pitchFamily="34" charset="0"/>
                </a:endParaRPr>
              </a:p>
            </p:txBody>
          </p:sp>
        </p:grpSp>
        <p:grpSp>
          <p:nvGrpSpPr>
            <p:cNvPr id="796723" name="Group 51"/>
            <p:cNvGrpSpPr/>
            <p:nvPr/>
          </p:nvGrpSpPr>
          <p:grpSpPr bwMode="auto">
            <a:xfrm>
              <a:off x="2129" y="2356"/>
              <a:ext cx="1004" cy="1004"/>
              <a:chOff x="2129" y="2356"/>
              <a:chExt cx="1004" cy="1004"/>
            </a:xfrm>
            <a:grpFill/>
          </p:grpSpPr>
          <p:sp>
            <p:nvSpPr>
              <p:cNvPr id="796724" name="Oval 52"/>
              <p:cNvSpPr>
                <a:spLocks noChangeArrowheads="1"/>
              </p:cNvSpPr>
              <p:nvPr/>
            </p:nvSpPr>
            <p:spPr bwMode="auto">
              <a:xfrm>
                <a:off x="2129" y="2356"/>
                <a:ext cx="1004" cy="1004"/>
              </a:xfrm>
              <a:prstGeom prst="ellipse">
                <a:avLst/>
              </a:prstGeom>
              <a:grpFill/>
              <a:ln w="28575">
                <a:solidFill>
                  <a:schemeClr val="tx1"/>
                </a:solidFill>
                <a:round/>
              </a:ln>
              <a:effectLst/>
            </p:spPr>
            <p:txBody>
              <a:bodyPr wrap="none" anchor="ctr"/>
              <a:lstStyle/>
              <a:p>
                <a:endParaRPr lang="en-US" dirty="0">
                  <a:solidFill>
                    <a:schemeClr val="bg1"/>
                  </a:solidFill>
                </a:endParaRPr>
              </a:p>
            </p:txBody>
          </p:sp>
          <p:sp>
            <p:nvSpPr>
              <p:cNvPr id="796725" name="Rectangle 53"/>
              <p:cNvSpPr>
                <a:spLocks noChangeArrowheads="1"/>
              </p:cNvSpPr>
              <p:nvPr/>
            </p:nvSpPr>
            <p:spPr bwMode="auto">
              <a:xfrm>
                <a:off x="2234" y="2619"/>
                <a:ext cx="786" cy="348"/>
              </a:xfrm>
              <a:prstGeom prst="rect">
                <a:avLst/>
              </a:prstGeom>
              <a:grpFill/>
              <a:ln w="9525">
                <a:noFill/>
                <a:miter lim="800000"/>
              </a:ln>
              <a:effectLst/>
            </p:spPr>
            <p:txBody>
              <a:bodyPr wrap="none" anchor="ctr">
                <a:spAutoFit/>
              </a:bodyPr>
              <a:lstStyle/>
              <a:p>
                <a:pPr algn="ctr" eaLnBrk="0" hangingPunct="0">
                  <a:spcBef>
                    <a:spcPct val="0"/>
                  </a:spcBef>
                  <a:buClrTx/>
                  <a:buFontTx/>
                  <a:buNone/>
                </a:pPr>
                <a:r>
                  <a:rPr lang="en-US" sz="1400" dirty="0">
                    <a:effectLst/>
                    <a:latin typeface="Arial" panose="020B0604020202020204" pitchFamily="34" charset="0"/>
                  </a:rPr>
                  <a:t>Solution</a:t>
                </a:r>
                <a:endParaRPr lang="en-US" sz="1200" dirty="0">
                  <a:effectLst/>
                  <a:latin typeface="Arial" panose="020B0604020202020204" pitchFamily="34" charset="0"/>
                </a:endParaRPr>
              </a:p>
              <a:p>
                <a:pPr algn="ctr" eaLnBrk="0" hangingPunct="0">
                  <a:spcBef>
                    <a:spcPct val="0"/>
                  </a:spcBef>
                  <a:buClrTx/>
                  <a:buFontTx/>
                  <a:buNone/>
                </a:pPr>
                <a:r>
                  <a:rPr lang="en-US" sz="1200" dirty="0">
                    <a:effectLst/>
                    <a:latin typeface="Arial" panose="020B0604020202020204" pitchFamily="34" charset="0"/>
                  </a:rPr>
                  <a:t>Problem results</a:t>
                </a:r>
                <a:endParaRPr lang="en-US" sz="1200" dirty="0">
                  <a:effectLst/>
                  <a:latin typeface="Arial" panose="020B0604020202020204" pitchFamily="34" charset="0"/>
                </a:endParaRPr>
              </a:p>
            </p:txBody>
          </p:sp>
        </p:grpSp>
        <p:grpSp>
          <p:nvGrpSpPr>
            <p:cNvPr id="796726" name="Group 54"/>
            <p:cNvGrpSpPr/>
            <p:nvPr/>
          </p:nvGrpSpPr>
          <p:grpSpPr bwMode="auto">
            <a:xfrm>
              <a:off x="3123" y="2948"/>
              <a:ext cx="1004" cy="1004"/>
              <a:chOff x="3123" y="2948"/>
              <a:chExt cx="1004" cy="1004"/>
            </a:xfrm>
            <a:grpFill/>
          </p:grpSpPr>
          <p:sp>
            <p:nvSpPr>
              <p:cNvPr id="796727" name="Oval 55"/>
              <p:cNvSpPr>
                <a:spLocks noChangeArrowheads="1"/>
              </p:cNvSpPr>
              <p:nvPr/>
            </p:nvSpPr>
            <p:spPr bwMode="auto">
              <a:xfrm>
                <a:off x="3123" y="2948"/>
                <a:ext cx="1004" cy="1004"/>
              </a:xfrm>
              <a:prstGeom prst="ellipse">
                <a:avLst/>
              </a:prstGeom>
              <a:grpFill/>
              <a:ln w="28575">
                <a:solidFill>
                  <a:schemeClr val="tx1"/>
                </a:solidFill>
                <a:round/>
              </a:ln>
              <a:effectLst/>
            </p:spPr>
            <p:txBody>
              <a:bodyPr wrap="none" anchor="ctr"/>
              <a:lstStyle/>
              <a:p>
                <a:endParaRPr lang="en-US" dirty="0">
                  <a:solidFill>
                    <a:schemeClr val="bg1"/>
                  </a:solidFill>
                </a:endParaRPr>
              </a:p>
            </p:txBody>
          </p:sp>
          <p:sp>
            <p:nvSpPr>
              <p:cNvPr id="796728" name="Rectangle 56"/>
              <p:cNvSpPr>
                <a:spLocks noChangeArrowheads="1"/>
              </p:cNvSpPr>
              <p:nvPr/>
            </p:nvSpPr>
            <p:spPr bwMode="auto">
              <a:xfrm>
                <a:off x="3177" y="3066"/>
                <a:ext cx="896" cy="762"/>
              </a:xfrm>
              <a:prstGeom prst="rect">
                <a:avLst/>
              </a:prstGeom>
              <a:noFill/>
              <a:ln w="9525">
                <a:noFill/>
                <a:miter lim="800000"/>
              </a:ln>
              <a:effectLst/>
            </p:spPr>
            <p:txBody>
              <a:bodyPr anchor="ctr">
                <a:spAutoFit/>
              </a:bodyPr>
              <a:lstStyle/>
              <a:p>
                <a:pPr algn="ctr" eaLnBrk="0" hangingPunct="0">
                  <a:spcBef>
                    <a:spcPct val="0"/>
                  </a:spcBef>
                  <a:buClrTx/>
                  <a:buFontTx/>
                  <a:buNone/>
                </a:pPr>
                <a:r>
                  <a:rPr lang="en-US" sz="1400" dirty="0">
                    <a:effectLst/>
                    <a:latin typeface="Arial" panose="020B0604020202020204" pitchFamily="34" charset="0"/>
                  </a:rPr>
                  <a:t>Problem Analysis</a:t>
                </a:r>
                <a:endParaRPr lang="en-US" sz="1200" dirty="0">
                  <a:effectLst/>
                  <a:latin typeface="Arial" panose="020B0604020202020204" pitchFamily="34" charset="0"/>
                </a:endParaRPr>
              </a:p>
              <a:p>
                <a:pPr algn="ctr" eaLnBrk="0" hangingPunct="0">
                  <a:spcBef>
                    <a:spcPct val="0"/>
                  </a:spcBef>
                  <a:buClrTx/>
                  <a:buFontTx/>
                  <a:buNone/>
                </a:pPr>
                <a:r>
                  <a:rPr lang="en-US" sz="1200" dirty="0">
                    <a:effectLst/>
                    <a:latin typeface="Arial" panose="020B0604020202020204" pitchFamily="34" charset="0"/>
                  </a:rPr>
                  <a:t>Cause and effect</a:t>
                </a:r>
                <a:endParaRPr lang="en-US" sz="1200" dirty="0">
                  <a:effectLst/>
                  <a:latin typeface="Arial" panose="020B0604020202020204" pitchFamily="34" charset="0"/>
                </a:endParaRPr>
              </a:p>
              <a:p>
                <a:pPr algn="ctr" eaLnBrk="0" hangingPunct="0">
                  <a:spcBef>
                    <a:spcPct val="0"/>
                  </a:spcBef>
                  <a:buClrTx/>
                  <a:buFontTx/>
                  <a:buNone/>
                </a:pPr>
                <a:r>
                  <a:rPr lang="en-US" sz="1200" dirty="0">
                    <a:effectLst/>
                    <a:latin typeface="Arial" panose="020B0604020202020204" pitchFamily="34" charset="0"/>
                  </a:rPr>
                  <a:t>Data collection and analysis</a:t>
                </a:r>
                <a:endParaRPr lang="en-US" sz="1200" dirty="0">
                  <a:effectLst/>
                  <a:latin typeface="Arial" panose="020B0604020202020204" pitchFamily="34" charset="0"/>
                </a:endParaRPr>
              </a:p>
            </p:txBody>
          </p:sp>
        </p:grpSp>
        <p:grpSp>
          <p:nvGrpSpPr>
            <p:cNvPr id="796729" name="Group 57"/>
            <p:cNvGrpSpPr/>
            <p:nvPr/>
          </p:nvGrpSpPr>
          <p:grpSpPr bwMode="auto">
            <a:xfrm>
              <a:off x="4128" y="2357"/>
              <a:ext cx="1004" cy="1004"/>
              <a:chOff x="4128" y="2357"/>
              <a:chExt cx="1004" cy="1004"/>
            </a:xfrm>
            <a:grpFill/>
          </p:grpSpPr>
          <p:sp>
            <p:nvSpPr>
              <p:cNvPr id="796730" name="Oval 58"/>
              <p:cNvSpPr>
                <a:spLocks noChangeArrowheads="1"/>
              </p:cNvSpPr>
              <p:nvPr/>
            </p:nvSpPr>
            <p:spPr bwMode="auto">
              <a:xfrm>
                <a:off x="4128" y="2357"/>
                <a:ext cx="1004" cy="1004"/>
              </a:xfrm>
              <a:prstGeom prst="ellipse">
                <a:avLst/>
              </a:prstGeom>
              <a:grpFill/>
              <a:ln w="28575">
                <a:solidFill>
                  <a:schemeClr val="tx1"/>
                </a:solidFill>
                <a:round/>
              </a:ln>
              <a:effectLst/>
            </p:spPr>
            <p:txBody>
              <a:bodyPr wrap="none" anchor="ctr"/>
              <a:lstStyle/>
              <a:p>
                <a:endParaRPr lang="en-US" dirty="0">
                  <a:solidFill>
                    <a:schemeClr val="bg1"/>
                  </a:solidFill>
                </a:endParaRPr>
              </a:p>
            </p:txBody>
          </p:sp>
          <p:sp>
            <p:nvSpPr>
              <p:cNvPr id="796731" name="Rectangle 59"/>
              <p:cNvSpPr>
                <a:spLocks noChangeArrowheads="1"/>
              </p:cNvSpPr>
              <p:nvPr/>
            </p:nvSpPr>
            <p:spPr bwMode="auto">
              <a:xfrm>
                <a:off x="4203" y="2475"/>
                <a:ext cx="854" cy="762"/>
              </a:xfrm>
              <a:prstGeom prst="rect">
                <a:avLst/>
              </a:prstGeom>
              <a:noFill/>
              <a:ln w="9525">
                <a:noFill/>
                <a:miter lim="800000"/>
              </a:ln>
              <a:effectLst/>
            </p:spPr>
            <p:txBody>
              <a:bodyPr anchor="ctr">
                <a:spAutoFit/>
              </a:bodyPr>
              <a:lstStyle/>
              <a:p>
                <a:pPr algn="ctr" eaLnBrk="0" hangingPunct="0">
                  <a:spcBef>
                    <a:spcPct val="0"/>
                  </a:spcBef>
                  <a:buClrTx/>
                  <a:buFontTx/>
                  <a:buNone/>
                </a:pPr>
                <a:r>
                  <a:rPr lang="en-US" sz="1400" dirty="0">
                    <a:effectLst/>
                    <a:latin typeface="Arial" panose="020B0604020202020204" pitchFamily="34" charset="0"/>
                  </a:rPr>
                  <a:t>Problem Identification</a:t>
                </a:r>
                <a:endParaRPr lang="en-US" sz="1200" dirty="0">
                  <a:effectLst/>
                  <a:latin typeface="Arial" panose="020B0604020202020204" pitchFamily="34" charset="0"/>
                </a:endParaRPr>
              </a:p>
              <a:p>
                <a:pPr algn="ctr" eaLnBrk="0" hangingPunct="0">
                  <a:spcBef>
                    <a:spcPct val="0"/>
                  </a:spcBef>
                  <a:buClrTx/>
                  <a:buFontTx/>
                  <a:buNone/>
                </a:pPr>
                <a:r>
                  <a:rPr lang="en-US" sz="1200" dirty="0">
                    <a:effectLst/>
                    <a:latin typeface="Arial" panose="020B0604020202020204" pitchFamily="34" charset="0"/>
                  </a:rPr>
                  <a:t>List alternatives</a:t>
                </a:r>
                <a:endParaRPr lang="en-US" sz="1200" dirty="0">
                  <a:effectLst/>
                  <a:latin typeface="Arial" panose="020B0604020202020204" pitchFamily="34" charset="0"/>
                </a:endParaRPr>
              </a:p>
              <a:p>
                <a:pPr algn="ctr" eaLnBrk="0" hangingPunct="0">
                  <a:spcBef>
                    <a:spcPct val="0"/>
                  </a:spcBef>
                  <a:buClrTx/>
                  <a:buFontTx/>
                  <a:buNone/>
                </a:pPr>
                <a:r>
                  <a:rPr lang="en-US" sz="1200" dirty="0">
                    <a:effectLst/>
                    <a:latin typeface="Arial" panose="020B0604020202020204" pitchFamily="34" charset="0"/>
                  </a:rPr>
                  <a:t>Consensus</a:t>
                </a:r>
                <a:endParaRPr lang="en-US" sz="1200" dirty="0">
                  <a:effectLst/>
                  <a:latin typeface="Arial" panose="020B0604020202020204" pitchFamily="34" charset="0"/>
                </a:endParaRPr>
              </a:p>
              <a:p>
                <a:pPr algn="ctr" eaLnBrk="0" hangingPunct="0">
                  <a:spcBef>
                    <a:spcPct val="0"/>
                  </a:spcBef>
                  <a:buClrTx/>
                  <a:buFontTx/>
                  <a:buNone/>
                </a:pPr>
                <a:r>
                  <a:rPr lang="en-US" sz="1200" dirty="0">
                    <a:effectLst/>
                    <a:latin typeface="Arial" panose="020B0604020202020204" pitchFamily="34" charset="0"/>
                  </a:rPr>
                  <a:t>Brainstorming</a:t>
                </a:r>
                <a:endParaRPr lang="en-US" sz="1200" dirty="0">
                  <a:effectLst/>
                  <a:latin typeface="Arial" panose="020B0604020202020204" pitchFamily="34" charset="0"/>
                </a:endParaRPr>
              </a:p>
            </p:txBody>
          </p:sp>
        </p:grpSp>
        <p:grpSp>
          <p:nvGrpSpPr>
            <p:cNvPr id="796732" name="Group 60"/>
            <p:cNvGrpSpPr/>
            <p:nvPr/>
          </p:nvGrpSpPr>
          <p:grpSpPr bwMode="auto">
            <a:xfrm>
              <a:off x="4127" y="1196"/>
              <a:ext cx="1004" cy="1004"/>
              <a:chOff x="4127" y="1196"/>
              <a:chExt cx="1004" cy="1004"/>
            </a:xfrm>
            <a:grpFill/>
          </p:grpSpPr>
          <p:sp>
            <p:nvSpPr>
              <p:cNvPr id="796733" name="Oval 61"/>
              <p:cNvSpPr>
                <a:spLocks noChangeArrowheads="1"/>
              </p:cNvSpPr>
              <p:nvPr/>
            </p:nvSpPr>
            <p:spPr bwMode="auto">
              <a:xfrm>
                <a:off x="4127" y="1196"/>
                <a:ext cx="1004" cy="1004"/>
              </a:xfrm>
              <a:prstGeom prst="ellipse">
                <a:avLst/>
              </a:prstGeom>
              <a:grpFill/>
              <a:ln w="28575">
                <a:solidFill>
                  <a:schemeClr val="tx1"/>
                </a:solidFill>
                <a:round/>
              </a:ln>
              <a:effectLst/>
            </p:spPr>
            <p:txBody>
              <a:bodyPr wrap="none" anchor="ctr"/>
              <a:lstStyle/>
              <a:p>
                <a:endParaRPr lang="en-US" dirty="0">
                  <a:solidFill>
                    <a:schemeClr val="bg1"/>
                  </a:solidFill>
                </a:endParaRPr>
              </a:p>
            </p:txBody>
          </p:sp>
          <p:sp>
            <p:nvSpPr>
              <p:cNvPr id="796734" name="Rectangle 62"/>
              <p:cNvSpPr>
                <a:spLocks noChangeArrowheads="1"/>
              </p:cNvSpPr>
              <p:nvPr/>
            </p:nvSpPr>
            <p:spPr bwMode="auto">
              <a:xfrm>
                <a:off x="4176" y="1355"/>
                <a:ext cx="907" cy="610"/>
              </a:xfrm>
              <a:prstGeom prst="rect">
                <a:avLst/>
              </a:prstGeom>
              <a:noFill/>
              <a:ln w="9525">
                <a:noFill/>
                <a:miter lim="800000"/>
              </a:ln>
              <a:effectLst/>
            </p:spPr>
            <p:txBody>
              <a:bodyPr anchor="ctr">
                <a:spAutoFit/>
              </a:bodyPr>
              <a:lstStyle/>
              <a:p>
                <a:pPr algn="ctr" eaLnBrk="0" hangingPunct="0">
                  <a:spcBef>
                    <a:spcPct val="0"/>
                  </a:spcBef>
                  <a:buClrTx/>
                  <a:buFontTx/>
                  <a:buNone/>
                </a:pPr>
                <a:r>
                  <a:rPr lang="en-US" sz="1400" dirty="0">
                    <a:effectLst/>
                    <a:latin typeface="Arial" panose="020B0604020202020204" pitchFamily="34" charset="0"/>
                  </a:rPr>
                  <a:t>Training</a:t>
                </a:r>
                <a:endParaRPr lang="en-US" sz="1200" dirty="0">
                  <a:effectLst/>
                  <a:latin typeface="Arial" panose="020B0604020202020204" pitchFamily="34" charset="0"/>
                </a:endParaRPr>
              </a:p>
              <a:p>
                <a:pPr algn="ctr" eaLnBrk="0" hangingPunct="0">
                  <a:spcBef>
                    <a:spcPct val="0"/>
                  </a:spcBef>
                  <a:buClrTx/>
                  <a:buFontTx/>
                  <a:buNone/>
                </a:pPr>
                <a:r>
                  <a:rPr lang="en-US" sz="1200" dirty="0">
                    <a:effectLst/>
                    <a:latin typeface="Arial" panose="020B0604020202020204" pitchFamily="34" charset="0"/>
                  </a:rPr>
                  <a:t>Group processes</a:t>
                </a:r>
                <a:endParaRPr lang="en-US" sz="1200" dirty="0">
                  <a:effectLst/>
                  <a:latin typeface="Arial" panose="020B0604020202020204" pitchFamily="34" charset="0"/>
                </a:endParaRPr>
              </a:p>
              <a:p>
                <a:pPr algn="ctr" eaLnBrk="0" hangingPunct="0">
                  <a:spcBef>
                    <a:spcPct val="0"/>
                  </a:spcBef>
                  <a:buClrTx/>
                  <a:buFontTx/>
                  <a:buNone/>
                </a:pPr>
                <a:r>
                  <a:rPr lang="en-US" sz="1200" dirty="0">
                    <a:effectLst/>
                    <a:latin typeface="Arial" panose="020B0604020202020204" pitchFamily="34" charset="0"/>
                  </a:rPr>
                  <a:t>Data collection</a:t>
                </a:r>
                <a:endParaRPr lang="en-US" sz="1200" dirty="0">
                  <a:effectLst/>
                  <a:latin typeface="Arial" panose="020B0604020202020204" pitchFamily="34" charset="0"/>
                </a:endParaRPr>
              </a:p>
              <a:p>
                <a:pPr algn="ctr" eaLnBrk="0" hangingPunct="0">
                  <a:spcBef>
                    <a:spcPct val="0"/>
                  </a:spcBef>
                  <a:buClrTx/>
                  <a:buFontTx/>
                  <a:buNone/>
                </a:pPr>
                <a:r>
                  <a:rPr lang="en-US" sz="1200" dirty="0">
                    <a:effectLst/>
                    <a:latin typeface="Arial" panose="020B0604020202020204" pitchFamily="34" charset="0"/>
                  </a:rPr>
                  <a:t>Problem analysis</a:t>
                </a:r>
                <a:endParaRPr lang="en-US" sz="1200" dirty="0">
                  <a:effectLst/>
                  <a:latin typeface="Arial" panose="020B0604020202020204" pitchFamily="34" charset="0"/>
                </a:endParaRPr>
              </a:p>
            </p:txBody>
          </p:sp>
        </p:grpSp>
        <p:grpSp>
          <p:nvGrpSpPr>
            <p:cNvPr id="796735" name="Group 63"/>
            <p:cNvGrpSpPr/>
            <p:nvPr/>
          </p:nvGrpSpPr>
          <p:grpSpPr bwMode="auto">
            <a:xfrm>
              <a:off x="3050" y="443"/>
              <a:ext cx="1155" cy="1155"/>
              <a:chOff x="3050" y="443"/>
              <a:chExt cx="1155" cy="1155"/>
            </a:xfrm>
            <a:grpFill/>
          </p:grpSpPr>
          <p:sp>
            <p:nvSpPr>
              <p:cNvPr id="796736" name="Oval 64"/>
              <p:cNvSpPr>
                <a:spLocks noChangeArrowheads="1"/>
              </p:cNvSpPr>
              <p:nvPr/>
            </p:nvSpPr>
            <p:spPr bwMode="auto">
              <a:xfrm>
                <a:off x="3050" y="443"/>
                <a:ext cx="1155" cy="1155"/>
              </a:xfrm>
              <a:prstGeom prst="ellipse">
                <a:avLst/>
              </a:prstGeom>
              <a:grpFill/>
              <a:ln w="28575">
                <a:solidFill>
                  <a:schemeClr val="tx1"/>
                </a:solidFill>
                <a:round/>
              </a:ln>
              <a:effectLst/>
            </p:spPr>
            <p:txBody>
              <a:bodyPr wrap="none" anchor="ctr"/>
              <a:lstStyle/>
              <a:p>
                <a:pPr algn="ctr">
                  <a:spcBef>
                    <a:spcPct val="0"/>
                  </a:spcBef>
                  <a:buClrTx/>
                  <a:buFontTx/>
                  <a:buNone/>
                </a:pPr>
                <a:endParaRPr lang="en-US" sz="3200" dirty="0">
                  <a:solidFill>
                    <a:schemeClr val="bg1"/>
                  </a:solidFill>
                  <a:effectLst/>
                  <a:latin typeface="Arial" panose="020B0604020202020204" pitchFamily="34" charset="0"/>
                </a:endParaRPr>
              </a:p>
            </p:txBody>
          </p:sp>
          <p:sp>
            <p:nvSpPr>
              <p:cNvPr id="796737" name="Rectangle 65"/>
              <p:cNvSpPr>
                <a:spLocks noChangeArrowheads="1"/>
              </p:cNvSpPr>
              <p:nvPr/>
            </p:nvSpPr>
            <p:spPr bwMode="auto">
              <a:xfrm>
                <a:off x="3059" y="632"/>
                <a:ext cx="1137" cy="610"/>
              </a:xfrm>
              <a:prstGeom prst="rect">
                <a:avLst/>
              </a:prstGeom>
              <a:noFill/>
              <a:ln w="9525">
                <a:noFill/>
                <a:miter lim="800000"/>
              </a:ln>
              <a:effectLst/>
            </p:spPr>
            <p:txBody>
              <a:bodyPr anchor="ctr">
                <a:spAutoFit/>
              </a:bodyPr>
              <a:lstStyle/>
              <a:p>
                <a:pPr algn="ctr" eaLnBrk="0" hangingPunct="0">
                  <a:spcBef>
                    <a:spcPct val="0"/>
                  </a:spcBef>
                  <a:buClrTx/>
                  <a:buFontTx/>
                  <a:buNone/>
                </a:pPr>
                <a:r>
                  <a:rPr lang="en-US" sz="1400" dirty="0">
                    <a:effectLst/>
                    <a:latin typeface="Arial" panose="020B0604020202020204" pitchFamily="34" charset="0"/>
                  </a:rPr>
                  <a:t>Organization</a:t>
                </a:r>
                <a:endParaRPr lang="en-US" sz="1200" dirty="0">
                  <a:effectLst/>
                  <a:latin typeface="Arial" panose="020B0604020202020204" pitchFamily="34" charset="0"/>
                </a:endParaRPr>
              </a:p>
              <a:p>
                <a:pPr algn="ctr" eaLnBrk="0" hangingPunct="0">
                  <a:spcBef>
                    <a:spcPct val="0"/>
                  </a:spcBef>
                  <a:buClrTx/>
                  <a:buFontTx/>
                  <a:buNone/>
                </a:pPr>
                <a:r>
                  <a:rPr lang="en-US" sz="1200" dirty="0">
                    <a:effectLst/>
                    <a:latin typeface="Arial" panose="020B0604020202020204" pitchFamily="34" charset="0"/>
                  </a:rPr>
                  <a:t>8-10 members</a:t>
                </a:r>
                <a:endParaRPr lang="en-US" sz="1200" dirty="0">
                  <a:effectLst/>
                  <a:latin typeface="Arial" panose="020B0604020202020204" pitchFamily="34" charset="0"/>
                </a:endParaRPr>
              </a:p>
              <a:p>
                <a:pPr algn="ctr" eaLnBrk="0" hangingPunct="0">
                  <a:spcBef>
                    <a:spcPct val="0"/>
                  </a:spcBef>
                  <a:buClrTx/>
                  <a:buFontTx/>
                  <a:buNone/>
                </a:pPr>
                <a:r>
                  <a:rPr lang="en-US" sz="1200" dirty="0">
                    <a:effectLst/>
                    <a:latin typeface="Arial" panose="020B0604020202020204" pitchFamily="34" charset="0"/>
                  </a:rPr>
                  <a:t>Same area</a:t>
                </a:r>
                <a:endParaRPr lang="en-US" sz="1200" dirty="0">
                  <a:effectLst/>
                  <a:latin typeface="Arial" panose="020B0604020202020204" pitchFamily="34" charset="0"/>
                </a:endParaRPr>
              </a:p>
              <a:p>
                <a:pPr algn="ctr" eaLnBrk="0" hangingPunct="0">
                  <a:spcBef>
                    <a:spcPct val="0"/>
                  </a:spcBef>
                  <a:buClrTx/>
                  <a:buFontTx/>
                  <a:buNone/>
                </a:pPr>
                <a:r>
                  <a:rPr lang="en-US" sz="1200" dirty="0">
                    <a:effectLst/>
                    <a:latin typeface="Arial" panose="020B0604020202020204" pitchFamily="34" charset="0"/>
                  </a:rPr>
                  <a:t>Supervisor/moderator</a:t>
                </a:r>
                <a:endParaRPr lang="en-US" sz="1200" dirty="0">
                  <a:effectLst/>
                  <a:latin typeface="Arial" panose="020B0604020202020204" pitchFamily="34" charset="0"/>
                </a:endParaRPr>
              </a:p>
            </p:txBody>
          </p:sp>
        </p:grpSp>
      </p:grpSp>
      <p:sp>
        <p:nvSpPr>
          <p:cNvPr id="796738" name="Rectangle 66"/>
          <p:cNvSpPr>
            <a:spLocks noChangeArrowheads="1"/>
          </p:cNvSpPr>
          <p:nvPr/>
        </p:nvSpPr>
        <p:spPr bwMode="auto">
          <a:xfrm>
            <a:off x="609600" y="3617913"/>
            <a:ext cx="459044" cy="461963"/>
          </a:xfrm>
          <a:prstGeom prst="rect">
            <a:avLst/>
          </a:prstGeom>
          <a:noFill/>
          <a:ln w="12700" algn="ctr">
            <a:noFill/>
            <a:miter lim="800000"/>
          </a:ln>
          <a:effectLst>
            <a:outerShdw dist="53882" dir="2700000" algn="ctr" rotWithShape="0">
              <a:srgbClr val="000000"/>
            </a:outerShdw>
          </a:effectLst>
        </p:spPr>
        <p:txBody>
          <a:bodyPr wrap="none" anchor="ctr">
            <a:spAutoFit/>
          </a:bodyPr>
          <a:lstStyle/>
          <a:p>
            <a:endParaRPr lang="en-US" dirty="0">
              <a:solidFill>
                <a:schemeClr val="bg1"/>
              </a:solidFill>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705" name="Rectangle 33"/>
          <p:cNvSpPr>
            <a:spLocks noGrp="1" noChangeArrowheads="1"/>
          </p:cNvSpPr>
          <p:nvPr>
            <p:ph type="title"/>
          </p:nvPr>
        </p:nvSpPr>
        <p:spPr>
          <a:xfrm>
            <a:off x="337456" y="162308"/>
            <a:ext cx="8458200" cy="715962"/>
          </a:xfrm>
        </p:spPr>
        <p:txBody>
          <a:bodyPr>
            <a:normAutofit/>
          </a:bodyPr>
          <a:lstStyle/>
          <a:p>
            <a:r>
              <a:rPr lang="en-US" dirty="0"/>
              <a:t>Process (Quality) Improvement Teams</a:t>
            </a:r>
            <a:endParaRPr lang="en-US" dirty="0"/>
          </a:p>
        </p:txBody>
      </p:sp>
      <p:sp>
        <p:nvSpPr>
          <p:cNvPr id="796709" name="Rectangle 37"/>
          <p:cNvSpPr>
            <a:spLocks noGrp="1" noChangeArrowheads="1"/>
          </p:cNvSpPr>
          <p:nvPr>
            <p:ph idx="1"/>
          </p:nvPr>
        </p:nvSpPr>
        <p:spPr>
          <a:xfrm>
            <a:off x="441960" y="1219200"/>
            <a:ext cx="7772400" cy="5181600"/>
          </a:xfrm>
        </p:spPr>
        <p:txBody>
          <a:bodyPr>
            <a:normAutofit/>
          </a:bodyPr>
          <a:lstStyle/>
          <a:p>
            <a:r>
              <a:rPr lang="en-US" dirty="0"/>
              <a:t>Focus attention on business processes rather than separate company functions</a:t>
            </a:r>
            <a:endParaRPr lang="en-US" dirty="0"/>
          </a:p>
          <a:p>
            <a:r>
              <a:rPr lang="en-US" dirty="0"/>
              <a:t>Includes members from the interrelated departments which make up a process</a:t>
            </a:r>
            <a:endParaRPr lang="en-US" dirty="0"/>
          </a:p>
          <a:p>
            <a:r>
              <a:rPr lang="en-US" dirty="0"/>
              <a:t>Important to understand the process the team is addressing</a:t>
            </a:r>
            <a:endParaRPr lang="en-US" dirty="0"/>
          </a:p>
          <a:p>
            <a:r>
              <a:rPr lang="en-US" dirty="0"/>
              <a:t>Process flowcharts are key tools</a:t>
            </a:r>
            <a:endParaRPr lang="en-US" dirty="0"/>
          </a:p>
        </p:txBody>
      </p:sp>
      <p:sp>
        <p:nvSpPr>
          <p:cNvPr id="796738" name="Rectangle 66"/>
          <p:cNvSpPr>
            <a:spLocks noChangeArrowheads="1"/>
          </p:cNvSpPr>
          <p:nvPr/>
        </p:nvSpPr>
        <p:spPr bwMode="auto">
          <a:xfrm>
            <a:off x="609600" y="3617913"/>
            <a:ext cx="459044" cy="461963"/>
          </a:xfrm>
          <a:prstGeom prst="rect">
            <a:avLst/>
          </a:prstGeom>
          <a:noFill/>
          <a:ln w="12700" algn="ctr">
            <a:noFill/>
            <a:miter lim="800000"/>
          </a:ln>
          <a:effectLst>
            <a:outerShdw dist="53882" dir="2700000" algn="ctr" rotWithShape="0">
              <a:srgbClr val="000000"/>
            </a:outerShdw>
          </a:effectLst>
        </p:spPr>
        <p:txBody>
          <a:bodyPr wrap="none" anchor="ctr">
            <a:spAutoFit/>
          </a:bodyPr>
          <a:lstStyle/>
          <a:p>
            <a:endParaRPr lang="en-US" dirty="0">
              <a:solidFill>
                <a:schemeClr val="bg1"/>
              </a:solidFill>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2994" name="Rectangle 2"/>
          <p:cNvSpPr>
            <a:spLocks noGrp="1" noChangeArrowheads="1"/>
          </p:cNvSpPr>
          <p:nvPr>
            <p:ph type="title"/>
          </p:nvPr>
        </p:nvSpPr>
        <p:spPr>
          <a:xfrm>
            <a:off x="1741714" y="66734"/>
            <a:ext cx="5638800" cy="870856"/>
          </a:xfrm>
        </p:spPr>
        <p:txBody>
          <a:bodyPr/>
          <a:lstStyle/>
          <a:p>
            <a:r>
              <a:rPr lang="en-US" dirty="0"/>
              <a:t>Quality in Services</a:t>
            </a:r>
            <a:endParaRPr lang="en-US" dirty="0"/>
          </a:p>
        </p:txBody>
      </p:sp>
      <p:sp>
        <p:nvSpPr>
          <p:cNvPr id="852995" name="Rectangle 3"/>
          <p:cNvSpPr>
            <a:spLocks noGrp="1" noChangeArrowheads="1"/>
          </p:cNvSpPr>
          <p:nvPr>
            <p:ph idx="1"/>
          </p:nvPr>
        </p:nvSpPr>
        <p:spPr>
          <a:xfrm>
            <a:off x="467360" y="1254760"/>
            <a:ext cx="8305800" cy="3505200"/>
          </a:xfrm>
        </p:spPr>
        <p:txBody>
          <a:bodyPr/>
          <a:lstStyle/>
          <a:p>
            <a:pPr>
              <a:lnSpc>
                <a:spcPct val="90000"/>
              </a:lnSpc>
            </a:pPr>
            <a:r>
              <a:rPr lang="en-US" dirty="0"/>
              <a:t>Service defects are not always easy to measure because service output is not usually a tangible item</a:t>
            </a:r>
            <a:endParaRPr lang="en-US" dirty="0"/>
          </a:p>
          <a:p>
            <a:pPr>
              <a:lnSpc>
                <a:spcPct val="90000"/>
              </a:lnSpc>
            </a:pPr>
            <a:r>
              <a:rPr lang="en-US" dirty="0"/>
              <a:t>Services tend to be labor intensive</a:t>
            </a:r>
            <a:endParaRPr lang="en-US" dirty="0"/>
          </a:p>
          <a:p>
            <a:pPr>
              <a:lnSpc>
                <a:spcPct val="90000"/>
              </a:lnSpc>
            </a:pPr>
            <a:r>
              <a:rPr lang="en-US" dirty="0"/>
              <a:t>Services and manufacturing companies have similar inputs but different processes and outputs</a:t>
            </a:r>
            <a:endParaRPr lang="en-US" dirty="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018" name="Rectangle 2"/>
          <p:cNvSpPr>
            <a:spLocks noGrp="1" noChangeArrowheads="1"/>
          </p:cNvSpPr>
          <p:nvPr>
            <p:ph type="title"/>
          </p:nvPr>
        </p:nvSpPr>
        <p:spPr>
          <a:xfrm>
            <a:off x="457200" y="-58368"/>
            <a:ext cx="8229600" cy="1143000"/>
          </a:xfrm>
        </p:spPr>
        <p:txBody>
          <a:bodyPr>
            <a:normAutofit/>
          </a:bodyPr>
          <a:lstStyle/>
          <a:p>
            <a:r>
              <a:rPr lang="en-US" dirty="0"/>
              <a:t>Quality Attributes in Services</a:t>
            </a:r>
            <a:endParaRPr lang="en-US" dirty="0"/>
          </a:p>
        </p:txBody>
      </p:sp>
      <p:sp>
        <p:nvSpPr>
          <p:cNvPr id="854019" name="Rectangle 3"/>
          <p:cNvSpPr>
            <a:spLocks noGrp="1" noChangeArrowheads="1"/>
          </p:cNvSpPr>
          <p:nvPr>
            <p:ph idx="1"/>
          </p:nvPr>
        </p:nvSpPr>
        <p:spPr>
          <a:xfrm>
            <a:off x="457200" y="1217040"/>
            <a:ext cx="8229600" cy="4525963"/>
          </a:xfrm>
        </p:spPr>
        <p:txBody>
          <a:bodyPr/>
          <a:lstStyle/>
          <a:p>
            <a:r>
              <a:rPr lang="en-US" dirty="0"/>
              <a:t>Principles of TQM apply equally well to services and manufacturing</a:t>
            </a:r>
            <a:endParaRPr lang="en-US" dirty="0"/>
          </a:p>
          <a:p>
            <a:r>
              <a:rPr lang="en-US" dirty="0"/>
              <a:t>Timeliness is an important dimension</a:t>
            </a:r>
            <a:endParaRPr lang="en-US" dirty="0"/>
          </a:p>
          <a:p>
            <a:pPr lvl="1"/>
            <a:r>
              <a:rPr lang="en-US" sz="2400" dirty="0"/>
              <a:t>how quickly a service is provided</a:t>
            </a:r>
            <a:endParaRPr lang="en-US" sz="2400" dirty="0"/>
          </a:p>
          <a:p>
            <a:r>
              <a:rPr lang="en-US" dirty="0"/>
              <a:t>Benchmark</a:t>
            </a:r>
            <a:endParaRPr lang="en-US" sz="2400" dirty="0"/>
          </a:p>
          <a:p>
            <a:pPr lvl="1">
              <a:buFont typeface="Arial" panose="020B0604020202020204" pitchFamily="34" charset="0"/>
              <a:buChar char="•"/>
            </a:pPr>
            <a:r>
              <a:rPr lang="en-US" sz="2400" dirty="0"/>
              <a:t>“best” level of quality achievement in one company that other companies seek to achieve</a:t>
            </a:r>
            <a:endParaRPr lang="en-US" sz="2400" dirty="0"/>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970" name="Rectangle 2"/>
          <p:cNvSpPr>
            <a:spLocks noGrp="1" noChangeArrowheads="1"/>
          </p:cNvSpPr>
          <p:nvPr>
            <p:ph type="title"/>
          </p:nvPr>
        </p:nvSpPr>
        <p:spPr>
          <a:xfrm>
            <a:off x="1742661" y="88033"/>
            <a:ext cx="5638800" cy="838200"/>
          </a:xfrm>
        </p:spPr>
        <p:txBody>
          <a:bodyPr/>
          <a:lstStyle/>
          <a:p>
            <a:r>
              <a:rPr lang="en-US" dirty="0"/>
              <a:t>Six Sigma</a:t>
            </a:r>
            <a:endParaRPr lang="en-US" dirty="0"/>
          </a:p>
        </p:txBody>
      </p:sp>
      <p:sp>
        <p:nvSpPr>
          <p:cNvPr id="723971" name="Rectangle 3"/>
          <p:cNvSpPr>
            <a:spLocks noGrp="1" noChangeArrowheads="1"/>
          </p:cNvSpPr>
          <p:nvPr>
            <p:ph idx="1"/>
          </p:nvPr>
        </p:nvSpPr>
        <p:spPr>
          <a:xfrm>
            <a:off x="468552" y="1209472"/>
            <a:ext cx="8542504" cy="4882919"/>
          </a:xfrm>
        </p:spPr>
        <p:txBody>
          <a:bodyPr>
            <a:normAutofit/>
          </a:bodyPr>
          <a:lstStyle/>
          <a:p>
            <a:r>
              <a:rPr lang="en-US" dirty="0"/>
              <a:t>A process for developing and delivering virtually perfect products and services</a:t>
            </a:r>
            <a:endParaRPr lang="en-US" dirty="0"/>
          </a:p>
          <a:p>
            <a:r>
              <a:rPr lang="en-US" dirty="0"/>
              <a:t>Six Sigma is a measure of how much a process deviates from perfection</a:t>
            </a:r>
            <a:endParaRPr lang="en-US" dirty="0"/>
          </a:p>
          <a:p>
            <a:r>
              <a:rPr lang="en-US" dirty="0"/>
              <a:t>Goal: 3.4 defects per million opportunities (DPMO)</a:t>
            </a:r>
            <a:endParaRPr lang="en-US" dirty="0"/>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970" name="Rectangle 2"/>
          <p:cNvSpPr>
            <a:spLocks noGrp="1" noChangeArrowheads="1"/>
          </p:cNvSpPr>
          <p:nvPr>
            <p:ph type="title"/>
          </p:nvPr>
        </p:nvSpPr>
        <p:spPr>
          <a:xfrm>
            <a:off x="1742661" y="88033"/>
            <a:ext cx="5638800" cy="838200"/>
          </a:xfrm>
        </p:spPr>
        <p:txBody>
          <a:bodyPr/>
          <a:lstStyle/>
          <a:p>
            <a:r>
              <a:rPr lang="en-US" dirty="0"/>
              <a:t>Six Sigma Process</a:t>
            </a:r>
            <a:endParaRPr lang="en-US" dirty="0"/>
          </a:p>
        </p:txBody>
      </p:sp>
      <p:sp>
        <p:nvSpPr>
          <p:cNvPr id="723971" name="Rectangle 3"/>
          <p:cNvSpPr>
            <a:spLocks noGrp="1" noChangeArrowheads="1"/>
          </p:cNvSpPr>
          <p:nvPr>
            <p:ph idx="1"/>
          </p:nvPr>
        </p:nvSpPr>
        <p:spPr>
          <a:xfrm>
            <a:off x="792808" y="1209472"/>
            <a:ext cx="7932904" cy="4882919"/>
          </a:xfrm>
        </p:spPr>
        <p:txBody>
          <a:bodyPr>
            <a:normAutofit/>
          </a:bodyPr>
          <a:lstStyle/>
          <a:p>
            <a:pPr marL="514350" indent="-514350">
              <a:buFont typeface="+mj-lt"/>
              <a:buAutoNum type="arabicPeriod"/>
            </a:pPr>
            <a:r>
              <a:rPr lang="en-US" dirty="0"/>
              <a:t>Align</a:t>
            </a:r>
            <a:endParaRPr lang="en-US" dirty="0"/>
          </a:p>
          <a:p>
            <a:pPr lvl="1"/>
            <a:r>
              <a:rPr lang="en-US" sz="2400" dirty="0"/>
              <a:t>executives create balanced scorecard</a:t>
            </a:r>
            <a:endParaRPr lang="en-US" sz="2400" dirty="0"/>
          </a:p>
          <a:p>
            <a:pPr marL="514350" indent="-514350">
              <a:buFont typeface="+mj-lt"/>
              <a:buAutoNum type="arabicPeriod"/>
            </a:pPr>
            <a:r>
              <a:rPr lang="en-US" sz="2600" dirty="0"/>
              <a:t>Mobilize</a:t>
            </a:r>
            <a:endParaRPr lang="en-US" sz="2600" dirty="0"/>
          </a:p>
          <a:p>
            <a:pPr lvl="1"/>
            <a:r>
              <a:rPr lang="en-US" sz="2400" dirty="0"/>
              <a:t>project teams formed and empowered to act</a:t>
            </a:r>
            <a:endParaRPr lang="en-US" sz="2400" dirty="0"/>
          </a:p>
          <a:p>
            <a:pPr marL="514350" indent="-514350">
              <a:buFont typeface="+mj-lt"/>
              <a:buAutoNum type="arabicPeriod"/>
            </a:pPr>
            <a:r>
              <a:rPr lang="en-US" sz="2600" dirty="0"/>
              <a:t>Accelerate</a:t>
            </a:r>
            <a:endParaRPr lang="en-US" sz="2600" dirty="0"/>
          </a:p>
          <a:p>
            <a:pPr lvl="1"/>
            <a:r>
              <a:rPr lang="en-US" sz="2400" dirty="0"/>
              <a:t>black and green belts execute project</a:t>
            </a:r>
            <a:endParaRPr lang="en-US" sz="2400" dirty="0"/>
          </a:p>
          <a:p>
            <a:pPr marL="514350" indent="-514350">
              <a:buFont typeface="+mj-lt"/>
              <a:buAutoNum type="arabicPeriod"/>
            </a:pPr>
            <a:r>
              <a:rPr lang="en-US" sz="2600" dirty="0"/>
              <a:t>Govern</a:t>
            </a:r>
            <a:endParaRPr lang="en-US" sz="2600" dirty="0"/>
          </a:p>
          <a:p>
            <a:pPr lvl="1"/>
            <a:r>
              <a:rPr lang="en-US" sz="2400" dirty="0"/>
              <a:t>monitor and review projects</a:t>
            </a:r>
            <a:endParaRPr lang="en-US" sz="2400" dirty="0"/>
          </a:p>
          <a:p>
            <a:r>
              <a:rPr lang="en-US" sz="2800" dirty="0"/>
              <a:t>Champion</a:t>
            </a:r>
            <a:endParaRPr lang="en-US" sz="2800" dirty="0"/>
          </a:p>
          <a:p>
            <a:pPr lvl="1"/>
            <a:r>
              <a:rPr lang="en-US" sz="2400" dirty="0"/>
              <a:t>an executive responsible for project success</a:t>
            </a:r>
            <a:endParaRPr lang="en-US" sz="2400" dirty="0"/>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457200" y="1371600"/>
            <a:ext cx="8311219" cy="4267200"/>
          </a:xfrm>
          <a:prstGeom prst="rect">
            <a:avLst/>
          </a:prstGeom>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1471613" y="1571625"/>
            <a:ext cx="6200775" cy="3714750"/>
          </a:xfrm>
          <a:prstGeom prst="rect">
            <a:avLst/>
          </a:prstGeom>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1107281" y="1689497"/>
            <a:ext cx="6929438" cy="3479006"/>
          </a:xfrm>
          <a:prstGeom prst="rect">
            <a:avLst/>
          </a:prstGeom>
        </p:spPr>
      </p:pic>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1042988" y="1593056"/>
            <a:ext cx="7058025" cy="3671888"/>
          </a:xfrm>
          <a:prstGeom prst="rect">
            <a:avLst/>
          </a:prstGeom>
        </p:spPr>
      </p:pic>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1132285" y="1607344"/>
            <a:ext cx="6879431" cy="3643313"/>
          </a:xfrm>
          <a:prstGeom prst="rect">
            <a:avLst/>
          </a:prstGeom>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1075135" y="1625203"/>
            <a:ext cx="6993731" cy="3607594"/>
          </a:xfrm>
          <a:prstGeom prst="rect">
            <a:avLst/>
          </a:prstGeom>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1003697" y="1635919"/>
            <a:ext cx="7136606" cy="3586163"/>
          </a:xfrm>
          <a:prstGeom prst="rect">
            <a:avLst/>
          </a:prstGeom>
        </p:spPr>
      </p:pic>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1117997" y="1700213"/>
            <a:ext cx="6908006" cy="3457575"/>
          </a:xfrm>
          <a:prstGeom prst="rect">
            <a:avLst/>
          </a:prstGeom>
        </p:spPr>
      </p:pic>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1396603" y="1603772"/>
            <a:ext cx="6350794" cy="3650456"/>
          </a:xfrm>
          <a:prstGeom prst="rect">
            <a:avLst/>
          </a:prstGeom>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120"/>
            <a:ext cx="8229600" cy="884238"/>
          </a:xfrm>
        </p:spPr>
        <p:txBody>
          <a:bodyPr/>
          <a:lstStyle/>
          <a:p>
            <a:r>
              <a:rPr lang="en-US" dirty="0"/>
              <a:t>Breakthrough Strategy: DMAIC</a:t>
            </a:r>
            <a:endParaRPr lang="en-US" dirty="0"/>
          </a:p>
        </p:txBody>
      </p:sp>
      <p:sp>
        <p:nvSpPr>
          <p:cNvPr id="3" name="Content Placeholder 2"/>
          <p:cNvSpPr>
            <a:spLocks noGrp="1"/>
          </p:cNvSpPr>
          <p:nvPr>
            <p:ph idx="1"/>
          </p:nvPr>
        </p:nvSpPr>
        <p:spPr>
          <a:xfrm>
            <a:off x="447040" y="1209040"/>
            <a:ext cx="8229600" cy="4993640"/>
          </a:xfrm>
        </p:spPr>
        <p:txBody>
          <a:bodyPr>
            <a:normAutofit/>
          </a:bodyPr>
          <a:lstStyle/>
          <a:p>
            <a:r>
              <a:rPr lang="en-US" dirty="0"/>
              <a:t>Define</a:t>
            </a:r>
            <a:endParaRPr lang="en-US" dirty="0"/>
          </a:p>
          <a:p>
            <a:pPr lvl="1"/>
            <a:r>
              <a:rPr lang="en-US" sz="2400" dirty="0"/>
              <a:t>problem is defined</a:t>
            </a:r>
            <a:endParaRPr lang="en-US" sz="2400" dirty="0"/>
          </a:p>
          <a:p>
            <a:r>
              <a:rPr lang="en-US" dirty="0"/>
              <a:t>Measure</a:t>
            </a:r>
            <a:endParaRPr lang="en-US" dirty="0"/>
          </a:p>
          <a:p>
            <a:pPr lvl="1"/>
            <a:r>
              <a:rPr lang="en-US" sz="2400" dirty="0"/>
              <a:t>process measured, data collected</a:t>
            </a:r>
            <a:endParaRPr lang="en-US" sz="2400" dirty="0"/>
          </a:p>
          <a:p>
            <a:r>
              <a:rPr lang="en-US" dirty="0"/>
              <a:t>Analyze</a:t>
            </a:r>
            <a:endParaRPr lang="en-US" dirty="0"/>
          </a:p>
          <a:p>
            <a:pPr lvl="1"/>
            <a:r>
              <a:rPr lang="en-US" sz="2400" dirty="0"/>
              <a:t>data analysis to find cause of problem</a:t>
            </a:r>
            <a:endParaRPr lang="en-US" sz="2400" dirty="0"/>
          </a:p>
          <a:p>
            <a:r>
              <a:rPr lang="en-US" dirty="0"/>
              <a:t>Improve</a:t>
            </a:r>
            <a:endParaRPr lang="en-US" dirty="0"/>
          </a:p>
          <a:p>
            <a:pPr lvl="1"/>
            <a:r>
              <a:rPr lang="en-US" sz="2400" dirty="0"/>
              <a:t>develop solutions to problem</a:t>
            </a:r>
            <a:endParaRPr lang="en-US" sz="2400" dirty="0"/>
          </a:p>
          <a:p>
            <a:r>
              <a:rPr lang="en-US" sz="3000" dirty="0"/>
              <a:t>Control</a:t>
            </a:r>
            <a:endParaRPr lang="en-US" dirty="0"/>
          </a:p>
          <a:p>
            <a:pPr lvl="1"/>
            <a:r>
              <a:rPr lang="en-US" sz="2400" dirty="0"/>
              <a:t>ensure improvement is continued</a:t>
            </a:r>
            <a:endParaRPr lang="en-US" sz="2400" dirty="0"/>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6086" name="Rectangle 22"/>
          <p:cNvSpPr>
            <a:spLocks noGrp="1" noChangeArrowheads="1"/>
          </p:cNvSpPr>
          <p:nvPr>
            <p:ph type="title"/>
          </p:nvPr>
        </p:nvSpPr>
        <p:spPr>
          <a:xfrm>
            <a:off x="1066800" y="60960"/>
            <a:ext cx="7010400" cy="914400"/>
          </a:xfrm>
        </p:spPr>
        <p:txBody>
          <a:bodyPr>
            <a:normAutofit/>
          </a:bodyPr>
          <a:lstStyle/>
          <a:p>
            <a:r>
              <a:rPr lang="en-US" dirty="0"/>
              <a:t>Six Sigma Process</a:t>
            </a:r>
            <a:endParaRPr lang="en-US" dirty="0"/>
          </a:p>
        </p:txBody>
      </p:sp>
      <p:grpSp>
        <p:nvGrpSpPr>
          <p:cNvPr id="19" name="Group 18"/>
          <p:cNvGrpSpPr/>
          <p:nvPr/>
        </p:nvGrpSpPr>
        <p:grpSpPr>
          <a:xfrm>
            <a:off x="477520" y="1320800"/>
            <a:ext cx="8199120" cy="4846320"/>
            <a:chOff x="396240" y="1402080"/>
            <a:chExt cx="8199120" cy="4846320"/>
          </a:xfrm>
        </p:grpSpPr>
        <p:pic>
          <p:nvPicPr>
            <p:cNvPr id="856087" name="Picture 2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09600" y="1981200"/>
              <a:ext cx="7894638" cy="4267200"/>
            </a:xfrm>
            <a:prstGeom prst="rect">
              <a:avLst/>
            </a:prstGeom>
            <a:noFill/>
          </p:spPr>
        </p:pic>
        <p:sp>
          <p:nvSpPr>
            <p:cNvPr id="856069" name="Rectangle 5"/>
            <p:cNvSpPr>
              <a:spLocks noChangeArrowheads="1"/>
            </p:cNvSpPr>
            <p:nvPr/>
          </p:nvSpPr>
          <p:spPr bwMode="auto">
            <a:xfrm>
              <a:off x="7315200" y="3886200"/>
              <a:ext cx="1280160" cy="365760"/>
            </a:xfrm>
            <a:prstGeom prst="rect">
              <a:avLst/>
            </a:prstGeom>
            <a:solidFill>
              <a:schemeClr val="bg2"/>
            </a:solidFill>
            <a:ln w="12700" algn="ctr">
              <a:solidFill>
                <a:schemeClr val="tx1"/>
              </a:solidFill>
              <a:miter lim="800000"/>
            </a:ln>
            <a:effectLst/>
          </p:spPr>
          <p:txBody>
            <a:bodyPr wrap="none"/>
            <a:lstStyle/>
            <a:p>
              <a:pPr algn="ctr">
                <a:spcBef>
                  <a:spcPct val="0"/>
                </a:spcBef>
                <a:buClrTx/>
                <a:buFontTx/>
                <a:buNone/>
              </a:pPr>
              <a:r>
                <a:rPr lang="en-US" sz="1800" dirty="0">
                  <a:effectLst/>
                  <a:latin typeface="Arial" panose="020B0604020202020204" pitchFamily="34" charset="0"/>
                </a:rPr>
                <a:t>3.4 DPMO</a:t>
              </a:r>
              <a:endParaRPr lang="en-US" sz="1800" dirty="0">
                <a:effectLst/>
                <a:latin typeface="Arial" panose="020B0604020202020204" pitchFamily="34" charset="0"/>
              </a:endParaRPr>
            </a:p>
          </p:txBody>
        </p:sp>
        <p:sp>
          <p:nvSpPr>
            <p:cNvPr id="856070" name="Rectangle 6"/>
            <p:cNvSpPr>
              <a:spLocks noChangeArrowheads="1"/>
            </p:cNvSpPr>
            <p:nvPr/>
          </p:nvSpPr>
          <p:spPr bwMode="auto">
            <a:xfrm>
              <a:off x="1981200" y="5410200"/>
              <a:ext cx="2971800" cy="685800"/>
            </a:xfrm>
            <a:prstGeom prst="rect">
              <a:avLst/>
            </a:prstGeom>
            <a:solidFill>
              <a:schemeClr val="bg2"/>
            </a:solidFill>
            <a:ln w="12700" algn="ctr">
              <a:solidFill>
                <a:schemeClr val="tx1"/>
              </a:solidFill>
              <a:miter lim="800000"/>
            </a:ln>
            <a:effectLst/>
          </p:spPr>
          <p:txBody>
            <a:bodyPr/>
            <a:lstStyle/>
            <a:p>
              <a:pPr algn="ctr">
                <a:spcBef>
                  <a:spcPct val="0"/>
                </a:spcBef>
                <a:buClrTx/>
                <a:buFontTx/>
                <a:buNone/>
              </a:pPr>
              <a:r>
                <a:rPr lang="en-US" sz="1800" dirty="0">
                  <a:effectLst/>
                  <a:latin typeface="Arial" panose="020B0604020202020204" pitchFamily="34" charset="0"/>
                </a:rPr>
                <a:t>67,000 DPMO</a:t>
              </a:r>
              <a:endParaRPr lang="en-US" sz="1800" dirty="0">
                <a:effectLst/>
                <a:latin typeface="Arial" panose="020B0604020202020204" pitchFamily="34" charset="0"/>
              </a:endParaRPr>
            </a:p>
            <a:p>
              <a:pPr algn="ctr">
                <a:spcBef>
                  <a:spcPct val="0"/>
                </a:spcBef>
                <a:buClrTx/>
                <a:buFontTx/>
                <a:buNone/>
              </a:pPr>
              <a:r>
                <a:rPr lang="en-US" sz="1800" dirty="0">
                  <a:effectLst/>
                  <a:latin typeface="Arial" panose="020B0604020202020204" pitchFamily="34" charset="0"/>
                </a:rPr>
                <a:t>cost = 25% of sales</a:t>
              </a:r>
              <a:endParaRPr lang="en-US" sz="1800" dirty="0">
                <a:effectLst/>
                <a:latin typeface="Arial" panose="020B0604020202020204" pitchFamily="34" charset="0"/>
              </a:endParaRPr>
            </a:p>
          </p:txBody>
        </p:sp>
        <p:sp>
          <p:nvSpPr>
            <p:cNvPr id="856072" name="Rectangle 8"/>
            <p:cNvSpPr>
              <a:spLocks noChangeArrowheads="1"/>
            </p:cNvSpPr>
            <p:nvPr/>
          </p:nvSpPr>
          <p:spPr bwMode="auto">
            <a:xfrm>
              <a:off x="396240" y="1402080"/>
              <a:ext cx="1280160" cy="274320"/>
            </a:xfrm>
            <a:prstGeom prst="rect">
              <a:avLst/>
            </a:prstGeom>
            <a:solidFill>
              <a:schemeClr val="bg2"/>
            </a:solidFill>
            <a:ln w="12700" algn="ctr">
              <a:solidFill>
                <a:schemeClr val="tx1"/>
              </a:solidFill>
              <a:miter lim="800000"/>
            </a:ln>
            <a:effectLst/>
          </p:spPr>
          <p:txBody>
            <a:bodyPr anchor="ctr"/>
            <a:lstStyle/>
            <a:p>
              <a:pPr algn="ctr">
                <a:spcBef>
                  <a:spcPct val="0"/>
                </a:spcBef>
                <a:buClrTx/>
                <a:buFontTx/>
                <a:buNone/>
              </a:pPr>
              <a:r>
                <a:rPr lang="en-US" sz="2000" dirty="0">
                  <a:effectLst/>
                  <a:latin typeface="Arial" panose="020B0604020202020204" pitchFamily="34" charset="0"/>
                </a:rPr>
                <a:t>DEFINE</a:t>
              </a:r>
              <a:endParaRPr lang="en-US" sz="2000" dirty="0">
                <a:effectLst/>
                <a:latin typeface="Arial" panose="020B0604020202020204" pitchFamily="34" charset="0"/>
              </a:endParaRPr>
            </a:p>
          </p:txBody>
        </p:sp>
        <p:sp>
          <p:nvSpPr>
            <p:cNvPr id="856073" name="Line 9"/>
            <p:cNvSpPr>
              <a:spLocks noChangeShapeType="1"/>
            </p:cNvSpPr>
            <p:nvPr/>
          </p:nvSpPr>
          <p:spPr bwMode="auto">
            <a:xfrm>
              <a:off x="685800" y="1676400"/>
              <a:ext cx="609600" cy="1219200"/>
            </a:xfrm>
            <a:prstGeom prst="line">
              <a:avLst/>
            </a:prstGeom>
            <a:noFill/>
            <a:ln w="12700">
              <a:solidFill>
                <a:srgbClr val="FF0000"/>
              </a:solidFill>
              <a:round/>
              <a:tailEnd type="triangle" w="med" len="med"/>
            </a:ln>
            <a:effectLst/>
          </p:spPr>
          <p:txBody>
            <a:bodyPr wrap="square">
              <a:spAutoFit/>
            </a:bodyPr>
            <a:lstStyle/>
            <a:p>
              <a:endParaRPr lang="en-US" dirty="0">
                <a:effectLst/>
              </a:endParaRPr>
            </a:p>
          </p:txBody>
        </p:sp>
        <p:sp>
          <p:nvSpPr>
            <p:cNvPr id="856075" name="Rectangle 11"/>
            <p:cNvSpPr>
              <a:spLocks noChangeArrowheads="1"/>
            </p:cNvSpPr>
            <p:nvPr/>
          </p:nvSpPr>
          <p:spPr bwMode="auto">
            <a:xfrm>
              <a:off x="7018421" y="1402080"/>
              <a:ext cx="1280160" cy="274320"/>
            </a:xfrm>
            <a:prstGeom prst="rect">
              <a:avLst/>
            </a:prstGeom>
            <a:solidFill>
              <a:schemeClr val="bg2"/>
            </a:solidFill>
            <a:ln w="12700" algn="ctr">
              <a:solidFill>
                <a:schemeClr val="tx1"/>
              </a:solidFill>
              <a:miter lim="800000"/>
            </a:ln>
            <a:effectLst/>
          </p:spPr>
          <p:txBody>
            <a:bodyPr wrap="none" anchor="ctr"/>
            <a:lstStyle/>
            <a:p>
              <a:pPr algn="ctr">
                <a:spcBef>
                  <a:spcPct val="0"/>
                </a:spcBef>
                <a:buClrTx/>
                <a:buFontTx/>
                <a:buNone/>
              </a:pPr>
              <a:r>
                <a:rPr lang="en-US" sz="2000" dirty="0">
                  <a:effectLst/>
                  <a:latin typeface="Arial" panose="020B0604020202020204" pitchFamily="34" charset="0"/>
                </a:rPr>
                <a:t>CONTROL</a:t>
              </a:r>
              <a:endParaRPr lang="en-US" sz="2000" dirty="0">
                <a:effectLst/>
                <a:latin typeface="Arial" panose="020B0604020202020204" pitchFamily="34" charset="0"/>
              </a:endParaRPr>
            </a:p>
          </p:txBody>
        </p:sp>
        <p:sp>
          <p:nvSpPr>
            <p:cNvPr id="856076" name="Line 12"/>
            <p:cNvSpPr>
              <a:spLocks noChangeShapeType="1"/>
            </p:cNvSpPr>
            <p:nvPr/>
          </p:nvSpPr>
          <p:spPr bwMode="auto">
            <a:xfrm flipH="1">
              <a:off x="6781799" y="1676401"/>
              <a:ext cx="838200" cy="2209800"/>
            </a:xfrm>
            <a:prstGeom prst="line">
              <a:avLst/>
            </a:prstGeom>
            <a:noFill/>
            <a:ln w="12700">
              <a:solidFill>
                <a:srgbClr val="FF0000"/>
              </a:solidFill>
              <a:round/>
              <a:tailEnd type="triangle" w="med" len="med"/>
            </a:ln>
            <a:effectLst/>
          </p:spPr>
          <p:txBody>
            <a:bodyPr wrap="square">
              <a:spAutoFit/>
            </a:bodyPr>
            <a:lstStyle/>
            <a:p>
              <a:endParaRPr lang="en-US" dirty="0">
                <a:effectLst/>
              </a:endParaRPr>
            </a:p>
          </p:txBody>
        </p:sp>
        <p:sp>
          <p:nvSpPr>
            <p:cNvPr id="856078" name="Rectangle 14"/>
            <p:cNvSpPr>
              <a:spLocks noChangeArrowheads="1"/>
            </p:cNvSpPr>
            <p:nvPr/>
          </p:nvSpPr>
          <p:spPr bwMode="auto">
            <a:xfrm>
              <a:off x="5257800" y="1402080"/>
              <a:ext cx="1280160" cy="274320"/>
            </a:xfrm>
            <a:prstGeom prst="rect">
              <a:avLst/>
            </a:prstGeom>
            <a:solidFill>
              <a:schemeClr val="bg2"/>
            </a:solidFill>
            <a:ln w="12700" algn="ctr">
              <a:solidFill>
                <a:schemeClr val="tx1"/>
              </a:solidFill>
              <a:miter lim="800000"/>
            </a:ln>
            <a:effectLst/>
          </p:spPr>
          <p:txBody>
            <a:bodyPr wrap="none" anchor="ctr"/>
            <a:lstStyle/>
            <a:p>
              <a:pPr algn="ctr">
                <a:spcBef>
                  <a:spcPct val="0"/>
                </a:spcBef>
                <a:buClrTx/>
                <a:buFontTx/>
                <a:buNone/>
              </a:pPr>
              <a:r>
                <a:rPr lang="en-US" sz="2000" dirty="0">
                  <a:effectLst/>
                  <a:latin typeface="Arial" panose="020B0604020202020204" pitchFamily="34" charset="0"/>
                </a:rPr>
                <a:t>IMPROVE</a:t>
              </a:r>
              <a:endParaRPr lang="en-US" sz="2000" dirty="0">
                <a:effectLst/>
                <a:latin typeface="Arial" panose="020B0604020202020204" pitchFamily="34" charset="0"/>
              </a:endParaRPr>
            </a:p>
          </p:txBody>
        </p:sp>
        <p:sp>
          <p:nvSpPr>
            <p:cNvPr id="856079" name="Line 15"/>
            <p:cNvSpPr>
              <a:spLocks noChangeShapeType="1"/>
            </p:cNvSpPr>
            <p:nvPr/>
          </p:nvSpPr>
          <p:spPr bwMode="auto">
            <a:xfrm flipH="1">
              <a:off x="5788025" y="1667059"/>
              <a:ext cx="152400" cy="1167581"/>
            </a:xfrm>
            <a:prstGeom prst="line">
              <a:avLst/>
            </a:prstGeom>
            <a:noFill/>
            <a:ln w="12700">
              <a:solidFill>
                <a:srgbClr val="FF0000"/>
              </a:solidFill>
              <a:round/>
              <a:tailEnd type="triangle" w="med" len="med"/>
            </a:ln>
            <a:effectLst/>
          </p:spPr>
          <p:txBody>
            <a:bodyPr>
              <a:spAutoFit/>
            </a:bodyPr>
            <a:lstStyle/>
            <a:p>
              <a:endParaRPr lang="en-US" dirty="0">
                <a:effectLst/>
              </a:endParaRPr>
            </a:p>
          </p:txBody>
        </p:sp>
        <p:sp>
          <p:nvSpPr>
            <p:cNvPr id="856081" name="Rectangle 17"/>
            <p:cNvSpPr>
              <a:spLocks noChangeArrowheads="1"/>
            </p:cNvSpPr>
            <p:nvPr/>
          </p:nvSpPr>
          <p:spPr bwMode="auto">
            <a:xfrm>
              <a:off x="3657600" y="1402080"/>
              <a:ext cx="1280160" cy="274320"/>
            </a:xfrm>
            <a:prstGeom prst="rect">
              <a:avLst/>
            </a:prstGeom>
            <a:solidFill>
              <a:schemeClr val="bg2"/>
            </a:solidFill>
            <a:ln w="12700" algn="ctr">
              <a:solidFill>
                <a:schemeClr val="tx1"/>
              </a:solidFill>
              <a:miter lim="800000"/>
            </a:ln>
            <a:effectLst/>
          </p:spPr>
          <p:txBody>
            <a:bodyPr wrap="none" anchor="ctr"/>
            <a:lstStyle/>
            <a:p>
              <a:pPr algn="ctr">
                <a:spcBef>
                  <a:spcPct val="0"/>
                </a:spcBef>
                <a:buClrTx/>
                <a:buFontTx/>
                <a:buNone/>
              </a:pPr>
              <a:r>
                <a:rPr lang="en-US" sz="2000" dirty="0">
                  <a:effectLst/>
                  <a:latin typeface="Arial" panose="020B0604020202020204" pitchFamily="34" charset="0"/>
                </a:rPr>
                <a:t>ANALYZE</a:t>
              </a:r>
              <a:endParaRPr lang="en-US" sz="2000" dirty="0">
                <a:effectLst/>
                <a:latin typeface="Arial" panose="020B0604020202020204" pitchFamily="34" charset="0"/>
              </a:endParaRPr>
            </a:p>
          </p:txBody>
        </p:sp>
        <p:sp>
          <p:nvSpPr>
            <p:cNvPr id="856082" name="Line 18"/>
            <p:cNvSpPr>
              <a:spLocks noChangeShapeType="1"/>
            </p:cNvSpPr>
            <p:nvPr/>
          </p:nvSpPr>
          <p:spPr bwMode="auto">
            <a:xfrm>
              <a:off x="4080933" y="1676400"/>
              <a:ext cx="719667" cy="2133600"/>
            </a:xfrm>
            <a:prstGeom prst="line">
              <a:avLst/>
            </a:prstGeom>
            <a:noFill/>
            <a:ln w="12700">
              <a:solidFill>
                <a:srgbClr val="FF0000"/>
              </a:solidFill>
              <a:round/>
              <a:tailEnd type="triangle" w="med" len="med"/>
            </a:ln>
            <a:effectLst/>
          </p:spPr>
          <p:txBody>
            <a:bodyPr wrap="square">
              <a:spAutoFit/>
            </a:bodyPr>
            <a:lstStyle/>
            <a:p>
              <a:endParaRPr lang="en-US" dirty="0">
                <a:effectLst/>
              </a:endParaRPr>
            </a:p>
          </p:txBody>
        </p:sp>
        <p:sp>
          <p:nvSpPr>
            <p:cNvPr id="856084" name="Rectangle 20"/>
            <p:cNvSpPr>
              <a:spLocks noChangeArrowheads="1"/>
            </p:cNvSpPr>
            <p:nvPr/>
          </p:nvSpPr>
          <p:spPr bwMode="auto">
            <a:xfrm>
              <a:off x="2133600" y="1402080"/>
              <a:ext cx="1280160" cy="274320"/>
            </a:xfrm>
            <a:prstGeom prst="rect">
              <a:avLst/>
            </a:prstGeom>
            <a:solidFill>
              <a:schemeClr val="bg2"/>
            </a:solidFill>
            <a:ln w="12700" algn="ctr">
              <a:solidFill>
                <a:schemeClr val="tx1"/>
              </a:solidFill>
              <a:miter lim="800000"/>
            </a:ln>
            <a:effectLst/>
          </p:spPr>
          <p:txBody>
            <a:bodyPr wrap="none" anchor="ctr"/>
            <a:lstStyle/>
            <a:p>
              <a:pPr algn="ctr">
                <a:spcBef>
                  <a:spcPct val="0"/>
                </a:spcBef>
                <a:buClrTx/>
                <a:buFontTx/>
                <a:buNone/>
              </a:pPr>
              <a:r>
                <a:rPr lang="en-US" sz="2000" dirty="0">
                  <a:effectLst/>
                  <a:latin typeface="Arial" panose="020B0604020202020204" pitchFamily="34" charset="0"/>
                </a:rPr>
                <a:t>MEASURE</a:t>
              </a:r>
              <a:endParaRPr lang="en-US" sz="2000" dirty="0">
                <a:effectLst/>
                <a:latin typeface="Arial" panose="020B0604020202020204" pitchFamily="34" charset="0"/>
              </a:endParaRPr>
            </a:p>
          </p:txBody>
        </p:sp>
        <p:sp>
          <p:nvSpPr>
            <p:cNvPr id="856085" name="Line 21"/>
            <p:cNvSpPr>
              <a:spLocks noChangeShapeType="1"/>
            </p:cNvSpPr>
            <p:nvPr/>
          </p:nvSpPr>
          <p:spPr bwMode="auto">
            <a:xfrm>
              <a:off x="2667000" y="1664970"/>
              <a:ext cx="762000" cy="1238250"/>
            </a:xfrm>
            <a:prstGeom prst="line">
              <a:avLst/>
            </a:prstGeom>
            <a:noFill/>
            <a:ln w="12700">
              <a:solidFill>
                <a:srgbClr val="FF0000"/>
              </a:solidFill>
              <a:round/>
              <a:tailEnd type="triangle" w="med" len="med"/>
            </a:ln>
            <a:effectLst/>
          </p:spPr>
          <p:txBody>
            <a:bodyPr>
              <a:spAutoFit/>
            </a:bodyPr>
            <a:lstStyle/>
            <a:p>
              <a:endParaRPr lang="en-US" dirty="0">
                <a:effectLst/>
              </a:endParaRPr>
            </a:p>
          </p:txBody>
        </p:sp>
        <p:cxnSp>
          <p:nvCxnSpPr>
            <p:cNvPr id="24" name="Straight Arrow Connector 23"/>
            <p:cNvCxnSpPr/>
            <p:nvPr/>
          </p:nvCxnSpPr>
          <p:spPr>
            <a:xfrm rot="5400000" flipH="1" flipV="1">
              <a:off x="3550920" y="5085080"/>
              <a:ext cx="441960" cy="2286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018" name="Rectangle 2"/>
          <p:cNvSpPr>
            <a:spLocks noGrp="1" noChangeArrowheads="1"/>
          </p:cNvSpPr>
          <p:nvPr>
            <p:ph type="title"/>
          </p:nvPr>
        </p:nvSpPr>
        <p:spPr>
          <a:xfrm>
            <a:off x="1030356" y="44970"/>
            <a:ext cx="7086600" cy="934278"/>
          </a:xfrm>
        </p:spPr>
        <p:txBody>
          <a:bodyPr>
            <a:normAutofit/>
          </a:bodyPr>
          <a:lstStyle/>
          <a:p>
            <a:r>
              <a:rPr lang="en-US" dirty="0"/>
              <a:t>Black Belts and Green Belts</a:t>
            </a:r>
            <a:endParaRPr lang="en-US" dirty="0"/>
          </a:p>
        </p:txBody>
      </p:sp>
      <p:sp>
        <p:nvSpPr>
          <p:cNvPr id="726019" name="Rectangle 3"/>
          <p:cNvSpPr>
            <a:spLocks noGrp="1" noChangeArrowheads="1"/>
          </p:cNvSpPr>
          <p:nvPr>
            <p:ph type="body" sz="half" idx="1"/>
          </p:nvPr>
        </p:nvSpPr>
        <p:spPr>
          <a:xfrm>
            <a:off x="457200" y="1197431"/>
            <a:ext cx="6172200" cy="3276600"/>
          </a:xfrm>
        </p:spPr>
        <p:txBody>
          <a:bodyPr/>
          <a:lstStyle/>
          <a:p>
            <a:r>
              <a:rPr lang="en-US" sz="2800" dirty="0"/>
              <a:t>Black Belt</a:t>
            </a:r>
            <a:endParaRPr lang="en-US" sz="2800" dirty="0"/>
          </a:p>
          <a:p>
            <a:pPr lvl="1">
              <a:buFont typeface="Arial" panose="020B0604020202020204" pitchFamily="34" charset="0"/>
              <a:buChar char="•"/>
            </a:pPr>
            <a:r>
              <a:rPr lang="en-US" sz="2400" dirty="0"/>
              <a:t>project leader</a:t>
            </a:r>
            <a:endParaRPr lang="en-US" sz="2400" dirty="0"/>
          </a:p>
          <a:p>
            <a:r>
              <a:rPr lang="en-US" sz="2800" dirty="0"/>
              <a:t>Master Black Belt</a:t>
            </a:r>
            <a:endParaRPr lang="en-US" sz="2800" dirty="0"/>
          </a:p>
          <a:p>
            <a:pPr lvl="1">
              <a:buFont typeface="Arial" panose="020B0604020202020204" pitchFamily="34" charset="0"/>
              <a:buChar char="•"/>
            </a:pPr>
            <a:r>
              <a:rPr lang="en-US" sz="2400" dirty="0"/>
              <a:t>a teacher and mentor for Black Belts</a:t>
            </a:r>
            <a:endParaRPr lang="en-US" sz="2400" dirty="0"/>
          </a:p>
          <a:p>
            <a:r>
              <a:rPr lang="en-US" sz="2800" dirty="0"/>
              <a:t>Green Belts</a:t>
            </a:r>
            <a:endParaRPr lang="en-US" sz="2800" dirty="0"/>
          </a:p>
          <a:p>
            <a:pPr lvl="1">
              <a:buFont typeface="Arial" panose="020B0604020202020204" pitchFamily="34" charset="0"/>
              <a:buChar char="•"/>
            </a:pPr>
            <a:r>
              <a:rPr lang="en-US" sz="2400" dirty="0"/>
              <a:t>project team members</a:t>
            </a:r>
            <a:endParaRPr lang="en-US" sz="2400" dirty="0"/>
          </a:p>
        </p:txBody>
      </p:sp>
      <p:sp>
        <p:nvSpPr>
          <p:cNvPr id="726025" name="Rectangle 9"/>
          <p:cNvSpPr>
            <a:spLocks noChangeArrowheads="1"/>
          </p:cNvSpPr>
          <p:nvPr/>
        </p:nvSpPr>
        <p:spPr bwMode="auto">
          <a:xfrm>
            <a:off x="4572000" y="1295400"/>
            <a:ext cx="685800" cy="1676400"/>
          </a:xfrm>
          <a:prstGeom prst="rect">
            <a:avLst/>
          </a:prstGeom>
          <a:noFill/>
          <a:ln w="12700" algn="ctr">
            <a:noFill/>
            <a:miter lim="800000"/>
          </a:ln>
          <a:effectLst>
            <a:outerShdw dist="53882" dir="2700000" algn="ctr" rotWithShape="0">
              <a:srgbClr val="000000"/>
            </a:outerShdw>
          </a:effectLst>
        </p:spPr>
        <p:txBody>
          <a:bodyPr wrap="none" anchor="ctr">
            <a:spAutoFit/>
          </a:bodyPr>
          <a:lstStyle/>
          <a:p>
            <a:endParaRPr lang="en-US" dirty="0"/>
          </a:p>
        </p:txBody>
      </p:sp>
      <p:sp>
        <p:nvSpPr>
          <p:cNvPr id="726029" name="Rectangle 13"/>
          <p:cNvSpPr>
            <a:spLocks noChangeArrowheads="1"/>
          </p:cNvSpPr>
          <p:nvPr/>
        </p:nvSpPr>
        <p:spPr bwMode="auto">
          <a:xfrm>
            <a:off x="5562600" y="3200400"/>
            <a:ext cx="2971800" cy="1524000"/>
          </a:xfrm>
          <a:prstGeom prst="rect">
            <a:avLst/>
          </a:prstGeom>
          <a:noFill/>
          <a:ln w="12700" algn="ctr">
            <a:noFill/>
            <a:miter lim="800000"/>
          </a:ln>
          <a:effectLst>
            <a:outerShdw dist="53882" dir="2700000" algn="ctr" rotWithShape="0">
              <a:srgbClr val="000000"/>
            </a:outerShdw>
          </a:effectLst>
        </p:spPr>
        <p:txBody>
          <a:bodyPr wrap="none" anchor="ctr">
            <a:spAutoFit/>
          </a:bodyPr>
          <a:lstStyle/>
          <a:p>
            <a:endParaRPr lang="en-US" dirty="0"/>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6200"/>
            <a:ext cx="8229600" cy="868362"/>
          </a:xfrm>
        </p:spPr>
        <p:txBody>
          <a:bodyPr/>
          <a:lstStyle/>
          <a:p>
            <a:r>
              <a:rPr lang="en-US" dirty="0"/>
              <a:t>Six Sigma Tools - 1</a:t>
            </a:r>
            <a:endParaRPr lang="en-US" dirty="0"/>
          </a:p>
        </p:txBody>
      </p:sp>
      <p:sp>
        <p:nvSpPr>
          <p:cNvPr id="9" name="Content Placeholder 8"/>
          <p:cNvSpPr>
            <a:spLocks noGrp="1"/>
          </p:cNvSpPr>
          <p:nvPr>
            <p:ph idx="1"/>
          </p:nvPr>
        </p:nvSpPr>
        <p:spPr>
          <a:xfrm>
            <a:off x="457200" y="1188720"/>
            <a:ext cx="8229600" cy="5212080"/>
          </a:xfrm>
        </p:spPr>
        <p:txBody>
          <a:bodyPr>
            <a:normAutofit/>
          </a:bodyPr>
          <a:lstStyle/>
          <a:p>
            <a:r>
              <a:rPr lang="en-US" dirty="0"/>
              <a:t>Quality Function Deployment (QFD)</a:t>
            </a:r>
            <a:endParaRPr lang="en-US" dirty="0"/>
          </a:p>
          <a:p>
            <a:pPr lvl="1"/>
            <a:r>
              <a:rPr lang="en-US" dirty="0"/>
              <a:t>capture the “voice of the customer”</a:t>
            </a:r>
            <a:endParaRPr lang="en-US" dirty="0"/>
          </a:p>
          <a:p>
            <a:r>
              <a:rPr lang="en-US" dirty="0"/>
              <a:t>Cause &amp; Effect Matrix</a:t>
            </a:r>
            <a:endParaRPr lang="en-US" dirty="0"/>
          </a:p>
          <a:p>
            <a:pPr lvl="1"/>
            <a:r>
              <a:rPr lang="en-US" sz="2400" dirty="0"/>
              <a:t>identify and prioritize causes of a problem</a:t>
            </a:r>
            <a:endParaRPr lang="en-US" sz="2400" dirty="0"/>
          </a:p>
          <a:p>
            <a:r>
              <a:rPr lang="en-US" dirty="0"/>
              <a:t>Failure Modes and Affects Analysis (FMEA)</a:t>
            </a:r>
            <a:endParaRPr lang="en-US" dirty="0"/>
          </a:p>
          <a:p>
            <a:pPr lvl="1"/>
            <a:r>
              <a:rPr lang="en-US" sz="2400" dirty="0"/>
              <a:t>analyze potential problems before they occur</a:t>
            </a:r>
            <a:endParaRPr lang="en-US" sz="2400" dirty="0"/>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6200"/>
            <a:ext cx="8229600" cy="868362"/>
          </a:xfrm>
        </p:spPr>
        <p:txBody>
          <a:bodyPr/>
          <a:lstStyle/>
          <a:p>
            <a:r>
              <a:rPr lang="en-US" dirty="0"/>
              <a:t>Six Sigma Tools - 2</a:t>
            </a:r>
            <a:endParaRPr lang="en-US" dirty="0"/>
          </a:p>
        </p:txBody>
      </p:sp>
      <p:sp>
        <p:nvSpPr>
          <p:cNvPr id="9" name="Content Placeholder 8"/>
          <p:cNvSpPr>
            <a:spLocks noGrp="1"/>
          </p:cNvSpPr>
          <p:nvPr>
            <p:ph idx="1"/>
          </p:nvPr>
        </p:nvSpPr>
        <p:spPr>
          <a:xfrm>
            <a:off x="505840" y="1208176"/>
            <a:ext cx="8229600" cy="4450080"/>
          </a:xfrm>
        </p:spPr>
        <p:txBody>
          <a:bodyPr>
            <a:normAutofit/>
          </a:bodyPr>
          <a:lstStyle/>
          <a:p>
            <a:r>
              <a:rPr lang="en-US" dirty="0"/>
              <a:t>t-Test</a:t>
            </a:r>
            <a:endParaRPr lang="en-US" dirty="0"/>
          </a:p>
          <a:p>
            <a:pPr lvl="1"/>
            <a:r>
              <a:rPr lang="en-US" sz="2400" dirty="0"/>
              <a:t>test for differences between groups</a:t>
            </a:r>
            <a:endParaRPr lang="en-US" sz="2400" dirty="0"/>
          </a:p>
          <a:p>
            <a:r>
              <a:rPr lang="en-US" dirty="0"/>
              <a:t>Statistical Process Control (SPC) Chart</a:t>
            </a:r>
            <a:endParaRPr lang="en-US" dirty="0"/>
          </a:p>
          <a:p>
            <a:pPr lvl="1"/>
            <a:r>
              <a:rPr lang="en-US" sz="2400" dirty="0"/>
              <a:t>monitor a process over time for variations</a:t>
            </a:r>
            <a:endParaRPr lang="en-US" sz="2400" dirty="0"/>
          </a:p>
          <a:p>
            <a:r>
              <a:rPr lang="en-US" dirty="0"/>
              <a:t>Design of Experiments (DOE)</a:t>
            </a:r>
            <a:endParaRPr lang="en-US" dirty="0"/>
          </a:p>
          <a:p>
            <a:pPr lvl="1"/>
            <a:r>
              <a:rPr lang="en-US" sz="2400" dirty="0"/>
              <a:t>determining relationships between factors affecting inputs and outputs of a process</a:t>
            </a:r>
            <a:endParaRPr lang="en-US" sz="2400" dirty="0"/>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7090" name="Rectangle 2"/>
          <p:cNvSpPr>
            <a:spLocks noGrp="1" noChangeArrowheads="1"/>
          </p:cNvSpPr>
          <p:nvPr>
            <p:ph type="title"/>
          </p:nvPr>
        </p:nvSpPr>
        <p:spPr>
          <a:xfrm>
            <a:off x="331305" y="107566"/>
            <a:ext cx="8458200" cy="792162"/>
          </a:xfrm>
        </p:spPr>
        <p:txBody>
          <a:bodyPr/>
          <a:lstStyle/>
          <a:p>
            <a:r>
              <a:rPr lang="en-US" dirty="0"/>
              <a:t>Design for Six Sigma (DFSS)</a:t>
            </a:r>
            <a:endParaRPr lang="en-US" dirty="0"/>
          </a:p>
        </p:txBody>
      </p:sp>
      <p:sp>
        <p:nvSpPr>
          <p:cNvPr id="857091" name="Rectangle 3"/>
          <p:cNvSpPr>
            <a:spLocks noGrp="1" noChangeArrowheads="1"/>
          </p:cNvSpPr>
          <p:nvPr>
            <p:ph idx="1"/>
          </p:nvPr>
        </p:nvSpPr>
        <p:spPr>
          <a:xfrm>
            <a:off x="478982" y="1197434"/>
            <a:ext cx="7958138" cy="4262437"/>
          </a:xfrm>
        </p:spPr>
        <p:txBody>
          <a:bodyPr/>
          <a:lstStyle/>
          <a:p>
            <a:r>
              <a:rPr lang="en-US" dirty="0"/>
              <a:t>A systematic approach to designing products and processes that will achieve Six Sigma</a:t>
            </a:r>
            <a:endParaRPr lang="en-US" dirty="0"/>
          </a:p>
          <a:p>
            <a:r>
              <a:rPr lang="en-US" dirty="0"/>
              <a:t>Uses same basic approach as breakthrough strategy</a:t>
            </a:r>
            <a:endParaRPr lang="en-US" dirty="0"/>
          </a:p>
          <a:p>
            <a:r>
              <a:rPr lang="en-US" dirty="0"/>
              <a:t>Employs the strategy up front in the design and development phases</a:t>
            </a:r>
            <a:endParaRPr lang="en-US" dirty="0"/>
          </a:p>
          <a:p>
            <a:r>
              <a:rPr lang="en-US" dirty="0"/>
              <a:t>A more effective and less expensive way to achieve Six Sigma</a:t>
            </a:r>
            <a:endParaRPr lang="en-US" dirty="0"/>
          </a:p>
          <a:p>
            <a:endParaRPr lang="en-US" dirty="0"/>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1760"/>
            <a:ext cx="8229600" cy="792162"/>
          </a:xfrm>
        </p:spPr>
        <p:txBody>
          <a:bodyPr/>
          <a:lstStyle/>
          <a:p>
            <a:r>
              <a:rPr lang="en-US" dirty="0"/>
              <a:t>Lean Six Sigma</a:t>
            </a:r>
            <a:endParaRPr lang="en-US" dirty="0"/>
          </a:p>
        </p:txBody>
      </p:sp>
      <p:sp>
        <p:nvSpPr>
          <p:cNvPr id="3" name="Content Placeholder 2"/>
          <p:cNvSpPr>
            <a:spLocks noGrp="1"/>
          </p:cNvSpPr>
          <p:nvPr>
            <p:ph idx="1"/>
          </p:nvPr>
        </p:nvSpPr>
        <p:spPr>
          <a:xfrm>
            <a:off x="457200" y="1203960"/>
            <a:ext cx="8229600" cy="4525963"/>
          </a:xfrm>
        </p:spPr>
        <p:txBody>
          <a:bodyPr>
            <a:normAutofit/>
          </a:bodyPr>
          <a:lstStyle/>
          <a:p>
            <a:r>
              <a:rPr lang="en-US" dirty="0"/>
              <a:t>Integrate Six Sigma and “lean systems” (Ch 16)</a:t>
            </a:r>
            <a:endParaRPr lang="en-US" dirty="0"/>
          </a:p>
          <a:p>
            <a:r>
              <a:rPr lang="en-US" dirty="0"/>
              <a:t>Lean seeks to optimize process flows</a:t>
            </a:r>
            <a:endParaRPr lang="en-US" dirty="0"/>
          </a:p>
          <a:p>
            <a:r>
              <a:rPr lang="en-US" dirty="0"/>
              <a:t>Lean extends earlier efforts in efficiency</a:t>
            </a:r>
            <a:endParaRPr lang="en-US" dirty="0"/>
          </a:p>
          <a:p>
            <a:r>
              <a:rPr lang="en-US" dirty="0"/>
              <a:t>Lean process improvement steps</a:t>
            </a:r>
            <a:endParaRPr lang="en-US" dirty="0"/>
          </a:p>
          <a:p>
            <a:pPr marL="971550" lvl="1" indent="-514350">
              <a:buFont typeface="+mj-lt"/>
              <a:buAutoNum type="arabicPeriod"/>
            </a:pPr>
            <a:r>
              <a:rPr lang="en-US" sz="2400" dirty="0"/>
              <a:t>determine what creates value for customers</a:t>
            </a:r>
            <a:endParaRPr lang="en-US" sz="2400" dirty="0"/>
          </a:p>
          <a:p>
            <a:pPr marL="971550" lvl="1" indent="-514350">
              <a:buFont typeface="+mj-lt"/>
              <a:buAutoNum type="arabicPeriod"/>
            </a:pPr>
            <a:r>
              <a:rPr lang="en-US" sz="2400" dirty="0"/>
              <a:t>identify “value stream”</a:t>
            </a:r>
            <a:endParaRPr lang="en-US" sz="2400" dirty="0"/>
          </a:p>
          <a:p>
            <a:pPr marL="971550" lvl="1" indent="-514350">
              <a:buFont typeface="+mj-lt"/>
              <a:buAutoNum type="arabicPeriod"/>
            </a:pPr>
            <a:r>
              <a:rPr lang="en-US" sz="2400" dirty="0"/>
              <a:t>remove waste in the value stream</a:t>
            </a:r>
            <a:endParaRPr lang="en-US" sz="2400" dirty="0"/>
          </a:p>
          <a:p>
            <a:pPr marL="971550" lvl="1" indent="-514350">
              <a:buFont typeface="+mj-lt"/>
              <a:buAutoNum type="arabicPeriod"/>
            </a:pPr>
            <a:r>
              <a:rPr lang="en-US" sz="2400" dirty="0"/>
              <a:t>make process responsive to customer needs</a:t>
            </a:r>
            <a:endParaRPr lang="en-US" sz="2400" dirty="0"/>
          </a:p>
          <a:p>
            <a:pPr marL="971550" lvl="1" indent="-514350">
              <a:buFont typeface="+mj-lt"/>
              <a:buAutoNum type="arabicPeriod"/>
            </a:pPr>
            <a:r>
              <a:rPr lang="en-US" sz="2400" dirty="0"/>
              <a:t>continually repeat attempts to remove waste</a:t>
            </a:r>
            <a:endParaRPr lang="en-US" sz="2400" dirty="0"/>
          </a:p>
          <a:p>
            <a:endParaRPr lang="en-US" dirty="0"/>
          </a:p>
          <a:p>
            <a:endParaRPr lang="en-US" dirty="0"/>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120"/>
            <a:ext cx="8229600" cy="868362"/>
          </a:xfrm>
        </p:spPr>
        <p:txBody>
          <a:bodyPr/>
          <a:lstStyle/>
          <a:p>
            <a:r>
              <a:rPr lang="en-US" dirty="0"/>
              <a:t>Lean Six Sigma</a:t>
            </a:r>
            <a:endParaRPr lang="en-US" dirty="0"/>
          </a:p>
        </p:txBody>
      </p:sp>
      <p:sp>
        <p:nvSpPr>
          <p:cNvPr id="3" name="Content Placeholder 2"/>
          <p:cNvSpPr>
            <a:spLocks noGrp="1"/>
          </p:cNvSpPr>
          <p:nvPr>
            <p:ph idx="1"/>
          </p:nvPr>
        </p:nvSpPr>
        <p:spPr>
          <a:xfrm>
            <a:off x="457200" y="1203960"/>
            <a:ext cx="8229600" cy="4525963"/>
          </a:xfrm>
        </p:spPr>
        <p:txBody>
          <a:bodyPr/>
          <a:lstStyle/>
          <a:p>
            <a:r>
              <a:rPr lang="en-US" dirty="0"/>
              <a:t>Six Sigma and Lean seek </a:t>
            </a:r>
            <a:endParaRPr lang="en-US" dirty="0"/>
          </a:p>
          <a:p>
            <a:pPr lvl="1"/>
            <a:r>
              <a:rPr lang="en-US" dirty="0"/>
              <a:t>process improvements</a:t>
            </a:r>
            <a:endParaRPr lang="en-US" dirty="0"/>
          </a:p>
          <a:p>
            <a:pPr lvl="1"/>
            <a:r>
              <a:rPr lang="en-US" dirty="0"/>
              <a:t>Increased value to customers</a:t>
            </a:r>
            <a:endParaRPr lang="en-US" dirty="0"/>
          </a:p>
          <a:p>
            <a:r>
              <a:rPr lang="en-US" dirty="0"/>
              <a:t>They approach the goals in different, complementary ways</a:t>
            </a:r>
            <a:endParaRPr lang="en-US" dirty="0"/>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120"/>
            <a:ext cx="8229600" cy="868362"/>
          </a:xfrm>
        </p:spPr>
        <p:txBody>
          <a:bodyPr/>
          <a:lstStyle/>
          <a:p>
            <a:r>
              <a:rPr lang="en-US" dirty="0"/>
              <a:t>Profitability</a:t>
            </a:r>
            <a:endParaRPr lang="en-US" dirty="0"/>
          </a:p>
        </p:txBody>
      </p:sp>
      <p:sp>
        <p:nvSpPr>
          <p:cNvPr id="3" name="Content Placeholder 2"/>
          <p:cNvSpPr>
            <a:spLocks noGrp="1"/>
          </p:cNvSpPr>
          <p:nvPr>
            <p:ph idx="1"/>
          </p:nvPr>
        </p:nvSpPr>
        <p:spPr>
          <a:xfrm>
            <a:off x="457200" y="1203960"/>
            <a:ext cx="8534400" cy="4525963"/>
          </a:xfrm>
        </p:spPr>
        <p:txBody>
          <a:bodyPr/>
          <a:lstStyle/>
          <a:p>
            <a:r>
              <a:rPr lang="en-US" dirty="0"/>
              <a:t>The typical criterion for selecting Six Sigma projects</a:t>
            </a:r>
            <a:endParaRPr lang="en-US" dirty="0"/>
          </a:p>
          <a:p>
            <a:r>
              <a:rPr lang="en-US" dirty="0"/>
              <a:t>One of the factors distinguishing Six Sigma from TQM</a:t>
            </a:r>
            <a:endParaRPr lang="en-US" dirty="0"/>
          </a:p>
          <a:p>
            <a:r>
              <a:rPr lang="en-US" dirty="0"/>
              <a:t>“Quality is not only free, it is an honest-to-everything profit maker”</a:t>
            </a:r>
            <a:endParaRPr lang="en-US" dirty="0"/>
          </a:p>
          <a:p>
            <a:r>
              <a:rPr lang="en-US" dirty="0"/>
              <a:t>Quality improvements reduce costs of poor quality</a:t>
            </a:r>
            <a:endParaRPr lang="en-US" dirty="0"/>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1246585" y="1721644"/>
            <a:ext cx="6650831" cy="3414713"/>
          </a:xfrm>
          <a:prstGeom prst="rect">
            <a:avLst/>
          </a:prstGeom>
        </p:spPr>
      </p:pic>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1471613" y="1571625"/>
            <a:ext cx="6200775" cy="3714750"/>
          </a:xfrm>
          <a:prstGeom prst="rect">
            <a:avLst/>
          </a:prstGeom>
        </p:spPr>
      </p:pic>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1107281" y="1689497"/>
            <a:ext cx="6929438" cy="3479006"/>
          </a:xfrm>
          <a:prstGeom prst="rect">
            <a:avLst/>
          </a:prstGeom>
        </p:spPr>
      </p:pic>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1042988" y="1593056"/>
            <a:ext cx="7058025" cy="3671888"/>
          </a:xfrm>
          <a:prstGeom prst="rect">
            <a:avLst/>
          </a:prstGeom>
        </p:spPr>
      </p:pic>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1132285" y="1607344"/>
            <a:ext cx="6879431" cy="3643313"/>
          </a:xfrm>
          <a:prstGeom prst="rect">
            <a:avLst/>
          </a:prstGeom>
        </p:spPr>
      </p:pic>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1075135" y="1625203"/>
            <a:ext cx="6993731" cy="3607594"/>
          </a:xfrm>
          <a:prstGeom prst="rect">
            <a:avLst/>
          </a:prstGeom>
        </p:spPr>
      </p:pic>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1003697" y="1635919"/>
            <a:ext cx="7136606" cy="3586163"/>
          </a:xfrm>
          <a:prstGeom prst="rect">
            <a:avLst/>
          </a:prstGeom>
        </p:spPr>
      </p:pic>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1117997" y="1700213"/>
            <a:ext cx="6908006" cy="3457575"/>
          </a:xfrm>
          <a:prstGeom prst="rect">
            <a:avLst/>
          </a:prstGeom>
        </p:spPr>
      </p:pic>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1396603" y="1603772"/>
            <a:ext cx="6350794" cy="3650456"/>
          </a:xfrm>
          <a:prstGeom prst="rect">
            <a:avLst/>
          </a:prstGeom>
        </p:spPr>
      </p:pic>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p:nvPr/>
        </p:nvSpPr>
        <p:spPr>
          <a:xfrm>
            <a:off x="457200" y="1203960"/>
            <a:ext cx="8534400" cy="4525963"/>
          </a:xfrm>
          <a:prstGeom prst="rect">
            <a:avLst/>
          </a:prstGeo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lang="en-US" sz="2800" kern="1200" baseline="0" smtClean="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dirty="0" smtClean="0">
                <a:effectLst/>
              </a:rPr>
              <a:t>The </a:t>
            </a:r>
            <a:r>
              <a:rPr lang="en-US" dirty="0" err="1" smtClean="0">
                <a:effectLst/>
              </a:rPr>
              <a:t>Medtek</a:t>
            </a:r>
            <a:r>
              <a:rPr lang="en-US" dirty="0" smtClean="0">
                <a:effectLst/>
              </a:rPr>
              <a:t> Company produce parts for an electronic bed tracking system (BTS) it sells to medical suppliers and hospitals. It contracted for and sold 1,000 units of one of its products during the past quarter for $1000 each resulting in total sales of $1,000,000. During the quarter, the company incurred variable costs of $600,000, so that the unit variable cost was $600. The company also incurred fixed costs of $350,000 during the quarter. This resulted in a profit of $50,000 as shown in the following income statement:</a:t>
            </a:r>
            <a:endParaRPr lang="en-US" dirty="0">
              <a:effectLst/>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828800" y="1447800"/>
          <a:ext cx="5943600" cy="1463040"/>
        </p:xfrm>
        <a:graphic>
          <a:graphicData uri="http://schemas.openxmlformats.org/drawingml/2006/table">
            <a:tbl>
              <a:tblPr firstRow="1" bandRow="1">
                <a:tableStyleId>{5C22544A-7EE6-4342-B048-85BDC9FD1C3A}</a:tableStyleId>
              </a:tblPr>
              <a:tblGrid>
                <a:gridCol w="2971800"/>
                <a:gridCol w="2971800"/>
              </a:tblGrid>
              <a:tr h="323850">
                <a:tc>
                  <a:txBody>
                    <a:bodyPr/>
                    <a:lstStyle/>
                    <a:p>
                      <a:pPr algn="ctr"/>
                      <a:r>
                        <a:rPr lang="en-IN" dirty="0" smtClean="0">
                          <a:solidFill>
                            <a:schemeClr val="tx1"/>
                          </a:solidFill>
                        </a:rPr>
                        <a:t>Sales</a:t>
                      </a:r>
                      <a:endParaRPr lang="en-IN" dirty="0">
                        <a:solidFill>
                          <a:schemeClr val="tx1"/>
                        </a:solidFill>
                      </a:endParaRPr>
                    </a:p>
                  </a:txBody>
                  <a:tcPr/>
                </a:tc>
                <a:tc>
                  <a:txBody>
                    <a:bodyPr/>
                    <a:lstStyle/>
                    <a:p>
                      <a:pPr algn="ctr"/>
                      <a:r>
                        <a:rPr lang="en-IN" dirty="0" smtClean="0">
                          <a:solidFill>
                            <a:schemeClr val="tx1"/>
                          </a:solidFill>
                        </a:rPr>
                        <a:t>$1000000</a:t>
                      </a:r>
                      <a:endParaRPr lang="en-IN" dirty="0">
                        <a:solidFill>
                          <a:schemeClr val="tx1"/>
                        </a:solidFill>
                      </a:endParaRPr>
                    </a:p>
                  </a:txBody>
                  <a:tcPr/>
                </a:tc>
              </a:tr>
              <a:tr h="323850">
                <a:tc>
                  <a:txBody>
                    <a:bodyPr/>
                    <a:lstStyle/>
                    <a:p>
                      <a:pPr algn="ctr"/>
                      <a:r>
                        <a:rPr lang="en-IN" dirty="0" smtClean="0">
                          <a:solidFill>
                            <a:schemeClr val="tx1"/>
                          </a:solidFill>
                        </a:rPr>
                        <a:t>Variable costs</a:t>
                      </a:r>
                      <a:endParaRPr lang="en-IN" dirty="0">
                        <a:solidFill>
                          <a:schemeClr val="tx1"/>
                        </a:solidFill>
                      </a:endParaRPr>
                    </a:p>
                  </a:txBody>
                  <a:tcPr/>
                </a:tc>
                <a:tc>
                  <a:txBody>
                    <a:bodyPr/>
                    <a:lstStyle/>
                    <a:p>
                      <a:pPr algn="ctr"/>
                      <a:r>
                        <a:rPr lang="en-IN" dirty="0" smtClean="0">
                          <a:solidFill>
                            <a:schemeClr val="tx1"/>
                          </a:solidFill>
                        </a:rPr>
                        <a:t>$600,000</a:t>
                      </a:r>
                      <a:endParaRPr lang="en-IN" dirty="0">
                        <a:solidFill>
                          <a:schemeClr val="tx1"/>
                        </a:solidFill>
                      </a:endParaRPr>
                    </a:p>
                  </a:txBody>
                  <a:tcPr/>
                </a:tc>
              </a:tr>
              <a:tr h="323850">
                <a:tc>
                  <a:txBody>
                    <a:bodyPr/>
                    <a:lstStyle/>
                    <a:p>
                      <a:pPr algn="ctr"/>
                      <a:r>
                        <a:rPr lang="en-IN" dirty="0" smtClean="0">
                          <a:solidFill>
                            <a:schemeClr val="tx1"/>
                          </a:solidFill>
                        </a:rPr>
                        <a:t>Fixed costs</a:t>
                      </a:r>
                      <a:endParaRPr lang="en-IN" dirty="0">
                        <a:solidFill>
                          <a:schemeClr val="tx1"/>
                        </a:solidFill>
                      </a:endParaRPr>
                    </a:p>
                  </a:txBody>
                  <a:tcPr/>
                </a:tc>
                <a:tc>
                  <a:txBody>
                    <a:bodyPr/>
                    <a:lstStyle/>
                    <a:p>
                      <a:pPr algn="ctr"/>
                      <a:r>
                        <a:rPr lang="en-IN" dirty="0" smtClean="0">
                          <a:solidFill>
                            <a:schemeClr val="tx1"/>
                          </a:solidFill>
                        </a:rPr>
                        <a:t>$350,000</a:t>
                      </a:r>
                      <a:endParaRPr lang="en-IN" dirty="0">
                        <a:solidFill>
                          <a:schemeClr val="tx1"/>
                        </a:solidFill>
                      </a:endParaRPr>
                    </a:p>
                  </a:txBody>
                  <a:tcPr/>
                </a:tc>
              </a:tr>
              <a:tr h="323850">
                <a:tc>
                  <a:txBody>
                    <a:bodyPr/>
                    <a:lstStyle/>
                    <a:p>
                      <a:pPr algn="ctr"/>
                      <a:r>
                        <a:rPr lang="en-IN" dirty="0" smtClean="0">
                          <a:solidFill>
                            <a:schemeClr val="tx1"/>
                          </a:solidFill>
                        </a:rPr>
                        <a:t>Profit</a:t>
                      </a:r>
                      <a:endParaRPr lang="en-IN" dirty="0">
                        <a:solidFill>
                          <a:schemeClr val="tx1"/>
                        </a:solidFill>
                      </a:endParaRPr>
                    </a:p>
                  </a:txBody>
                  <a:tcPr/>
                </a:tc>
                <a:tc>
                  <a:txBody>
                    <a:bodyPr/>
                    <a:lstStyle/>
                    <a:p>
                      <a:pPr algn="ctr"/>
                      <a:r>
                        <a:rPr lang="en-IN" dirty="0" smtClean="0">
                          <a:solidFill>
                            <a:schemeClr val="tx1"/>
                          </a:solidFill>
                        </a:rPr>
                        <a:t>   $50,000</a:t>
                      </a:r>
                      <a:endParaRPr lang="en-IN" dirty="0">
                        <a:solidFill>
                          <a:schemeClr val="tx1"/>
                        </a:solidFill>
                      </a:endParaRPr>
                    </a:p>
                  </a:txBody>
                  <a:tcPr/>
                </a:tc>
              </a:tr>
            </a:tbl>
          </a:graphicData>
        </a:graphic>
      </p:graphicFrame>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428"/>
            <a:ext cx="8229600" cy="1143000"/>
          </a:xfrm>
        </p:spPr>
        <p:txBody>
          <a:bodyPr/>
          <a:lstStyle/>
          <a:p>
            <a:r>
              <a:rPr lang="en-US" dirty="0"/>
              <a:t>Cost Impact of Six Sigma</a:t>
            </a:r>
            <a:endParaRPr lang="en-US" dirty="0"/>
          </a:p>
        </p:txBody>
      </p:sp>
      <p:sp>
        <p:nvSpPr>
          <p:cNvPr id="3" name="Content Placeholder 2"/>
          <p:cNvSpPr>
            <a:spLocks noGrp="1"/>
          </p:cNvSpPr>
          <p:nvPr>
            <p:ph idx="1"/>
          </p:nvPr>
        </p:nvSpPr>
        <p:spPr>
          <a:xfrm>
            <a:off x="457200" y="1273628"/>
            <a:ext cx="8229600" cy="4525963"/>
          </a:xfrm>
        </p:spPr>
        <p:txBody>
          <a:bodyPr>
            <a:normAutofit fontScale="92500"/>
          </a:bodyPr>
          <a:lstStyle/>
          <a:p>
            <a:pPr>
              <a:buNone/>
            </a:pPr>
            <a:r>
              <a:rPr lang="en-US" sz="2400" dirty="0"/>
              <a:t>Medtek Company implements Six Sigma to reduce defects from 10% to 0 %. Then spend $120,000 for more change.</a:t>
            </a:r>
            <a:endParaRPr lang="en-US" sz="2400" dirty="0"/>
          </a:p>
          <a:p>
            <a:pPr>
              <a:buNone/>
            </a:pPr>
            <a:r>
              <a:rPr lang="en-US" sz="2400" dirty="0">
                <a:solidFill>
                  <a:schemeClr val="tx1"/>
                </a:solidFill>
              </a:rPr>
              <a:t>								After Six</a:t>
            </a:r>
            <a:endParaRPr lang="en-US" sz="2400" dirty="0">
              <a:solidFill>
                <a:schemeClr val="tx1"/>
              </a:solidFill>
            </a:endParaRPr>
          </a:p>
          <a:p>
            <a:pPr>
              <a:buNone/>
              <a:tabLst>
                <a:tab pos="3206750" algn="r"/>
                <a:tab pos="4639945" algn="ctr"/>
                <a:tab pos="5372100" algn="r"/>
                <a:tab pos="7154545" algn="ctr"/>
                <a:tab pos="7772400" algn="r"/>
              </a:tabLst>
            </a:pPr>
            <a:r>
              <a:rPr lang="en-US" sz="2400" dirty="0">
                <a:solidFill>
                  <a:schemeClr val="tx1"/>
                </a:solidFill>
              </a:rPr>
              <a:t>		</a:t>
            </a:r>
            <a:r>
              <a:rPr lang="en-US" sz="2400" u="sng" dirty="0">
                <a:solidFill>
                  <a:schemeClr val="tx1"/>
                </a:solidFill>
              </a:rPr>
              <a:t>Original</a:t>
            </a:r>
            <a:r>
              <a:rPr lang="en-US" sz="2400" dirty="0">
                <a:solidFill>
                  <a:schemeClr val="tx1"/>
                </a:solidFill>
              </a:rPr>
              <a:t>	</a:t>
            </a:r>
            <a:r>
              <a:rPr lang="en-US" sz="2400" u="sng" dirty="0">
                <a:solidFill>
                  <a:schemeClr val="tx1"/>
                </a:solidFill>
              </a:rPr>
              <a:t>After Changes	Sigma Costs</a:t>
            </a:r>
            <a:endParaRPr lang="en-US" sz="2400" u="sng" dirty="0">
              <a:solidFill>
                <a:schemeClr val="tx1"/>
              </a:solidFill>
            </a:endParaRPr>
          </a:p>
          <a:p>
            <a:pPr>
              <a:buNone/>
              <a:tabLst>
                <a:tab pos="3206750" algn="r"/>
                <a:tab pos="5372100" algn="r"/>
                <a:tab pos="7772400" algn="r"/>
              </a:tabLst>
            </a:pPr>
            <a:r>
              <a:rPr lang="en-US" sz="2400" dirty="0">
                <a:solidFill>
                  <a:schemeClr val="tx1"/>
                </a:solidFill>
              </a:rPr>
              <a:t>Sales 	$1,000,000	1,000,000	 1,000,000</a:t>
            </a:r>
            <a:endParaRPr lang="en-US" sz="2400" dirty="0">
              <a:solidFill>
                <a:schemeClr val="tx1"/>
              </a:solidFill>
            </a:endParaRPr>
          </a:p>
          <a:p>
            <a:pPr>
              <a:buNone/>
              <a:tabLst>
                <a:tab pos="3206750" algn="r"/>
                <a:tab pos="5372100" algn="r"/>
                <a:tab pos="7772400" algn="r"/>
              </a:tabLst>
            </a:pPr>
            <a:r>
              <a:rPr lang="en-US" sz="2400" dirty="0">
                <a:solidFill>
                  <a:schemeClr val="tx1"/>
                </a:solidFill>
              </a:rPr>
              <a:t>Variable cost	 600,000	540,054	 540,054</a:t>
            </a:r>
            <a:endParaRPr lang="en-US" sz="2400" dirty="0">
              <a:solidFill>
                <a:schemeClr val="tx1"/>
              </a:solidFill>
            </a:endParaRPr>
          </a:p>
          <a:p>
            <a:pPr>
              <a:buNone/>
              <a:tabLst>
                <a:tab pos="3206750" algn="r"/>
                <a:tab pos="5372100" algn="r"/>
                <a:tab pos="7772400" algn="r"/>
              </a:tabLst>
            </a:pPr>
            <a:r>
              <a:rPr lang="en-US" sz="2400" u="sng" dirty="0">
                <a:solidFill>
                  <a:schemeClr val="tx1"/>
                </a:solidFill>
              </a:rPr>
              <a:t>Fixed cost	350,000	350,000	 360,000</a:t>
            </a:r>
            <a:endParaRPr lang="en-US" sz="2400" u="sng" dirty="0">
              <a:solidFill>
                <a:schemeClr val="tx1"/>
              </a:solidFill>
            </a:endParaRPr>
          </a:p>
          <a:p>
            <a:pPr>
              <a:buNone/>
              <a:tabLst>
                <a:tab pos="3206750" algn="r"/>
                <a:tab pos="5372100" algn="r"/>
                <a:tab pos="7772400" algn="r"/>
              </a:tabLst>
            </a:pPr>
            <a:r>
              <a:rPr lang="en-US" sz="2400" dirty="0">
                <a:solidFill>
                  <a:schemeClr val="tx1"/>
                </a:solidFill>
              </a:rPr>
              <a:t>Profit	50,000	109,946	99,946</a:t>
            </a:r>
            <a:endParaRPr lang="en-US" sz="2400" dirty="0">
              <a:solidFill>
                <a:schemeClr val="tx1"/>
              </a:solidFill>
            </a:endParaRPr>
          </a:p>
          <a:p>
            <a:pPr>
              <a:buNone/>
              <a:tabLst>
                <a:tab pos="3206750" algn="r"/>
                <a:tab pos="5436870" algn="r"/>
                <a:tab pos="7995920" algn="r"/>
              </a:tabLst>
            </a:pPr>
            <a:r>
              <a:rPr lang="en-US" sz="2400" dirty="0">
                <a:solidFill>
                  <a:schemeClr val="tx1"/>
                </a:solidFill>
              </a:rPr>
              <a:t>			Doubled	33.3% return</a:t>
            </a:r>
            <a:endParaRPr lang="en-US" sz="2400" dirty="0">
              <a:solidFill>
                <a:schemeClr val="tx1"/>
              </a:solidFill>
            </a:endParaRPr>
          </a:p>
          <a:p>
            <a:pPr>
              <a:buNone/>
              <a:tabLst>
                <a:tab pos="3206750" algn="r"/>
                <a:tab pos="5949950" algn="r"/>
              </a:tabLst>
            </a:pPr>
            <a:endParaRPr lang="en-US" sz="2400" dirty="0">
              <a:solidFill>
                <a:schemeClr val="tx1"/>
              </a:solidFill>
            </a:endParaRPr>
          </a:p>
          <a:p>
            <a:pPr>
              <a:buNone/>
              <a:tabLst>
                <a:tab pos="3206750" algn="r"/>
                <a:tab pos="5949950" algn="r"/>
              </a:tabLst>
            </a:pPr>
            <a:r>
              <a:rPr lang="en-US" sz="2400" dirty="0">
                <a:solidFill>
                  <a:schemeClr val="tx1"/>
                </a:solidFill>
              </a:rPr>
              <a:t>Return on 120,000 = 100*(49,946-10,000)/120,000 = 33.3%</a:t>
            </a:r>
            <a:endParaRPr lang="en-US" sz="2400" dirty="0">
              <a:solidFill>
                <a:schemeClr val="tx1"/>
              </a:solidFill>
            </a:endParaRP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210" name="Rectangle 2"/>
          <p:cNvSpPr>
            <a:spLocks noGrp="1" noChangeArrowheads="1"/>
          </p:cNvSpPr>
          <p:nvPr>
            <p:ph type="title"/>
          </p:nvPr>
        </p:nvSpPr>
        <p:spPr>
          <a:xfrm>
            <a:off x="1626705" y="11833"/>
            <a:ext cx="5867400" cy="990600"/>
          </a:xfrm>
        </p:spPr>
        <p:txBody>
          <a:bodyPr/>
          <a:lstStyle/>
          <a:p>
            <a:r>
              <a:rPr lang="en-US" dirty="0"/>
              <a:t>Cost of Quality</a:t>
            </a:r>
            <a:endParaRPr lang="en-US" dirty="0"/>
          </a:p>
        </p:txBody>
      </p:sp>
      <p:sp>
        <p:nvSpPr>
          <p:cNvPr id="734211" name="Rectangle 3"/>
          <p:cNvSpPr>
            <a:spLocks noGrp="1" noChangeArrowheads="1"/>
          </p:cNvSpPr>
          <p:nvPr>
            <p:ph idx="1"/>
          </p:nvPr>
        </p:nvSpPr>
        <p:spPr>
          <a:xfrm>
            <a:off x="381000" y="1284516"/>
            <a:ext cx="8077200" cy="4495800"/>
          </a:xfrm>
        </p:spPr>
        <p:txBody>
          <a:bodyPr/>
          <a:lstStyle/>
          <a:p>
            <a:pPr>
              <a:lnSpc>
                <a:spcPct val="80000"/>
              </a:lnSpc>
            </a:pPr>
            <a:r>
              <a:rPr lang="en-US" sz="2800" dirty="0"/>
              <a:t> Cost of Achieving Good Quality</a:t>
            </a:r>
            <a:endParaRPr lang="en-US" sz="2800" dirty="0"/>
          </a:p>
          <a:p>
            <a:pPr lvl="1">
              <a:lnSpc>
                <a:spcPct val="80000"/>
              </a:lnSpc>
            </a:pPr>
            <a:r>
              <a:rPr lang="en-US" sz="2400" dirty="0"/>
              <a:t>Prevention costs</a:t>
            </a:r>
            <a:endParaRPr lang="en-US" sz="2400" dirty="0"/>
          </a:p>
          <a:p>
            <a:pPr lvl="2">
              <a:lnSpc>
                <a:spcPct val="80000"/>
              </a:lnSpc>
            </a:pPr>
            <a:r>
              <a:rPr lang="en-US" sz="2000" dirty="0"/>
              <a:t>costs incurred during product design</a:t>
            </a:r>
            <a:endParaRPr lang="en-US" sz="2000" dirty="0"/>
          </a:p>
          <a:p>
            <a:pPr lvl="1">
              <a:lnSpc>
                <a:spcPct val="80000"/>
              </a:lnSpc>
            </a:pPr>
            <a:r>
              <a:rPr lang="en-US" sz="2400" dirty="0"/>
              <a:t>Appraisal costs</a:t>
            </a:r>
            <a:endParaRPr lang="en-US" sz="2400" dirty="0"/>
          </a:p>
          <a:p>
            <a:pPr lvl="2">
              <a:lnSpc>
                <a:spcPct val="80000"/>
              </a:lnSpc>
            </a:pPr>
            <a:r>
              <a:rPr lang="en-US" sz="2000" dirty="0"/>
              <a:t>costs of measuring, testing, and analyzing</a:t>
            </a:r>
            <a:endParaRPr lang="en-US" sz="2000" dirty="0"/>
          </a:p>
          <a:p>
            <a:pPr>
              <a:lnSpc>
                <a:spcPct val="80000"/>
              </a:lnSpc>
            </a:pPr>
            <a:r>
              <a:rPr lang="en-US" sz="2800" dirty="0"/>
              <a:t> Cost of Poor Quality</a:t>
            </a:r>
            <a:endParaRPr lang="en-US" sz="2800" dirty="0"/>
          </a:p>
          <a:p>
            <a:pPr lvl="1">
              <a:lnSpc>
                <a:spcPct val="80000"/>
              </a:lnSpc>
            </a:pPr>
            <a:r>
              <a:rPr lang="en-US" sz="2400" dirty="0"/>
              <a:t>Internal failure costs</a:t>
            </a:r>
            <a:endParaRPr lang="en-US" sz="2400" dirty="0"/>
          </a:p>
          <a:p>
            <a:pPr lvl="2">
              <a:lnSpc>
                <a:spcPct val="80000"/>
              </a:lnSpc>
            </a:pPr>
            <a:r>
              <a:rPr lang="en-US" sz="2000" dirty="0"/>
              <a:t>include scrap, rework, process failure, downtime, and price reductions</a:t>
            </a:r>
            <a:endParaRPr lang="en-US" sz="2000" dirty="0"/>
          </a:p>
          <a:p>
            <a:pPr lvl="1">
              <a:lnSpc>
                <a:spcPct val="80000"/>
              </a:lnSpc>
            </a:pPr>
            <a:r>
              <a:rPr lang="en-US" sz="2400" dirty="0"/>
              <a:t>External failure costs</a:t>
            </a:r>
            <a:endParaRPr lang="en-US" sz="2400" dirty="0"/>
          </a:p>
          <a:p>
            <a:pPr lvl="2">
              <a:lnSpc>
                <a:spcPct val="80000"/>
              </a:lnSpc>
            </a:pPr>
            <a:r>
              <a:rPr lang="en-US" sz="2000" dirty="0"/>
              <a:t>include complaints, returns, warranty claims, liability, and lost sales</a:t>
            </a:r>
            <a:endParaRPr lang="en-US" sz="2000" dirty="0"/>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234" name="Rectangle 2"/>
          <p:cNvSpPr>
            <a:spLocks noGrp="1" noChangeArrowheads="1"/>
          </p:cNvSpPr>
          <p:nvPr>
            <p:ph type="title"/>
          </p:nvPr>
        </p:nvSpPr>
        <p:spPr>
          <a:xfrm>
            <a:off x="341244" y="152497"/>
            <a:ext cx="8458200" cy="715962"/>
          </a:xfrm>
        </p:spPr>
        <p:txBody>
          <a:bodyPr/>
          <a:lstStyle/>
          <a:p>
            <a:r>
              <a:rPr lang="en-US" dirty="0"/>
              <a:t>Prevention Costs</a:t>
            </a:r>
            <a:endParaRPr lang="en-US" dirty="0"/>
          </a:p>
        </p:txBody>
      </p:sp>
      <p:sp>
        <p:nvSpPr>
          <p:cNvPr id="735235" name="Rectangle 3"/>
          <p:cNvSpPr>
            <a:spLocks noGrp="1" noChangeArrowheads="1"/>
          </p:cNvSpPr>
          <p:nvPr>
            <p:ph sz="half" idx="1"/>
          </p:nvPr>
        </p:nvSpPr>
        <p:spPr>
          <a:xfrm>
            <a:off x="457200" y="1297895"/>
            <a:ext cx="4038600" cy="4525963"/>
          </a:xfrm>
        </p:spPr>
        <p:txBody>
          <a:bodyPr/>
          <a:lstStyle/>
          <a:p>
            <a:pPr>
              <a:lnSpc>
                <a:spcPct val="80000"/>
              </a:lnSpc>
            </a:pPr>
            <a:r>
              <a:rPr lang="en-US" sz="2400" dirty="0"/>
              <a:t>Quality planning costs</a:t>
            </a:r>
            <a:endParaRPr lang="en-US" sz="2400" dirty="0"/>
          </a:p>
          <a:p>
            <a:pPr lvl="1">
              <a:lnSpc>
                <a:spcPct val="80000"/>
              </a:lnSpc>
              <a:buFont typeface="Arial" panose="020B0604020202020204" pitchFamily="34" charset="0"/>
              <a:buChar char="•"/>
            </a:pPr>
            <a:r>
              <a:rPr lang="en-US" sz="2000" dirty="0"/>
              <a:t>costs of developing and implementing quality management program</a:t>
            </a:r>
            <a:endParaRPr lang="en-US" sz="2000" dirty="0"/>
          </a:p>
          <a:p>
            <a:pPr>
              <a:lnSpc>
                <a:spcPct val="80000"/>
              </a:lnSpc>
            </a:pPr>
            <a:r>
              <a:rPr lang="en-US" sz="2400" dirty="0"/>
              <a:t>Product-design costs</a:t>
            </a:r>
            <a:endParaRPr lang="en-US" sz="2400" dirty="0"/>
          </a:p>
          <a:p>
            <a:pPr lvl="1">
              <a:lnSpc>
                <a:spcPct val="80000"/>
              </a:lnSpc>
              <a:buFont typeface="Arial" panose="020B0604020202020204" pitchFamily="34" charset="0"/>
              <a:buChar char="•"/>
            </a:pPr>
            <a:r>
              <a:rPr lang="en-US" sz="2000" dirty="0"/>
              <a:t>costs of designing products with quality characteristics</a:t>
            </a:r>
            <a:endParaRPr lang="en-US" sz="2000" dirty="0"/>
          </a:p>
          <a:p>
            <a:pPr>
              <a:lnSpc>
                <a:spcPct val="80000"/>
              </a:lnSpc>
            </a:pPr>
            <a:r>
              <a:rPr lang="en-US" sz="2400" dirty="0"/>
              <a:t>Process costs</a:t>
            </a:r>
            <a:endParaRPr lang="en-US" sz="2400" dirty="0"/>
          </a:p>
          <a:p>
            <a:pPr lvl="1">
              <a:lnSpc>
                <a:spcPct val="80000"/>
              </a:lnSpc>
              <a:buFont typeface="Arial" panose="020B0604020202020204" pitchFamily="34" charset="0"/>
              <a:buChar char="•"/>
            </a:pPr>
            <a:r>
              <a:rPr lang="en-US" sz="2000" dirty="0"/>
              <a:t>costs expended to make sure productive process conforms to quality specifications</a:t>
            </a:r>
            <a:endParaRPr lang="en-US" sz="2000" dirty="0"/>
          </a:p>
        </p:txBody>
      </p:sp>
      <p:sp>
        <p:nvSpPr>
          <p:cNvPr id="735236" name="Rectangle 4"/>
          <p:cNvSpPr>
            <a:spLocks noGrp="1" noChangeArrowheads="1"/>
          </p:cNvSpPr>
          <p:nvPr>
            <p:ph sz="half" idx="2"/>
          </p:nvPr>
        </p:nvSpPr>
        <p:spPr>
          <a:xfrm>
            <a:off x="4648200" y="1297895"/>
            <a:ext cx="4038600" cy="4525963"/>
          </a:xfrm>
        </p:spPr>
        <p:txBody>
          <a:bodyPr/>
          <a:lstStyle/>
          <a:p>
            <a:pPr>
              <a:lnSpc>
                <a:spcPct val="90000"/>
              </a:lnSpc>
            </a:pPr>
            <a:r>
              <a:rPr lang="en-US" sz="2400" dirty="0"/>
              <a:t>Training costs</a:t>
            </a:r>
            <a:endParaRPr lang="en-US" sz="2400" dirty="0"/>
          </a:p>
          <a:p>
            <a:pPr lvl="1">
              <a:lnSpc>
                <a:spcPct val="90000"/>
              </a:lnSpc>
              <a:buFont typeface="Arial" panose="020B0604020202020204" pitchFamily="34" charset="0"/>
              <a:buChar char="•"/>
            </a:pPr>
            <a:r>
              <a:rPr lang="en-US" sz="2000" dirty="0"/>
              <a:t>costs of developing and putting on quality training programs for employees and management</a:t>
            </a:r>
            <a:endParaRPr lang="en-US" dirty="0"/>
          </a:p>
          <a:p>
            <a:pPr>
              <a:lnSpc>
                <a:spcPct val="90000"/>
              </a:lnSpc>
            </a:pPr>
            <a:r>
              <a:rPr lang="en-US" sz="2400" dirty="0"/>
              <a:t>Information costs</a:t>
            </a:r>
            <a:endParaRPr lang="en-US" sz="2400" dirty="0"/>
          </a:p>
          <a:p>
            <a:pPr lvl="1">
              <a:lnSpc>
                <a:spcPct val="90000"/>
              </a:lnSpc>
              <a:buFont typeface="Arial" panose="020B0604020202020204" pitchFamily="34" charset="0"/>
              <a:buChar char="•"/>
            </a:pPr>
            <a:r>
              <a:rPr lang="en-US" sz="2000" dirty="0"/>
              <a:t>costs of acquiring and maintaining data related to quality, and development and  analysis of reports on quality performance</a:t>
            </a:r>
            <a:endParaRPr lang="en-US" sz="2000" dirty="0"/>
          </a:p>
          <a:p>
            <a:pPr>
              <a:lnSpc>
                <a:spcPct val="90000"/>
              </a:lnSpc>
            </a:pPr>
            <a:endParaRPr lang="en-US" sz="2000" dirty="0"/>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6258" name="Rectangle 2"/>
          <p:cNvSpPr>
            <a:spLocks noGrp="1" noChangeArrowheads="1"/>
          </p:cNvSpPr>
          <p:nvPr>
            <p:ph type="title"/>
          </p:nvPr>
        </p:nvSpPr>
        <p:spPr>
          <a:xfrm>
            <a:off x="341244" y="116053"/>
            <a:ext cx="8458200" cy="792162"/>
          </a:xfrm>
        </p:spPr>
        <p:txBody>
          <a:bodyPr/>
          <a:lstStyle/>
          <a:p>
            <a:r>
              <a:rPr lang="en-US" dirty="0"/>
              <a:t>Appraisal Costs</a:t>
            </a:r>
            <a:endParaRPr lang="en-US" dirty="0"/>
          </a:p>
        </p:txBody>
      </p:sp>
      <p:sp>
        <p:nvSpPr>
          <p:cNvPr id="736259" name="Rectangle 3"/>
          <p:cNvSpPr>
            <a:spLocks noGrp="1" noChangeArrowheads="1"/>
          </p:cNvSpPr>
          <p:nvPr>
            <p:ph idx="1"/>
          </p:nvPr>
        </p:nvSpPr>
        <p:spPr>
          <a:xfrm>
            <a:off x="449096" y="1295400"/>
            <a:ext cx="8382000" cy="3733800"/>
          </a:xfrm>
        </p:spPr>
        <p:txBody>
          <a:bodyPr/>
          <a:lstStyle/>
          <a:p>
            <a:pPr>
              <a:lnSpc>
                <a:spcPct val="80000"/>
              </a:lnSpc>
            </a:pPr>
            <a:r>
              <a:rPr lang="en-US" sz="2800" dirty="0"/>
              <a:t>Inspection and testing</a:t>
            </a:r>
            <a:endParaRPr lang="en-US" sz="2800" dirty="0"/>
          </a:p>
          <a:p>
            <a:pPr lvl="1">
              <a:lnSpc>
                <a:spcPct val="80000"/>
              </a:lnSpc>
            </a:pPr>
            <a:r>
              <a:rPr lang="en-US" sz="2400" dirty="0"/>
              <a:t>costs of testing and inspecting materials, parts, and  product at various stages and at end of process</a:t>
            </a:r>
            <a:endParaRPr lang="en-US" sz="2400" dirty="0"/>
          </a:p>
          <a:p>
            <a:pPr>
              <a:lnSpc>
                <a:spcPct val="80000"/>
              </a:lnSpc>
            </a:pPr>
            <a:r>
              <a:rPr lang="en-US" sz="2800" dirty="0"/>
              <a:t>Test equipment costs</a:t>
            </a:r>
            <a:endParaRPr lang="en-US" sz="2800" dirty="0"/>
          </a:p>
          <a:p>
            <a:pPr lvl="1">
              <a:lnSpc>
                <a:spcPct val="80000"/>
              </a:lnSpc>
            </a:pPr>
            <a:r>
              <a:rPr lang="en-US" sz="2400" dirty="0"/>
              <a:t>costs of maintaining equipment used in testing  quality characteristics of products</a:t>
            </a:r>
            <a:endParaRPr lang="en-US" sz="2400" dirty="0"/>
          </a:p>
          <a:p>
            <a:pPr>
              <a:lnSpc>
                <a:spcPct val="80000"/>
              </a:lnSpc>
            </a:pPr>
            <a:r>
              <a:rPr lang="en-US" sz="2800" dirty="0"/>
              <a:t>Operator costs</a:t>
            </a:r>
            <a:endParaRPr lang="en-US" sz="2800" dirty="0"/>
          </a:p>
          <a:p>
            <a:pPr lvl="1">
              <a:lnSpc>
                <a:spcPct val="80000"/>
              </a:lnSpc>
            </a:pPr>
            <a:r>
              <a:rPr lang="en-US" sz="2400" dirty="0"/>
              <a:t>costs of time spent by operators to gather data for testing product quality, to make equipment adjustments to maintain quality, and to stop work to assess quality</a:t>
            </a:r>
            <a:endParaRPr lang="en-US" sz="2400" dirty="0"/>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82" name="Rectangle 2"/>
          <p:cNvSpPr>
            <a:spLocks noGrp="1" noChangeArrowheads="1"/>
          </p:cNvSpPr>
          <p:nvPr>
            <p:ph type="title"/>
          </p:nvPr>
        </p:nvSpPr>
        <p:spPr>
          <a:xfrm>
            <a:off x="331305" y="126213"/>
            <a:ext cx="8458200" cy="792162"/>
          </a:xfrm>
        </p:spPr>
        <p:txBody>
          <a:bodyPr>
            <a:normAutofit/>
          </a:bodyPr>
          <a:lstStyle/>
          <a:p>
            <a:r>
              <a:rPr lang="en-US" dirty="0"/>
              <a:t>Internal Failure Costs</a:t>
            </a:r>
            <a:endParaRPr lang="en-US" dirty="0"/>
          </a:p>
        </p:txBody>
      </p:sp>
      <p:sp>
        <p:nvSpPr>
          <p:cNvPr id="737283" name="Rectangle 3"/>
          <p:cNvSpPr>
            <a:spLocks noGrp="1" noChangeArrowheads="1"/>
          </p:cNvSpPr>
          <p:nvPr>
            <p:ph sz="half" idx="1"/>
          </p:nvPr>
        </p:nvSpPr>
        <p:spPr>
          <a:xfrm>
            <a:off x="469161" y="1317353"/>
            <a:ext cx="4371975" cy="4721903"/>
          </a:xfrm>
        </p:spPr>
        <p:txBody>
          <a:bodyPr>
            <a:normAutofit fontScale="92500" lnSpcReduction="20000"/>
          </a:bodyPr>
          <a:lstStyle/>
          <a:p>
            <a:pPr>
              <a:lnSpc>
                <a:spcPct val="110000"/>
              </a:lnSpc>
            </a:pPr>
            <a:r>
              <a:rPr lang="en-US" sz="2400" dirty="0"/>
              <a:t>Scrap costs</a:t>
            </a:r>
            <a:endParaRPr lang="en-US" sz="2400" dirty="0"/>
          </a:p>
          <a:p>
            <a:pPr lvl="1">
              <a:lnSpc>
                <a:spcPct val="110000"/>
              </a:lnSpc>
              <a:buFont typeface="Arial" panose="020B0604020202020204" pitchFamily="34" charset="0"/>
              <a:buChar char="•"/>
            </a:pPr>
            <a:r>
              <a:rPr lang="en-US" sz="2200" dirty="0"/>
              <a:t>costs of poor-quality products that must be discarded, including labor, material, and indirect costs</a:t>
            </a:r>
            <a:endParaRPr lang="en-US" sz="2200" dirty="0"/>
          </a:p>
          <a:p>
            <a:pPr>
              <a:lnSpc>
                <a:spcPct val="110000"/>
              </a:lnSpc>
            </a:pPr>
            <a:r>
              <a:rPr lang="en-US" sz="2400" dirty="0"/>
              <a:t>Rework costs</a:t>
            </a:r>
            <a:endParaRPr lang="en-US" sz="2400" dirty="0"/>
          </a:p>
          <a:p>
            <a:pPr lvl="1">
              <a:lnSpc>
                <a:spcPct val="110000"/>
              </a:lnSpc>
              <a:buFont typeface="Arial" panose="020B0604020202020204" pitchFamily="34" charset="0"/>
              <a:buChar char="•"/>
            </a:pPr>
            <a:r>
              <a:rPr lang="en-US" sz="2200" dirty="0"/>
              <a:t>costs of fixing defective products to conform to quality specifications</a:t>
            </a:r>
            <a:endParaRPr lang="en-US" sz="2200" dirty="0"/>
          </a:p>
          <a:p>
            <a:pPr>
              <a:lnSpc>
                <a:spcPct val="110000"/>
              </a:lnSpc>
            </a:pPr>
            <a:r>
              <a:rPr lang="en-US" sz="2400" dirty="0"/>
              <a:t>Process failure costs</a:t>
            </a:r>
            <a:endParaRPr lang="en-US" sz="2400" dirty="0"/>
          </a:p>
          <a:p>
            <a:pPr lvl="1">
              <a:lnSpc>
                <a:spcPct val="110000"/>
              </a:lnSpc>
              <a:buFont typeface="Arial" panose="020B0604020202020204" pitchFamily="34" charset="0"/>
              <a:buChar char="•"/>
            </a:pPr>
            <a:r>
              <a:rPr lang="en-US" sz="2200" dirty="0"/>
              <a:t>costs of determining why  production process is producing poor-quality products</a:t>
            </a:r>
            <a:endParaRPr lang="en-US" sz="2200" dirty="0"/>
          </a:p>
        </p:txBody>
      </p:sp>
      <p:sp>
        <p:nvSpPr>
          <p:cNvPr id="737284" name="Rectangle 4"/>
          <p:cNvSpPr>
            <a:spLocks noGrp="1" noChangeArrowheads="1"/>
          </p:cNvSpPr>
          <p:nvPr>
            <p:ph sz="half" idx="2"/>
          </p:nvPr>
        </p:nvSpPr>
        <p:spPr>
          <a:xfrm>
            <a:off x="4612536" y="1317353"/>
            <a:ext cx="4038600" cy="4525963"/>
          </a:xfrm>
        </p:spPr>
        <p:txBody>
          <a:bodyPr>
            <a:normAutofit fontScale="92500" lnSpcReduction="20000"/>
          </a:bodyPr>
          <a:lstStyle/>
          <a:p>
            <a:pPr>
              <a:lnSpc>
                <a:spcPct val="110000"/>
              </a:lnSpc>
            </a:pPr>
            <a:r>
              <a:rPr lang="en-US" sz="2400" dirty="0"/>
              <a:t>Process downtime costs</a:t>
            </a:r>
            <a:endParaRPr lang="en-US" sz="2400" dirty="0"/>
          </a:p>
          <a:p>
            <a:pPr lvl="1">
              <a:lnSpc>
                <a:spcPct val="110000"/>
              </a:lnSpc>
              <a:buFont typeface="Arial" panose="020B0604020202020204" pitchFamily="34" charset="0"/>
              <a:buChar char="•"/>
            </a:pPr>
            <a:r>
              <a:rPr lang="en-US" sz="2200" dirty="0"/>
              <a:t>costs of shutting down  productive process to fix  problem</a:t>
            </a:r>
            <a:endParaRPr lang="en-US" sz="2200" dirty="0"/>
          </a:p>
          <a:p>
            <a:pPr>
              <a:lnSpc>
                <a:spcPct val="110000"/>
              </a:lnSpc>
            </a:pPr>
            <a:r>
              <a:rPr lang="en-US" sz="2400" dirty="0"/>
              <a:t>Price-downgrading costs</a:t>
            </a:r>
            <a:endParaRPr lang="en-US" sz="2400" dirty="0"/>
          </a:p>
          <a:p>
            <a:pPr lvl="1">
              <a:lnSpc>
                <a:spcPct val="110000"/>
              </a:lnSpc>
              <a:buFont typeface="Arial" panose="020B0604020202020204" pitchFamily="34" charset="0"/>
              <a:buChar char="•"/>
            </a:pPr>
            <a:r>
              <a:rPr lang="en-US" sz="2200" dirty="0"/>
              <a:t>costs of discounting poor-quality products—that is, selling products as “seconds”</a:t>
            </a:r>
            <a:endParaRPr lang="en-US" sz="2200" dirty="0"/>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8306" name="Rectangle 2"/>
          <p:cNvSpPr>
            <a:spLocks noGrp="1" noChangeArrowheads="1"/>
          </p:cNvSpPr>
          <p:nvPr>
            <p:ph type="title"/>
          </p:nvPr>
        </p:nvSpPr>
        <p:spPr>
          <a:xfrm>
            <a:off x="457200" y="-76200"/>
            <a:ext cx="8229600" cy="1143000"/>
          </a:xfrm>
        </p:spPr>
        <p:txBody>
          <a:bodyPr>
            <a:normAutofit/>
          </a:bodyPr>
          <a:lstStyle/>
          <a:p>
            <a:r>
              <a:rPr lang="en-US" dirty="0"/>
              <a:t>External Failure Costs</a:t>
            </a:r>
            <a:endParaRPr lang="en-US" dirty="0"/>
          </a:p>
        </p:txBody>
      </p:sp>
      <p:sp>
        <p:nvSpPr>
          <p:cNvPr id="738307" name="Rectangle 3"/>
          <p:cNvSpPr>
            <a:spLocks noGrp="1" noChangeArrowheads="1"/>
          </p:cNvSpPr>
          <p:nvPr>
            <p:ph sz="half" idx="1"/>
          </p:nvPr>
        </p:nvSpPr>
        <p:spPr>
          <a:xfrm>
            <a:off x="475032" y="1324584"/>
            <a:ext cx="4876800" cy="4882921"/>
          </a:xfrm>
        </p:spPr>
        <p:txBody>
          <a:bodyPr>
            <a:normAutofit fontScale="92500" lnSpcReduction="10000"/>
          </a:bodyPr>
          <a:lstStyle/>
          <a:p>
            <a:r>
              <a:rPr lang="en-US" sz="2400" dirty="0"/>
              <a:t>Customer complaint costs</a:t>
            </a:r>
            <a:endParaRPr lang="en-US" sz="2400" dirty="0"/>
          </a:p>
          <a:p>
            <a:pPr lvl="1">
              <a:buFont typeface="Arial" panose="020B0604020202020204" pitchFamily="34" charset="0"/>
              <a:buChar char="•"/>
            </a:pPr>
            <a:r>
              <a:rPr lang="en-US" sz="2200" dirty="0"/>
              <a:t>costs of investigating and satisfactorily responding to a customer complaint resulting from a poor-quality product</a:t>
            </a:r>
            <a:endParaRPr lang="en-US" sz="2200" dirty="0"/>
          </a:p>
          <a:p>
            <a:r>
              <a:rPr lang="en-US" sz="2400" dirty="0"/>
              <a:t>Product return costs</a:t>
            </a:r>
            <a:endParaRPr lang="en-US" sz="2400" dirty="0"/>
          </a:p>
          <a:p>
            <a:pPr lvl="1">
              <a:buFont typeface="Arial" panose="020B0604020202020204" pitchFamily="34" charset="0"/>
              <a:buChar char="•"/>
            </a:pPr>
            <a:r>
              <a:rPr lang="en-US" sz="2200" dirty="0"/>
              <a:t>costs of handling and replacing poor-quality products returned by customer</a:t>
            </a:r>
            <a:endParaRPr lang="en-US" sz="2200" dirty="0"/>
          </a:p>
          <a:p>
            <a:r>
              <a:rPr lang="en-US" sz="2400" dirty="0"/>
              <a:t>Warranty claims costs</a:t>
            </a:r>
            <a:endParaRPr lang="en-US" sz="2400" dirty="0"/>
          </a:p>
          <a:p>
            <a:pPr lvl="1">
              <a:buFont typeface="Arial" panose="020B0604020202020204" pitchFamily="34" charset="0"/>
              <a:buChar char="•"/>
            </a:pPr>
            <a:r>
              <a:rPr lang="en-US" sz="2200" dirty="0"/>
              <a:t>costs of complying with product warranties</a:t>
            </a:r>
            <a:endParaRPr lang="en-US" sz="2200" dirty="0"/>
          </a:p>
        </p:txBody>
      </p:sp>
      <p:sp>
        <p:nvSpPr>
          <p:cNvPr id="738308" name="Rectangle 4"/>
          <p:cNvSpPr>
            <a:spLocks noGrp="1" noChangeArrowheads="1"/>
          </p:cNvSpPr>
          <p:nvPr>
            <p:ph sz="half" idx="2"/>
          </p:nvPr>
        </p:nvSpPr>
        <p:spPr>
          <a:xfrm>
            <a:off x="5118469" y="1324584"/>
            <a:ext cx="3814763" cy="3881437"/>
          </a:xfrm>
        </p:spPr>
        <p:txBody>
          <a:bodyPr>
            <a:normAutofit fontScale="92500" lnSpcReduction="10000"/>
          </a:bodyPr>
          <a:lstStyle/>
          <a:p>
            <a:pPr>
              <a:lnSpc>
                <a:spcPct val="110000"/>
              </a:lnSpc>
            </a:pPr>
            <a:r>
              <a:rPr lang="en-US" sz="2400" dirty="0"/>
              <a:t>Product liability costs</a:t>
            </a:r>
            <a:endParaRPr lang="en-US" sz="2400" dirty="0"/>
          </a:p>
          <a:p>
            <a:pPr lvl="1">
              <a:lnSpc>
                <a:spcPct val="110000"/>
              </a:lnSpc>
              <a:buFont typeface="Arial" panose="020B0604020202020204" pitchFamily="34" charset="0"/>
              <a:buChar char="•"/>
            </a:pPr>
            <a:r>
              <a:rPr lang="en-US" sz="2200" dirty="0"/>
              <a:t>litigation costs resulting from product liability and customer injury</a:t>
            </a:r>
            <a:endParaRPr lang="en-US" sz="2200" dirty="0"/>
          </a:p>
          <a:p>
            <a:pPr>
              <a:lnSpc>
                <a:spcPct val="110000"/>
              </a:lnSpc>
            </a:pPr>
            <a:r>
              <a:rPr lang="en-US" sz="2400" dirty="0"/>
              <a:t>Lost sales costs</a:t>
            </a:r>
            <a:endParaRPr lang="en-US" sz="2400" dirty="0"/>
          </a:p>
          <a:p>
            <a:pPr lvl="1">
              <a:lnSpc>
                <a:spcPct val="110000"/>
              </a:lnSpc>
              <a:buFont typeface="Arial" panose="020B0604020202020204" pitchFamily="34" charset="0"/>
              <a:buChar char="•"/>
            </a:pPr>
            <a:r>
              <a:rPr lang="en-US" sz="2200" dirty="0"/>
              <a:t>costs incurred because customers are dissatisfied with poor-quality products and do not make additional purchases</a:t>
            </a:r>
            <a:endParaRPr lang="en-US" sz="2200" dirty="0"/>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330" name="Rectangle 2"/>
          <p:cNvSpPr>
            <a:spLocks noGrp="1" noChangeArrowheads="1"/>
          </p:cNvSpPr>
          <p:nvPr>
            <p:ph type="title"/>
          </p:nvPr>
        </p:nvSpPr>
        <p:spPr>
          <a:xfrm>
            <a:off x="324678" y="46383"/>
            <a:ext cx="8458199" cy="914400"/>
          </a:xfrm>
        </p:spPr>
        <p:txBody>
          <a:bodyPr>
            <a:noAutofit/>
          </a:bodyPr>
          <a:lstStyle/>
          <a:p>
            <a:r>
              <a:rPr lang="en-US" dirty="0"/>
              <a:t>Measuring and Reporting Quality Costs</a:t>
            </a:r>
            <a:endParaRPr lang="en-US" dirty="0"/>
          </a:p>
        </p:txBody>
      </p:sp>
      <p:sp>
        <p:nvSpPr>
          <p:cNvPr id="739331" name="Rectangle 3"/>
          <p:cNvSpPr>
            <a:spLocks noGrp="1" noChangeArrowheads="1"/>
          </p:cNvSpPr>
          <p:nvPr>
            <p:ph idx="1"/>
          </p:nvPr>
        </p:nvSpPr>
        <p:spPr>
          <a:xfrm>
            <a:off x="457200" y="1334312"/>
            <a:ext cx="8229600" cy="3886200"/>
          </a:xfrm>
        </p:spPr>
        <p:txBody>
          <a:bodyPr>
            <a:normAutofit/>
          </a:bodyPr>
          <a:lstStyle/>
          <a:p>
            <a:pPr>
              <a:lnSpc>
                <a:spcPct val="80000"/>
              </a:lnSpc>
            </a:pPr>
            <a:r>
              <a:rPr lang="en-US" sz="2400" dirty="0"/>
              <a:t>Index numbers</a:t>
            </a:r>
            <a:endParaRPr lang="en-US" sz="2400" dirty="0"/>
          </a:p>
          <a:p>
            <a:pPr lvl="1">
              <a:lnSpc>
                <a:spcPct val="80000"/>
              </a:lnSpc>
            </a:pPr>
            <a:r>
              <a:rPr lang="en-US" sz="2400" dirty="0"/>
              <a:t>ratios that measure quality costs against a base value</a:t>
            </a:r>
            <a:endParaRPr lang="en-US" sz="2400" dirty="0"/>
          </a:p>
          <a:p>
            <a:pPr lvl="1">
              <a:lnSpc>
                <a:spcPct val="80000"/>
              </a:lnSpc>
            </a:pPr>
            <a:r>
              <a:rPr lang="en-US" sz="2400" dirty="0"/>
              <a:t>labor index</a:t>
            </a:r>
            <a:endParaRPr lang="en-US" sz="2400" dirty="0"/>
          </a:p>
          <a:p>
            <a:pPr lvl="2">
              <a:lnSpc>
                <a:spcPct val="80000"/>
              </a:lnSpc>
            </a:pPr>
            <a:r>
              <a:rPr lang="en-US" dirty="0"/>
              <a:t> ratio of quality cost to labor hours</a:t>
            </a:r>
            <a:endParaRPr lang="en-US" dirty="0"/>
          </a:p>
          <a:p>
            <a:pPr lvl="1">
              <a:lnSpc>
                <a:spcPct val="80000"/>
              </a:lnSpc>
            </a:pPr>
            <a:r>
              <a:rPr lang="en-US" sz="2400" dirty="0"/>
              <a:t>cost index</a:t>
            </a:r>
            <a:endParaRPr lang="en-US" sz="2400" dirty="0"/>
          </a:p>
          <a:p>
            <a:pPr lvl="2">
              <a:lnSpc>
                <a:spcPct val="80000"/>
              </a:lnSpc>
            </a:pPr>
            <a:r>
              <a:rPr lang="en-US" dirty="0"/>
              <a:t> ratio of quality cost to manufacturing cost</a:t>
            </a:r>
            <a:endParaRPr lang="en-US" dirty="0"/>
          </a:p>
          <a:p>
            <a:pPr lvl="1">
              <a:lnSpc>
                <a:spcPct val="80000"/>
              </a:lnSpc>
            </a:pPr>
            <a:r>
              <a:rPr lang="en-US" sz="2400" dirty="0"/>
              <a:t>sales index</a:t>
            </a:r>
            <a:endParaRPr lang="en-US" sz="2400" dirty="0"/>
          </a:p>
          <a:p>
            <a:pPr lvl="2">
              <a:lnSpc>
                <a:spcPct val="80000"/>
              </a:lnSpc>
            </a:pPr>
            <a:r>
              <a:rPr lang="en-US" dirty="0"/>
              <a:t> ratio of quality cost to sales</a:t>
            </a:r>
            <a:endParaRPr lang="en-US" dirty="0"/>
          </a:p>
          <a:p>
            <a:pPr lvl="1">
              <a:lnSpc>
                <a:spcPct val="80000"/>
              </a:lnSpc>
            </a:pPr>
            <a:r>
              <a:rPr lang="en-US" sz="2400" dirty="0"/>
              <a:t>production index</a:t>
            </a:r>
            <a:endParaRPr lang="en-US" sz="2400" dirty="0"/>
          </a:p>
          <a:p>
            <a:pPr lvl="2">
              <a:lnSpc>
                <a:spcPct val="80000"/>
              </a:lnSpc>
            </a:pPr>
            <a:r>
              <a:rPr lang="en-US" dirty="0"/>
              <a:t> ratio of quality cost to units of final product</a:t>
            </a:r>
            <a:endParaRPr lang="en-US" dirty="0"/>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8858"/>
            <a:ext cx="8229600" cy="838200"/>
          </a:xfrm>
        </p:spPr>
        <p:txBody>
          <a:bodyPr/>
          <a:lstStyle/>
          <a:p>
            <a:r>
              <a:rPr lang="en-US" dirty="0"/>
              <a:t>Cost of Quality</a:t>
            </a:r>
            <a:endParaRPr lang="en-US" dirty="0"/>
          </a:p>
        </p:txBody>
      </p:sp>
      <p:sp>
        <p:nvSpPr>
          <p:cNvPr id="7" name="Content Placeholder 6"/>
          <p:cNvSpPr>
            <a:spLocks noGrp="1"/>
          </p:cNvSpPr>
          <p:nvPr>
            <p:ph idx="1"/>
          </p:nvPr>
        </p:nvSpPr>
        <p:spPr>
          <a:xfrm>
            <a:off x="457200" y="1304149"/>
            <a:ext cx="8229600" cy="4525963"/>
          </a:xfrm>
        </p:spPr>
        <p:txBody>
          <a:bodyPr>
            <a:normAutofit/>
          </a:bodyPr>
          <a:lstStyle/>
          <a:p>
            <a:pPr>
              <a:buNone/>
              <a:tabLst>
                <a:tab pos="2800350" algn="r"/>
                <a:tab pos="4166870" algn="r"/>
                <a:tab pos="5949950" algn="r"/>
                <a:tab pos="7662545" algn="r"/>
              </a:tabLst>
            </a:pPr>
            <a:r>
              <a:rPr lang="en-US" sz="2000" dirty="0">
                <a:solidFill>
                  <a:schemeClr val="tx1"/>
                </a:solidFill>
              </a:rPr>
              <a:t>			Year	</a:t>
            </a:r>
            <a:endParaRPr lang="en-US" sz="2000" dirty="0">
              <a:solidFill>
                <a:schemeClr val="tx1"/>
              </a:solidFill>
            </a:endParaRPr>
          </a:p>
          <a:p>
            <a:pPr>
              <a:buNone/>
              <a:tabLst>
                <a:tab pos="3541395" algn="r"/>
                <a:tab pos="4919345" algn="r"/>
                <a:tab pos="6343650" algn="r"/>
                <a:tab pos="7824470" algn="r"/>
              </a:tabLst>
            </a:pPr>
            <a:r>
              <a:rPr lang="en-US" sz="2000" dirty="0">
                <a:solidFill>
                  <a:schemeClr val="tx1"/>
                </a:solidFill>
              </a:rPr>
              <a:t>		2009	2010	2011	2012</a:t>
            </a:r>
            <a:endParaRPr lang="en-US" sz="2000" dirty="0">
              <a:solidFill>
                <a:schemeClr val="tx1"/>
              </a:solidFill>
            </a:endParaRPr>
          </a:p>
          <a:p>
            <a:pPr>
              <a:buNone/>
              <a:tabLst>
                <a:tab pos="2800350" algn="r"/>
                <a:tab pos="4166870" algn="r"/>
                <a:tab pos="5949950" algn="r"/>
                <a:tab pos="7662545" algn="r"/>
              </a:tabLst>
            </a:pPr>
            <a:r>
              <a:rPr lang="en-US" sz="2000" i="1" u="sng" dirty="0">
                <a:solidFill>
                  <a:schemeClr val="tx1"/>
                </a:solidFill>
              </a:rPr>
              <a:t>Quality Costs</a:t>
            </a:r>
            <a:r>
              <a:rPr lang="en-US" sz="2000" i="1" dirty="0">
                <a:solidFill>
                  <a:schemeClr val="tx1"/>
                </a:solidFill>
              </a:rPr>
              <a:t>	</a:t>
            </a:r>
            <a:r>
              <a:rPr lang="en-US" sz="2000" dirty="0">
                <a:solidFill>
                  <a:schemeClr val="tx1"/>
                </a:solidFill>
              </a:rPr>
              <a:t>			</a:t>
            </a:r>
            <a:endParaRPr lang="en-US" sz="2000" dirty="0">
              <a:solidFill>
                <a:schemeClr val="tx1"/>
              </a:solidFill>
            </a:endParaRPr>
          </a:p>
          <a:p>
            <a:pPr>
              <a:buNone/>
              <a:tabLst>
                <a:tab pos="3714750" algn="r"/>
                <a:tab pos="5081270" algn="r"/>
                <a:tab pos="6516370" algn="r"/>
                <a:tab pos="7997825" algn="r"/>
              </a:tabLst>
            </a:pPr>
            <a:r>
              <a:rPr lang="en-US" sz="2000" dirty="0">
                <a:solidFill>
                  <a:schemeClr val="tx1"/>
                </a:solidFill>
              </a:rPr>
              <a:t>  Prevention	27,000 	41,500 	74,600 	112,300 </a:t>
            </a:r>
            <a:endParaRPr lang="en-US" sz="2000" dirty="0">
              <a:solidFill>
                <a:schemeClr val="tx1"/>
              </a:solidFill>
            </a:endParaRPr>
          </a:p>
          <a:p>
            <a:pPr>
              <a:buNone/>
              <a:tabLst>
                <a:tab pos="3714750" algn="r"/>
                <a:tab pos="5081270" algn="r"/>
                <a:tab pos="6516370" algn="r"/>
                <a:tab pos="7997825" algn="r"/>
              </a:tabLst>
            </a:pPr>
            <a:r>
              <a:rPr lang="en-US" sz="2000" dirty="0">
                <a:solidFill>
                  <a:schemeClr val="tx1"/>
                </a:solidFill>
              </a:rPr>
              <a:t>  Appraisal	155,000 	122,500 	113,400 	107,000 </a:t>
            </a:r>
            <a:endParaRPr lang="en-US" sz="2000" dirty="0">
              <a:solidFill>
                <a:schemeClr val="tx1"/>
              </a:solidFill>
            </a:endParaRPr>
          </a:p>
          <a:p>
            <a:pPr>
              <a:buNone/>
              <a:tabLst>
                <a:tab pos="3714750" algn="r"/>
                <a:tab pos="5081270" algn="r"/>
                <a:tab pos="6516370" algn="r"/>
                <a:tab pos="7997825" algn="r"/>
              </a:tabLst>
            </a:pPr>
            <a:r>
              <a:rPr lang="en-US" sz="2000" dirty="0">
                <a:solidFill>
                  <a:schemeClr val="tx1"/>
                </a:solidFill>
              </a:rPr>
              <a:t>  Internal failure	386,400 	469,200 	347,800 	219,100 </a:t>
            </a:r>
            <a:endParaRPr lang="en-US" sz="2000" dirty="0">
              <a:solidFill>
                <a:schemeClr val="tx1"/>
              </a:solidFill>
            </a:endParaRPr>
          </a:p>
          <a:p>
            <a:pPr>
              <a:buNone/>
              <a:tabLst>
                <a:tab pos="3714750" algn="r"/>
                <a:tab pos="5081270" algn="r"/>
                <a:tab pos="6516370" algn="r"/>
                <a:tab pos="7997825" algn="r"/>
              </a:tabLst>
            </a:pPr>
            <a:r>
              <a:rPr lang="en-US" sz="2000" u="sng" dirty="0">
                <a:solidFill>
                  <a:schemeClr val="tx1"/>
                </a:solidFill>
              </a:rPr>
              <a:t>  External failure	242,000 	196,000 	103,500 	106,000 </a:t>
            </a:r>
            <a:endParaRPr lang="en-US" sz="2000" u="sng" dirty="0">
              <a:solidFill>
                <a:schemeClr val="tx1"/>
              </a:solidFill>
            </a:endParaRPr>
          </a:p>
          <a:p>
            <a:pPr>
              <a:buNone/>
              <a:tabLst>
                <a:tab pos="3714750" algn="r"/>
                <a:tab pos="5081270" algn="r"/>
                <a:tab pos="6516370" algn="r"/>
                <a:tab pos="7997825" algn="r"/>
              </a:tabLst>
            </a:pPr>
            <a:r>
              <a:rPr lang="en-US" sz="2000" dirty="0">
                <a:solidFill>
                  <a:schemeClr val="tx1"/>
                </a:solidFill>
              </a:rPr>
              <a:t>Total	810,400 	829,200 	639,300 	544,400 </a:t>
            </a:r>
            <a:endParaRPr lang="en-US" sz="2000" dirty="0">
              <a:solidFill>
                <a:schemeClr val="tx1"/>
              </a:solidFill>
            </a:endParaRPr>
          </a:p>
          <a:p>
            <a:pPr>
              <a:buNone/>
              <a:tabLst>
                <a:tab pos="3714750" algn="r"/>
                <a:tab pos="5081270" algn="r"/>
                <a:tab pos="6516370" algn="r"/>
                <a:tab pos="7997825" algn="r"/>
              </a:tabLst>
            </a:pPr>
            <a:r>
              <a:rPr lang="en-US" sz="2000" i="1" u="sng" dirty="0">
                <a:solidFill>
                  <a:schemeClr val="tx1"/>
                </a:solidFill>
              </a:rPr>
              <a:t>Accounting Measures</a:t>
            </a:r>
            <a:r>
              <a:rPr lang="en-US" sz="2000" i="1" dirty="0">
                <a:solidFill>
                  <a:schemeClr val="tx1"/>
                </a:solidFill>
              </a:rPr>
              <a:t>	</a:t>
            </a:r>
            <a:r>
              <a:rPr lang="en-US" sz="2000" dirty="0">
                <a:solidFill>
                  <a:schemeClr val="tx1"/>
                </a:solidFill>
              </a:rPr>
              <a:t>			</a:t>
            </a:r>
            <a:endParaRPr lang="en-US" sz="2000" dirty="0">
              <a:solidFill>
                <a:schemeClr val="tx1"/>
              </a:solidFill>
            </a:endParaRPr>
          </a:p>
          <a:p>
            <a:pPr>
              <a:buNone/>
              <a:tabLst>
                <a:tab pos="3714750" algn="r"/>
                <a:tab pos="5081270" algn="r"/>
                <a:tab pos="6516370" algn="r"/>
                <a:tab pos="7997825" algn="r"/>
              </a:tabLst>
            </a:pPr>
            <a:r>
              <a:rPr lang="en-US" sz="2000" dirty="0">
                <a:solidFill>
                  <a:schemeClr val="tx1"/>
                </a:solidFill>
              </a:rPr>
              <a:t>  Sales	4,360,000 	4,450,000 	5,050,000 	5,190,000 </a:t>
            </a:r>
            <a:endParaRPr lang="en-US" sz="2000" dirty="0">
              <a:solidFill>
                <a:schemeClr val="tx1"/>
              </a:solidFill>
            </a:endParaRPr>
          </a:p>
          <a:p>
            <a:pPr>
              <a:buNone/>
              <a:tabLst>
                <a:tab pos="3714750" algn="r"/>
                <a:tab pos="5081270" algn="r"/>
                <a:tab pos="6516370" algn="r"/>
                <a:tab pos="7997825" algn="r"/>
              </a:tabLst>
            </a:pPr>
            <a:r>
              <a:rPr lang="en-US" sz="2000" dirty="0">
                <a:solidFill>
                  <a:schemeClr val="tx1"/>
                </a:solidFill>
              </a:rPr>
              <a:t>  Manufacturing costs	1,760,000 	1,810,000 	1,880,000 	1,890,000 </a:t>
            </a:r>
            <a:endParaRPr lang="en-US" sz="2000" dirty="0">
              <a:solidFill>
                <a:schemeClr val="tx1"/>
              </a:solidFill>
            </a:endParaRPr>
          </a:p>
          <a:p>
            <a:pPr>
              <a:buNone/>
            </a:pPr>
            <a:endParaRPr lang="en-US" sz="2000" dirty="0">
              <a:solidFill>
                <a:schemeClr val="tx1"/>
              </a:solidFill>
            </a:endParaRP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0444"/>
            <a:ext cx="8229600" cy="792162"/>
          </a:xfrm>
        </p:spPr>
        <p:txBody>
          <a:bodyPr/>
          <a:lstStyle/>
          <a:p>
            <a:r>
              <a:rPr lang="en-US" dirty="0"/>
              <a:t>Cost of Quality</a:t>
            </a:r>
            <a:endParaRPr lang="en-US" dirty="0"/>
          </a:p>
        </p:txBody>
      </p:sp>
      <p:sp>
        <p:nvSpPr>
          <p:cNvPr id="3" name="Content Placeholder 2"/>
          <p:cNvSpPr>
            <a:spLocks noGrp="1"/>
          </p:cNvSpPr>
          <p:nvPr>
            <p:ph idx="1"/>
          </p:nvPr>
        </p:nvSpPr>
        <p:spPr>
          <a:xfrm>
            <a:off x="791184" y="1256488"/>
            <a:ext cx="8077200" cy="1600200"/>
          </a:xfrm>
        </p:spPr>
        <p:txBody>
          <a:bodyPr>
            <a:normAutofit/>
          </a:bodyPr>
          <a:lstStyle/>
          <a:p>
            <a:pPr>
              <a:buNone/>
            </a:pPr>
            <a:r>
              <a:rPr lang="en-US" sz="2400" dirty="0"/>
              <a:t>Quality index = total quality costs/base * 100</a:t>
            </a:r>
            <a:endParaRPr lang="en-US" sz="2400" dirty="0"/>
          </a:p>
          <a:p>
            <a:pPr>
              <a:buNone/>
            </a:pPr>
            <a:r>
              <a:rPr lang="en-US" sz="2400" dirty="0"/>
              <a:t>209 quality cost per sale</a:t>
            </a:r>
            <a:endParaRPr lang="en-US" sz="2400" dirty="0"/>
          </a:p>
        </p:txBody>
      </p:sp>
      <p:sp>
        <p:nvSpPr>
          <p:cNvPr id="6" name="Content Placeholder 2"/>
          <p:cNvSpPr txBox="1"/>
          <p:nvPr/>
        </p:nvSpPr>
        <p:spPr>
          <a:xfrm>
            <a:off x="838200" y="2895600"/>
            <a:ext cx="7543800" cy="2819400"/>
          </a:xfrm>
          <a:prstGeom prst="rect">
            <a:avLst/>
          </a:prstGeom>
          <a:ln>
            <a:solidFill>
              <a:schemeClr val="tx1"/>
            </a:solidFill>
          </a:ln>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2626995" algn="ctr"/>
                <a:tab pos="3206750" algn="r"/>
                <a:tab pos="5718175" algn="ctr"/>
                <a:tab pos="6343650" algn="r"/>
              </a:tabLst>
              <a:defRPr/>
            </a:pPr>
            <a:r>
              <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Wingdings" panose="05000000000000000000" pitchFamily="2" charset="2"/>
              </a:rPr>
              <a:t>		Quality		Quality Manufacturing</a:t>
            </a:r>
            <a:endPar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Wingdings" panose="05000000000000000000" pitchFamily="2" charset="2"/>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2626995" algn="ctr"/>
                <a:tab pos="3206750" algn="r"/>
                <a:tab pos="5718175" algn="ctr"/>
                <a:tab pos="6343650" algn="r"/>
              </a:tabLst>
              <a:defRPr/>
            </a:pPr>
            <a:r>
              <a:rPr kumimoji="0" lang="en-US" b="0" i="0" u="sng"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Year	Sales Index	Cost Index</a:t>
            </a:r>
            <a:endParaRPr kumimoji="0" lang="en-US" b="0" i="0" u="sng"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2626995" algn="ctr"/>
                <a:tab pos="3206750" algn="r"/>
                <a:tab pos="6343650" algn="r"/>
              </a:tabLst>
              <a:defRPr/>
            </a:pPr>
            <a:r>
              <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2009	</a:t>
            </a:r>
            <a:endPar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2626995" algn="ctr"/>
                <a:tab pos="3206750" algn="r"/>
                <a:tab pos="6343650" algn="r"/>
              </a:tabLst>
              <a:defRPr/>
            </a:pPr>
            <a:r>
              <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2010	</a:t>
            </a:r>
            <a:endPar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2626995" algn="ctr"/>
                <a:tab pos="3206750" algn="r"/>
                <a:tab pos="6343650" algn="r"/>
              </a:tabLst>
              <a:defRPr/>
            </a:pPr>
            <a:r>
              <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2011	</a:t>
            </a:r>
            <a:endPar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2626995" algn="ctr"/>
                <a:tab pos="3206750" algn="r"/>
                <a:tab pos="6343650" algn="r"/>
              </a:tabLst>
              <a:defRPr/>
            </a:pPr>
            <a:r>
              <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2012	</a:t>
            </a:r>
            <a:endPar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0444"/>
            <a:ext cx="8229600" cy="792162"/>
          </a:xfrm>
        </p:spPr>
        <p:txBody>
          <a:bodyPr/>
          <a:lstStyle/>
          <a:p>
            <a:r>
              <a:rPr lang="en-US" dirty="0"/>
              <a:t>Cost of Quality</a:t>
            </a:r>
            <a:endParaRPr lang="en-US" dirty="0"/>
          </a:p>
        </p:txBody>
      </p:sp>
      <p:sp>
        <p:nvSpPr>
          <p:cNvPr id="3" name="Content Placeholder 2"/>
          <p:cNvSpPr>
            <a:spLocks noGrp="1"/>
          </p:cNvSpPr>
          <p:nvPr>
            <p:ph idx="1"/>
          </p:nvPr>
        </p:nvSpPr>
        <p:spPr>
          <a:xfrm>
            <a:off x="791184" y="1256488"/>
            <a:ext cx="8077200" cy="1600200"/>
          </a:xfrm>
        </p:spPr>
        <p:txBody>
          <a:bodyPr>
            <a:normAutofit/>
          </a:bodyPr>
          <a:lstStyle/>
          <a:p>
            <a:pPr>
              <a:buNone/>
            </a:pPr>
            <a:r>
              <a:rPr lang="en-US" sz="2400" dirty="0"/>
              <a:t>Quality index = total quality costs/base * 100</a:t>
            </a:r>
            <a:endParaRPr lang="en-US" sz="2400" dirty="0"/>
          </a:p>
          <a:p>
            <a:pPr>
              <a:buNone/>
            </a:pPr>
            <a:r>
              <a:rPr lang="en-US" sz="2400" dirty="0"/>
              <a:t>2006 quality cost per sale</a:t>
            </a:r>
            <a:endParaRPr lang="en-US" sz="2400" dirty="0"/>
          </a:p>
          <a:p>
            <a:pPr>
              <a:buNone/>
            </a:pPr>
            <a:r>
              <a:rPr lang="en-US" sz="2400" dirty="0">
                <a:sym typeface="Wingdings" panose="05000000000000000000" pitchFamily="2" charset="2"/>
              </a:rPr>
              <a:t>810,400 * 100 / 4,360,000 = 18.58</a:t>
            </a:r>
            <a:endParaRPr lang="en-US" sz="2400" dirty="0">
              <a:sym typeface="Wingdings" panose="05000000000000000000" pitchFamily="2" charset="2"/>
            </a:endParaRPr>
          </a:p>
        </p:txBody>
      </p:sp>
      <p:sp>
        <p:nvSpPr>
          <p:cNvPr id="6" name="Content Placeholder 2"/>
          <p:cNvSpPr txBox="1"/>
          <p:nvPr/>
        </p:nvSpPr>
        <p:spPr>
          <a:xfrm>
            <a:off x="838200" y="2895600"/>
            <a:ext cx="7543800" cy="2819400"/>
          </a:xfrm>
          <a:prstGeom prst="rect">
            <a:avLst/>
          </a:prstGeom>
          <a:ln>
            <a:solidFill>
              <a:schemeClr val="tx1"/>
            </a:solidFill>
          </a:ln>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2626995" algn="ctr"/>
                <a:tab pos="3206750" algn="r"/>
                <a:tab pos="5718175" algn="ctr"/>
                <a:tab pos="6343650" algn="r"/>
              </a:tabLst>
              <a:defRPr/>
            </a:pPr>
            <a:r>
              <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Wingdings" panose="05000000000000000000" pitchFamily="2" charset="2"/>
              </a:rPr>
              <a:t>		Quality		Quality Manufacturing</a:t>
            </a:r>
            <a:endPar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Wingdings" panose="05000000000000000000" pitchFamily="2" charset="2"/>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2626995" algn="ctr"/>
                <a:tab pos="3206750" algn="r"/>
                <a:tab pos="5718175" algn="ctr"/>
                <a:tab pos="6343650" algn="r"/>
              </a:tabLst>
              <a:defRPr/>
            </a:pPr>
            <a:r>
              <a:rPr kumimoji="0" lang="en-US" b="0" i="0" u="sng"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Year	Sales Index	Cost Index</a:t>
            </a:r>
            <a:endParaRPr kumimoji="0" lang="en-US" b="0" i="0" u="sng"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2626995" algn="ctr"/>
                <a:tab pos="3206750" algn="r"/>
                <a:tab pos="6343650" algn="r"/>
              </a:tabLst>
              <a:defRPr/>
            </a:pPr>
            <a:r>
              <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2009	18.58		46.04</a:t>
            </a:r>
            <a:endPar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2626995" algn="ctr"/>
                <a:tab pos="3206750" algn="r"/>
                <a:tab pos="6343650" algn="r"/>
              </a:tabLst>
              <a:defRPr/>
            </a:pPr>
            <a:r>
              <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2010	18.63		45.18</a:t>
            </a:r>
            <a:endPar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2626995" algn="ctr"/>
                <a:tab pos="3206750" algn="r"/>
                <a:tab pos="6343650" algn="r"/>
              </a:tabLst>
              <a:defRPr/>
            </a:pPr>
            <a:r>
              <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2011	12.66		34.00</a:t>
            </a:r>
            <a:endPar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tab pos="2626995" algn="ctr"/>
                <a:tab pos="3206750" algn="r"/>
                <a:tab pos="6343650" algn="r"/>
              </a:tabLst>
              <a:defRPr/>
            </a:pPr>
            <a:r>
              <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2012	10.49		28.80</a:t>
            </a:r>
            <a:endPar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0354" name="Rectangle 2"/>
          <p:cNvSpPr>
            <a:spLocks noGrp="1" noChangeArrowheads="1"/>
          </p:cNvSpPr>
          <p:nvPr>
            <p:ph type="title"/>
          </p:nvPr>
        </p:nvSpPr>
        <p:spPr>
          <a:xfrm>
            <a:off x="341244" y="115189"/>
            <a:ext cx="8458200" cy="792162"/>
          </a:xfrm>
        </p:spPr>
        <p:txBody>
          <a:bodyPr/>
          <a:lstStyle/>
          <a:p>
            <a:r>
              <a:rPr lang="en-US" dirty="0"/>
              <a:t> Quality–Cost Relationship</a:t>
            </a:r>
            <a:endParaRPr lang="en-US" dirty="0"/>
          </a:p>
        </p:txBody>
      </p:sp>
      <p:sp>
        <p:nvSpPr>
          <p:cNvPr id="740355" name="Rectangle 3"/>
          <p:cNvSpPr>
            <a:spLocks noGrp="1" noChangeArrowheads="1"/>
          </p:cNvSpPr>
          <p:nvPr>
            <p:ph idx="1"/>
          </p:nvPr>
        </p:nvSpPr>
        <p:spPr>
          <a:xfrm>
            <a:off x="465304" y="1219200"/>
            <a:ext cx="8001000" cy="3581400"/>
          </a:xfrm>
        </p:spPr>
        <p:txBody>
          <a:bodyPr/>
          <a:lstStyle/>
          <a:p>
            <a:r>
              <a:rPr lang="en-US" dirty="0"/>
              <a:t>Cost of quality</a:t>
            </a:r>
            <a:endParaRPr lang="en-US" dirty="0"/>
          </a:p>
          <a:p>
            <a:pPr lvl="1"/>
            <a:r>
              <a:rPr lang="en-US" dirty="0"/>
              <a:t>difference between price of nonconformance and conformance</a:t>
            </a:r>
            <a:endParaRPr lang="en-US" dirty="0"/>
          </a:p>
          <a:p>
            <a:pPr lvl="1"/>
            <a:r>
              <a:rPr lang="en-US" dirty="0"/>
              <a:t>cost of doing things wrong</a:t>
            </a:r>
            <a:endParaRPr lang="en-US" dirty="0"/>
          </a:p>
          <a:p>
            <a:pPr lvl="2"/>
            <a:r>
              <a:rPr lang="en-US" dirty="0"/>
              <a:t>20 to 35% of revenues</a:t>
            </a:r>
            <a:endParaRPr lang="en-US" dirty="0"/>
          </a:p>
          <a:p>
            <a:pPr lvl="1"/>
            <a:r>
              <a:rPr lang="en-US" dirty="0"/>
              <a:t>cost of doing things right</a:t>
            </a:r>
            <a:endParaRPr lang="en-US" dirty="0"/>
          </a:p>
          <a:p>
            <a:pPr lvl="2"/>
            <a:r>
              <a:rPr lang="en-US" dirty="0"/>
              <a:t>3 to 4% of revenues</a:t>
            </a:r>
            <a:endParaRPr lang="en-US" dirty="0"/>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1378" name="Rectangle 2"/>
          <p:cNvSpPr>
            <a:spLocks noGrp="1" noChangeArrowheads="1"/>
          </p:cNvSpPr>
          <p:nvPr>
            <p:ph type="title"/>
          </p:nvPr>
        </p:nvSpPr>
        <p:spPr>
          <a:xfrm>
            <a:off x="341244" y="304800"/>
            <a:ext cx="8458200" cy="914400"/>
          </a:xfrm>
        </p:spPr>
        <p:txBody>
          <a:bodyPr>
            <a:noAutofit/>
          </a:bodyPr>
          <a:lstStyle/>
          <a:p>
            <a:r>
              <a:rPr lang="en-US" dirty="0"/>
              <a:t>Effect of Quality Management </a:t>
            </a:r>
            <a:br>
              <a:rPr lang="en-US" dirty="0"/>
            </a:br>
            <a:r>
              <a:rPr lang="en-US" dirty="0"/>
              <a:t>on Productivity</a:t>
            </a:r>
            <a:endParaRPr lang="en-US" dirty="0">
              <a:solidFill>
                <a:srgbClr val="FF0000"/>
              </a:solidFill>
            </a:endParaRPr>
          </a:p>
        </p:txBody>
      </p:sp>
      <p:sp>
        <p:nvSpPr>
          <p:cNvPr id="741379" name="Rectangle 3"/>
          <p:cNvSpPr>
            <a:spLocks noGrp="1" noChangeArrowheads="1"/>
          </p:cNvSpPr>
          <p:nvPr>
            <p:ph type="body" sz="half" idx="1"/>
          </p:nvPr>
        </p:nvSpPr>
        <p:spPr>
          <a:xfrm>
            <a:off x="446457" y="1522376"/>
            <a:ext cx="7572375" cy="3048000"/>
          </a:xfrm>
        </p:spPr>
        <p:txBody>
          <a:bodyPr>
            <a:normAutofit/>
          </a:bodyPr>
          <a:lstStyle/>
          <a:p>
            <a:pPr>
              <a:lnSpc>
                <a:spcPct val="90000"/>
              </a:lnSpc>
            </a:pPr>
            <a:r>
              <a:rPr lang="en-US" sz="2800" dirty="0"/>
              <a:t>Productivity = output / input</a:t>
            </a:r>
            <a:endParaRPr lang="en-US" dirty="0"/>
          </a:p>
          <a:p>
            <a:pPr>
              <a:lnSpc>
                <a:spcPct val="90000"/>
              </a:lnSpc>
            </a:pPr>
            <a:r>
              <a:rPr lang="en-US" sz="2800" dirty="0"/>
              <a:t>Quality impact on productivity</a:t>
            </a:r>
            <a:endParaRPr lang="en-US" sz="2800" dirty="0"/>
          </a:p>
          <a:p>
            <a:pPr lvl="1">
              <a:lnSpc>
                <a:spcPct val="90000"/>
              </a:lnSpc>
              <a:buFont typeface="Arial" panose="020B0604020202020204" pitchFamily="34" charset="0"/>
              <a:buChar char="•"/>
            </a:pPr>
            <a:r>
              <a:rPr lang="en-US" sz="2400" dirty="0"/>
              <a:t>fewer defects increase output, and quality improvement reduces inputs</a:t>
            </a:r>
            <a:endParaRPr lang="en-US" sz="2400" dirty="0"/>
          </a:p>
          <a:p>
            <a:pPr>
              <a:lnSpc>
                <a:spcPct val="90000"/>
              </a:lnSpc>
            </a:pPr>
            <a:r>
              <a:rPr lang="en-US" sz="2800" dirty="0"/>
              <a:t>Yield</a:t>
            </a:r>
            <a:endParaRPr lang="en-US" sz="2800" dirty="0"/>
          </a:p>
          <a:p>
            <a:pPr lvl="1">
              <a:lnSpc>
                <a:spcPct val="90000"/>
              </a:lnSpc>
              <a:buFont typeface="Arial" panose="020B0604020202020204" pitchFamily="34" charset="0"/>
              <a:buChar char="•"/>
            </a:pPr>
            <a:r>
              <a:rPr lang="en-US" sz="2400" dirty="0"/>
              <a:t>a measure of productivity</a:t>
            </a:r>
            <a:endParaRPr lang="en-US" sz="2400" dirty="0"/>
          </a:p>
          <a:p>
            <a:pPr>
              <a:lnSpc>
                <a:spcPct val="90000"/>
              </a:lnSpc>
            </a:pPr>
            <a:endParaRPr lang="en-US" sz="2400" dirty="0">
              <a:solidFill>
                <a:srgbClr val="FF0000"/>
              </a:solidFill>
            </a:endParaRPr>
          </a:p>
          <a:p>
            <a:pPr>
              <a:lnSpc>
                <a:spcPct val="90000"/>
              </a:lnSpc>
            </a:pPr>
            <a:endParaRPr lang="en-US" dirty="0">
              <a:solidFill>
                <a:srgbClr val="FF0000"/>
              </a:solidFill>
            </a:endParaRP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2940"/>
            <a:ext cx="8229600" cy="1113100"/>
          </a:xfrm>
        </p:spPr>
        <p:txBody>
          <a:bodyPr>
            <a:noAutofit/>
          </a:bodyPr>
          <a:lstStyle/>
          <a:p>
            <a:r>
              <a:rPr lang="en-US" dirty="0"/>
              <a:t>Measuring Product Yield </a:t>
            </a:r>
            <a:br>
              <a:rPr lang="en-US" dirty="0"/>
            </a:br>
            <a:r>
              <a:rPr lang="en-US" dirty="0"/>
              <a:t>and Productivity</a:t>
            </a:r>
            <a:endParaRPr lang="en-US" dirty="0"/>
          </a:p>
        </p:txBody>
      </p:sp>
      <p:sp>
        <p:nvSpPr>
          <p:cNvPr id="8" name="Text Box 12"/>
          <p:cNvSpPr txBox="1">
            <a:spLocks noChangeArrowheads="1"/>
          </p:cNvSpPr>
          <p:nvPr/>
        </p:nvSpPr>
        <p:spPr bwMode="auto">
          <a:xfrm>
            <a:off x="609600" y="1600200"/>
            <a:ext cx="8199783" cy="381000"/>
          </a:xfrm>
          <a:prstGeom prst="rect">
            <a:avLst/>
          </a:prstGeom>
          <a:solidFill>
            <a:schemeClr val="tx2">
              <a:lumMod val="20000"/>
              <a:lumOff val="80000"/>
            </a:schemeClr>
          </a:solidFill>
          <a:ln w="12700" algn="ctr">
            <a:solidFill>
              <a:schemeClr val="tx1"/>
            </a:solidFill>
            <a:miter lim="800000"/>
          </a:ln>
          <a:effectLst>
            <a:outerShdw sx="1000" sy="1000" algn="ctr" rotWithShape="0">
              <a:srgbClr val="000000"/>
            </a:outerShdw>
          </a:effectLst>
        </p:spPr>
        <p:txBody>
          <a:bodyPr/>
          <a:lstStyle/>
          <a:p>
            <a:pPr algn="ctr">
              <a:spcBef>
                <a:spcPct val="50000"/>
              </a:spcBef>
              <a:buClrTx/>
              <a:buFontTx/>
              <a:buNone/>
            </a:pPr>
            <a:r>
              <a:rPr lang="en-US" sz="1800" dirty="0">
                <a:effectLst/>
                <a:latin typeface="Arial" panose="020B0604020202020204" pitchFamily="34" charset="0"/>
              </a:rPr>
              <a:t>Yield=(total input)(% good units) + (total input)(1-%good units)(% reworked)</a:t>
            </a:r>
            <a:endParaRPr lang="en-US" sz="1800" dirty="0">
              <a:effectLst/>
              <a:latin typeface="Arial" panose="020B0604020202020204" pitchFamily="34" charset="0"/>
            </a:endParaRPr>
          </a:p>
        </p:txBody>
      </p:sp>
      <p:sp>
        <p:nvSpPr>
          <p:cNvPr id="9" name="Text Box 13"/>
          <p:cNvSpPr txBox="1">
            <a:spLocks noChangeArrowheads="1"/>
          </p:cNvSpPr>
          <p:nvPr/>
        </p:nvSpPr>
        <p:spPr bwMode="auto">
          <a:xfrm>
            <a:off x="2504440" y="2286000"/>
            <a:ext cx="4114800" cy="1143000"/>
          </a:xfrm>
          <a:prstGeom prst="rect">
            <a:avLst/>
          </a:prstGeom>
          <a:solidFill>
            <a:schemeClr val="tx2">
              <a:lumMod val="20000"/>
              <a:lumOff val="80000"/>
            </a:schemeClr>
          </a:solidFill>
          <a:ln w="0" cmpd="sng" algn="ctr">
            <a:solidFill>
              <a:schemeClr val="tx1"/>
            </a:solidFill>
            <a:miter lim="800000"/>
          </a:ln>
          <a:effectLst>
            <a:outerShdw sx="1000" sy="1000" algn="ctr" rotWithShape="0">
              <a:srgbClr val="000000"/>
            </a:outerShdw>
          </a:effectLst>
        </p:spPr>
        <p:txBody>
          <a:bodyPr anchor="ctr"/>
          <a:lstStyle/>
          <a:p>
            <a:pPr algn="ctr">
              <a:spcBef>
                <a:spcPct val="50000"/>
              </a:spcBef>
              <a:buClrTx/>
              <a:buFontTx/>
              <a:buNone/>
            </a:pPr>
            <a:r>
              <a:rPr lang="en-US" dirty="0">
                <a:effectLst/>
                <a:latin typeface="Arial" panose="020B0604020202020204" pitchFamily="34" charset="0"/>
              </a:rPr>
              <a:t>or</a:t>
            </a:r>
            <a:endParaRPr lang="en-US" dirty="0">
              <a:effectLst/>
              <a:latin typeface="Arial" panose="020B0604020202020204" pitchFamily="34" charset="0"/>
            </a:endParaRPr>
          </a:p>
          <a:p>
            <a:pPr algn="ctr">
              <a:spcBef>
                <a:spcPct val="50000"/>
              </a:spcBef>
              <a:buClrTx/>
              <a:buFontTx/>
              <a:buNone/>
            </a:pPr>
            <a:r>
              <a:rPr lang="en-US" i="1" dirty="0">
                <a:effectLst/>
                <a:latin typeface="Arial" panose="020B0604020202020204" pitchFamily="34" charset="0"/>
              </a:rPr>
              <a:t>Y=(I)(%G)+(I)(1-%G)(%R)</a:t>
            </a:r>
            <a:endParaRPr lang="en-US" i="1" dirty="0">
              <a:effectLst/>
              <a:latin typeface="Arial" panose="020B0604020202020204" pitchFamily="34" charset="0"/>
            </a:endParaRPr>
          </a:p>
        </p:txBody>
      </p:sp>
      <p:sp>
        <p:nvSpPr>
          <p:cNvPr id="10" name="Text Box 13"/>
          <p:cNvSpPr txBox="1">
            <a:spLocks noChangeArrowheads="1"/>
          </p:cNvSpPr>
          <p:nvPr/>
        </p:nvSpPr>
        <p:spPr bwMode="auto">
          <a:xfrm>
            <a:off x="604520" y="3694250"/>
            <a:ext cx="7924800" cy="2362200"/>
          </a:xfrm>
          <a:prstGeom prst="rect">
            <a:avLst/>
          </a:prstGeom>
          <a:solidFill>
            <a:schemeClr val="tx2">
              <a:lumMod val="20000"/>
              <a:lumOff val="80000"/>
            </a:schemeClr>
          </a:solidFill>
          <a:ln w="0" cmpd="sng" algn="ctr">
            <a:solidFill>
              <a:schemeClr val="tx1"/>
            </a:solidFill>
            <a:miter lim="800000"/>
          </a:ln>
          <a:effectLst>
            <a:outerShdw sx="1000" sy="1000" algn="ctr" rotWithShape="0">
              <a:srgbClr val="000000"/>
            </a:outerShdw>
          </a:effectLst>
        </p:spPr>
        <p:txBody>
          <a:bodyPr anchor="ctr"/>
          <a:lstStyle/>
          <a:p>
            <a:pPr>
              <a:spcBef>
                <a:spcPct val="50000"/>
              </a:spcBef>
              <a:buClrTx/>
              <a:buFontTx/>
              <a:buNone/>
            </a:pPr>
            <a:r>
              <a:rPr lang="en-US" sz="2000" dirty="0">
                <a:effectLst/>
                <a:latin typeface="Arial" panose="020B0604020202020204" pitchFamily="34" charset="0"/>
              </a:rPr>
              <a:t>where</a:t>
            </a:r>
            <a:endParaRPr lang="en-US" sz="2000" dirty="0">
              <a:effectLst/>
              <a:latin typeface="Arial" panose="020B0604020202020204" pitchFamily="34" charset="0"/>
            </a:endParaRPr>
          </a:p>
          <a:p>
            <a:pPr>
              <a:spcBef>
                <a:spcPct val="50000"/>
              </a:spcBef>
              <a:buClrTx/>
              <a:buFontTx/>
              <a:buNone/>
            </a:pPr>
            <a:r>
              <a:rPr lang="en-US" sz="2000" dirty="0">
                <a:effectLst/>
                <a:latin typeface="Arial" panose="020B0604020202020204" pitchFamily="34" charset="0"/>
              </a:rPr>
              <a:t>I = initial quantity started in production</a:t>
            </a:r>
            <a:endParaRPr lang="en-US" sz="2000" dirty="0">
              <a:effectLst/>
              <a:latin typeface="Arial" panose="020B0604020202020204" pitchFamily="34" charset="0"/>
            </a:endParaRPr>
          </a:p>
          <a:p>
            <a:pPr>
              <a:spcBef>
                <a:spcPct val="50000"/>
              </a:spcBef>
              <a:buClrTx/>
              <a:buFontTx/>
              <a:buNone/>
            </a:pPr>
            <a:r>
              <a:rPr lang="en-US" sz="2000" dirty="0">
                <a:effectLst/>
                <a:latin typeface="Arial" panose="020B0604020202020204" pitchFamily="34" charset="0"/>
              </a:rPr>
              <a:t>%G = percentage of good units produced</a:t>
            </a:r>
            <a:endParaRPr lang="en-US" sz="2000" dirty="0">
              <a:effectLst/>
              <a:latin typeface="Arial" panose="020B0604020202020204" pitchFamily="34" charset="0"/>
            </a:endParaRPr>
          </a:p>
          <a:p>
            <a:pPr>
              <a:spcBef>
                <a:spcPct val="50000"/>
              </a:spcBef>
              <a:buClrTx/>
              <a:buFontTx/>
              <a:buNone/>
            </a:pPr>
            <a:r>
              <a:rPr lang="en-US" sz="2000" dirty="0">
                <a:effectLst/>
                <a:latin typeface="Arial" panose="020B0604020202020204" pitchFamily="34" charset="0"/>
              </a:rPr>
              <a:t>%R = percentage of defective units that are successfully reworked</a:t>
            </a:r>
            <a:endParaRPr lang="en-US" sz="2000" dirty="0">
              <a:effectLst/>
              <a:latin typeface="Arial" panose="020B0604020202020204" pitchFamily="34" charset="0"/>
            </a:endParaRP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20444"/>
            <a:ext cx="8229600" cy="792162"/>
          </a:xfrm>
        </p:spPr>
        <p:txBody>
          <a:bodyPr/>
          <a:lstStyle/>
          <a:p>
            <a:r>
              <a:rPr lang="en-US" dirty="0"/>
              <a:t>Computing Product Yield</a:t>
            </a:r>
            <a:endParaRPr lang="en-US" dirty="0"/>
          </a:p>
        </p:txBody>
      </p:sp>
      <p:sp>
        <p:nvSpPr>
          <p:cNvPr id="7" name="Content Placeholder 6"/>
          <p:cNvSpPr>
            <a:spLocks noGrp="1"/>
          </p:cNvSpPr>
          <p:nvPr>
            <p:ph idx="1"/>
          </p:nvPr>
        </p:nvSpPr>
        <p:spPr>
          <a:xfrm>
            <a:off x="455576" y="1209472"/>
            <a:ext cx="8229600" cy="4525963"/>
          </a:xfrm>
        </p:spPr>
        <p:txBody>
          <a:bodyPr/>
          <a:lstStyle/>
          <a:p>
            <a:r>
              <a:rPr lang="en-US" dirty="0"/>
              <a:t>Motor manufacturer</a:t>
            </a:r>
            <a:endParaRPr lang="en-US" dirty="0"/>
          </a:p>
          <a:p>
            <a:r>
              <a:rPr lang="en-US" dirty="0"/>
              <a:t>Starts a batch of 100 motors.</a:t>
            </a:r>
            <a:endParaRPr lang="en-US" dirty="0"/>
          </a:p>
          <a:p>
            <a:r>
              <a:rPr lang="en-US" dirty="0"/>
              <a:t>80 % are good when produced</a:t>
            </a:r>
            <a:endParaRPr lang="en-US" dirty="0"/>
          </a:p>
          <a:p>
            <a:r>
              <a:rPr lang="en-US" dirty="0"/>
              <a:t>50 % of the defective motors can be reworked</a:t>
            </a:r>
            <a:endParaRPr lang="en-US" dirty="0"/>
          </a:p>
          <a:p>
            <a:endParaRPr lang="en-US" dirty="0"/>
          </a:p>
        </p:txBody>
      </p:sp>
      <p:sp>
        <p:nvSpPr>
          <p:cNvPr id="9" name="Rectangle 8"/>
          <p:cNvSpPr/>
          <p:nvPr/>
        </p:nvSpPr>
        <p:spPr>
          <a:xfrm>
            <a:off x="1219200" y="3429000"/>
            <a:ext cx="6156172" cy="2377574"/>
          </a:xfrm>
          <a:prstGeom prst="rect">
            <a:avLst/>
          </a:prstGeom>
        </p:spPr>
        <p:txBody>
          <a:bodyPr wrap="square">
            <a:spAutoFit/>
          </a:bodyPr>
          <a:lstStyle/>
          <a:p>
            <a:pPr>
              <a:spcBef>
                <a:spcPct val="50000"/>
              </a:spcBef>
              <a:buClrTx/>
              <a:buFontTx/>
              <a:buNone/>
              <a:tabLst>
                <a:tab pos="347345" algn="l"/>
              </a:tabLst>
            </a:pPr>
            <a:r>
              <a:rPr lang="en-US" i="1" dirty="0">
                <a:effectLst/>
                <a:latin typeface="Arial" panose="020B0604020202020204" pitchFamily="34" charset="0"/>
              </a:rPr>
              <a:t>Y	=(I)(%G)+(I)(1-%G)(%R)</a:t>
            </a:r>
            <a:endParaRPr lang="en-US" i="1" dirty="0">
              <a:effectLst/>
              <a:latin typeface="Arial" panose="020B0604020202020204" pitchFamily="34" charset="0"/>
            </a:endParaRPr>
          </a:p>
          <a:p>
            <a:pPr>
              <a:spcBef>
                <a:spcPct val="50000"/>
              </a:spcBef>
              <a:buClrTx/>
              <a:buFontTx/>
              <a:buNone/>
              <a:tabLst>
                <a:tab pos="347345" algn="l"/>
              </a:tabLst>
            </a:pPr>
            <a:r>
              <a:rPr lang="en-US" i="1" dirty="0">
                <a:effectLst/>
                <a:latin typeface="Arial" panose="020B0604020202020204" pitchFamily="34" charset="0"/>
              </a:rPr>
              <a:t>	= </a:t>
            </a:r>
            <a:endParaRPr lang="en-US" i="1" dirty="0">
              <a:effectLst/>
              <a:latin typeface="Arial" panose="020B0604020202020204" pitchFamily="34" charset="0"/>
            </a:endParaRPr>
          </a:p>
          <a:p>
            <a:pPr>
              <a:spcBef>
                <a:spcPct val="50000"/>
              </a:spcBef>
              <a:buClrTx/>
              <a:buFontTx/>
              <a:buNone/>
              <a:tabLst>
                <a:tab pos="347345" algn="l"/>
              </a:tabLst>
            </a:pPr>
            <a:endParaRPr lang="en-US" sz="1100" i="1" dirty="0">
              <a:effectLst/>
              <a:latin typeface="Arial" panose="020B0604020202020204" pitchFamily="34" charset="0"/>
            </a:endParaRPr>
          </a:p>
          <a:p>
            <a:pPr>
              <a:spcBef>
                <a:spcPct val="50000"/>
              </a:spcBef>
              <a:buClrTx/>
              <a:buFontTx/>
              <a:buNone/>
              <a:tabLst>
                <a:tab pos="347345" algn="l"/>
              </a:tabLst>
            </a:pPr>
            <a:r>
              <a:rPr lang="en-US" i="1" dirty="0">
                <a:effectLst/>
                <a:latin typeface="Arial" panose="020B0604020202020204" pitchFamily="34" charset="0"/>
              </a:rPr>
              <a:t>Increase quality to 90% good</a:t>
            </a:r>
            <a:endParaRPr lang="en-US" i="1" dirty="0">
              <a:effectLst/>
              <a:latin typeface="Arial" panose="020B0604020202020204" pitchFamily="34" charset="0"/>
            </a:endParaRPr>
          </a:p>
          <a:p>
            <a:pPr>
              <a:spcBef>
                <a:spcPct val="50000"/>
              </a:spcBef>
              <a:buClrTx/>
              <a:buFontTx/>
              <a:buNone/>
              <a:tabLst>
                <a:tab pos="347345" algn="l"/>
              </a:tabLst>
            </a:pPr>
            <a:r>
              <a:rPr lang="en-US" i="1" dirty="0">
                <a:effectLst/>
                <a:latin typeface="Arial" panose="020B0604020202020204" pitchFamily="34" charset="0"/>
              </a:rPr>
              <a:t>Y	=</a:t>
            </a:r>
            <a:endParaRPr lang="en-US" i="1" dirty="0">
              <a:effectLst/>
              <a:latin typeface="Arial" panose="020B0604020202020204" pitchFamily="34" charset="0"/>
            </a:endParaRPr>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20444"/>
            <a:ext cx="8229600" cy="792162"/>
          </a:xfrm>
        </p:spPr>
        <p:txBody>
          <a:bodyPr/>
          <a:lstStyle/>
          <a:p>
            <a:r>
              <a:rPr lang="en-US" dirty="0"/>
              <a:t>Computing Product Yield</a:t>
            </a:r>
            <a:endParaRPr lang="en-US" dirty="0"/>
          </a:p>
        </p:txBody>
      </p:sp>
      <p:sp>
        <p:nvSpPr>
          <p:cNvPr id="7" name="Content Placeholder 6"/>
          <p:cNvSpPr>
            <a:spLocks noGrp="1"/>
          </p:cNvSpPr>
          <p:nvPr>
            <p:ph idx="1"/>
          </p:nvPr>
        </p:nvSpPr>
        <p:spPr>
          <a:xfrm>
            <a:off x="455576" y="1209472"/>
            <a:ext cx="8229600" cy="4525963"/>
          </a:xfrm>
        </p:spPr>
        <p:txBody>
          <a:bodyPr/>
          <a:lstStyle/>
          <a:p>
            <a:r>
              <a:rPr lang="en-US" dirty="0"/>
              <a:t>Motor manufacturer</a:t>
            </a:r>
            <a:endParaRPr lang="en-US" dirty="0"/>
          </a:p>
          <a:p>
            <a:r>
              <a:rPr lang="en-US" dirty="0"/>
              <a:t>Starts a batch of 100 motors.</a:t>
            </a:r>
            <a:endParaRPr lang="en-US" dirty="0"/>
          </a:p>
          <a:p>
            <a:r>
              <a:rPr lang="en-US" dirty="0"/>
              <a:t>80 % are good when produced</a:t>
            </a:r>
            <a:endParaRPr lang="en-US" dirty="0"/>
          </a:p>
          <a:p>
            <a:r>
              <a:rPr lang="en-US" dirty="0"/>
              <a:t>50 % of the defective motors can be reworked</a:t>
            </a:r>
            <a:endParaRPr lang="en-US" dirty="0"/>
          </a:p>
          <a:p>
            <a:endParaRPr lang="en-US" dirty="0"/>
          </a:p>
        </p:txBody>
      </p:sp>
      <p:sp>
        <p:nvSpPr>
          <p:cNvPr id="9" name="Rectangle 8"/>
          <p:cNvSpPr/>
          <p:nvPr/>
        </p:nvSpPr>
        <p:spPr>
          <a:xfrm>
            <a:off x="1219200" y="3429000"/>
            <a:ext cx="6156172" cy="2400657"/>
          </a:xfrm>
          <a:prstGeom prst="rect">
            <a:avLst/>
          </a:prstGeom>
        </p:spPr>
        <p:txBody>
          <a:bodyPr wrap="square">
            <a:spAutoFit/>
          </a:bodyPr>
          <a:lstStyle/>
          <a:p>
            <a:pPr>
              <a:spcBef>
                <a:spcPct val="50000"/>
              </a:spcBef>
              <a:buClrTx/>
              <a:buFontTx/>
              <a:buNone/>
              <a:tabLst>
                <a:tab pos="347345" algn="l"/>
              </a:tabLst>
            </a:pPr>
            <a:r>
              <a:rPr lang="en-US" i="1" dirty="0">
                <a:effectLst/>
                <a:latin typeface="Arial" panose="020B0604020202020204" pitchFamily="34" charset="0"/>
              </a:rPr>
              <a:t>Y	=(I)(%G)+(I)(1-%G)(%R)</a:t>
            </a:r>
            <a:endParaRPr lang="en-US" i="1" dirty="0">
              <a:effectLst/>
              <a:latin typeface="Arial" panose="020B0604020202020204" pitchFamily="34" charset="0"/>
            </a:endParaRPr>
          </a:p>
          <a:p>
            <a:pPr>
              <a:spcBef>
                <a:spcPct val="50000"/>
              </a:spcBef>
              <a:buClrTx/>
              <a:buFontTx/>
              <a:buNone/>
              <a:tabLst>
                <a:tab pos="347345" algn="l"/>
              </a:tabLst>
            </a:pPr>
            <a:r>
              <a:rPr lang="en-US" i="1" dirty="0">
                <a:effectLst/>
                <a:latin typeface="Arial" panose="020B0604020202020204" pitchFamily="34" charset="0"/>
              </a:rPr>
              <a:t>	= 100(.80) + 100(1-.80)(.50) =  90 motors</a:t>
            </a:r>
            <a:endParaRPr lang="en-US" i="1" dirty="0">
              <a:effectLst/>
              <a:latin typeface="Arial" panose="020B0604020202020204" pitchFamily="34" charset="0"/>
            </a:endParaRPr>
          </a:p>
          <a:p>
            <a:pPr>
              <a:spcBef>
                <a:spcPct val="50000"/>
              </a:spcBef>
              <a:buClrTx/>
              <a:buFontTx/>
              <a:buNone/>
              <a:tabLst>
                <a:tab pos="347345" algn="l"/>
              </a:tabLst>
            </a:pPr>
            <a:endParaRPr lang="en-US" sz="1100" i="1" dirty="0">
              <a:effectLst/>
              <a:latin typeface="Arial" panose="020B0604020202020204" pitchFamily="34" charset="0"/>
            </a:endParaRPr>
          </a:p>
          <a:p>
            <a:pPr>
              <a:spcBef>
                <a:spcPct val="50000"/>
              </a:spcBef>
              <a:buClrTx/>
              <a:buFontTx/>
              <a:buNone/>
              <a:tabLst>
                <a:tab pos="347345" algn="l"/>
              </a:tabLst>
            </a:pPr>
            <a:r>
              <a:rPr lang="en-US" i="1" dirty="0">
                <a:effectLst/>
                <a:latin typeface="Arial" panose="020B0604020202020204" pitchFamily="34" charset="0"/>
              </a:rPr>
              <a:t>Increase quality to 90% good</a:t>
            </a:r>
            <a:endParaRPr lang="en-US" i="1" dirty="0">
              <a:effectLst/>
              <a:latin typeface="Arial" panose="020B0604020202020204" pitchFamily="34" charset="0"/>
            </a:endParaRPr>
          </a:p>
          <a:p>
            <a:pPr>
              <a:spcBef>
                <a:spcPct val="50000"/>
              </a:spcBef>
              <a:buClrTx/>
              <a:buFontTx/>
              <a:buNone/>
              <a:tabLst>
                <a:tab pos="347345" algn="l"/>
              </a:tabLst>
            </a:pPr>
            <a:r>
              <a:rPr lang="en-US" i="1" dirty="0">
                <a:effectLst/>
                <a:latin typeface="Arial" panose="020B0604020202020204" pitchFamily="34" charset="0"/>
              </a:rPr>
              <a:t>Y	=100(.90) + 100(1-.90)(.50) =  95 motors</a:t>
            </a:r>
            <a:endParaRPr lang="en-US" i="1" dirty="0">
              <a:effectLst/>
              <a:latin typeface="Arial" panose="020B0604020202020204" pitchFamily="34" charset="0"/>
            </a:endParaRPr>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498" name="Rectangle 2"/>
          <p:cNvSpPr>
            <a:spLocks noGrp="1" noChangeArrowheads="1"/>
          </p:cNvSpPr>
          <p:nvPr>
            <p:ph type="title"/>
          </p:nvPr>
        </p:nvSpPr>
        <p:spPr>
          <a:xfrm>
            <a:off x="212034" y="151844"/>
            <a:ext cx="8686800" cy="715962"/>
          </a:xfrm>
        </p:spPr>
        <p:txBody>
          <a:bodyPr>
            <a:noAutofit/>
          </a:bodyPr>
          <a:lstStyle/>
          <a:p>
            <a:r>
              <a:rPr lang="en-US" dirty="0"/>
              <a:t>Computing Product Cost per Unit</a:t>
            </a:r>
            <a:endParaRPr lang="en-US" dirty="0"/>
          </a:p>
        </p:txBody>
      </p:sp>
      <p:grpSp>
        <p:nvGrpSpPr>
          <p:cNvPr id="11" name="Group 10"/>
          <p:cNvGrpSpPr/>
          <p:nvPr/>
        </p:nvGrpSpPr>
        <p:grpSpPr>
          <a:xfrm>
            <a:off x="1382952" y="1219200"/>
            <a:ext cx="6400800" cy="3810000"/>
            <a:chOff x="990600" y="1295400"/>
            <a:chExt cx="6400800" cy="3810000"/>
          </a:xfrm>
        </p:grpSpPr>
        <p:sp>
          <p:nvSpPr>
            <p:cNvPr id="746513" name="Rectangle 17"/>
            <p:cNvSpPr>
              <a:spLocks noChangeArrowheads="1"/>
            </p:cNvSpPr>
            <p:nvPr/>
          </p:nvSpPr>
          <p:spPr bwMode="auto">
            <a:xfrm>
              <a:off x="1981200" y="2895600"/>
              <a:ext cx="1905000" cy="685800"/>
            </a:xfrm>
            <a:prstGeom prst="rect">
              <a:avLst/>
            </a:prstGeom>
            <a:solidFill>
              <a:srgbClr val="FFCC99"/>
            </a:solidFill>
            <a:ln w="0" algn="ctr">
              <a:noFill/>
              <a:miter lim="800000"/>
            </a:ln>
            <a:effectLst>
              <a:outerShdw dist="53882" dir="2700000" algn="ctr" rotWithShape="0">
                <a:srgbClr val="000000"/>
              </a:outerShdw>
            </a:effectLst>
          </p:spPr>
          <p:txBody>
            <a:bodyPr wrap="none" anchor="ctr">
              <a:spAutoFit/>
            </a:bodyPr>
            <a:lstStyle/>
            <a:p>
              <a:endParaRPr lang="en-US" dirty="0"/>
            </a:p>
          </p:txBody>
        </p:sp>
        <p:sp>
          <p:nvSpPr>
            <p:cNvPr id="746506" name="Text Box 10"/>
            <p:cNvSpPr txBox="1">
              <a:spLocks noChangeArrowheads="1"/>
            </p:cNvSpPr>
            <p:nvPr/>
          </p:nvSpPr>
          <p:spPr bwMode="auto">
            <a:xfrm>
              <a:off x="990600" y="1295400"/>
              <a:ext cx="6400800" cy="3810000"/>
            </a:xfrm>
            <a:prstGeom prst="rect">
              <a:avLst/>
            </a:prstGeom>
            <a:solidFill>
              <a:schemeClr val="tx2">
                <a:lumMod val="20000"/>
                <a:lumOff val="80000"/>
              </a:schemeClr>
            </a:solidFill>
            <a:ln w="0" algn="ctr">
              <a:noFill/>
              <a:miter lim="800000"/>
            </a:ln>
            <a:effectLst>
              <a:outerShdw sx="1000" sy="1000" algn="ctr" rotWithShape="0">
                <a:srgbClr val="000000"/>
              </a:outerShdw>
            </a:effectLst>
          </p:spPr>
          <p:txBody>
            <a:bodyPr anchor="ctr"/>
            <a:lstStyle/>
            <a:p>
              <a:pPr>
                <a:spcBef>
                  <a:spcPct val="50000"/>
                </a:spcBef>
                <a:buClrTx/>
                <a:buFontTx/>
                <a:buNone/>
              </a:pPr>
              <a:endParaRPr lang="en-US" b="1" dirty="0">
                <a:solidFill>
                  <a:srgbClr val="00001A"/>
                </a:solidFill>
                <a:effectLst/>
                <a:latin typeface="Arial" panose="020B0604020202020204" pitchFamily="34" charset="0"/>
              </a:endParaRPr>
            </a:p>
          </p:txBody>
        </p:sp>
        <p:graphicFrame>
          <p:nvGraphicFramePr>
            <p:cNvPr id="746500" name="Object 4"/>
            <p:cNvGraphicFramePr>
              <a:graphicFrameLocks noChangeAspect="1"/>
            </p:cNvGraphicFramePr>
            <p:nvPr/>
          </p:nvGraphicFramePr>
          <p:xfrm>
            <a:off x="3729038" y="1549400"/>
            <a:ext cx="2811462" cy="1060450"/>
          </p:xfrm>
          <a:graphic>
            <a:graphicData uri="http://schemas.openxmlformats.org/presentationml/2006/ole">
              <mc:AlternateContent xmlns:mc="http://schemas.openxmlformats.org/markup-compatibility/2006">
                <mc:Choice xmlns:v="urn:schemas-microsoft-com:vml" Requires="v">
                  <p:oleObj spid="_x0000_s746538" name="Equation" r:id="rId1" imgW="1117600" imgH="330200" progId="Equation.3">
                    <p:embed/>
                  </p:oleObj>
                </mc:Choice>
                <mc:Fallback>
                  <p:oleObj name="Equation" r:id="rId1" imgW="1117600" imgH="330200" progId="Equation.3">
                    <p:embed/>
                    <p:pic>
                      <p:nvPicPr>
                        <p:cNvPr id="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9038" y="1549400"/>
                          <a:ext cx="2811462"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46514" name="Text Box 18"/>
            <p:cNvSpPr txBox="1">
              <a:spLocks noChangeArrowheads="1"/>
            </p:cNvSpPr>
            <p:nvPr/>
          </p:nvSpPr>
          <p:spPr bwMode="auto">
            <a:xfrm>
              <a:off x="1520688" y="1828800"/>
              <a:ext cx="1946275" cy="457200"/>
            </a:xfrm>
            <a:prstGeom prst="rect">
              <a:avLst/>
            </a:prstGeom>
            <a:solidFill>
              <a:schemeClr val="tx2">
                <a:lumMod val="20000"/>
                <a:lumOff val="80000"/>
              </a:schemeClr>
            </a:solidFill>
            <a:ln w="0" algn="ctr">
              <a:noFill/>
              <a:miter lim="800000"/>
            </a:ln>
            <a:effectLst/>
          </p:spPr>
          <p:txBody>
            <a:bodyPr wrap="none">
              <a:spAutoFit/>
            </a:bodyPr>
            <a:lstStyle/>
            <a:p>
              <a:pPr algn="ctr">
                <a:spcBef>
                  <a:spcPct val="0"/>
                </a:spcBef>
                <a:buClrTx/>
                <a:buFontTx/>
                <a:buNone/>
              </a:pPr>
              <a:r>
                <a:rPr lang="en-US" dirty="0">
                  <a:effectLst/>
                  <a:latin typeface="Arial" panose="020B0604020202020204" pitchFamily="34" charset="0"/>
                </a:rPr>
                <a:t>Product Cost</a:t>
              </a:r>
              <a:endParaRPr lang="en-US" dirty="0">
                <a:effectLst/>
                <a:latin typeface="Arial" panose="020B0604020202020204" pitchFamily="34" charset="0"/>
              </a:endParaRPr>
            </a:p>
          </p:txBody>
        </p:sp>
        <p:sp>
          <p:nvSpPr>
            <p:cNvPr id="746516" name="Rectangle 20"/>
            <p:cNvSpPr>
              <a:spLocks noChangeArrowheads="1"/>
            </p:cNvSpPr>
            <p:nvPr/>
          </p:nvSpPr>
          <p:spPr bwMode="auto">
            <a:xfrm>
              <a:off x="1596888" y="2679651"/>
              <a:ext cx="5642112" cy="2308324"/>
            </a:xfrm>
            <a:prstGeom prst="rect">
              <a:avLst/>
            </a:prstGeom>
            <a:solidFill>
              <a:schemeClr val="tx2">
                <a:lumMod val="20000"/>
                <a:lumOff val="80000"/>
              </a:schemeClr>
            </a:solidFill>
            <a:ln w="0" algn="ctr">
              <a:noFill/>
              <a:miter lim="800000"/>
            </a:ln>
            <a:effectLst/>
          </p:spPr>
          <p:txBody>
            <a:bodyPr wrap="square" anchor="ctr">
              <a:spAutoFit/>
            </a:bodyPr>
            <a:lstStyle/>
            <a:p>
              <a:pPr>
                <a:spcBef>
                  <a:spcPct val="0"/>
                </a:spcBef>
                <a:buClrTx/>
                <a:buFontTx/>
                <a:buNone/>
              </a:pPr>
              <a:r>
                <a:rPr lang="en-US" i="1" dirty="0">
                  <a:effectLst/>
                  <a:latin typeface="Arial" panose="020B0604020202020204" pitchFamily="34" charset="0"/>
                </a:rPr>
                <a:t>where:</a:t>
              </a:r>
              <a:endParaRPr lang="en-US" i="1" dirty="0">
                <a:effectLst/>
                <a:latin typeface="Arial" panose="020B0604020202020204" pitchFamily="34" charset="0"/>
              </a:endParaRPr>
            </a:p>
            <a:p>
              <a:pPr>
                <a:spcBef>
                  <a:spcPct val="0"/>
                </a:spcBef>
                <a:buClrTx/>
                <a:buFontTx/>
                <a:buNone/>
              </a:pPr>
              <a:r>
                <a:rPr lang="en-US" i="1" dirty="0">
                  <a:effectLst/>
                  <a:latin typeface="Arial" panose="020B0604020202020204" pitchFamily="34" charset="0"/>
                </a:rPr>
                <a:t>K</a:t>
              </a:r>
              <a:r>
                <a:rPr lang="en-US" i="1" baseline="-25000" dirty="0">
                  <a:effectLst/>
                  <a:latin typeface="Arial" panose="020B0604020202020204" pitchFamily="34" charset="0"/>
                </a:rPr>
                <a:t>d</a:t>
              </a:r>
              <a:r>
                <a:rPr lang="en-US" baseline="-25000" dirty="0">
                  <a:effectLst/>
                  <a:latin typeface="Arial" panose="020B0604020202020204" pitchFamily="34" charset="0"/>
                </a:rPr>
                <a:t> </a:t>
              </a:r>
              <a:r>
                <a:rPr lang="en-US" dirty="0">
                  <a:effectLst/>
                  <a:latin typeface="Arial" panose="020B0604020202020204" pitchFamily="34" charset="0"/>
                </a:rPr>
                <a:t>= direct manufacturing cost per unit</a:t>
              </a:r>
              <a:endParaRPr lang="en-US" dirty="0">
                <a:effectLst/>
                <a:latin typeface="Arial" panose="020B0604020202020204" pitchFamily="34" charset="0"/>
              </a:endParaRPr>
            </a:p>
            <a:p>
              <a:pPr>
                <a:spcBef>
                  <a:spcPct val="0"/>
                </a:spcBef>
                <a:buClrTx/>
                <a:buFontTx/>
                <a:buNone/>
              </a:pPr>
              <a:r>
                <a:rPr lang="en-US" i="1" dirty="0">
                  <a:effectLst/>
                  <a:latin typeface="Arial" panose="020B0604020202020204" pitchFamily="34" charset="0"/>
                </a:rPr>
                <a:t>I</a:t>
              </a:r>
              <a:r>
                <a:rPr lang="en-US" dirty="0">
                  <a:effectLst/>
                  <a:latin typeface="Arial" panose="020B0604020202020204" pitchFamily="34" charset="0"/>
                </a:rPr>
                <a:t> = input</a:t>
              </a:r>
              <a:endParaRPr lang="en-US" dirty="0">
                <a:effectLst/>
                <a:latin typeface="Arial" panose="020B0604020202020204" pitchFamily="34" charset="0"/>
              </a:endParaRPr>
            </a:p>
            <a:p>
              <a:pPr>
                <a:spcBef>
                  <a:spcPct val="0"/>
                </a:spcBef>
                <a:buClrTx/>
                <a:buFontTx/>
                <a:buNone/>
              </a:pPr>
              <a:r>
                <a:rPr lang="en-US" i="1" dirty="0">
                  <a:effectLst/>
                  <a:latin typeface="Arial" panose="020B0604020202020204" pitchFamily="34" charset="0"/>
                </a:rPr>
                <a:t>K</a:t>
              </a:r>
              <a:r>
                <a:rPr lang="en-US" i="1" baseline="-25000" dirty="0">
                  <a:effectLst/>
                  <a:latin typeface="Arial" panose="020B0604020202020204" pitchFamily="34" charset="0"/>
                </a:rPr>
                <a:t>r</a:t>
              </a:r>
              <a:r>
                <a:rPr lang="en-US" dirty="0">
                  <a:effectLst/>
                  <a:latin typeface="Arial" panose="020B0604020202020204" pitchFamily="34" charset="0"/>
                </a:rPr>
                <a:t> = rework cost per unit</a:t>
              </a:r>
              <a:endParaRPr lang="en-US" dirty="0">
                <a:effectLst/>
                <a:latin typeface="Arial" panose="020B0604020202020204" pitchFamily="34" charset="0"/>
              </a:endParaRPr>
            </a:p>
            <a:p>
              <a:pPr>
                <a:spcBef>
                  <a:spcPct val="0"/>
                </a:spcBef>
                <a:buClrTx/>
                <a:buFontTx/>
                <a:buNone/>
              </a:pPr>
              <a:r>
                <a:rPr lang="en-US" i="1" dirty="0">
                  <a:effectLst/>
                  <a:latin typeface="Arial" panose="020B0604020202020204" pitchFamily="34" charset="0"/>
                </a:rPr>
                <a:t>R</a:t>
              </a:r>
              <a:r>
                <a:rPr lang="en-US" dirty="0">
                  <a:effectLst/>
                  <a:latin typeface="Arial" panose="020B0604020202020204" pitchFamily="34" charset="0"/>
                </a:rPr>
                <a:t> = reworked units</a:t>
              </a:r>
              <a:endParaRPr lang="en-US" dirty="0">
                <a:effectLst/>
                <a:latin typeface="Arial" panose="020B0604020202020204" pitchFamily="34" charset="0"/>
              </a:endParaRPr>
            </a:p>
            <a:p>
              <a:pPr>
                <a:spcBef>
                  <a:spcPct val="0"/>
                </a:spcBef>
                <a:buClrTx/>
                <a:buFontTx/>
                <a:buNone/>
              </a:pPr>
              <a:r>
                <a:rPr lang="en-US" i="1" dirty="0">
                  <a:effectLst/>
                  <a:latin typeface="Arial" panose="020B0604020202020204" pitchFamily="34" charset="0"/>
                </a:rPr>
                <a:t>Y</a:t>
              </a:r>
              <a:r>
                <a:rPr lang="en-US" dirty="0">
                  <a:effectLst/>
                  <a:latin typeface="Arial" panose="020B0604020202020204" pitchFamily="34" charset="0"/>
                </a:rPr>
                <a:t> = yield </a:t>
              </a:r>
              <a:endParaRPr lang="en-US" dirty="0">
                <a:effectLst/>
                <a:latin typeface="Arial" panose="020B0604020202020204" pitchFamily="34" charset="0"/>
              </a:endParaRPr>
            </a:p>
          </p:txBody>
        </p:sp>
      </p:gr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7563"/>
            <a:ext cx="8229600" cy="944562"/>
          </a:xfrm>
        </p:spPr>
        <p:txBody>
          <a:bodyPr/>
          <a:lstStyle/>
          <a:p>
            <a:r>
              <a:rPr lang="en-US" dirty="0"/>
              <a:t>Cost per Unit</a:t>
            </a:r>
            <a:endParaRPr lang="en-US" dirty="0"/>
          </a:p>
        </p:txBody>
      </p:sp>
      <p:sp>
        <p:nvSpPr>
          <p:cNvPr id="12" name="Content Placeholder 11"/>
          <p:cNvSpPr>
            <a:spLocks noGrp="1"/>
          </p:cNvSpPr>
          <p:nvPr>
            <p:ph idx="1"/>
          </p:nvPr>
        </p:nvSpPr>
        <p:spPr>
          <a:xfrm>
            <a:off x="789456" y="1203960"/>
            <a:ext cx="7696200" cy="1295400"/>
          </a:xfrm>
        </p:spPr>
        <p:txBody>
          <a:bodyPr/>
          <a:lstStyle/>
          <a:p>
            <a:pPr>
              <a:buNone/>
            </a:pPr>
            <a:r>
              <a:rPr lang="en-US" dirty="0"/>
              <a:t>Direct cost = $30		Rework cost = $12</a:t>
            </a:r>
            <a:endParaRPr lang="en-US" dirty="0"/>
          </a:p>
          <a:p>
            <a:pPr>
              <a:buNone/>
            </a:pPr>
            <a:r>
              <a:rPr lang="en-US" dirty="0"/>
              <a:t>80% good			50% can be reworked</a:t>
            </a:r>
            <a:endParaRPr lang="en-US" dirty="0"/>
          </a:p>
        </p:txBody>
      </p:sp>
      <p:graphicFrame>
        <p:nvGraphicFramePr>
          <p:cNvPr id="9" name="Object 4"/>
          <p:cNvGraphicFramePr>
            <a:graphicFrameLocks noChangeAspect="1"/>
          </p:cNvGraphicFramePr>
          <p:nvPr/>
        </p:nvGraphicFramePr>
        <p:xfrm>
          <a:off x="685800" y="2673349"/>
          <a:ext cx="2314575" cy="984250"/>
        </p:xfrm>
        <a:graphic>
          <a:graphicData uri="http://schemas.openxmlformats.org/presentationml/2006/ole">
            <mc:AlternateContent xmlns:mc="http://schemas.openxmlformats.org/markup-compatibility/2006">
              <mc:Choice xmlns:v="urn:schemas-microsoft-com:vml" Requires="v">
                <p:oleObj spid="_x0000_s827433" name="Equation" r:id="rId1" imgW="1180465" imgH="393700" progId="Equation.3">
                  <p:embed/>
                </p:oleObj>
              </mc:Choice>
              <mc:Fallback>
                <p:oleObj name="Equation" r:id="rId1" imgW="1180465" imgH="393700" progId="Equation.3">
                  <p:embed/>
                  <p:pic>
                    <p:nvPicPr>
                      <p:cNvPr id="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673349"/>
                        <a:ext cx="2314575" cy="984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Text Box 18"/>
          <p:cNvSpPr txBox="1">
            <a:spLocks noChangeArrowheads="1"/>
          </p:cNvSpPr>
          <p:nvPr/>
        </p:nvSpPr>
        <p:spPr bwMode="auto">
          <a:xfrm>
            <a:off x="2956540" y="2949670"/>
            <a:ext cx="364202" cy="461665"/>
          </a:xfrm>
          <a:prstGeom prst="rect">
            <a:avLst/>
          </a:prstGeom>
          <a:noFill/>
          <a:ln w="0" algn="ctr">
            <a:noFill/>
            <a:miter lim="800000"/>
          </a:ln>
          <a:effectLst/>
        </p:spPr>
        <p:txBody>
          <a:bodyPr wrap="none">
            <a:spAutoFit/>
          </a:bodyPr>
          <a:lstStyle/>
          <a:p>
            <a:pPr algn="ctr">
              <a:spcBef>
                <a:spcPct val="0"/>
              </a:spcBef>
              <a:buClrTx/>
              <a:buFontTx/>
              <a:buNone/>
            </a:pPr>
            <a:r>
              <a:rPr lang="en-US" dirty="0">
                <a:effectLst/>
                <a:latin typeface="Arial" panose="020B0604020202020204" pitchFamily="34" charset="0"/>
              </a:rPr>
              <a:t>=</a:t>
            </a:r>
            <a:endParaRPr lang="en-US" dirty="0">
              <a:effectLst/>
              <a:latin typeface="Arial" panose="020B0604020202020204" pitchFamily="34" charset="0"/>
            </a:endParaRPr>
          </a:p>
        </p:txBody>
      </p:sp>
      <p:sp>
        <p:nvSpPr>
          <p:cNvPr id="26" name="Rectangle 25"/>
          <p:cNvSpPr/>
          <p:nvPr/>
        </p:nvSpPr>
        <p:spPr>
          <a:xfrm>
            <a:off x="914400" y="3962400"/>
            <a:ext cx="4823756" cy="523220"/>
          </a:xfrm>
          <a:prstGeom prst="rect">
            <a:avLst/>
          </a:prstGeom>
        </p:spPr>
        <p:txBody>
          <a:bodyPr wrap="none">
            <a:spAutoFit/>
          </a:bodyPr>
          <a:lstStyle/>
          <a:p>
            <a:pPr>
              <a:spcBef>
                <a:spcPct val="50000"/>
              </a:spcBef>
              <a:buClrTx/>
              <a:buFontTx/>
              <a:buNone/>
              <a:tabLst>
                <a:tab pos="347345" algn="l"/>
              </a:tabLst>
            </a:pPr>
            <a:r>
              <a:rPr lang="en-US" sz="2800" i="1" dirty="0">
                <a:effectLst/>
                <a:latin typeface="Arial" panose="020B0604020202020204" pitchFamily="34" charset="0"/>
              </a:rPr>
              <a:t>Increase quality to 90% good</a:t>
            </a:r>
            <a:endParaRPr lang="en-US" sz="2800" i="1" dirty="0">
              <a:effectLst/>
              <a:latin typeface="Arial" panose="020B0604020202020204" pitchFamily="34" charset="0"/>
            </a:endParaRPr>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7563"/>
            <a:ext cx="8229600" cy="944562"/>
          </a:xfrm>
        </p:spPr>
        <p:txBody>
          <a:bodyPr/>
          <a:lstStyle/>
          <a:p>
            <a:r>
              <a:rPr lang="en-US" dirty="0"/>
              <a:t>Cost per Unit</a:t>
            </a:r>
            <a:endParaRPr lang="en-US" dirty="0"/>
          </a:p>
        </p:txBody>
      </p:sp>
      <p:sp>
        <p:nvSpPr>
          <p:cNvPr id="12" name="Content Placeholder 11"/>
          <p:cNvSpPr>
            <a:spLocks noGrp="1"/>
          </p:cNvSpPr>
          <p:nvPr>
            <p:ph idx="1"/>
          </p:nvPr>
        </p:nvSpPr>
        <p:spPr>
          <a:xfrm>
            <a:off x="789456" y="1203960"/>
            <a:ext cx="7696200" cy="1295400"/>
          </a:xfrm>
        </p:spPr>
        <p:txBody>
          <a:bodyPr/>
          <a:lstStyle/>
          <a:p>
            <a:pPr>
              <a:buNone/>
            </a:pPr>
            <a:r>
              <a:rPr lang="en-US" dirty="0"/>
              <a:t>Direct cost = $30		Rework cost = $12</a:t>
            </a:r>
            <a:endParaRPr lang="en-US" dirty="0"/>
          </a:p>
          <a:p>
            <a:pPr>
              <a:buNone/>
            </a:pPr>
            <a:r>
              <a:rPr lang="en-US" dirty="0"/>
              <a:t>80% good			50% can be reworked</a:t>
            </a:r>
            <a:endParaRPr lang="en-US" dirty="0"/>
          </a:p>
        </p:txBody>
      </p:sp>
      <p:graphicFrame>
        <p:nvGraphicFramePr>
          <p:cNvPr id="9" name="Object 4"/>
          <p:cNvGraphicFramePr>
            <a:graphicFrameLocks noChangeAspect="1"/>
          </p:cNvGraphicFramePr>
          <p:nvPr/>
        </p:nvGraphicFramePr>
        <p:xfrm>
          <a:off x="685800" y="2673349"/>
          <a:ext cx="2314575" cy="984250"/>
        </p:xfrm>
        <a:graphic>
          <a:graphicData uri="http://schemas.openxmlformats.org/presentationml/2006/ole">
            <mc:AlternateContent xmlns:mc="http://schemas.openxmlformats.org/markup-compatibility/2006">
              <mc:Choice xmlns:v="urn:schemas-microsoft-com:vml" Requires="v">
                <p:oleObj spid="_x0000_s832535" name="Equation" r:id="rId1" imgW="1180465" imgH="393700" progId="Equation.3">
                  <p:embed/>
                </p:oleObj>
              </mc:Choice>
              <mc:Fallback>
                <p:oleObj name="Equation" r:id="rId1" imgW="1180465" imgH="393700" progId="Equation.3">
                  <p:embed/>
                  <p:pic>
                    <p:nvPicPr>
                      <p:cNvPr id="0" name="Picture 8325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673349"/>
                        <a:ext cx="2314575" cy="984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5" name="Group 24"/>
          <p:cNvGrpSpPr/>
          <p:nvPr/>
        </p:nvGrpSpPr>
        <p:grpSpPr>
          <a:xfrm>
            <a:off x="2956540" y="2797271"/>
            <a:ext cx="5443525" cy="830997"/>
            <a:chOff x="2956540" y="3254472"/>
            <a:chExt cx="5443525" cy="830997"/>
          </a:xfrm>
        </p:grpSpPr>
        <p:sp>
          <p:nvSpPr>
            <p:cNvPr id="14" name="Text Box 18"/>
            <p:cNvSpPr txBox="1">
              <a:spLocks noChangeArrowheads="1"/>
            </p:cNvSpPr>
            <p:nvPr/>
          </p:nvSpPr>
          <p:spPr bwMode="auto">
            <a:xfrm>
              <a:off x="2956540" y="3406871"/>
              <a:ext cx="364202" cy="461665"/>
            </a:xfrm>
            <a:prstGeom prst="rect">
              <a:avLst/>
            </a:prstGeom>
            <a:noFill/>
            <a:ln w="0" algn="ctr">
              <a:noFill/>
              <a:miter lim="800000"/>
            </a:ln>
            <a:effectLst/>
          </p:spPr>
          <p:txBody>
            <a:bodyPr wrap="none">
              <a:spAutoFit/>
            </a:bodyPr>
            <a:lstStyle/>
            <a:p>
              <a:pPr algn="ctr">
                <a:spcBef>
                  <a:spcPct val="0"/>
                </a:spcBef>
                <a:buClrTx/>
                <a:buFontTx/>
                <a:buNone/>
              </a:pPr>
              <a:r>
                <a:rPr lang="en-US" dirty="0">
                  <a:effectLst/>
                  <a:latin typeface="Arial" panose="020B0604020202020204" pitchFamily="34" charset="0"/>
                </a:rPr>
                <a:t>=</a:t>
              </a:r>
              <a:endParaRPr lang="en-US" dirty="0">
                <a:effectLst/>
                <a:latin typeface="Arial" panose="020B0604020202020204" pitchFamily="34" charset="0"/>
              </a:endParaRPr>
            </a:p>
          </p:txBody>
        </p:sp>
        <p:grpSp>
          <p:nvGrpSpPr>
            <p:cNvPr id="23" name="Group 22"/>
            <p:cNvGrpSpPr/>
            <p:nvPr/>
          </p:nvGrpSpPr>
          <p:grpSpPr>
            <a:xfrm>
              <a:off x="3413740" y="3254472"/>
              <a:ext cx="2661306" cy="830997"/>
              <a:chOff x="3465045" y="4191001"/>
              <a:chExt cx="2661306" cy="830997"/>
            </a:xfrm>
          </p:grpSpPr>
          <p:sp>
            <p:nvSpPr>
              <p:cNvPr id="13" name="Text Box 18"/>
              <p:cNvSpPr txBox="1">
                <a:spLocks noChangeArrowheads="1"/>
              </p:cNvSpPr>
              <p:nvPr/>
            </p:nvSpPr>
            <p:spPr bwMode="auto">
              <a:xfrm>
                <a:off x="3465045" y="4191001"/>
                <a:ext cx="2661306" cy="830997"/>
              </a:xfrm>
              <a:prstGeom prst="rect">
                <a:avLst/>
              </a:prstGeom>
              <a:noFill/>
              <a:ln w="0" algn="ctr">
                <a:noFill/>
                <a:miter lim="800000"/>
              </a:ln>
              <a:effectLst/>
            </p:spPr>
            <p:txBody>
              <a:bodyPr wrap="square">
                <a:spAutoFit/>
              </a:bodyPr>
              <a:lstStyle/>
              <a:p>
                <a:pPr algn="ctr">
                  <a:spcBef>
                    <a:spcPct val="0"/>
                  </a:spcBef>
                  <a:buClrTx/>
                  <a:buFontTx/>
                  <a:buNone/>
                </a:pPr>
                <a:r>
                  <a:rPr lang="en-US" dirty="0">
                    <a:effectLst/>
                    <a:latin typeface="Arial" panose="020B0604020202020204" pitchFamily="34" charset="0"/>
                  </a:rPr>
                  <a:t>$30*100 + $12*10</a:t>
                </a:r>
                <a:endParaRPr lang="en-US" dirty="0">
                  <a:effectLst/>
                  <a:latin typeface="Arial" panose="020B0604020202020204" pitchFamily="34" charset="0"/>
                </a:endParaRPr>
              </a:p>
              <a:p>
                <a:pPr algn="ctr">
                  <a:spcBef>
                    <a:spcPct val="0"/>
                  </a:spcBef>
                  <a:buClrTx/>
                  <a:buFontTx/>
                  <a:buNone/>
                </a:pPr>
                <a:r>
                  <a:rPr lang="en-US" dirty="0">
                    <a:effectLst/>
                    <a:latin typeface="Arial" panose="020B0604020202020204" pitchFamily="34" charset="0"/>
                  </a:rPr>
                  <a:t>90 motors</a:t>
                </a:r>
                <a:endParaRPr lang="en-US" dirty="0">
                  <a:effectLst/>
                  <a:latin typeface="Arial" panose="020B0604020202020204" pitchFamily="34" charset="0"/>
                </a:endParaRPr>
              </a:p>
            </p:txBody>
          </p:sp>
          <p:cxnSp>
            <p:nvCxnSpPr>
              <p:cNvPr id="16" name="Straight Connector 15"/>
              <p:cNvCxnSpPr/>
              <p:nvPr/>
            </p:nvCxnSpPr>
            <p:spPr>
              <a:xfrm>
                <a:off x="3505200" y="4587240"/>
                <a:ext cx="25908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Text Box 18"/>
            <p:cNvSpPr txBox="1">
              <a:spLocks noChangeArrowheads="1"/>
            </p:cNvSpPr>
            <p:nvPr/>
          </p:nvSpPr>
          <p:spPr bwMode="auto">
            <a:xfrm>
              <a:off x="6127956" y="3402046"/>
              <a:ext cx="364202" cy="461665"/>
            </a:xfrm>
            <a:prstGeom prst="rect">
              <a:avLst/>
            </a:prstGeom>
            <a:noFill/>
            <a:ln w="0" algn="ctr">
              <a:noFill/>
              <a:miter lim="800000"/>
            </a:ln>
            <a:effectLst/>
          </p:spPr>
          <p:txBody>
            <a:bodyPr wrap="none">
              <a:spAutoFit/>
            </a:bodyPr>
            <a:lstStyle/>
            <a:p>
              <a:pPr algn="ctr">
                <a:spcBef>
                  <a:spcPct val="0"/>
                </a:spcBef>
                <a:buClrTx/>
                <a:buFontTx/>
                <a:buNone/>
              </a:pPr>
              <a:r>
                <a:rPr lang="en-US" dirty="0">
                  <a:effectLst/>
                  <a:latin typeface="Arial" panose="020B0604020202020204" pitchFamily="34" charset="0"/>
                </a:rPr>
                <a:t>=</a:t>
              </a:r>
              <a:endParaRPr lang="en-US" dirty="0">
                <a:effectLst/>
                <a:latin typeface="Arial" panose="020B0604020202020204" pitchFamily="34" charset="0"/>
              </a:endParaRPr>
            </a:p>
          </p:txBody>
        </p:sp>
        <p:sp>
          <p:nvSpPr>
            <p:cNvPr id="21" name="Rectangle 20"/>
            <p:cNvSpPr/>
            <p:nvPr/>
          </p:nvSpPr>
          <p:spPr>
            <a:xfrm>
              <a:off x="6400800" y="3411696"/>
              <a:ext cx="1999265" cy="461665"/>
            </a:xfrm>
            <a:prstGeom prst="rect">
              <a:avLst/>
            </a:prstGeom>
          </p:spPr>
          <p:txBody>
            <a:bodyPr wrap="none">
              <a:spAutoFit/>
            </a:bodyPr>
            <a:lstStyle/>
            <a:p>
              <a:pPr algn="ctr">
                <a:spcBef>
                  <a:spcPct val="0"/>
                </a:spcBef>
                <a:buClrTx/>
                <a:buFontTx/>
                <a:buNone/>
              </a:pPr>
              <a:r>
                <a:rPr lang="en-US" dirty="0">
                  <a:effectLst/>
                  <a:latin typeface="Arial" panose="020B0604020202020204" pitchFamily="34" charset="0"/>
                </a:rPr>
                <a:t>$34.67/motor</a:t>
              </a:r>
              <a:endParaRPr lang="en-US" dirty="0">
                <a:effectLst/>
                <a:latin typeface="Arial" panose="020B0604020202020204" pitchFamily="34" charset="0"/>
              </a:endParaRPr>
            </a:p>
          </p:txBody>
        </p:sp>
      </p:grpSp>
      <p:sp>
        <p:nvSpPr>
          <p:cNvPr id="26" name="Rectangle 25"/>
          <p:cNvSpPr/>
          <p:nvPr/>
        </p:nvSpPr>
        <p:spPr>
          <a:xfrm>
            <a:off x="914400" y="3962400"/>
            <a:ext cx="4823756" cy="523220"/>
          </a:xfrm>
          <a:prstGeom prst="rect">
            <a:avLst/>
          </a:prstGeom>
        </p:spPr>
        <p:txBody>
          <a:bodyPr wrap="none">
            <a:spAutoFit/>
          </a:bodyPr>
          <a:lstStyle/>
          <a:p>
            <a:pPr>
              <a:spcBef>
                <a:spcPct val="50000"/>
              </a:spcBef>
              <a:buClrTx/>
              <a:buFontTx/>
              <a:buNone/>
              <a:tabLst>
                <a:tab pos="347345" algn="l"/>
              </a:tabLst>
            </a:pPr>
            <a:r>
              <a:rPr lang="en-US" sz="2800" i="1" dirty="0">
                <a:effectLst/>
                <a:latin typeface="Arial" panose="020B0604020202020204" pitchFamily="34" charset="0"/>
              </a:rPr>
              <a:t>Increase quality to 90% good</a:t>
            </a:r>
            <a:endParaRPr lang="en-US" sz="2800" i="1" dirty="0">
              <a:effectLst/>
              <a:latin typeface="Arial" panose="020B0604020202020204" pitchFamily="34" charset="0"/>
            </a:endParaRPr>
          </a:p>
        </p:txBody>
      </p:sp>
      <p:grpSp>
        <p:nvGrpSpPr>
          <p:cNvPr id="28" name="Group 27"/>
          <p:cNvGrpSpPr/>
          <p:nvPr/>
        </p:nvGrpSpPr>
        <p:grpSpPr>
          <a:xfrm>
            <a:off x="2971800" y="4579202"/>
            <a:ext cx="5443526" cy="830997"/>
            <a:chOff x="2956540" y="3254472"/>
            <a:chExt cx="5443526" cy="830997"/>
          </a:xfrm>
        </p:grpSpPr>
        <p:sp>
          <p:nvSpPr>
            <p:cNvPr id="29" name="Text Box 18"/>
            <p:cNvSpPr txBox="1">
              <a:spLocks noChangeArrowheads="1"/>
            </p:cNvSpPr>
            <p:nvPr/>
          </p:nvSpPr>
          <p:spPr bwMode="auto">
            <a:xfrm>
              <a:off x="2956540" y="3406871"/>
              <a:ext cx="364202" cy="461665"/>
            </a:xfrm>
            <a:prstGeom prst="rect">
              <a:avLst/>
            </a:prstGeom>
            <a:noFill/>
            <a:ln w="0" algn="ctr">
              <a:noFill/>
              <a:miter lim="800000"/>
            </a:ln>
            <a:effectLst/>
          </p:spPr>
          <p:txBody>
            <a:bodyPr wrap="none">
              <a:spAutoFit/>
            </a:bodyPr>
            <a:lstStyle/>
            <a:p>
              <a:pPr algn="ctr">
                <a:spcBef>
                  <a:spcPct val="0"/>
                </a:spcBef>
                <a:buClrTx/>
                <a:buFontTx/>
                <a:buNone/>
              </a:pPr>
              <a:r>
                <a:rPr lang="en-US" dirty="0">
                  <a:effectLst/>
                  <a:latin typeface="Arial" panose="020B0604020202020204" pitchFamily="34" charset="0"/>
                </a:rPr>
                <a:t>=</a:t>
              </a:r>
              <a:endParaRPr lang="en-US" dirty="0">
                <a:effectLst/>
                <a:latin typeface="Arial" panose="020B0604020202020204" pitchFamily="34" charset="0"/>
              </a:endParaRPr>
            </a:p>
          </p:txBody>
        </p:sp>
        <p:grpSp>
          <p:nvGrpSpPr>
            <p:cNvPr id="30" name="Group 29"/>
            <p:cNvGrpSpPr/>
            <p:nvPr/>
          </p:nvGrpSpPr>
          <p:grpSpPr>
            <a:xfrm>
              <a:off x="3413740" y="3254472"/>
              <a:ext cx="2661306" cy="830997"/>
              <a:chOff x="3465045" y="4191001"/>
              <a:chExt cx="2661306" cy="830997"/>
            </a:xfrm>
          </p:grpSpPr>
          <p:sp>
            <p:nvSpPr>
              <p:cNvPr id="33" name="Text Box 18"/>
              <p:cNvSpPr txBox="1">
                <a:spLocks noChangeArrowheads="1"/>
              </p:cNvSpPr>
              <p:nvPr/>
            </p:nvSpPr>
            <p:spPr bwMode="auto">
              <a:xfrm>
                <a:off x="3465045" y="4191001"/>
                <a:ext cx="2661306" cy="830997"/>
              </a:xfrm>
              <a:prstGeom prst="rect">
                <a:avLst/>
              </a:prstGeom>
              <a:noFill/>
              <a:ln w="0" algn="ctr">
                <a:noFill/>
                <a:miter lim="800000"/>
              </a:ln>
              <a:effectLst/>
            </p:spPr>
            <p:txBody>
              <a:bodyPr wrap="square">
                <a:spAutoFit/>
              </a:bodyPr>
              <a:lstStyle/>
              <a:p>
                <a:pPr algn="ctr">
                  <a:spcBef>
                    <a:spcPct val="0"/>
                  </a:spcBef>
                  <a:buClrTx/>
                  <a:buFontTx/>
                  <a:buNone/>
                </a:pPr>
                <a:r>
                  <a:rPr lang="en-US" dirty="0">
                    <a:effectLst/>
                    <a:latin typeface="Arial" panose="020B0604020202020204" pitchFamily="34" charset="0"/>
                  </a:rPr>
                  <a:t>$30*100 + $12*5</a:t>
                </a:r>
                <a:endParaRPr lang="en-US" dirty="0">
                  <a:effectLst/>
                  <a:latin typeface="Arial" panose="020B0604020202020204" pitchFamily="34" charset="0"/>
                </a:endParaRPr>
              </a:p>
              <a:p>
                <a:pPr algn="ctr">
                  <a:spcBef>
                    <a:spcPct val="0"/>
                  </a:spcBef>
                  <a:buClrTx/>
                  <a:buFontTx/>
                  <a:buNone/>
                </a:pPr>
                <a:r>
                  <a:rPr lang="en-US" dirty="0">
                    <a:effectLst/>
                    <a:latin typeface="Arial" panose="020B0604020202020204" pitchFamily="34" charset="0"/>
                  </a:rPr>
                  <a:t>95 motors</a:t>
                </a:r>
                <a:endParaRPr lang="en-US" dirty="0">
                  <a:effectLst/>
                  <a:latin typeface="Arial" panose="020B0604020202020204" pitchFamily="34" charset="0"/>
                </a:endParaRPr>
              </a:p>
            </p:txBody>
          </p:sp>
          <p:cxnSp>
            <p:nvCxnSpPr>
              <p:cNvPr id="34" name="Straight Connector 33"/>
              <p:cNvCxnSpPr/>
              <p:nvPr/>
            </p:nvCxnSpPr>
            <p:spPr>
              <a:xfrm>
                <a:off x="3505200" y="4587240"/>
                <a:ext cx="25908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 Box 18"/>
            <p:cNvSpPr txBox="1">
              <a:spLocks noChangeArrowheads="1"/>
            </p:cNvSpPr>
            <p:nvPr/>
          </p:nvSpPr>
          <p:spPr bwMode="auto">
            <a:xfrm>
              <a:off x="6127956" y="3402046"/>
              <a:ext cx="364202" cy="461665"/>
            </a:xfrm>
            <a:prstGeom prst="rect">
              <a:avLst/>
            </a:prstGeom>
            <a:noFill/>
            <a:ln w="0" algn="ctr">
              <a:noFill/>
              <a:miter lim="800000"/>
            </a:ln>
            <a:effectLst/>
          </p:spPr>
          <p:txBody>
            <a:bodyPr wrap="none">
              <a:spAutoFit/>
            </a:bodyPr>
            <a:lstStyle/>
            <a:p>
              <a:pPr algn="ctr">
                <a:spcBef>
                  <a:spcPct val="0"/>
                </a:spcBef>
                <a:buClrTx/>
                <a:buFontTx/>
                <a:buNone/>
              </a:pPr>
              <a:r>
                <a:rPr lang="en-US" dirty="0">
                  <a:effectLst/>
                  <a:latin typeface="Arial" panose="020B0604020202020204" pitchFamily="34" charset="0"/>
                </a:rPr>
                <a:t>=</a:t>
              </a:r>
              <a:endParaRPr lang="en-US" dirty="0">
                <a:effectLst/>
                <a:latin typeface="Arial" panose="020B0604020202020204" pitchFamily="34" charset="0"/>
              </a:endParaRPr>
            </a:p>
          </p:txBody>
        </p:sp>
        <p:sp>
          <p:nvSpPr>
            <p:cNvPr id="32" name="Rectangle 31"/>
            <p:cNvSpPr/>
            <p:nvPr/>
          </p:nvSpPr>
          <p:spPr>
            <a:xfrm>
              <a:off x="6400801" y="3411696"/>
              <a:ext cx="1999265" cy="461665"/>
            </a:xfrm>
            <a:prstGeom prst="rect">
              <a:avLst/>
            </a:prstGeom>
          </p:spPr>
          <p:txBody>
            <a:bodyPr wrap="none">
              <a:spAutoFit/>
            </a:bodyPr>
            <a:lstStyle/>
            <a:p>
              <a:pPr algn="ctr">
                <a:spcBef>
                  <a:spcPct val="0"/>
                </a:spcBef>
                <a:buClrTx/>
                <a:buFontTx/>
                <a:buNone/>
              </a:pPr>
              <a:r>
                <a:rPr lang="en-US" dirty="0">
                  <a:effectLst/>
                  <a:latin typeface="Arial" panose="020B0604020202020204" pitchFamily="34" charset="0"/>
                </a:rPr>
                <a:t>$32.21/motor</a:t>
              </a:r>
              <a:endParaRPr lang="en-US" dirty="0">
                <a:effectLst/>
                <a:latin typeface="Arial" panose="020B0604020202020204" pitchFamily="34" charset="0"/>
              </a:endParaRPr>
            </a:p>
          </p:txBody>
        </p:sp>
      </p:gr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576" name="Rectangle 8"/>
          <p:cNvSpPr>
            <a:spLocks noGrp="1" noChangeArrowheads="1"/>
          </p:cNvSpPr>
          <p:nvPr>
            <p:ph type="title"/>
          </p:nvPr>
        </p:nvSpPr>
        <p:spPr>
          <a:xfrm>
            <a:off x="82827" y="96078"/>
            <a:ext cx="8991600" cy="1371600"/>
          </a:xfrm>
        </p:spPr>
        <p:txBody>
          <a:bodyPr/>
          <a:lstStyle/>
          <a:p>
            <a:r>
              <a:rPr lang="en-US" dirty="0"/>
              <a:t>Computing Product Yield</a:t>
            </a:r>
            <a:br>
              <a:rPr lang="en-US" dirty="0"/>
            </a:br>
            <a:r>
              <a:rPr lang="en-US" dirty="0"/>
              <a:t>for Multistage Processes</a:t>
            </a:r>
            <a:endParaRPr lang="en-US" b="1" dirty="0"/>
          </a:p>
        </p:txBody>
      </p:sp>
      <p:sp>
        <p:nvSpPr>
          <p:cNvPr id="749588" name="Rectangle 20"/>
          <p:cNvSpPr>
            <a:spLocks noChangeArrowheads="1"/>
          </p:cNvSpPr>
          <p:nvPr/>
        </p:nvSpPr>
        <p:spPr bwMode="auto">
          <a:xfrm>
            <a:off x="1182756" y="1676400"/>
            <a:ext cx="6781800" cy="2926080"/>
          </a:xfrm>
          <a:prstGeom prst="rect">
            <a:avLst/>
          </a:prstGeom>
          <a:solidFill>
            <a:schemeClr val="tx2">
              <a:lumMod val="20000"/>
              <a:lumOff val="80000"/>
            </a:schemeClr>
          </a:solidFill>
          <a:ln w="12700" algn="ctr">
            <a:noFill/>
            <a:miter lim="800000"/>
          </a:ln>
          <a:effectLst>
            <a:outerShdw sx="1000" sy="1000" algn="ctr" rotWithShape="0">
              <a:srgbClr val="000000"/>
            </a:outerShdw>
          </a:effectLst>
        </p:spPr>
        <p:txBody>
          <a:bodyPr anchor="ctr">
            <a:spAutoFit/>
          </a:bodyPr>
          <a:lstStyle/>
          <a:p>
            <a:endParaRPr lang="en-US" dirty="0"/>
          </a:p>
        </p:txBody>
      </p:sp>
      <p:sp>
        <p:nvSpPr>
          <p:cNvPr id="749587" name="Rectangle 19"/>
          <p:cNvSpPr>
            <a:spLocks noChangeArrowheads="1"/>
          </p:cNvSpPr>
          <p:nvPr/>
        </p:nvSpPr>
        <p:spPr bwMode="auto">
          <a:xfrm>
            <a:off x="2020956" y="1981200"/>
            <a:ext cx="5187950" cy="519113"/>
          </a:xfrm>
          <a:prstGeom prst="rect">
            <a:avLst/>
          </a:prstGeom>
          <a:noFill/>
          <a:ln w="12700" algn="ctr">
            <a:noFill/>
            <a:miter lim="800000"/>
          </a:ln>
          <a:effectLst/>
        </p:spPr>
        <p:txBody>
          <a:bodyPr>
            <a:spAutoFit/>
          </a:bodyPr>
          <a:lstStyle/>
          <a:p>
            <a:pPr algn="ctr">
              <a:spcBef>
                <a:spcPct val="0"/>
              </a:spcBef>
              <a:buClrTx/>
              <a:buFontTx/>
              <a:buNone/>
            </a:pPr>
            <a:r>
              <a:rPr lang="en-US" sz="2800" i="1" dirty="0">
                <a:effectLst/>
                <a:latin typeface="Arial" panose="020B0604020202020204" pitchFamily="34" charset="0"/>
              </a:rPr>
              <a:t>Y =</a:t>
            </a:r>
            <a:r>
              <a:rPr lang="en-US" sz="2800" dirty="0">
                <a:effectLst/>
                <a:latin typeface="Arial" panose="020B0604020202020204" pitchFamily="34" charset="0"/>
              </a:rPr>
              <a:t> (</a:t>
            </a:r>
            <a:r>
              <a:rPr lang="en-US" sz="2800" i="1" dirty="0">
                <a:effectLst/>
                <a:latin typeface="Arial" panose="020B0604020202020204" pitchFamily="34" charset="0"/>
              </a:rPr>
              <a:t>I</a:t>
            </a:r>
            <a:r>
              <a:rPr lang="en-US" sz="2800" dirty="0">
                <a:effectLst/>
                <a:latin typeface="Arial" panose="020B0604020202020204" pitchFamily="34" charset="0"/>
              </a:rPr>
              <a:t>)(%</a:t>
            </a:r>
            <a:r>
              <a:rPr lang="en-US" sz="2800" i="1" dirty="0">
                <a:effectLst/>
                <a:latin typeface="Arial" panose="020B0604020202020204" pitchFamily="34" charset="0"/>
              </a:rPr>
              <a:t>g</a:t>
            </a:r>
            <a:r>
              <a:rPr lang="en-US" sz="2800" baseline="-25000" dirty="0">
                <a:effectLst/>
                <a:latin typeface="Arial" panose="020B0604020202020204" pitchFamily="34" charset="0"/>
              </a:rPr>
              <a:t>1</a:t>
            </a:r>
            <a:r>
              <a:rPr lang="en-US" sz="2800" dirty="0">
                <a:effectLst/>
                <a:latin typeface="Arial" panose="020B0604020202020204" pitchFamily="34" charset="0"/>
              </a:rPr>
              <a:t>)(%</a:t>
            </a:r>
            <a:r>
              <a:rPr lang="en-US" sz="2800" i="1" dirty="0">
                <a:effectLst/>
                <a:latin typeface="Arial" panose="020B0604020202020204" pitchFamily="34" charset="0"/>
              </a:rPr>
              <a:t>g</a:t>
            </a:r>
            <a:r>
              <a:rPr lang="en-US" sz="2800" baseline="-25000" dirty="0">
                <a:effectLst/>
                <a:latin typeface="Arial" panose="020B0604020202020204" pitchFamily="34" charset="0"/>
              </a:rPr>
              <a:t>2</a:t>
            </a:r>
            <a:r>
              <a:rPr lang="en-US" sz="2800" dirty="0">
                <a:effectLst/>
                <a:latin typeface="Arial" panose="020B0604020202020204" pitchFamily="34" charset="0"/>
              </a:rPr>
              <a:t>) … (%</a:t>
            </a:r>
            <a:r>
              <a:rPr lang="en-US" sz="2800" i="1" dirty="0">
                <a:effectLst/>
                <a:latin typeface="Arial" panose="020B0604020202020204" pitchFamily="34" charset="0"/>
              </a:rPr>
              <a:t>g</a:t>
            </a:r>
            <a:r>
              <a:rPr lang="en-US" sz="2800" i="1" baseline="-25000" dirty="0">
                <a:effectLst/>
                <a:latin typeface="Arial" panose="020B0604020202020204" pitchFamily="34" charset="0"/>
              </a:rPr>
              <a:t>n</a:t>
            </a:r>
            <a:r>
              <a:rPr lang="en-US" sz="2800" dirty="0">
                <a:effectLst/>
                <a:latin typeface="Arial" panose="020B0604020202020204" pitchFamily="34" charset="0"/>
              </a:rPr>
              <a:t>)</a:t>
            </a:r>
            <a:endParaRPr lang="en-US" sz="2800" dirty="0">
              <a:effectLst/>
              <a:latin typeface="Arial" panose="020B0604020202020204" pitchFamily="34" charset="0"/>
            </a:endParaRPr>
          </a:p>
        </p:txBody>
      </p:sp>
      <p:sp>
        <p:nvSpPr>
          <p:cNvPr id="749589" name="Rectangle 21"/>
          <p:cNvSpPr>
            <a:spLocks noChangeArrowheads="1"/>
          </p:cNvSpPr>
          <p:nvPr/>
        </p:nvSpPr>
        <p:spPr bwMode="auto">
          <a:xfrm>
            <a:off x="1487556" y="2895600"/>
            <a:ext cx="6324600" cy="1311275"/>
          </a:xfrm>
          <a:prstGeom prst="rect">
            <a:avLst/>
          </a:prstGeom>
          <a:solidFill>
            <a:schemeClr val="tx2">
              <a:lumMod val="20000"/>
              <a:lumOff val="80000"/>
            </a:schemeClr>
          </a:solidFill>
          <a:ln w="12700" algn="ctr">
            <a:noFill/>
            <a:miter lim="800000"/>
          </a:ln>
          <a:effectLst/>
        </p:spPr>
        <p:txBody>
          <a:bodyPr>
            <a:spAutoFit/>
          </a:bodyPr>
          <a:lstStyle/>
          <a:p>
            <a:pPr>
              <a:spcBef>
                <a:spcPct val="0"/>
              </a:spcBef>
              <a:buClrTx/>
              <a:buFontTx/>
              <a:buNone/>
            </a:pPr>
            <a:r>
              <a:rPr lang="en-US" sz="2000" dirty="0">
                <a:effectLst/>
                <a:latin typeface="Arial" panose="020B0604020202020204" pitchFamily="34" charset="0"/>
              </a:rPr>
              <a:t>where:</a:t>
            </a:r>
            <a:endParaRPr lang="en-US" sz="2000" dirty="0">
              <a:effectLst/>
              <a:latin typeface="Arial" panose="020B0604020202020204" pitchFamily="34" charset="0"/>
            </a:endParaRPr>
          </a:p>
          <a:p>
            <a:pPr>
              <a:spcBef>
                <a:spcPct val="0"/>
              </a:spcBef>
              <a:buClrTx/>
              <a:buFontTx/>
              <a:buNone/>
            </a:pPr>
            <a:r>
              <a:rPr lang="en-US" sz="2000" i="1" dirty="0">
                <a:effectLst/>
                <a:latin typeface="Arial" panose="020B0604020202020204" pitchFamily="34" charset="0"/>
              </a:rPr>
              <a:t>I</a:t>
            </a:r>
            <a:r>
              <a:rPr lang="en-US" sz="2000" dirty="0">
                <a:effectLst/>
                <a:latin typeface="Arial" panose="020B0604020202020204" pitchFamily="34" charset="0"/>
              </a:rPr>
              <a:t> = input of items to the production process that will result in finished products</a:t>
            </a:r>
            <a:endParaRPr lang="en-US" sz="2000" dirty="0">
              <a:effectLst/>
              <a:latin typeface="Arial" panose="020B0604020202020204" pitchFamily="34" charset="0"/>
            </a:endParaRPr>
          </a:p>
          <a:p>
            <a:pPr>
              <a:spcBef>
                <a:spcPct val="0"/>
              </a:spcBef>
              <a:buClrTx/>
              <a:buFontTx/>
              <a:buNone/>
            </a:pPr>
            <a:r>
              <a:rPr lang="en-US" sz="2000" i="1" dirty="0">
                <a:effectLst/>
                <a:latin typeface="Arial" panose="020B0604020202020204" pitchFamily="34" charset="0"/>
              </a:rPr>
              <a:t>g</a:t>
            </a:r>
            <a:r>
              <a:rPr lang="en-US" sz="2000" i="1" baseline="-25000" dirty="0">
                <a:effectLst/>
                <a:latin typeface="Arial" panose="020B0604020202020204" pitchFamily="34" charset="0"/>
              </a:rPr>
              <a:t>i</a:t>
            </a:r>
            <a:r>
              <a:rPr lang="en-US" sz="2000" dirty="0">
                <a:effectLst/>
                <a:latin typeface="Arial" panose="020B0604020202020204" pitchFamily="34" charset="0"/>
              </a:rPr>
              <a:t> = good-quality, work-in-process products at stage </a:t>
            </a:r>
            <a:r>
              <a:rPr lang="en-US" sz="2000" i="1" dirty="0">
                <a:effectLst/>
                <a:latin typeface="Arial" panose="020B0604020202020204" pitchFamily="34" charset="0"/>
              </a:rPr>
              <a:t>i</a:t>
            </a:r>
            <a:endParaRPr lang="en-US" sz="2000" i="1" dirty="0">
              <a:effectLst/>
              <a:latin typeface="Arial" panose="020B0604020202020204" pitchFamily="34" charset="0"/>
            </a:endParaRP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2860"/>
            <a:ext cx="8229600" cy="1143000"/>
          </a:xfrm>
        </p:spPr>
        <p:txBody>
          <a:bodyPr/>
          <a:lstStyle/>
          <a:p>
            <a:r>
              <a:rPr lang="en-US" dirty="0"/>
              <a:t>Multistage Yield</a:t>
            </a:r>
            <a:endParaRPr lang="en-US" dirty="0"/>
          </a:p>
        </p:txBody>
      </p:sp>
      <p:sp>
        <p:nvSpPr>
          <p:cNvPr id="8" name="Content Placeholder 7"/>
          <p:cNvSpPr>
            <a:spLocks noGrp="1"/>
          </p:cNvSpPr>
          <p:nvPr>
            <p:ph idx="1"/>
          </p:nvPr>
        </p:nvSpPr>
        <p:spPr>
          <a:xfrm>
            <a:off x="2387958" y="1143000"/>
            <a:ext cx="4343400" cy="2743199"/>
          </a:xfrm>
          <a:ln>
            <a:solidFill>
              <a:schemeClr val="tx1"/>
            </a:solidFill>
          </a:ln>
        </p:spPr>
        <p:txBody>
          <a:bodyPr>
            <a:normAutofit/>
          </a:bodyPr>
          <a:lstStyle/>
          <a:p>
            <a:pPr lvl="1">
              <a:buNone/>
              <a:tabLst>
                <a:tab pos="2682875" algn="ctr"/>
              </a:tabLst>
            </a:pPr>
            <a:r>
              <a:rPr lang="en-US" sz="2400" dirty="0"/>
              <a:t>		Average Percentage</a:t>
            </a:r>
            <a:endParaRPr lang="en-US" sz="2400" dirty="0"/>
          </a:p>
          <a:p>
            <a:pPr>
              <a:buNone/>
              <a:tabLst>
                <a:tab pos="2682875" algn="ctr"/>
              </a:tabLst>
            </a:pPr>
            <a:r>
              <a:rPr lang="en-US" sz="2400" u="sng" dirty="0"/>
              <a:t>Stage	Good Quality	</a:t>
            </a:r>
            <a:endParaRPr lang="en-US" sz="2400" u="sng" dirty="0"/>
          </a:p>
          <a:p>
            <a:pPr>
              <a:buNone/>
              <a:tabLst>
                <a:tab pos="2682875" algn="ctr"/>
              </a:tabLst>
            </a:pPr>
            <a:r>
              <a:rPr lang="en-US" sz="2400" dirty="0"/>
              <a:t>	1	0.93</a:t>
            </a:r>
            <a:endParaRPr lang="en-US" sz="2400" dirty="0"/>
          </a:p>
          <a:p>
            <a:pPr>
              <a:buNone/>
              <a:tabLst>
                <a:tab pos="2682875" algn="ctr"/>
              </a:tabLst>
            </a:pPr>
            <a:r>
              <a:rPr lang="en-US" sz="2400" dirty="0"/>
              <a:t>	2	0.95</a:t>
            </a:r>
            <a:endParaRPr lang="en-US" sz="2400" dirty="0"/>
          </a:p>
          <a:p>
            <a:pPr>
              <a:buNone/>
              <a:tabLst>
                <a:tab pos="2682875" algn="ctr"/>
              </a:tabLst>
            </a:pPr>
            <a:r>
              <a:rPr lang="en-US" sz="2400" dirty="0"/>
              <a:t>	3	0.97</a:t>
            </a:r>
            <a:endParaRPr lang="en-US" sz="2400" dirty="0"/>
          </a:p>
          <a:p>
            <a:pPr>
              <a:buNone/>
              <a:tabLst>
                <a:tab pos="2682875" algn="ctr"/>
              </a:tabLst>
            </a:pPr>
            <a:r>
              <a:rPr lang="en-US" sz="2400" dirty="0"/>
              <a:t>	4	0.92</a:t>
            </a:r>
            <a:endParaRPr lang="en-US" sz="2400" dirty="0"/>
          </a:p>
        </p:txBody>
      </p:sp>
      <p:sp>
        <p:nvSpPr>
          <p:cNvPr id="11" name="Rectangle 10"/>
          <p:cNvSpPr/>
          <p:nvPr/>
        </p:nvSpPr>
        <p:spPr>
          <a:xfrm>
            <a:off x="2628133" y="4190999"/>
            <a:ext cx="3795462" cy="461665"/>
          </a:xfrm>
          <a:prstGeom prst="rect">
            <a:avLst/>
          </a:prstGeom>
        </p:spPr>
        <p:txBody>
          <a:bodyPr wrap="none">
            <a:spAutoFit/>
          </a:bodyPr>
          <a:lstStyle/>
          <a:p>
            <a:pPr algn="ctr">
              <a:spcBef>
                <a:spcPct val="0"/>
              </a:spcBef>
              <a:buClrTx/>
              <a:buFontTx/>
              <a:buNone/>
            </a:pPr>
            <a:r>
              <a:rPr lang="en-US" i="1" dirty="0">
                <a:effectLst/>
                <a:latin typeface="Arial" panose="020B0604020202020204" pitchFamily="34" charset="0"/>
              </a:rPr>
              <a:t>Y =</a:t>
            </a:r>
            <a:r>
              <a:rPr lang="en-US" dirty="0">
                <a:effectLst/>
                <a:latin typeface="Arial" panose="020B0604020202020204" pitchFamily="34" charset="0"/>
              </a:rPr>
              <a:t> (</a:t>
            </a:r>
            <a:r>
              <a:rPr lang="en-US" i="1" dirty="0">
                <a:effectLst/>
                <a:latin typeface="Arial" panose="020B0604020202020204" pitchFamily="34" charset="0"/>
              </a:rPr>
              <a:t>I</a:t>
            </a:r>
            <a:r>
              <a:rPr lang="en-US" dirty="0">
                <a:effectLst/>
                <a:latin typeface="Arial" panose="020B0604020202020204" pitchFamily="34" charset="0"/>
              </a:rPr>
              <a:t>)(%</a:t>
            </a:r>
            <a:r>
              <a:rPr lang="en-US" i="1" dirty="0">
                <a:effectLst/>
                <a:latin typeface="Arial" panose="020B0604020202020204" pitchFamily="34" charset="0"/>
              </a:rPr>
              <a:t>g</a:t>
            </a:r>
            <a:r>
              <a:rPr lang="en-US" baseline="-25000" dirty="0">
                <a:effectLst/>
                <a:latin typeface="Arial" panose="020B0604020202020204" pitchFamily="34" charset="0"/>
              </a:rPr>
              <a:t>1</a:t>
            </a:r>
            <a:r>
              <a:rPr lang="en-US" dirty="0">
                <a:effectLst/>
                <a:latin typeface="Arial" panose="020B0604020202020204" pitchFamily="34" charset="0"/>
              </a:rPr>
              <a:t>)(%</a:t>
            </a:r>
            <a:r>
              <a:rPr lang="en-US" i="1" dirty="0">
                <a:effectLst/>
                <a:latin typeface="Arial" panose="020B0604020202020204" pitchFamily="34" charset="0"/>
              </a:rPr>
              <a:t>g</a:t>
            </a:r>
            <a:r>
              <a:rPr lang="en-US" baseline="-25000" dirty="0">
                <a:effectLst/>
                <a:latin typeface="Arial" panose="020B0604020202020204" pitchFamily="34" charset="0"/>
              </a:rPr>
              <a:t>2</a:t>
            </a:r>
            <a:r>
              <a:rPr lang="en-US" dirty="0">
                <a:effectLst/>
                <a:latin typeface="Arial" panose="020B0604020202020204" pitchFamily="34" charset="0"/>
              </a:rPr>
              <a:t>) … (%</a:t>
            </a:r>
            <a:r>
              <a:rPr lang="en-US" i="1" dirty="0">
                <a:effectLst/>
                <a:latin typeface="Arial" panose="020B0604020202020204" pitchFamily="34" charset="0"/>
              </a:rPr>
              <a:t>g</a:t>
            </a:r>
            <a:r>
              <a:rPr lang="en-US" i="1" baseline="-25000" dirty="0">
                <a:effectLst/>
                <a:latin typeface="Arial" panose="020B0604020202020204" pitchFamily="34" charset="0"/>
              </a:rPr>
              <a:t>n</a:t>
            </a:r>
            <a:r>
              <a:rPr lang="en-US" dirty="0">
                <a:effectLst/>
                <a:latin typeface="Arial" panose="020B0604020202020204" pitchFamily="34" charset="0"/>
              </a:rPr>
              <a:t>)</a:t>
            </a:r>
            <a:endParaRPr lang="en-US" dirty="0">
              <a:effectLst/>
              <a:latin typeface="Arial" panose="020B0604020202020204" pitchFamily="34" charset="0"/>
            </a:endParaRP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2860"/>
            <a:ext cx="8229600" cy="1143000"/>
          </a:xfrm>
        </p:spPr>
        <p:txBody>
          <a:bodyPr/>
          <a:lstStyle/>
          <a:p>
            <a:r>
              <a:rPr lang="en-US" dirty="0"/>
              <a:t>Multistage Yield</a:t>
            </a:r>
            <a:endParaRPr lang="en-US" dirty="0"/>
          </a:p>
        </p:txBody>
      </p:sp>
      <p:sp>
        <p:nvSpPr>
          <p:cNvPr id="8" name="Content Placeholder 7"/>
          <p:cNvSpPr>
            <a:spLocks noGrp="1"/>
          </p:cNvSpPr>
          <p:nvPr>
            <p:ph idx="1"/>
          </p:nvPr>
        </p:nvSpPr>
        <p:spPr>
          <a:xfrm>
            <a:off x="2387958" y="1143000"/>
            <a:ext cx="4343400" cy="2743199"/>
          </a:xfrm>
          <a:ln>
            <a:solidFill>
              <a:schemeClr val="tx1"/>
            </a:solidFill>
          </a:ln>
        </p:spPr>
        <p:txBody>
          <a:bodyPr>
            <a:normAutofit/>
          </a:bodyPr>
          <a:lstStyle/>
          <a:p>
            <a:pPr lvl="1">
              <a:buNone/>
              <a:tabLst>
                <a:tab pos="2682875" algn="ctr"/>
              </a:tabLst>
            </a:pPr>
            <a:r>
              <a:rPr lang="en-US" sz="2400" dirty="0"/>
              <a:t>		Average Percentage</a:t>
            </a:r>
            <a:endParaRPr lang="en-US" sz="2400" dirty="0"/>
          </a:p>
          <a:p>
            <a:pPr>
              <a:buNone/>
              <a:tabLst>
                <a:tab pos="2682875" algn="ctr"/>
              </a:tabLst>
            </a:pPr>
            <a:r>
              <a:rPr lang="en-US" sz="2400" u="sng" dirty="0"/>
              <a:t>Stage	Good Quality	</a:t>
            </a:r>
            <a:endParaRPr lang="en-US" sz="2400" u="sng" dirty="0"/>
          </a:p>
          <a:p>
            <a:pPr>
              <a:buNone/>
              <a:tabLst>
                <a:tab pos="2682875" algn="ctr"/>
              </a:tabLst>
            </a:pPr>
            <a:r>
              <a:rPr lang="en-US" sz="2400" dirty="0"/>
              <a:t>	1	0.93</a:t>
            </a:r>
            <a:endParaRPr lang="en-US" sz="2400" dirty="0"/>
          </a:p>
          <a:p>
            <a:pPr>
              <a:buNone/>
              <a:tabLst>
                <a:tab pos="2682875" algn="ctr"/>
              </a:tabLst>
            </a:pPr>
            <a:r>
              <a:rPr lang="en-US" sz="2400" dirty="0"/>
              <a:t>	2	0.95</a:t>
            </a:r>
            <a:endParaRPr lang="en-US" sz="2400" dirty="0"/>
          </a:p>
          <a:p>
            <a:pPr>
              <a:buNone/>
              <a:tabLst>
                <a:tab pos="2682875" algn="ctr"/>
              </a:tabLst>
            </a:pPr>
            <a:r>
              <a:rPr lang="en-US" sz="2400" dirty="0"/>
              <a:t>	3	0.97</a:t>
            </a:r>
            <a:endParaRPr lang="en-US" sz="2400" dirty="0"/>
          </a:p>
          <a:p>
            <a:pPr>
              <a:buNone/>
              <a:tabLst>
                <a:tab pos="2682875" algn="ctr"/>
              </a:tabLst>
            </a:pPr>
            <a:r>
              <a:rPr lang="en-US" sz="2400" dirty="0"/>
              <a:t>	4	0.92</a:t>
            </a:r>
            <a:endParaRPr lang="en-US" sz="2400" dirty="0"/>
          </a:p>
        </p:txBody>
      </p:sp>
      <p:sp>
        <p:nvSpPr>
          <p:cNvPr id="10" name="Rectangle 19"/>
          <p:cNvSpPr>
            <a:spLocks noChangeArrowheads="1"/>
          </p:cNvSpPr>
          <p:nvPr/>
        </p:nvSpPr>
        <p:spPr bwMode="auto">
          <a:xfrm>
            <a:off x="2567190" y="4952999"/>
            <a:ext cx="6451242" cy="461665"/>
          </a:xfrm>
          <a:prstGeom prst="rect">
            <a:avLst/>
          </a:prstGeom>
          <a:noFill/>
          <a:ln w="12700" algn="ctr">
            <a:noFill/>
            <a:miter lim="800000"/>
          </a:ln>
          <a:effectLst/>
        </p:spPr>
        <p:txBody>
          <a:bodyPr wrap="square">
            <a:spAutoFit/>
          </a:bodyPr>
          <a:lstStyle/>
          <a:p>
            <a:pPr algn="ctr">
              <a:spcBef>
                <a:spcPct val="0"/>
              </a:spcBef>
              <a:buClrTx/>
              <a:buFontTx/>
              <a:buNone/>
            </a:pPr>
            <a:r>
              <a:rPr lang="en-US" dirty="0">
                <a:effectLst/>
                <a:latin typeface="Arial" panose="020B0604020202020204" pitchFamily="34" charset="0"/>
              </a:rPr>
              <a:t>= 100 * .93 * .95 * .97 * .92 = 78.8 motors</a:t>
            </a:r>
            <a:endParaRPr lang="en-US" dirty="0">
              <a:effectLst/>
              <a:latin typeface="Arial" panose="020B0604020202020204" pitchFamily="34" charset="0"/>
            </a:endParaRPr>
          </a:p>
        </p:txBody>
      </p:sp>
      <p:sp>
        <p:nvSpPr>
          <p:cNvPr id="11" name="Rectangle 10"/>
          <p:cNvSpPr/>
          <p:nvPr/>
        </p:nvSpPr>
        <p:spPr>
          <a:xfrm>
            <a:off x="2628133" y="4190999"/>
            <a:ext cx="3795462" cy="461665"/>
          </a:xfrm>
          <a:prstGeom prst="rect">
            <a:avLst/>
          </a:prstGeom>
        </p:spPr>
        <p:txBody>
          <a:bodyPr wrap="none">
            <a:spAutoFit/>
          </a:bodyPr>
          <a:lstStyle/>
          <a:p>
            <a:pPr algn="ctr">
              <a:spcBef>
                <a:spcPct val="0"/>
              </a:spcBef>
              <a:buClrTx/>
              <a:buFontTx/>
              <a:buNone/>
            </a:pPr>
            <a:r>
              <a:rPr lang="en-US" i="1" dirty="0">
                <a:effectLst/>
                <a:latin typeface="Arial" panose="020B0604020202020204" pitchFamily="34" charset="0"/>
              </a:rPr>
              <a:t>Y =</a:t>
            </a:r>
            <a:r>
              <a:rPr lang="en-US" dirty="0">
                <a:effectLst/>
                <a:latin typeface="Arial" panose="020B0604020202020204" pitchFamily="34" charset="0"/>
              </a:rPr>
              <a:t> (</a:t>
            </a:r>
            <a:r>
              <a:rPr lang="en-US" i="1" dirty="0">
                <a:effectLst/>
                <a:latin typeface="Arial" panose="020B0604020202020204" pitchFamily="34" charset="0"/>
              </a:rPr>
              <a:t>I</a:t>
            </a:r>
            <a:r>
              <a:rPr lang="en-US" dirty="0">
                <a:effectLst/>
                <a:latin typeface="Arial" panose="020B0604020202020204" pitchFamily="34" charset="0"/>
              </a:rPr>
              <a:t>)(%</a:t>
            </a:r>
            <a:r>
              <a:rPr lang="en-US" i="1" dirty="0">
                <a:effectLst/>
                <a:latin typeface="Arial" panose="020B0604020202020204" pitchFamily="34" charset="0"/>
              </a:rPr>
              <a:t>g</a:t>
            </a:r>
            <a:r>
              <a:rPr lang="en-US" baseline="-25000" dirty="0">
                <a:effectLst/>
                <a:latin typeface="Arial" panose="020B0604020202020204" pitchFamily="34" charset="0"/>
              </a:rPr>
              <a:t>1</a:t>
            </a:r>
            <a:r>
              <a:rPr lang="en-US" dirty="0">
                <a:effectLst/>
                <a:latin typeface="Arial" panose="020B0604020202020204" pitchFamily="34" charset="0"/>
              </a:rPr>
              <a:t>)(%</a:t>
            </a:r>
            <a:r>
              <a:rPr lang="en-US" i="1" dirty="0">
                <a:effectLst/>
                <a:latin typeface="Arial" panose="020B0604020202020204" pitchFamily="34" charset="0"/>
              </a:rPr>
              <a:t>g</a:t>
            </a:r>
            <a:r>
              <a:rPr lang="en-US" baseline="-25000" dirty="0">
                <a:effectLst/>
                <a:latin typeface="Arial" panose="020B0604020202020204" pitchFamily="34" charset="0"/>
              </a:rPr>
              <a:t>2</a:t>
            </a:r>
            <a:r>
              <a:rPr lang="en-US" dirty="0">
                <a:effectLst/>
                <a:latin typeface="Arial" panose="020B0604020202020204" pitchFamily="34" charset="0"/>
              </a:rPr>
              <a:t>) … (%</a:t>
            </a:r>
            <a:r>
              <a:rPr lang="en-US" i="1" dirty="0">
                <a:effectLst/>
                <a:latin typeface="Arial" panose="020B0604020202020204" pitchFamily="34" charset="0"/>
              </a:rPr>
              <a:t>g</a:t>
            </a:r>
            <a:r>
              <a:rPr lang="en-US" i="1" baseline="-25000" dirty="0">
                <a:effectLst/>
                <a:latin typeface="Arial" panose="020B0604020202020204" pitchFamily="34" charset="0"/>
              </a:rPr>
              <a:t>n</a:t>
            </a:r>
            <a:r>
              <a:rPr lang="en-US" dirty="0">
                <a:effectLst/>
                <a:latin typeface="Arial" panose="020B0604020202020204" pitchFamily="34" charset="0"/>
              </a:rPr>
              <a:t>)</a:t>
            </a:r>
            <a:endParaRPr lang="en-US" dirty="0">
              <a:effectLst/>
              <a:latin typeface="Arial" panose="020B0604020202020204" pitchFamily="34" charset="0"/>
            </a:endParaRP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3032"/>
            <a:ext cx="8229600" cy="838200"/>
          </a:xfrm>
        </p:spPr>
        <p:txBody>
          <a:bodyPr/>
          <a:lstStyle/>
          <a:p>
            <a:r>
              <a:rPr lang="en-US" dirty="0"/>
              <a:t>Initial Batch Size For 100 Motors</a:t>
            </a:r>
            <a:endParaRPr lang="en-US" dirty="0"/>
          </a:p>
        </p:txBody>
      </p:sp>
      <p:sp>
        <p:nvSpPr>
          <p:cNvPr id="3" name="Content Placeholder 2"/>
          <p:cNvSpPr>
            <a:spLocks noGrp="1"/>
          </p:cNvSpPr>
          <p:nvPr>
            <p:ph idx="1"/>
          </p:nvPr>
        </p:nvSpPr>
        <p:spPr>
          <a:xfrm>
            <a:off x="920750" y="1371600"/>
            <a:ext cx="1524000" cy="838200"/>
          </a:xfrm>
        </p:spPr>
        <p:txBody>
          <a:bodyPr/>
          <a:lstStyle/>
          <a:p>
            <a:pPr>
              <a:buNone/>
            </a:pPr>
            <a:r>
              <a:rPr lang="en-US" dirty="0">
                <a:solidFill>
                  <a:schemeClr val="tx1"/>
                </a:solidFill>
              </a:rPr>
              <a:t>I = </a:t>
            </a:r>
            <a:endParaRPr lang="en-US" dirty="0">
              <a:solidFill>
                <a:schemeClr val="tx1"/>
              </a:solidFill>
            </a:endParaRPr>
          </a:p>
        </p:txBody>
      </p:sp>
      <p:sp>
        <p:nvSpPr>
          <p:cNvPr id="6" name="Rectangle 19"/>
          <p:cNvSpPr>
            <a:spLocks noChangeArrowheads="1"/>
          </p:cNvSpPr>
          <p:nvPr/>
        </p:nvSpPr>
        <p:spPr bwMode="auto">
          <a:xfrm>
            <a:off x="838200" y="1180566"/>
            <a:ext cx="5187950" cy="954107"/>
          </a:xfrm>
          <a:prstGeom prst="rect">
            <a:avLst/>
          </a:prstGeom>
          <a:noFill/>
          <a:ln w="12700" algn="ctr">
            <a:noFill/>
            <a:miter lim="800000"/>
          </a:ln>
          <a:effectLst/>
        </p:spPr>
        <p:txBody>
          <a:bodyPr>
            <a:spAutoFit/>
          </a:bodyPr>
          <a:lstStyle/>
          <a:p>
            <a:pPr algn="ctr">
              <a:spcBef>
                <a:spcPct val="0"/>
              </a:spcBef>
              <a:buClrTx/>
              <a:buFontTx/>
              <a:buNone/>
            </a:pPr>
            <a:r>
              <a:rPr lang="en-US" sz="2800" i="1" dirty="0">
                <a:effectLst/>
                <a:latin typeface="Arial" panose="020B0604020202020204" pitchFamily="34" charset="0"/>
              </a:rPr>
              <a:t>Y</a:t>
            </a:r>
            <a:r>
              <a:rPr lang="en-US" sz="2800" dirty="0">
                <a:effectLst/>
                <a:latin typeface="Arial" panose="020B0604020202020204" pitchFamily="34" charset="0"/>
              </a:rPr>
              <a:t> </a:t>
            </a:r>
            <a:endParaRPr lang="en-US" sz="2800" dirty="0">
              <a:effectLst/>
              <a:latin typeface="Arial" panose="020B0604020202020204" pitchFamily="34" charset="0"/>
            </a:endParaRPr>
          </a:p>
          <a:p>
            <a:pPr algn="ctr">
              <a:spcBef>
                <a:spcPct val="0"/>
              </a:spcBef>
              <a:buClrTx/>
              <a:buFontTx/>
              <a:buNone/>
            </a:pPr>
            <a:r>
              <a:rPr lang="en-US" sz="2800" dirty="0">
                <a:effectLst/>
                <a:latin typeface="Arial" panose="020B0604020202020204" pitchFamily="34" charset="0"/>
              </a:rPr>
              <a:t>(%</a:t>
            </a:r>
            <a:r>
              <a:rPr lang="en-US" sz="2800" i="1" dirty="0">
                <a:effectLst/>
                <a:latin typeface="Arial" panose="020B0604020202020204" pitchFamily="34" charset="0"/>
              </a:rPr>
              <a:t>g</a:t>
            </a:r>
            <a:r>
              <a:rPr lang="en-US" sz="2800" baseline="-25000" dirty="0">
                <a:effectLst/>
                <a:latin typeface="Arial" panose="020B0604020202020204" pitchFamily="34" charset="0"/>
              </a:rPr>
              <a:t>1</a:t>
            </a:r>
            <a:r>
              <a:rPr lang="en-US" sz="2800" dirty="0">
                <a:effectLst/>
                <a:latin typeface="Arial" panose="020B0604020202020204" pitchFamily="34" charset="0"/>
              </a:rPr>
              <a:t>)(%</a:t>
            </a:r>
            <a:r>
              <a:rPr lang="en-US" sz="2800" i="1" dirty="0">
                <a:effectLst/>
                <a:latin typeface="Arial" panose="020B0604020202020204" pitchFamily="34" charset="0"/>
              </a:rPr>
              <a:t>g</a:t>
            </a:r>
            <a:r>
              <a:rPr lang="en-US" sz="2800" baseline="-25000" dirty="0">
                <a:effectLst/>
                <a:latin typeface="Arial" panose="020B0604020202020204" pitchFamily="34" charset="0"/>
              </a:rPr>
              <a:t>2</a:t>
            </a:r>
            <a:r>
              <a:rPr lang="en-US" sz="2800" dirty="0">
                <a:effectLst/>
                <a:latin typeface="Arial" panose="020B0604020202020204" pitchFamily="34" charset="0"/>
              </a:rPr>
              <a:t>) … (%</a:t>
            </a:r>
            <a:r>
              <a:rPr lang="en-US" sz="2800" i="1" dirty="0">
                <a:effectLst/>
                <a:latin typeface="Arial" panose="020B0604020202020204" pitchFamily="34" charset="0"/>
              </a:rPr>
              <a:t>g</a:t>
            </a:r>
            <a:r>
              <a:rPr lang="en-US" sz="2800" i="1" baseline="-25000" dirty="0">
                <a:effectLst/>
                <a:latin typeface="Arial" panose="020B0604020202020204" pitchFamily="34" charset="0"/>
              </a:rPr>
              <a:t>n</a:t>
            </a:r>
            <a:r>
              <a:rPr lang="en-US" sz="2800" dirty="0">
                <a:effectLst/>
                <a:latin typeface="Arial" panose="020B0604020202020204" pitchFamily="34" charset="0"/>
              </a:rPr>
              <a:t>)</a:t>
            </a:r>
            <a:endParaRPr lang="en-US" sz="2800" dirty="0">
              <a:effectLst/>
              <a:latin typeface="Arial" panose="020B0604020202020204" pitchFamily="34" charset="0"/>
            </a:endParaRPr>
          </a:p>
        </p:txBody>
      </p:sp>
      <p:cxnSp>
        <p:nvCxnSpPr>
          <p:cNvPr id="8" name="Straight Connector 7"/>
          <p:cNvCxnSpPr/>
          <p:nvPr/>
        </p:nvCxnSpPr>
        <p:spPr>
          <a:xfrm>
            <a:off x="1752600" y="1676400"/>
            <a:ext cx="3657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3032"/>
            <a:ext cx="8229600" cy="838200"/>
          </a:xfrm>
        </p:spPr>
        <p:txBody>
          <a:bodyPr/>
          <a:lstStyle/>
          <a:p>
            <a:r>
              <a:rPr lang="en-US" dirty="0"/>
              <a:t>Initial Batch Size For 100 Motors</a:t>
            </a:r>
            <a:endParaRPr lang="en-US" dirty="0"/>
          </a:p>
        </p:txBody>
      </p:sp>
      <p:sp>
        <p:nvSpPr>
          <p:cNvPr id="3" name="Content Placeholder 2"/>
          <p:cNvSpPr>
            <a:spLocks noGrp="1"/>
          </p:cNvSpPr>
          <p:nvPr>
            <p:ph idx="1"/>
          </p:nvPr>
        </p:nvSpPr>
        <p:spPr>
          <a:xfrm>
            <a:off x="920750" y="1371600"/>
            <a:ext cx="1524000" cy="838200"/>
          </a:xfrm>
        </p:spPr>
        <p:txBody>
          <a:bodyPr/>
          <a:lstStyle/>
          <a:p>
            <a:pPr>
              <a:buNone/>
            </a:pPr>
            <a:r>
              <a:rPr lang="en-US" dirty="0">
                <a:solidFill>
                  <a:schemeClr val="tx1"/>
                </a:solidFill>
              </a:rPr>
              <a:t>I = </a:t>
            </a:r>
            <a:endParaRPr lang="en-US" dirty="0">
              <a:solidFill>
                <a:schemeClr val="tx1"/>
              </a:solidFill>
            </a:endParaRPr>
          </a:p>
        </p:txBody>
      </p:sp>
      <p:sp>
        <p:nvSpPr>
          <p:cNvPr id="6" name="Rectangle 19"/>
          <p:cNvSpPr>
            <a:spLocks noChangeArrowheads="1"/>
          </p:cNvSpPr>
          <p:nvPr/>
        </p:nvSpPr>
        <p:spPr bwMode="auto">
          <a:xfrm>
            <a:off x="838200" y="1180566"/>
            <a:ext cx="5187950" cy="954107"/>
          </a:xfrm>
          <a:prstGeom prst="rect">
            <a:avLst/>
          </a:prstGeom>
          <a:noFill/>
          <a:ln w="12700" algn="ctr">
            <a:noFill/>
            <a:miter lim="800000"/>
          </a:ln>
          <a:effectLst/>
        </p:spPr>
        <p:txBody>
          <a:bodyPr>
            <a:spAutoFit/>
          </a:bodyPr>
          <a:lstStyle/>
          <a:p>
            <a:pPr algn="ctr">
              <a:spcBef>
                <a:spcPct val="0"/>
              </a:spcBef>
              <a:buClrTx/>
              <a:buFontTx/>
              <a:buNone/>
            </a:pPr>
            <a:r>
              <a:rPr lang="en-US" sz="2800" i="1" dirty="0">
                <a:effectLst/>
                <a:latin typeface="Arial" panose="020B0604020202020204" pitchFamily="34" charset="0"/>
              </a:rPr>
              <a:t>Y</a:t>
            </a:r>
            <a:r>
              <a:rPr lang="en-US" sz="2800" dirty="0">
                <a:effectLst/>
                <a:latin typeface="Arial" panose="020B0604020202020204" pitchFamily="34" charset="0"/>
              </a:rPr>
              <a:t> </a:t>
            </a:r>
            <a:endParaRPr lang="en-US" sz="2800" dirty="0">
              <a:effectLst/>
              <a:latin typeface="Arial" panose="020B0604020202020204" pitchFamily="34" charset="0"/>
            </a:endParaRPr>
          </a:p>
          <a:p>
            <a:pPr algn="ctr">
              <a:spcBef>
                <a:spcPct val="0"/>
              </a:spcBef>
              <a:buClrTx/>
              <a:buFontTx/>
              <a:buNone/>
            </a:pPr>
            <a:r>
              <a:rPr lang="en-US" sz="2800" dirty="0">
                <a:effectLst/>
                <a:latin typeface="Arial" panose="020B0604020202020204" pitchFamily="34" charset="0"/>
              </a:rPr>
              <a:t>(%</a:t>
            </a:r>
            <a:r>
              <a:rPr lang="en-US" sz="2800" i="1" dirty="0">
                <a:effectLst/>
                <a:latin typeface="Arial" panose="020B0604020202020204" pitchFamily="34" charset="0"/>
              </a:rPr>
              <a:t>g</a:t>
            </a:r>
            <a:r>
              <a:rPr lang="en-US" sz="2800" baseline="-25000" dirty="0">
                <a:effectLst/>
                <a:latin typeface="Arial" panose="020B0604020202020204" pitchFamily="34" charset="0"/>
              </a:rPr>
              <a:t>1</a:t>
            </a:r>
            <a:r>
              <a:rPr lang="en-US" sz="2800" dirty="0">
                <a:effectLst/>
                <a:latin typeface="Arial" panose="020B0604020202020204" pitchFamily="34" charset="0"/>
              </a:rPr>
              <a:t>)(%</a:t>
            </a:r>
            <a:r>
              <a:rPr lang="en-US" sz="2800" i="1" dirty="0">
                <a:effectLst/>
                <a:latin typeface="Arial" panose="020B0604020202020204" pitchFamily="34" charset="0"/>
              </a:rPr>
              <a:t>g</a:t>
            </a:r>
            <a:r>
              <a:rPr lang="en-US" sz="2800" baseline="-25000" dirty="0">
                <a:effectLst/>
                <a:latin typeface="Arial" panose="020B0604020202020204" pitchFamily="34" charset="0"/>
              </a:rPr>
              <a:t>2</a:t>
            </a:r>
            <a:r>
              <a:rPr lang="en-US" sz="2800" dirty="0">
                <a:effectLst/>
                <a:latin typeface="Arial" panose="020B0604020202020204" pitchFamily="34" charset="0"/>
              </a:rPr>
              <a:t>) … (%</a:t>
            </a:r>
            <a:r>
              <a:rPr lang="en-US" sz="2800" i="1" dirty="0">
                <a:effectLst/>
                <a:latin typeface="Arial" panose="020B0604020202020204" pitchFamily="34" charset="0"/>
              </a:rPr>
              <a:t>g</a:t>
            </a:r>
            <a:r>
              <a:rPr lang="en-US" sz="2800" i="1" baseline="-25000" dirty="0">
                <a:effectLst/>
                <a:latin typeface="Arial" panose="020B0604020202020204" pitchFamily="34" charset="0"/>
              </a:rPr>
              <a:t>n</a:t>
            </a:r>
            <a:r>
              <a:rPr lang="en-US" sz="2800" dirty="0">
                <a:effectLst/>
                <a:latin typeface="Arial" panose="020B0604020202020204" pitchFamily="34" charset="0"/>
              </a:rPr>
              <a:t>)</a:t>
            </a:r>
            <a:endParaRPr lang="en-US" sz="2800" dirty="0">
              <a:effectLst/>
              <a:latin typeface="Arial" panose="020B0604020202020204" pitchFamily="34" charset="0"/>
            </a:endParaRPr>
          </a:p>
        </p:txBody>
      </p:sp>
      <p:cxnSp>
        <p:nvCxnSpPr>
          <p:cNvPr id="8" name="Straight Connector 7"/>
          <p:cNvCxnSpPr/>
          <p:nvPr/>
        </p:nvCxnSpPr>
        <p:spPr>
          <a:xfrm>
            <a:off x="1752600" y="1676400"/>
            <a:ext cx="3657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1371600" y="2819400"/>
            <a:ext cx="4724400" cy="954107"/>
            <a:chOff x="2286000" y="2819400"/>
            <a:chExt cx="4724400" cy="954107"/>
          </a:xfrm>
        </p:grpSpPr>
        <p:sp>
          <p:nvSpPr>
            <p:cNvPr id="9" name="Rectangle 19"/>
            <p:cNvSpPr>
              <a:spLocks noChangeArrowheads="1"/>
            </p:cNvSpPr>
            <p:nvPr/>
          </p:nvSpPr>
          <p:spPr bwMode="auto">
            <a:xfrm>
              <a:off x="2286000" y="2819400"/>
              <a:ext cx="4724400" cy="954107"/>
            </a:xfrm>
            <a:prstGeom prst="rect">
              <a:avLst/>
            </a:prstGeom>
            <a:noFill/>
            <a:ln w="12700" algn="ctr">
              <a:noFill/>
              <a:miter lim="800000"/>
            </a:ln>
            <a:effectLst/>
          </p:spPr>
          <p:txBody>
            <a:bodyPr wrap="square">
              <a:spAutoFit/>
            </a:bodyPr>
            <a:lstStyle/>
            <a:p>
              <a:pPr algn="ctr">
                <a:spcBef>
                  <a:spcPct val="0"/>
                </a:spcBef>
                <a:buClrTx/>
                <a:buFontTx/>
                <a:buNone/>
              </a:pPr>
              <a:r>
                <a:rPr lang="en-US" sz="2800" i="1" dirty="0">
                  <a:effectLst/>
                  <a:latin typeface="Arial" panose="020B0604020202020204" pitchFamily="34" charset="0"/>
                </a:rPr>
                <a:t>100</a:t>
              </a:r>
              <a:r>
                <a:rPr lang="en-US" sz="2800" dirty="0">
                  <a:effectLst/>
                  <a:latin typeface="Arial" panose="020B0604020202020204" pitchFamily="34" charset="0"/>
                </a:rPr>
                <a:t> </a:t>
              </a:r>
              <a:endParaRPr lang="en-US" sz="2800" dirty="0">
                <a:effectLst/>
                <a:latin typeface="Arial" panose="020B0604020202020204" pitchFamily="34" charset="0"/>
              </a:endParaRPr>
            </a:p>
            <a:p>
              <a:pPr algn="ctr">
                <a:spcBef>
                  <a:spcPct val="0"/>
                </a:spcBef>
                <a:buClrTx/>
                <a:buFontTx/>
                <a:buNone/>
              </a:pPr>
              <a:r>
                <a:rPr lang="en-US" sz="2800" dirty="0">
                  <a:effectLst/>
                  <a:latin typeface="Arial" panose="020B0604020202020204" pitchFamily="34" charset="0"/>
                </a:rPr>
                <a:t>100 * .93 * .95 * .97 * .92</a:t>
              </a:r>
              <a:endParaRPr lang="en-US" sz="2800" dirty="0">
                <a:effectLst/>
                <a:latin typeface="Arial" panose="020B0604020202020204" pitchFamily="34" charset="0"/>
              </a:endParaRPr>
            </a:p>
          </p:txBody>
        </p:sp>
        <p:cxnSp>
          <p:nvCxnSpPr>
            <p:cNvPr id="10" name="Straight Connector 9"/>
            <p:cNvCxnSpPr/>
            <p:nvPr/>
          </p:nvCxnSpPr>
          <p:spPr>
            <a:xfrm>
              <a:off x="2667000" y="3276600"/>
              <a:ext cx="4038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Content Placeholder 2"/>
          <p:cNvSpPr txBox="1"/>
          <p:nvPr/>
        </p:nvSpPr>
        <p:spPr>
          <a:xfrm>
            <a:off x="1149350" y="3017948"/>
            <a:ext cx="609600" cy="685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endParaRPr kumimoji="0" lang="en-US" sz="2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15" name="Content Placeholder 2"/>
          <p:cNvSpPr txBox="1"/>
          <p:nvPr/>
        </p:nvSpPr>
        <p:spPr>
          <a:xfrm>
            <a:off x="5943600" y="3017948"/>
            <a:ext cx="3124200" cy="68580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126.88 </a:t>
            </a:r>
            <a:r>
              <a:rPr kumimoji="0" lang="en-US" sz="2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Wingdings" panose="05000000000000000000" pitchFamily="2" charset="2"/>
              </a:rPr>
              <a:t> 127</a:t>
            </a:r>
            <a:r>
              <a:rPr kumimoji="0" lang="en-US" sz="2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endParaRPr kumimoji="0" lang="en-US" sz="2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2642" name="Rectangle 2"/>
          <p:cNvSpPr>
            <a:spLocks noGrp="1" noChangeArrowheads="1"/>
          </p:cNvSpPr>
          <p:nvPr>
            <p:ph type="title"/>
          </p:nvPr>
        </p:nvSpPr>
        <p:spPr>
          <a:xfrm>
            <a:off x="341244" y="112299"/>
            <a:ext cx="8458200" cy="792162"/>
          </a:xfrm>
        </p:spPr>
        <p:txBody>
          <a:bodyPr/>
          <a:lstStyle/>
          <a:p>
            <a:r>
              <a:rPr lang="en-US" dirty="0"/>
              <a:t>Quality–Productivity Ratio</a:t>
            </a:r>
            <a:endParaRPr lang="en-US" b="1" dirty="0"/>
          </a:p>
        </p:txBody>
      </p:sp>
      <p:sp>
        <p:nvSpPr>
          <p:cNvPr id="752643" name="Rectangle 3"/>
          <p:cNvSpPr>
            <a:spLocks noGrp="1" noChangeArrowheads="1"/>
          </p:cNvSpPr>
          <p:nvPr>
            <p:ph idx="1"/>
          </p:nvPr>
        </p:nvSpPr>
        <p:spPr>
          <a:xfrm>
            <a:off x="802536" y="1209472"/>
            <a:ext cx="8001000" cy="1676400"/>
          </a:xfrm>
        </p:spPr>
        <p:txBody>
          <a:bodyPr/>
          <a:lstStyle/>
          <a:p>
            <a:pPr>
              <a:buFont typeface="Wingdings" panose="05000000000000000000" pitchFamily="2" charset="2"/>
              <a:buNone/>
            </a:pPr>
            <a:r>
              <a:rPr lang="en-US" sz="2800" dirty="0"/>
              <a:t>QPR</a:t>
            </a:r>
            <a:endParaRPr lang="en-US" sz="2800" dirty="0"/>
          </a:p>
          <a:p>
            <a:pPr lvl="1"/>
            <a:r>
              <a:rPr lang="en-US" sz="2400" dirty="0"/>
              <a:t>productivity index that includes productivity and quality costs</a:t>
            </a:r>
            <a:endParaRPr lang="en-US" sz="2400" dirty="0"/>
          </a:p>
        </p:txBody>
      </p:sp>
      <p:sp>
        <p:nvSpPr>
          <p:cNvPr id="752649" name="Text Box 9"/>
          <p:cNvSpPr txBox="1">
            <a:spLocks noChangeArrowheads="1"/>
          </p:cNvSpPr>
          <p:nvPr/>
        </p:nvSpPr>
        <p:spPr bwMode="auto">
          <a:xfrm>
            <a:off x="281649" y="3505200"/>
            <a:ext cx="1185863" cy="396875"/>
          </a:xfrm>
          <a:prstGeom prst="rect">
            <a:avLst/>
          </a:prstGeom>
          <a:noFill/>
          <a:ln w="12700" algn="ctr">
            <a:noFill/>
            <a:miter lim="800000"/>
          </a:ln>
          <a:effectLst/>
        </p:spPr>
        <p:txBody>
          <a:bodyPr>
            <a:spAutoFit/>
          </a:bodyPr>
          <a:lstStyle/>
          <a:p>
            <a:pPr algn="ctr">
              <a:spcBef>
                <a:spcPct val="50000"/>
              </a:spcBef>
              <a:buClrTx/>
              <a:buFontTx/>
              <a:buNone/>
            </a:pPr>
            <a:r>
              <a:rPr lang="en-US" sz="2000" dirty="0">
                <a:effectLst/>
                <a:latin typeface="Arial" panose="020B0604020202020204" pitchFamily="34" charset="0"/>
              </a:rPr>
              <a:t>QPR =</a:t>
            </a:r>
            <a:endParaRPr lang="en-US" sz="2000" dirty="0">
              <a:effectLst/>
              <a:latin typeface="Arial" panose="020B0604020202020204" pitchFamily="34" charset="0"/>
            </a:endParaRPr>
          </a:p>
        </p:txBody>
      </p:sp>
      <p:sp>
        <p:nvSpPr>
          <p:cNvPr id="752650" name="Text Box 10"/>
          <p:cNvSpPr txBox="1">
            <a:spLocks noChangeArrowheads="1"/>
          </p:cNvSpPr>
          <p:nvPr/>
        </p:nvSpPr>
        <p:spPr bwMode="auto">
          <a:xfrm>
            <a:off x="2796249" y="3276600"/>
            <a:ext cx="3873500" cy="396875"/>
          </a:xfrm>
          <a:prstGeom prst="rect">
            <a:avLst/>
          </a:prstGeom>
          <a:noFill/>
          <a:ln w="12700" algn="ctr">
            <a:noFill/>
            <a:miter lim="800000"/>
          </a:ln>
          <a:effectLst/>
        </p:spPr>
        <p:txBody>
          <a:bodyPr>
            <a:spAutoFit/>
          </a:bodyPr>
          <a:lstStyle/>
          <a:p>
            <a:pPr algn="ctr">
              <a:spcBef>
                <a:spcPct val="50000"/>
              </a:spcBef>
              <a:buClrTx/>
              <a:buFontTx/>
              <a:buNone/>
            </a:pPr>
            <a:r>
              <a:rPr lang="en-US" sz="2000" dirty="0">
                <a:effectLst/>
                <a:latin typeface="Arial" panose="020B0604020202020204" pitchFamily="34" charset="0"/>
              </a:rPr>
              <a:t>(good-quality units)</a:t>
            </a:r>
            <a:endParaRPr lang="en-US" sz="2000" dirty="0">
              <a:effectLst/>
              <a:latin typeface="Arial" panose="020B0604020202020204" pitchFamily="34" charset="0"/>
            </a:endParaRPr>
          </a:p>
        </p:txBody>
      </p:sp>
      <p:sp>
        <p:nvSpPr>
          <p:cNvPr id="752651" name="Text Box 11"/>
          <p:cNvSpPr txBox="1">
            <a:spLocks noChangeArrowheads="1"/>
          </p:cNvSpPr>
          <p:nvPr/>
        </p:nvSpPr>
        <p:spPr bwMode="auto">
          <a:xfrm>
            <a:off x="815049" y="3733800"/>
            <a:ext cx="7983538" cy="396875"/>
          </a:xfrm>
          <a:prstGeom prst="rect">
            <a:avLst/>
          </a:prstGeom>
          <a:noFill/>
          <a:ln w="12700" algn="ctr">
            <a:noFill/>
            <a:miter lim="800000"/>
          </a:ln>
          <a:effectLst/>
        </p:spPr>
        <p:txBody>
          <a:bodyPr>
            <a:spAutoFit/>
          </a:bodyPr>
          <a:lstStyle/>
          <a:p>
            <a:pPr algn="ctr">
              <a:spcBef>
                <a:spcPct val="50000"/>
              </a:spcBef>
              <a:buClrTx/>
              <a:buFontTx/>
              <a:buNone/>
            </a:pPr>
            <a:r>
              <a:rPr lang="en-US" sz="2000" dirty="0">
                <a:effectLst/>
                <a:latin typeface="Arial" panose="020B0604020202020204" pitchFamily="34" charset="0"/>
              </a:rPr>
              <a:t>(input) (processing cost) + (reworked units) (rework cost)</a:t>
            </a:r>
            <a:endParaRPr lang="en-US" sz="2000" dirty="0">
              <a:effectLst/>
              <a:latin typeface="Arial" panose="020B0604020202020204" pitchFamily="34" charset="0"/>
            </a:endParaRPr>
          </a:p>
        </p:txBody>
      </p:sp>
      <p:sp>
        <p:nvSpPr>
          <p:cNvPr id="752653" name="Line 13"/>
          <p:cNvSpPr>
            <a:spLocks noChangeShapeType="1"/>
          </p:cNvSpPr>
          <p:nvPr/>
        </p:nvSpPr>
        <p:spPr bwMode="auto">
          <a:xfrm>
            <a:off x="1456923" y="3733800"/>
            <a:ext cx="6500151" cy="0"/>
          </a:xfrm>
          <a:prstGeom prst="line">
            <a:avLst/>
          </a:prstGeom>
          <a:noFill/>
          <a:ln w="19050">
            <a:solidFill>
              <a:schemeClr val="tx1"/>
            </a:solidFill>
            <a:round/>
          </a:ln>
          <a:effectLst/>
        </p:spPr>
        <p:txBody>
          <a:bodyPr wrap="square">
            <a:spAutoFit/>
          </a:bodyPr>
          <a:lstStyle/>
          <a:p>
            <a:endParaRPr lang="en-US" dirty="0">
              <a:effectLst/>
            </a:endParaRPr>
          </a:p>
        </p:txBody>
      </p:sp>
      <p:sp>
        <p:nvSpPr>
          <p:cNvPr id="752655" name="Text Box 15"/>
          <p:cNvSpPr txBox="1">
            <a:spLocks noChangeArrowheads="1"/>
          </p:cNvSpPr>
          <p:nvPr/>
        </p:nvSpPr>
        <p:spPr bwMode="auto">
          <a:xfrm>
            <a:off x="7924800" y="3505200"/>
            <a:ext cx="838200" cy="396875"/>
          </a:xfrm>
          <a:prstGeom prst="rect">
            <a:avLst/>
          </a:prstGeom>
          <a:noFill/>
          <a:ln w="9525" algn="ctr">
            <a:noFill/>
            <a:miter lim="800000"/>
          </a:ln>
          <a:effectLst/>
        </p:spPr>
        <p:txBody>
          <a:bodyPr>
            <a:spAutoFit/>
          </a:bodyPr>
          <a:lstStyle/>
          <a:p>
            <a:pPr>
              <a:spcBef>
                <a:spcPct val="50000"/>
              </a:spcBef>
              <a:buFont typeface="Wingdings" panose="05000000000000000000" pitchFamily="2" charset="2"/>
              <a:buNone/>
            </a:pPr>
            <a:r>
              <a:rPr lang="en-US" sz="2000" dirty="0">
                <a:effectLst/>
                <a:latin typeface="Arial" panose="020B0604020202020204" pitchFamily="34" charset="0"/>
              </a:rPr>
              <a:t>(100)</a:t>
            </a:r>
            <a:endParaRPr lang="en-US" sz="2000" dirty="0">
              <a:effectLst/>
              <a:latin typeface="Arial" panose="020B0604020202020204" pitchFamily="34" charset="0"/>
            </a:endParaRPr>
          </a:p>
        </p:txBody>
      </p:sp>
      <p:sp>
        <p:nvSpPr>
          <p:cNvPr id="12" name="Rectangle 11"/>
          <p:cNvSpPr/>
          <p:nvPr/>
        </p:nvSpPr>
        <p:spPr>
          <a:xfrm>
            <a:off x="445625" y="3048000"/>
            <a:ext cx="8305800" cy="14478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7775"/>
            <a:ext cx="8229600" cy="868362"/>
          </a:xfrm>
        </p:spPr>
        <p:txBody>
          <a:bodyPr/>
          <a:lstStyle/>
          <a:p>
            <a:r>
              <a:rPr lang="en-US" dirty="0"/>
              <a:t>Quality Productivity Ratio</a:t>
            </a:r>
            <a:endParaRPr lang="en-US" dirty="0"/>
          </a:p>
        </p:txBody>
      </p:sp>
      <p:sp>
        <p:nvSpPr>
          <p:cNvPr id="6" name="Content Placeholder 11"/>
          <p:cNvSpPr>
            <a:spLocks noGrp="1"/>
          </p:cNvSpPr>
          <p:nvPr>
            <p:ph idx="1"/>
          </p:nvPr>
        </p:nvSpPr>
        <p:spPr>
          <a:xfrm>
            <a:off x="771728" y="1256488"/>
            <a:ext cx="7543800" cy="1447800"/>
          </a:xfrm>
        </p:spPr>
        <p:txBody>
          <a:bodyPr>
            <a:normAutofit/>
          </a:bodyPr>
          <a:lstStyle/>
          <a:p>
            <a:pPr>
              <a:buNone/>
            </a:pPr>
            <a:r>
              <a:rPr lang="en-US" sz="2400" dirty="0">
                <a:solidFill>
                  <a:schemeClr val="tx1"/>
                </a:solidFill>
              </a:rPr>
              <a:t>Direct cost = $30		Rework cost = $12</a:t>
            </a:r>
            <a:endParaRPr lang="en-US" sz="2400" dirty="0">
              <a:solidFill>
                <a:schemeClr val="tx1"/>
              </a:solidFill>
            </a:endParaRPr>
          </a:p>
          <a:p>
            <a:pPr>
              <a:buNone/>
            </a:pPr>
            <a:r>
              <a:rPr lang="en-US" sz="2400" dirty="0">
                <a:solidFill>
                  <a:schemeClr val="tx1"/>
                </a:solidFill>
              </a:rPr>
              <a:t>80% good			50% can be reworked</a:t>
            </a:r>
            <a:endParaRPr lang="en-US" sz="2400" dirty="0">
              <a:solidFill>
                <a:schemeClr val="tx1"/>
              </a:solidFill>
            </a:endParaRPr>
          </a:p>
          <a:p>
            <a:pPr>
              <a:buNone/>
            </a:pPr>
            <a:r>
              <a:rPr lang="en-US" sz="2400" dirty="0">
                <a:solidFill>
                  <a:schemeClr val="tx1"/>
                </a:solidFill>
              </a:rPr>
              <a:t>Initial batch size = 100</a:t>
            </a:r>
            <a:endParaRPr lang="en-US" sz="2400" dirty="0">
              <a:solidFill>
                <a:schemeClr val="tx1"/>
              </a:solidFill>
            </a:endParaRPr>
          </a:p>
        </p:txBody>
      </p:sp>
      <p:sp>
        <p:nvSpPr>
          <p:cNvPr id="7" name="Text Box 9"/>
          <p:cNvSpPr txBox="1">
            <a:spLocks noChangeArrowheads="1"/>
          </p:cNvSpPr>
          <p:nvPr/>
        </p:nvSpPr>
        <p:spPr bwMode="auto">
          <a:xfrm>
            <a:off x="1008924" y="3429000"/>
            <a:ext cx="1185863" cy="396875"/>
          </a:xfrm>
          <a:prstGeom prst="rect">
            <a:avLst/>
          </a:prstGeom>
          <a:noFill/>
          <a:ln w="12700" algn="ctr">
            <a:noFill/>
            <a:miter lim="800000"/>
          </a:ln>
          <a:effectLst/>
        </p:spPr>
        <p:txBody>
          <a:bodyPr>
            <a:spAutoFit/>
          </a:bodyPr>
          <a:lstStyle/>
          <a:p>
            <a:pPr>
              <a:spcBef>
                <a:spcPct val="50000"/>
              </a:spcBef>
              <a:buClrTx/>
              <a:buFontTx/>
              <a:buNone/>
            </a:pPr>
            <a:r>
              <a:rPr lang="en-US" sz="2000" dirty="0">
                <a:effectLst/>
                <a:latin typeface="Arial" panose="020B0604020202020204" pitchFamily="34" charset="0"/>
              </a:rPr>
              <a:t>QPR =</a:t>
            </a:r>
            <a:endParaRPr lang="en-US" sz="2000" dirty="0">
              <a:effectLst/>
              <a:latin typeface="Arial" panose="020B0604020202020204" pitchFamily="34" charset="0"/>
            </a:endParaRPr>
          </a:p>
        </p:txBody>
      </p:sp>
      <p:sp>
        <p:nvSpPr>
          <p:cNvPr id="12" name="Text Box 9"/>
          <p:cNvSpPr txBox="1">
            <a:spLocks noChangeArrowheads="1"/>
          </p:cNvSpPr>
          <p:nvPr/>
        </p:nvSpPr>
        <p:spPr bwMode="auto">
          <a:xfrm>
            <a:off x="1008924" y="5181600"/>
            <a:ext cx="1185863" cy="396875"/>
          </a:xfrm>
          <a:prstGeom prst="rect">
            <a:avLst/>
          </a:prstGeom>
          <a:noFill/>
          <a:ln w="12700" algn="ctr">
            <a:noFill/>
            <a:miter lim="800000"/>
          </a:ln>
          <a:effectLst/>
        </p:spPr>
        <p:txBody>
          <a:bodyPr>
            <a:spAutoFit/>
          </a:bodyPr>
          <a:lstStyle/>
          <a:p>
            <a:pPr>
              <a:spcBef>
                <a:spcPct val="50000"/>
              </a:spcBef>
              <a:buClrTx/>
              <a:buFontTx/>
              <a:buNone/>
            </a:pPr>
            <a:r>
              <a:rPr lang="en-US" sz="2000" dirty="0">
                <a:effectLst/>
                <a:latin typeface="Arial" panose="020B0604020202020204" pitchFamily="34" charset="0"/>
              </a:rPr>
              <a:t>QPR =</a:t>
            </a:r>
            <a:endParaRPr lang="en-US" sz="2000" dirty="0">
              <a:effectLst/>
              <a:latin typeface="Arial" panose="020B0604020202020204" pitchFamily="34" charset="0"/>
            </a:endParaRPr>
          </a:p>
        </p:txBody>
      </p:sp>
      <p:sp>
        <p:nvSpPr>
          <p:cNvPr id="22" name="Text Box 9"/>
          <p:cNvSpPr txBox="1">
            <a:spLocks noChangeArrowheads="1"/>
          </p:cNvSpPr>
          <p:nvPr/>
        </p:nvSpPr>
        <p:spPr bwMode="auto">
          <a:xfrm>
            <a:off x="1008924" y="2876490"/>
            <a:ext cx="1981200" cy="400110"/>
          </a:xfrm>
          <a:prstGeom prst="rect">
            <a:avLst/>
          </a:prstGeom>
          <a:noFill/>
          <a:ln w="12700" algn="ctr">
            <a:noFill/>
            <a:miter lim="800000"/>
          </a:ln>
          <a:effectLst/>
        </p:spPr>
        <p:txBody>
          <a:bodyPr wrap="square">
            <a:spAutoFit/>
          </a:bodyPr>
          <a:lstStyle/>
          <a:p>
            <a:pPr>
              <a:spcBef>
                <a:spcPct val="50000"/>
              </a:spcBef>
              <a:buClrTx/>
              <a:buFontTx/>
              <a:buNone/>
            </a:pPr>
            <a:r>
              <a:rPr lang="en-US" sz="2000" dirty="0">
                <a:effectLst/>
                <a:latin typeface="Arial" panose="020B0604020202020204" pitchFamily="34" charset="0"/>
              </a:rPr>
              <a:t>Base Case</a:t>
            </a:r>
            <a:endParaRPr lang="en-US" sz="2000" dirty="0">
              <a:effectLst/>
              <a:latin typeface="Arial" panose="020B0604020202020204" pitchFamily="34" charset="0"/>
            </a:endParaRPr>
          </a:p>
        </p:txBody>
      </p:sp>
      <p:sp>
        <p:nvSpPr>
          <p:cNvPr id="23" name="Text Box 9"/>
          <p:cNvSpPr txBox="1">
            <a:spLocks noChangeArrowheads="1"/>
          </p:cNvSpPr>
          <p:nvPr/>
        </p:nvSpPr>
        <p:spPr bwMode="auto">
          <a:xfrm>
            <a:off x="1008924" y="4552890"/>
            <a:ext cx="3368040" cy="400110"/>
          </a:xfrm>
          <a:prstGeom prst="rect">
            <a:avLst/>
          </a:prstGeom>
          <a:noFill/>
          <a:ln w="12700" algn="ctr">
            <a:noFill/>
            <a:miter lim="800000"/>
          </a:ln>
          <a:effectLst/>
        </p:spPr>
        <p:txBody>
          <a:bodyPr wrap="square">
            <a:spAutoFit/>
          </a:bodyPr>
          <a:lstStyle/>
          <a:p>
            <a:pPr>
              <a:spcBef>
                <a:spcPct val="50000"/>
              </a:spcBef>
              <a:buClrTx/>
              <a:buFontTx/>
              <a:buNone/>
            </a:pPr>
            <a:r>
              <a:rPr lang="en-US" sz="2000" dirty="0">
                <a:effectLst/>
                <a:latin typeface="Arial" panose="020B0604020202020204" pitchFamily="34" charset="0"/>
              </a:rPr>
              <a:t>Case 1: Increase I to 200</a:t>
            </a:r>
            <a:endParaRPr lang="en-US" sz="2000" dirty="0">
              <a:effectLst/>
              <a:latin typeface="Arial" panose="020B0604020202020204" pitchFamily="34" charset="0"/>
            </a:endParaRPr>
          </a:p>
        </p:txBody>
      </p:sp>
      <p:sp>
        <p:nvSpPr>
          <p:cNvPr id="29" name="Rectangle 28"/>
          <p:cNvSpPr/>
          <p:nvPr/>
        </p:nvSpPr>
        <p:spPr>
          <a:xfrm>
            <a:off x="1043650" y="2884025"/>
            <a:ext cx="4953000"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a:off x="1043650" y="4572000"/>
            <a:ext cx="6858000"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7775"/>
            <a:ext cx="8229600" cy="868362"/>
          </a:xfrm>
        </p:spPr>
        <p:txBody>
          <a:bodyPr/>
          <a:lstStyle/>
          <a:p>
            <a:r>
              <a:rPr lang="en-US" dirty="0"/>
              <a:t>Quality Productivity Ratio</a:t>
            </a:r>
            <a:endParaRPr lang="en-US" dirty="0"/>
          </a:p>
        </p:txBody>
      </p:sp>
      <p:sp>
        <p:nvSpPr>
          <p:cNvPr id="22" name="Text Box 9"/>
          <p:cNvSpPr txBox="1">
            <a:spLocks noChangeArrowheads="1"/>
          </p:cNvSpPr>
          <p:nvPr/>
        </p:nvSpPr>
        <p:spPr bwMode="auto">
          <a:xfrm>
            <a:off x="798650" y="1305128"/>
            <a:ext cx="6781800" cy="400110"/>
          </a:xfrm>
          <a:prstGeom prst="rect">
            <a:avLst/>
          </a:prstGeom>
          <a:noFill/>
          <a:ln w="12700" algn="ctr">
            <a:noFill/>
            <a:miter lim="800000"/>
          </a:ln>
          <a:effectLst/>
        </p:spPr>
        <p:txBody>
          <a:bodyPr wrap="square">
            <a:spAutoFit/>
          </a:bodyPr>
          <a:lstStyle/>
          <a:p>
            <a:pPr>
              <a:spcBef>
                <a:spcPct val="50000"/>
              </a:spcBef>
              <a:buClrTx/>
              <a:buFontTx/>
              <a:buNone/>
            </a:pPr>
            <a:r>
              <a:rPr lang="en-US" sz="2000" dirty="0">
                <a:effectLst/>
                <a:latin typeface="Arial" panose="020B0604020202020204" pitchFamily="34" charset="0"/>
              </a:rPr>
              <a:t>Case 2: Reduce direct cost to $26 and rework cost to $10 </a:t>
            </a:r>
            <a:endParaRPr lang="en-US" sz="2000" dirty="0">
              <a:effectLst/>
              <a:latin typeface="Arial" panose="020B0604020202020204" pitchFamily="34" charset="0"/>
            </a:endParaRPr>
          </a:p>
        </p:txBody>
      </p:sp>
      <p:sp>
        <p:nvSpPr>
          <p:cNvPr id="7" name="Text Box 9"/>
          <p:cNvSpPr txBox="1">
            <a:spLocks noChangeArrowheads="1"/>
          </p:cNvSpPr>
          <p:nvPr/>
        </p:nvSpPr>
        <p:spPr bwMode="auto">
          <a:xfrm>
            <a:off x="798650" y="2010038"/>
            <a:ext cx="1185863" cy="396875"/>
          </a:xfrm>
          <a:prstGeom prst="rect">
            <a:avLst/>
          </a:prstGeom>
          <a:noFill/>
          <a:ln w="12700" algn="ctr">
            <a:noFill/>
            <a:miter lim="800000"/>
          </a:ln>
          <a:effectLst/>
        </p:spPr>
        <p:txBody>
          <a:bodyPr>
            <a:spAutoFit/>
          </a:bodyPr>
          <a:lstStyle/>
          <a:p>
            <a:pPr>
              <a:spcBef>
                <a:spcPct val="50000"/>
              </a:spcBef>
              <a:buClrTx/>
              <a:buFontTx/>
              <a:buNone/>
            </a:pPr>
            <a:r>
              <a:rPr lang="en-US" sz="2000" dirty="0">
                <a:effectLst/>
                <a:latin typeface="Arial" panose="020B0604020202020204" pitchFamily="34" charset="0"/>
              </a:rPr>
              <a:t>QPR =</a:t>
            </a:r>
            <a:endParaRPr lang="en-US" sz="2000" dirty="0">
              <a:effectLst/>
              <a:latin typeface="Arial" panose="020B0604020202020204" pitchFamily="34" charset="0"/>
            </a:endParaRPr>
          </a:p>
        </p:txBody>
      </p:sp>
      <p:sp>
        <p:nvSpPr>
          <p:cNvPr id="42" name="Rectangle 41"/>
          <p:cNvSpPr/>
          <p:nvPr/>
        </p:nvSpPr>
        <p:spPr>
          <a:xfrm>
            <a:off x="762000" y="1324238"/>
            <a:ext cx="6629400" cy="1371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 Box 9"/>
          <p:cNvSpPr txBox="1">
            <a:spLocks noChangeArrowheads="1"/>
          </p:cNvSpPr>
          <p:nvPr/>
        </p:nvSpPr>
        <p:spPr bwMode="auto">
          <a:xfrm>
            <a:off x="788922" y="3514928"/>
            <a:ext cx="1185863" cy="396875"/>
          </a:xfrm>
          <a:prstGeom prst="rect">
            <a:avLst/>
          </a:prstGeom>
          <a:noFill/>
          <a:ln w="12700" algn="ctr">
            <a:noFill/>
            <a:miter lim="800000"/>
          </a:ln>
          <a:effectLst/>
        </p:spPr>
        <p:txBody>
          <a:bodyPr>
            <a:spAutoFit/>
          </a:bodyPr>
          <a:lstStyle/>
          <a:p>
            <a:pPr>
              <a:spcBef>
                <a:spcPct val="50000"/>
              </a:spcBef>
              <a:buClrTx/>
              <a:buFontTx/>
              <a:buNone/>
            </a:pPr>
            <a:r>
              <a:rPr lang="en-US" sz="2000" dirty="0">
                <a:effectLst/>
                <a:latin typeface="Arial" panose="020B0604020202020204" pitchFamily="34" charset="0"/>
              </a:rPr>
              <a:t>QPR =</a:t>
            </a:r>
            <a:endParaRPr lang="en-US" sz="2000" dirty="0">
              <a:effectLst/>
              <a:latin typeface="Arial" panose="020B0604020202020204" pitchFamily="34" charset="0"/>
            </a:endParaRPr>
          </a:p>
        </p:txBody>
      </p:sp>
      <p:sp>
        <p:nvSpPr>
          <p:cNvPr id="33" name="Text Box 9"/>
          <p:cNvSpPr txBox="1">
            <a:spLocks noChangeArrowheads="1"/>
          </p:cNvSpPr>
          <p:nvPr/>
        </p:nvSpPr>
        <p:spPr bwMode="auto">
          <a:xfrm>
            <a:off x="788922" y="2829128"/>
            <a:ext cx="6019800" cy="400110"/>
          </a:xfrm>
          <a:prstGeom prst="rect">
            <a:avLst/>
          </a:prstGeom>
          <a:noFill/>
          <a:ln w="12700" algn="ctr">
            <a:noFill/>
            <a:miter lim="800000"/>
          </a:ln>
          <a:effectLst/>
        </p:spPr>
        <p:txBody>
          <a:bodyPr wrap="square">
            <a:spAutoFit/>
          </a:bodyPr>
          <a:lstStyle/>
          <a:p>
            <a:pPr>
              <a:spcBef>
                <a:spcPct val="50000"/>
              </a:spcBef>
              <a:buClrTx/>
              <a:buFontTx/>
              <a:buNone/>
            </a:pPr>
            <a:r>
              <a:rPr lang="en-US" sz="2000" dirty="0">
                <a:effectLst/>
                <a:latin typeface="Arial" panose="020B0604020202020204" pitchFamily="34" charset="0"/>
              </a:rPr>
              <a:t>Case 3: Increase %G to 95%</a:t>
            </a:r>
            <a:endParaRPr lang="en-US" sz="2000" dirty="0">
              <a:effectLst/>
              <a:latin typeface="Arial" panose="020B0604020202020204" pitchFamily="34" charset="0"/>
            </a:endParaRPr>
          </a:p>
        </p:txBody>
      </p:sp>
      <p:sp>
        <p:nvSpPr>
          <p:cNvPr id="43" name="Rectangle 42"/>
          <p:cNvSpPr/>
          <p:nvPr/>
        </p:nvSpPr>
        <p:spPr>
          <a:xfrm>
            <a:off x="752272" y="2829128"/>
            <a:ext cx="6629400" cy="1371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 Box 9"/>
          <p:cNvSpPr txBox="1">
            <a:spLocks noChangeArrowheads="1"/>
          </p:cNvSpPr>
          <p:nvPr/>
        </p:nvSpPr>
        <p:spPr bwMode="auto">
          <a:xfrm>
            <a:off x="788922" y="5038928"/>
            <a:ext cx="1185863" cy="396875"/>
          </a:xfrm>
          <a:prstGeom prst="rect">
            <a:avLst/>
          </a:prstGeom>
          <a:noFill/>
          <a:ln w="12700" algn="ctr">
            <a:noFill/>
            <a:miter lim="800000"/>
          </a:ln>
          <a:effectLst/>
        </p:spPr>
        <p:txBody>
          <a:bodyPr>
            <a:spAutoFit/>
          </a:bodyPr>
          <a:lstStyle/>
          <a:p>
            <a:pPr>
              <a:spcBef>
                <a:spcPct val="50000"/>
              </a:spcBef>
              <a:buClrTx/>
              <a:buFontTx/>
              <a:buNone/>
            </a:pPr>
            <a:r>
              <a:rPr lang="en-US" sz="2000" dirty="0">
                <a:effectLst/>
                <a:latin typeface="Arial" panose="020B0604020202020204" pitchFamily="34" charset="0"/>
              </a:rPr>
              <a:t>QPR =</a:t>
            </a:r>
            <a:endParaRPr lang="en-US" sz="2000" dirty="0">
              <a:effectLst/>
              <a:latin typeface="Arial" panose="020B0604020202020204" pitchFamily="34" charset="0"/>
            </a:endParaRPr>
          </a:p>
        </p:txBody>
      </p:sp>
      <p:sp>
        <p:nvSpPr>
          <p:cNvPr id="40" name="Text Box 9"/>
          <p:cNvSpPr txBox="1">
            <a:spLocks noChangeArrowheads="1"/>
          </p:cNvSpPr>
          <p:nvPr/>
        </p:nvSpPr>
        <p:spPr bwMode="auto">
          <a:xfrm>
            <a:off x="788922" y="4353128"/>
            <a:ext cx="6019800" cy="400110"/>
          </a:xfrm>
          <a:prstGeom prst="rect">
            <a:avLst/>
          </a:prstGeom>
          <a:noFill/>
          <a:ln w="12700" algn="ctr">
            <a:noFill/>
            <a:miter lim="800000"/>
          </a:ln>
          <a:effectLst/>
        </p:spPr>
        <p:txBody>
          <a:bodyPr wrap="square">
            <a:spAutoFit/>
          </a:bodyPr>
          <a:lstStyle/>
          <a:p>
            <a:pPr>
              <a:spcBef>
                <a:spcPct val="50000"/>
              </a:spcBef>
              <a:buClrTx/>
              <a:buFontTx/>
              <a:buNone/>
            </a:pPr>
            <a:r>
              <a:rPr lang="en-US" sz="2000" dirty="0">
                <a:effectLst/>
                <a:latin typeface="Arial" panose="020B0604020202020204" pitchFamily="34" charset="0"/>
              </a:rPr>
              <a:t>Case 4: Decrease costs and increase %G</a:t>
            </a:r>
            <a:endParaRPr lang="en-US" sz="2000" dirty="0">
              <a:effectLst/>
              <a:latin typeface="Arial" panose="020B0604020202020204" pitchFamily="34" charset="0"/>
            </a:endParaRPr>
          </a:p>
        </p:txBody>
      </p:sp>
      <p:sp>
        <p:nvSpPr>
          <p:cNvPr id="44" name="Rectangle 43"/>
          <p:cNvSpPr/>
          <p:nvPr/>
        </p:nvSpPr>
        <p:spPr>
          <a:xfrm>
            <a:off x="752272" y="4353128"/>
            <a:ext cx="6629400" cy="1371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7775"/>
            <a:ext cx="8229600" cy="868362"/>
          </a:xfrm>
        </p:spPr>
        <p:txBody>
          <a:bodyPr/>
          <a:lstStyle/>
          <a:p>
            <a:r>
              <a:rPr lang="en-US" dirty="0"/>
              <a:t>Quality Productivity Ratio</a:t>
            </a:r>
            <a:endParaRPr lang="en-US" dirty="0"/>
          </a:p>
        </p:txBody>
      </p:sp>
      <p:sp>
        <p:nvSpPr>
          <p:cNvPr id="6" name="Content Placeholder 11"/>
          <p:cNvSpPr>
            <a:spLocks noGrp="1"/>
          </p:cNvSpPr>
          <p:nvPr>
            <p:ph idx="1"/>
          </p:nvPr>
        </p:nvSpPr>
        <p:spPr>
          <a:xfrm>
            <a:off x="771728" y="1256488"/>
            <a:ext cx="7543800" cy="1447800"/>
          </a:xfrm>
        </p:spPr>
        <p:txBody>
          <a:bodyPr>
            <a:normAutofit/>
          </a:bodyPr>
          <a:lstStyle/>
          <a:p>
            <a:pPr>
              <a:buNone/>
            </a:pPr>
            <a:r>
              <a:rPr lang="en-US" sz="2400" dirty="0">
                <a:solidFill>
                  <a:schemeClr val="tx1"/>
                </a:solidFill>
              </a:rPr>
              <a:t>Direct cost = $30		Rework cost = $12</a:t>
            </a:r>
            <a:endParaRPr lang="en-US" sz="2400" dirty="0">
              <a:solidFill>
                <a:schemeClr val="tx1"/>
              </a:solidFill>
            </a:endParaRPr>
          </a:p>
          <a:p>
            <a:pPr>
              <a:buNone/>
            </a:pPr>
            <a:r>
              <a:rPr lang="en-US" sz="2400" dirty="0">
                <a:solidFill>
                  <a:schemeClr val="tx1"/>
                </a:solidFill>
              </a:rPr>
              <a:t>80% good			50% can be reworked</a:t>
            </a:r>
            <a:endParaRPr lang="en-US" sz="2400" dirty="0">
              <a:solidFill>
                <a:schemeClr val="tx1"/>
              </a:solidFill>
            </a:endParaRPr>
          </a:p>
          <a:p>
            <a:pPr>
              <a:buNone/>
            </a:pPr>
            <a:r>
              <a:rPr lang="en-US" sz="2400" dirty="0">
                <a:solidFill>
                  <a:schemeClr val="tx1"/>
                </a:solidFill>
              </a:rPr>
              <a:t>Initial batch size = 100</a:t>
            </a:r>
            <a:endParaRPr lang="en-US" sz="2400" dirty="0">
              <a:solidFill>
                <a:schemeClr val="tx1"/>
              </a:solidFill>
            </a:endParaRPr>
          </a:p>
        </p:txBody>
      </p:sp>
      <p:grpSp>
        <p:nvGrpSpPr>
          <p:cNvPr id="31" name="Group 30"/>
          <p:cNvGrpSpPr/>
          <p:nvPr/>
        </p:nvGrpSpPr>
        <p:grpSpPr>
          <a:xfrm>
            <a:off x="1008924" y="2876490"/>
            <a:ext cx="7754076" cy="2990910"/>
            <a:chOff x="1008924" y="2571690"/>
            <a:chExt cx="7754076" cy="2990910"/>
          </a:xfrm>
        </p:grpSpPr>
        <p:grpSp>
          <p:nvGrpSpPr>
            <p:cNvPr id="26" name="Group 25"/>
            <p:cNvGrpSpPr/>
            <p:nvPr/>
          </p:nvGrpSpPr>
          <p:grpSpPr>
            <a:xfrm>
              <a:off x="1008924" y="2895600"/>
              <a:ext cx="5128551" cy="914400"/>
              <a:chOff x="281649" y="3276600"/>
              <a:chExt cx="5128551" cy="914400"/>
            </a:xfrm>
          </p:grpSpPr>
          <p:sp>
            <p:nvSpPr>
              <p:cNvPr id="7" name="Text Box 9"/>
              <p:cNvSpPr txBox="1">
                <a:spLocks noChangeArrowheads="1"/>
              </p:cNvSpPr>
              <p:nvPr/>
            </p:nvSpPr>
            <p:spPr bwMode="auto">
              <a:xfrm>
                <a:off x="281649" y="3505200"/>
                <a:ext cx="1185863" cy="396875"/>
              </a:xfrm>
              <a:prstGeom prst="rect">
                <a:avLst/>
              </a:prstGeom>
              <a:noFill/>
              <a:ln w="12700" algn="ctr">
                <a:noFill/>
                <a:miter lim="800000"/>
              </a:ln>
              <a:effectLst/>
            </p:spPr>
            <p:txBody>
              <a:bodyPr>
                <a:spAutoFit/>
              </a:bodyPr>
              <a:lstStyle/>
              <a:p>
                <a:pPr>
                  <a:spcBef>
                    <a:spcPct val="50000"/>
                  </a:spcBef>
                  <a:buClrTx/>
                  <a:buFontTx/>
                  <a:buNone/>
                </a:pPr>
                <a:r>
                  <a:rPr lang="en-US" sz="2000" dirty="0">
                    <a:effectLst/>
                    <a:latin typeface="Arial" panose="020B0604020202020204" pitchFamily="34" charset="0"/>
                  </a:rPr>
                  <a:t>QPR =</a:t>
                </a:r>
                <a:endParaRPr lang="en-US" sz="2000" dirty="0">
                  <a:effectLst/>
                  <a:latin typeface="Arial" panose="020B0604020202020204" pitchFamily="34" charset="0"/>
                </a:endParaRPr>
              </a:p>
            </p:txBody>
          </p:sp>
          <p:sp>
            <p:nvSpPr>
              <p:cNvPr id="8" name="Text Box 10"/>
              <p:cNvSpPr txBox="1">
                <a:spLocks noChangeArrowheads="1"/>
              </p:cNvSpPr>
              <p:nvPr/>
            </p:nvSpPr>
            <p:spPr bwMode="auto">
              <a:xfrm>
                <a:off x="1524000" y="3276600"/>
                <a:ext cx="2232951" cy="396875"/>
              </a:xfrm>
              <a:prstGeom prst="rect">
                <a:avLst/>
              </a:prstGeom>
              <a:noFill/>
              <a:ln w="12700" algn="ctr">
                <a:noFill/>
                <a:miter lim="800000"/>
              </a:ln>
              <a:effectLst/>
            </p:spPr>
            <p:txBody>
              <a:bodyPr wrap="square">
                <a:spAutoFit/>
              </a:bodyPr>
              <a:lstStyle/>
              <a:p>
                <a:pPr algn="ctr">
                  <a:spcBef>
                    <a:spcPct val="50000"/>
                  </a:spcBef>
                  <a:buClrTx/>
                  <a:buFontTx/>
                  <a:buNone/>
                </a:pPr>
                <a:r>
                  <a:rPr lang="en-US" sz="2000" dirty="0">
                    <a:effectLst/>
                    <a:latin typeface="Arial" panose="020B0604020202020204" pitchFamily="34" charset="0"/>
                  </a:rPr>
                  <a:t>80 + 10</a:t>
                </a:r>
                <a:endParaRPr lang="en-US" sz="2000" dirty="0">
                  <a:effectLst/>
                  <a:latin typeface="Arial" panose="020B0604020202020204" pitchFamily="34" charset="0"/>
                </a:endParaRPr>
              </a:p>
            </p:txBody>
          </p:sp>
          <p:sp>
            <p:nvSpPr>
              <p:cNvPr id="9" name="Text Box 11"/>
              <p:cNvSpPr txBox="1">
                <a:spLocks noChangeArrowheads="1"/>
              </p:cNvSpPr>
              <p:nvPr/>
            </p:nvSpPr>
            <p:spPr bwMode="auto">
              <a:xfrm>
                <a:off x="1177725" y="3794125"/>
                <a:ext cx="2743200" cy="396875"/>
              </a:xfrm>
              <a:prstGeom prst="rect">
                <a:avLst/>
              </a:prstGeom>
              <a:noFill/>
              <a:ln w="12700" algn="ctr">
                <a:noFill/>
                <a:miter lim="800000"/>
              </a:ln>
              <a:effectLst/>
            </p:spPr>
            <p:txBody>
              <a:bodyPr wrap="square">
                <a:spAutoFit/>
              </a:bodyPr>
              <a:lstStyle/>
              <a:p>
                <a:pPr algn="ctr">
                  <a:spcBef>
                    <a:spcPct val="50000"/>
                  </a:spcBef>
                  <a:buClrTx/>
                  <a:buFontTx/>
                  <a:buNone/>
                </a:pPr>
                <a:r>
                  <a:rPr lang="en-US" sz="2000" dirty="0">
                    <a:effectLst/>
                    <a:latin typeface="Arial" panose="020B0604020202020204" pitchFamily="34" charset="0"/>
                  </a:rPr>
                  <a:t>100 * $30 + 10 * $12</a:t>
                </a:r>
                <a:endParaRPr lang="en-US" sz="2000" dirty="0">
                  <a:effectLst/>
                  <a:latin typeface="Arial" panose="020B0604020202020204" pitchFamily="34" charset="0"/>
                </a:endParaRPr>
              </a:p>
            </p:txBody>
          </p:sp>
          <p:sp>
            <p:nvSpPr>
              <p:cNvPr id="10" name="Line 13"/>
              <p:cNvSpPr>
                <a:spLocks noChangeShapeType="1"/>
              </p:cNvSpPr>
              <p:nvPr/>
            </p:nvSpPr>
            <p:spPr bwMode="auto">
              <a:xfrm>
                <a:off x="1424649" y="3733800"/>
                <a:ext cx="2232951" cy="0"/>
              </a:xfrm>
              <a:prstGeom prst="line">
                <a:avLst/>
              </a:prstGeom>
              <a:noFill/>
              <a:ln w="19050">
                <a:solidFill>
                  <a:schemeClr val="tx1"/>
                </a:solidFill>
                <a:round/>
              </a:ln>
              <a:effectLst/>
            </p:spPr>
            <p:txBody>
              <a:bodyPr wrap="square">
                <a:spAutoFit/>
              </a:bodyPr>
              <a:lstStyle/>
              <a:p>
                <a:endParaRPr lang="en-US" dirty="0">
                  <a:effectLst/>
                </a:endParaRPr>
              </a:p>
            </p:txBody>
          </p:sp>
          <p:sp>
            <p:nvSpPr>
              <p:cNvPr id="11" name="Text Box 15"/>
              <p:cNvSpPr txBox="1">
                <a:spLocks noChangeArrowheads="1"/>
              </p:cNvSpPr>
              <p:nvPr/>
            </p:nvSpPr>
            <p:spPr bwMode="auto">
              <a:xfrm>
                <a:off x="3733800" y="3505200"/>
                <a:ext cx="1676400" cy="400110"/>
              </a:xfrm>
              <a:prstGeom prst="rect">
                <a:avLst/>
              </a:prstGeom>
              <a:noFill/>
              <a:ln w="9525" algn="ctr">
                <a:noFill/>
                <a:miter lim="800000"/>
              </a:ln>
              <a:effectLst/>
            </p:spPr>
            <p:txBody>
              <a:bodyPr wrap="square">
                <a:spAutoFit/>
              </a:bodyPr>
              <a:lstStyle/>
              <a:p>
                <a:pPr>
                  <a:spcBef>
                    <a:spcPct val="50000"/>
                  </a:spcBef>
                  <a:buFont typeface="Wingdings" panose="05000000000000000000" pitchFamily="2" charset="2"/>
                  <a:buNone/>
                </a:pPr>
                <a:r>
                  <a:rPr lang="en-US" sz="2000" dirty="0">
                    <a:effectLst/>
                    <a:latin typeface="Arial" panose="020B0604020202020204" pitchFamily="34" charset="0"/>
                  </a:rPr>
                  <a:t>(100) = 2.89</a:t>
                </a:r>
                <a:endParaRPr lang="en-US" sz="2000" dirty="0">
                  <a:effectLst/>
                  <a:latin typeface="Arial" panose="020B0604020202020204" pitchFamily="34" charset="0"/>
                </a:endParaRPr>
              </a:p>
            </p:txBody>
          </p:sp>
        </p:grpSp>
        <p:grpSp>
          <p:nvGrpSpPr>
            <p:cNvPr id="28" name="Group 27"/>
            <p:cNvGrpSpPr/>
            <p:nvPr/>
          </p:nvGrpSpPr>
          <p:grpSpPr>
            <a:xfrm>
              <a:off x="1008924" y="4648200"/>
              <a:ext cx="7754076" cy="914400"/>
              <a:chOff x="246924" y="4359275"/>
              <a:chExt cx="7754076" cy="914400"/>
            </a:xfrm>
          </p:grpSpPr>
          <p:sp>
            <p:nvSpPr>
              <p:cNvPr id="12" name="Text Box 9"/>
              <p:cNvSpPr txBox="1">
                <a:spLocks noChangeArrowheads="1"/>
              </p:cNvSpPr>
              <p:nvPr/>
            </p:nvSpPr>
            <p:spPr bwMode="auto">
              <a:xfrm>
                <a:off x="246924" y="4587875"/>
                <a:ext cx="1185863" cy="396875"/>
              </a:xfrm>
              <a:prstGeom prst="rect">
                <a:avLst/>
              </a:prstGeom>
              <a:noFill/>
              <a:ln w="12700" algn="ctr">
                <a:noFill/>
                <a:miter lim="800000"/>
              </a:ln>
              <a:effectLst/>
            </p:spPr>
            <p:txBody>
              <a:bodyPr>
                <a:spAutoFit/>
              </a:bodyPr>
              <a:lstStyle/>
              <a:p>
                <a:pPr>
                  <a:spcBef>
                    <a:spcPct val="50000"/>
                  </a:spcBef>
                  <a:buClrTx/>
                  <a:buFontTx/>
                  <a:buNone/>
                </a:pPr>
                <a:r>
                  <a:rPr lang="en-US" sz="2000" dirty="0">
                    <a:effectLst/>
                    <a:latin typeface="Arial" panose="020B0604020202020204" pitchFamily="34" charset="0"/>
                  </a:rPr>
                  <a:t>QPR =</a:t>
                </a:r>
                <a:endParaRPr lang="en-US" sz="2000" dirty="0">
                  <a:effectLst/>
                  <a:latin typeface="Arial" panose="020B0604020202020204" pitchFamily="34" charset="0"/>
                </a:endParaRPr>
              </a:p>
            </p:txBody>
          </p:sp>
          <p:sp>
            <p:nvSpPr>
              <p:cNvPr id="13" name="Text Box 10"/>
              <p:cNvSpPr txBox="1">
                <a:spLocks noChangeArrowheads="1"/>
              </p:cNvSpPr>
              <p:nvPr/>
            </p:nvSpPr>
            <p:spPr bwMode="auto">
              <a:xfrm>
                <a:off x="1489275" y="4359275"/>
                <a:ext cx="2232951" cy="396875"/>
              </a:xfrm>
              <a:prstGeom prst="rect">
                <a:avLst/>
              </a:prstGeom>
              <a:noFill/>
              <a:ln w="12700" algn="ctr">
                <a:noFill/>
                <a:miter lim="800000"/>
              </a:ln>
              <a:effectLst/>
            </p:spPr>
            <p:txBody>
              <a:bodyPr wrap="square">
                <a:spAutoFit/>
              </a:bodyPr>
              <a:lstStyle/>
              <a:p>
                <a:pPr algn="ctr">
                  <a:spcBef>
                    <a:spcPct val="50000"/>
                  </a:spcBef>
                  <a:buClrTx/>
                  <a:buFontTx/>
                  <a:buNone/>
                </a:pPr>
                <a:r>
                  <a:rPr lang="en-US" sz="2000" dirty="0">
                    <a:effectLst/>
                    <a:latin typeface="Arial" panose="020B0604020202020204" pitchFamily="34" charset="0"/>
                  </a:rPr>
                  <a:t>160 + 20</a:t>
                </a:r>
                <a:endParaRPr lang="en-US" sz="2000" dirty="0">
                  <a:effectLst/>
                  <a:latin typeface="Arial" panose="020B0604020202020204" pitchFamily="34" charset="0"/>
                </a:endParaRPr>
              </a:p>
            </p:txBody>
          </p:sp>
          <p:sp>
            <p:nvSpPr>
              <p:cNvPr id="14" name="Text Box 11"/>
              <p:cNvSpPr txBox="1">
                <a:spLocks noChangeArrowheads="1"/>
              </p:cNvSpPr>
              <p:nvPr/>
            </p:nvSpPr>
            <p:spPr bwMode="auto">
              <a:xfrm>
                <a:off x="1143000" y="4876800"/>
                <a:ext cx="2743200" cy="396875"/>
              </a:xfrm>
              <a:prstGeom prst="rect">
                <a:avLst/>
              </a:prstGeom>
              <a:noFill/>
              <a:ln w="12700" algn="ctr">
                <a:noFill/>
                <a:miter lim="800000"/>
              </a:ln>
              <a:effectLst/>
            </p:spPr>
            <p:txBody>
              <a:bodyPr wrap="square">
                <a:spAutoFit/>
              </a:bodyPr>
              <a:lstStyle/>
              <a:p>
                <a:pPr algn="ctr">
                  <a:spcBef>
                    <a:spcPct val="50000"/>
                  </a:spcBef>
                  <a:buClrTx/>
                  <a:buFontTx/>
                  <a:buNone/>
                </a:pPr>
                <a:r>
                  <a:rPr lang="en-US" sz="2000" dirty="0">
                    <a:effectLst/>
                    <a:latin typeface="Arial" panose="020B0604020202020204" pitchFamily="34" charset="0"/>
                  </a:rPr>
                  <a:t>200 * $30 + 20</a:t>
                </a:r>
                <a:r>
                  <a:rPr lang="en-US" sz="2000" dirty="0">
                    <a:solidFill>
                      <a:srgbClr val="FF0000"/>
                    </a:solidFill>
                    <a:effectLst/>
                    <a:latin typeface="Arial" panose="020B0604020202020204" pitchFamily="34" charset="0"/>
                  </a:rPr>
                  <a:t> </a:t>
                </a:r>
                <a:r>
                  <a:rPr lang="en-US" sz="2000" dirty="0">
                    <a:effectLst/>
                    <a:latin typeface="Arial" panose="020B0604020202020204" pitchFamily="34" charset="0"/>
                  </a:rPr>
                  <a:t>* $12</a:t>
                </a:r>
                <a:endParaRPr lang="en-US" sz="2000" dirty="0">
                  <a:effectLst/>
                  <a:latin typeface="Arial" panose="020B0604020202020204" pitchFamily="34" charset="0"/>
                </a:endParaRPr>
              </a:p>
            </p:txBody>
          </p:sp>
          <p:sp>
            <p:nvSpPr>
              <p:cNvPr id="15" name="Line 13"/>
              <p:cNvSpPr>
                <a:spLocks noChangeShapeType="1"/>
              </p:cNvSpPr>
              <p:nvPr/>
            </p:nvSpPr>
            <p:spPr bwMode="auto">
              <a:xfrm>
                <a:off x="1389924" y="4816475"/>
                <a:ext cx="2232951" cy="0"/>
              </a:xfrm>
              <a:prstGeom prst="line">
                <a:avLst/>
              </a:prstGeom>
              <a:noFill/>
              <a:ln w="19050">
                <a:solidFill>
                  <a:schemeClr val="tx1"/>
                </a:solidFill>
                <a:round/>
              </a:ln>
              <a:effectLst/>
            </p:spPr>
            <p:txBody>
              <a:bodyPr wrap="square">
                <a:spAutoFit/>
              </a:bodyPr>
              <a:lstStyle/>
              <a:p>
                <a:endParaRPr lang="en-US" dirty="0">
                  <a:effectLst/>
                </a:endParaRPr>
              </a:p>
            </p:txBody>
          </p:sp>
          <p:sp>
            <p:nvSpPr>
              <p:cNvPr id="16" name="Text Box 15"/>
              <p:cNvSpPr txBox="1">
                <a:spLocks noChangeArrowheads="1"/>
              </p:cNvSpPr>
              <p:nvPr/>
            </p:nvSpPr>
            <p:spPr bwMode="auto">
              <a:xfrm>
                <a:off x="3699074" y="4587875"/>
                <a:ext cx="4301926" cy="400110"/>
              </a:xfrm>
              <a:prstGeom prst="rect">
                <a:avLst/>
              </a:prstGeom>
              <a:noFill/>
              <a:ln w="9525" algn="ctr">
                <a:noFill/>
                <a:miter lim="800000"/>
              </a:ln>
              <a:effectLst/>
            </p:spPr>
            <p:txBody>
              <a:bodyPr wrap="square">
                <a:spAutoFit/>
              </a:bodyPr>
              <a:lstStyle/>
              <a:p>
                <a:pPr>
                  <a:spcBef>
                    <a:spcPct val="50000"/>
                  </a:spcBef>
                  <a:buFont typeface="Wingdings" panose="05000000000000000000" pitchFamily="2" charset="2"/>
                  <a:buNone/>
                </a:pPr>
                <a:r>
                  <a:rPr lang="en-US" sz="2000" dirty="0">
                    <a:effectLst/>
                    <a:latin typeface="Arial" panose="020B0604020202020204" pitchFamily="34" charset="0"/>
                  </a:rPr>
                  <a:t>(100) = 2.89 – NO CHANGE</a:t>
                </a:r>
                <a:endParaRPr lang="en-US" sz="2000" dirty="0">
                  <a:effectLst/>
                  <a:latin typeface="Arial" panose="020B0604020202020204" pitchFamily="34" charset="0"/>
                </a:endParaRPr>
              </a:p>
            </p:txBody>
          </p:sp>
        </p:grpSp>
        <p:sp>
          <p:nvSpPr>
            <p:cNvPr id="22" name="Text Box 9"/>
            <p:cNvSpPr txBox="1">
              <a:spLocks noChangeArrowheads="1"/>
            </p:cNvSpPr>
            <p:nvPr/>
          </p:nvSpPr>
          <p:spPr bwMode="auto">
            <a:xfrm>
              <a:off x="1008924" y="2571690"/>
              <a:ext cx="1981200" cy="400110"/>
            </a:xfrm>
            <a:prstGeom prst="rect">
              <a:avLst/>
            </a:prstGeom>
            <a:noFill/>
            <a:ln w="12700" algn="ctr">
              <a:noFill/>
              <a:miter lim="800000"/>
            </a:ln>
            <a:effectLst/>
          </p:spPr>
          <p:txBody>
            <a:bodyPr wrap="square">
              <a:spAutoFit/>
            </a:bodyPr>
            <a:lstStyle/>
            <a:p>
              <a:pPr>
                <a:spcBef>
                  <a:spcPct val="50000"/>
                </a:spcBef>
                <a:buClrTx/>
                <a:buFontTx/>
                <a:buNone/>
              </a:pPr>
              <a:r>
                <a:rPr lang="en-US" sz="2000" dirty="0">
                  <a:effectLst/>
                  <a:latin typeface="Arial" panose="020B0604020202020204" pitchFamily="34" charset="0"/>
                </a:rPr>
                <a:t>Base Case</a:t>
              </a:r>
              <a:endParaRPr lang="en-US" sz="2000" dirty="0">
                <a:effectLst/>
                <a:latin typeface="Arial" panose="020B0604020202020204" pitchFamily="34" charset="0"/>
              </a:endParaRPr>
            </a:p>
          </p:txBody>
        </p:sp>
        <p:sp>
          <p:nvSpPr>
            <p:cNvPr id="23" name="Text Box 9"/>
            <p:cNvSpPr txBox="1">
              <a:spLocks noChangeArrowheads="1"/>
            </p:cNvSpPr>
            <p:nvPr/>
          </p:nvSpPr>
          <p:spPr bwMode="auto">
            <a:xfrm>
              <a:off x="1008924" y="4248090"/>
              <a:ext cx="3368040" cy="400110"/>
            </a:xfrm>
            <a:prstGeom prst="rect">
              <a:avLst/>
            </a:prstGeom>
            <a:noFill/>
            <a:ln w="12700" algn="ctr">
              <a:noFill/>
              <a:miter lim="800000"/>
            </a:ln>
            <a:effectLst/>
          </p:spPr>
          <p:txBody>
            <a:bodyPr wrap="square">
              <a:spAutoFit/>
            </a:bodyPr>
            <a:lstStyle/>
            <a:p>
              <a:pPr>
                <a:spcBef>
                  <a:spcPct val="50000"/>
                </a:spcBef>
                <a:buClrTx/>
                <a:buFontTx/>
                <a:buNone/>
              </a:pPr>
              <a:r>
                <a:rPr lang="en-US" sz="2000" dirty="0">
                  <a:effectLst/>
                  <a:latin typeface="Arial" panose="020B0604020202020204" pitchFamily="34" charset="0"/>
                </a:rPr>
                <a:t>Case 1: Increase I to 200</a:t>
              </a:r>
              <a:endParaRPr lang="en-US" sz="2000" dirty="0">
                <a:effectLst/>
                <a:latin typeface="Arial" panose="020B0604020202020204" pitchFamily="34" charset="0"/>
              </a:endParaRPr>
            </a:p>
          </p:txBody>
        </p:sp>
        <p:sp>
          <p:nvSpPr>
            <p:cNvPr id="29" name="Rectangle 28"/>
            <p:cNvSpPr/>
            <p:nvPr/>
          </p:nvSpPr>
          <p:spPr>
            <a:xfrm>
              <a:off x="1043650" y="2579225"/>
              <a:ext cx="4953000"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a:off x="1043650" y="4267200"/>
              <a:ext cx="6858000"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7775"/>
            <a:ext cx="8229600" cy="868362"/>
          </a:xfrm>
        </p:spPr>
        <p:txBody>
          <a:bodyPr/>
          <a:lstStyle/>
          <a:p>
            <a:r>
              <a:rPr lang="en-US" dirty="0"/>
              <a:t>Quality Productivity Ratio</a:t>
            </a:r>
            <a:endParaRPr lang="en-US" dirty="0"/>
          </a:p>
        </p:txBody>
      </p:sp>
      <p:grpSp>
        <p:nvGrpSpPr>
          <p:cNvPr id="51" name="Group 50"/>
          <p:cNvGrpSpPr/>
          <p:nvPr/>
        </p:nvGrpSpPr>
        <p:grpSpPr>
          <a:xfrm>
            <a:off x="752272" y="1305128"/>
            <a:ext cx="6828178" cy="4419600"/>
            <a:chOff x="944222" y="1219200"/>
            <a:chExt cx="6828178" cy="4419600"/>
          </a:xfrm>
        </p:grpSpPr>
        <p:grpSp>
          <p:nvGrpSpPr>
            <p:cNvPr id="50" name="Group 49"/>
            <p:cNvGrpSpPr/>
            <p:nvPr/>
          </p:nvGrpSpPr>
          <p:grpSpPr>
            <a:xfrm>
              <a:off x="953950" y="1219200"/>
              <a:ext cx="6818450" cy="1390710"/>
              <a:chOff x="953950" y="1219200"/>
              <a:chExt cx="6818450" cy="1390710"/>
            </a:xfrm>
          </p:grpSpPr>
          <p:sp>
            <p:nvSpPr>
              <p:cNvPr id="22" name="Text Box 9"/>
              <p:cNvSpPr txBox="1">
                <a:spLocks noChangeArrowheads="1"/>
              </p:cNvSpPr>
              <p:nvPr/>
            </p:nvSpPr>
            <p:spPr bwMode="auto">
              <a:xfrm>
                <a:off x="990600" y="1219200"/>
                <a:ext cx="6781800" cy="400110"/>
              </a:xfrm>
              <a:prstGeom prst="rect">
                <a:avLst/>
              </a:prstGeom>
              <a:noFill/>
              <a:ln w="12700" algn="ctr">
                <a:noFill/>
                <a:miter lim="800000"/>
              </a:ln>
              <a:effectLst/>
            </p:spPr>
            <p:txBody>
              <a:bodyPr wrap="square">
                <a:spAutoFit/>
              </a:bodyPr>
              <a:lstStyle/>
              <a:p>
                <a:pPr>
                  <a:spcBef>
                    <a:spcPct val="50000"/>
                  </a:spcBef>
                  <a:buClrTx/>
                  <a:buFontTx/>
                  <a:buNone/>
                </a:pPr>
                <a:r>
                  <a:rPr lang="en-US" sz="2000" dirty="0">
                    <a:effectLst/>
                    <a:latin typeface="Arial" panose="020B0604020202020204" pitchFamily="34" charset="0"/>
                  </a:rPr>
                  <a:t>Case 2: Reduce direct cost to $26 and rework cost to $10 </a:t>
                </a:r>
                <a:endParaRPr lang="en-US" sz="2000" dirty="0">
                  <a:effectLst/>
                  <a:latin typeface="Arial" panose="020B0604020202020204" pitchFamily="34" charset="0"/>
                </a:endParaRPr>
              </a:p>
            </p:txBody>
          </p:sp>
          <p:grpSp>
            <p:nvGrpSpPr>
              <p:cNvPr id="46" name="Group 45"/>
              <p:cNvGrpSpPr/>
              <p:nvPr/>
            </p:nvGrpSpPr>
            <p:grpSpPr>
              <a:xfrm>
                <a:off x="953950" y="1238310"/>
                <a:ext cx="6629400" cy="1371600"/>
                <a:chOff x="953950" y="990600"/>
                <a:chExt cx="6629400" cy="1371600"/>
              </a:xfrm>
            </p:grpSpPr>
            <p:grpSp>
              <p:nvGrpSpPr>
                <p:cNvPr id="3" name="Group 25"/>
                <p:cNvGrpSpPr/>
                <p:nvPr/>
              </p:nvGrpSpPr>
              <p:grpSpPr>
                <a:xfrm>
                  <a:off x="990600" y="1447800"/>
                  <a:ext cx="5128551" cy="914400"/>
                  <a:chOff x="281649" y="3276600"/>
                  <a:chExt cx="5128551" cy="914400"/>
                </a:xfrm>
              </p:grpSpPr>
              <p:sp>
                <p:nvSpPr>
                  <p:cNvPr id="7" name="Text Box 9"/>
                  <p:cNvSpPr txBox="1">
                    <a:spLocks noChangeArrowheads="1"/>
                  </p:cNvSpPr>
                  <p:nvPr/>
                </p:nvSpPr>
                <p:spPr bwMode="auto">
                  <a:xfrm>
                    <a:off x="281649" y="3505200"/>
                    <a:ext cx="1185863" cy="396875"/>
                  </a:xfrm>
                  <a:prstGeom prst="rect">
                    <a:avLst/>
                  </a:prstGeom>
                  <a:noFill/>
                  <a:ln w="12700" algn="ctr">
                    <a:noFill/>
                    <a:miter lim="800000"/>
                  </a:ln>
                  <a:effectLst/>
                </p:spPr>
                <p:txBody>
                  <a:bodyPr>
                    <a:spAutoFit/>
                  </a:bodyPr>
                  <a:lstStyle/>
                  <a:p>
                    <a:pPr>
                      <a:spcBef>
                        <a:spcPct val="50000"/>
                      </a:spcBef>
                      <a:buClrTx/>
                      <a:buFontTx/>
                      <a:buNone/>
                    </a:pPr>
                    <a:r>
                      <a:rPr lang="en-US" sz="2000" dirty="0">
                        <a:effectLst/>
                        <a:latin typeface="Arial" panose="020B0604020202020204" pitchFamily="34" charset="0"/>
                      </a:rPr>
                      <a:t>QPR =</a:t>
                    </a:r>
                    <a:endParaRPr lang="en-US" sz="2000" dirty="0">
                      <a:effectLst/>
                      <a:latin typeface="Arial" panose="020B0604020202020204" pitchFamily="34" charset="0"/>
                    </a:endParaRPr>
                  </a:p>
                </p:txBody>
              </p:sp>
              <p:sp>
                <p:nvSpPr>
                  <p:cNvPr id="8" name="Text Box 10"/>
                  <p:cNvSpPr txBox="1">
                    <a:spLocks noChangeArrowheads="1"/>
                  </p:cNvSpPr>
                  <p:nvPr/>
                </p:nvSpPr>
                <p:spPr bwMode="auto">
                  <a:xfrm>
                    <a:off x="1524000" y="3276600"/>
                    <a:ext cx="2232951" cy="396875"/>
                  </a:xfrm>
                  <a:prstGeom prst="rect">
                    <a:avLst/>
                  </a:prstGeom>
                  <a:noFill/>
                  <a:ln w="12700" algn="ctr">
                    <a:noFill/>
                    <a:miter lim="800000"/>
                  </a:ln>
                  <a:effectLst/>
                </p:spPr>
                <p:txBody>
                  <a:bodyPr wrap="square">
                    <a:spAutoFit/>
                  </a:bodyPr>
                  <a:lstStyle/>
                  <a:p>
                    <a:pPr>
                      <a:spcBef>
                        <a:spcPct val="50000"/>
                      </a:spcBef>
                      <a:buClrTx/>
                      <a:buFontTx/>
                      <a:buNone/>
                    </a:pPr>
                    <a:r>
                      <a:rPr lang="en-US" sz="2000" dirty="0">
                        <a:effectLst/>
                        <a:latin typeface="Arial" panose="020B0604020202020204" pitchFamily="34" charset="0"/>
                      </a:rPr>
                      <a:t>80 + 10</a:t>
                    </a:r>
                    <a:endParaRPr lang="en-US" sz="2000" dirty="0">
                      <a:effectLst/>
                      <a:latin typeface="Arial" panose="020B0604020202020204" pitchFamily="34" charset="0"/>
                    </a:endParaRPr>
                  </a:p>
                </p:txBody>
              </p:sp>
              <p:sp>
                <p:nvSpPr>
                  <p:cNvPr id="9" name="Text Box 11"/>
                  <p:cNvSpPr txBox="1">
                    <a:spLocks noChangeArrowheads="1"/>
                  </p:cNvSpPr>
                  <p:nvPr/>
                </p:nvSpPr>
                <p:spPr bwMode="auto">
                  <a:xfrm>
                    <a:off x="1177725" y="3794125"/>
                    <a:ext cx="2743200" cy="396875"/>
                  </a:xfrm>
                  <a:prstGeom prst="rect">
                    <a:avLst/>
                  </a:prstGeom>
                  <a:noFill/>
                  <a:ln w="12700" algn="ctr">
                    <a:noFill/>
                    <a:miter lim="800000"/>
                  </a:ln>
                  <a:effectLst/>
                </p:spPr>
                <p:txBody>
                  <a:bodyPr wrap="square">
                    <a:spAutoFit/>
                  </a:bodyPr>
                  <a:lstStyle/>
                  <a:p>
                    <a:pPr>
                      <a:spcBef>
                        <a:spcPct val="50000"/>
                      </a:spcBef>
                      <a:buClrTx/>
                      <a:buFontTx/>
                      <a:buNone/>
                    </a:pPr>
                    <a:r>
                      <a:rPr lang="en-US" sz="2000" dirty="0">
                        <a:effectLst/>
                        <a:latin typeface="Arial" panose="020B0604020202020204" pitchFamily="34" charset="0"/>
                      </a:rPr>
                      <a:t>100 * $26 + 10 * $10</a:t>
                    </a:r>
                    <a:endParaRPr lang="en-US" sz="2000" dirty="0">
                      <a:effectLst/>
                      <a:latin typeface="Arial" panose="020B0604020202020204" pitchFamily="34" charset="0"/>
                    </a:endParaRPr>
                  </a:p>
                </p:txBody>
              </p:sp>
              <p:sp>
                <p:nvSpPr>
                  <p:cNvPr id="10" name="Line 13"/>
                  <p:cNvSpPr>
                    <a:spLocks noChangeShapeType="1"/>
                  </p:cNvSpPr>
                  <p:nvPr/>
                </p:nvSpPr>
                <p:spPr bwMode="auto">
                  <a:xfrm>
                    <a:off x="1424649" y="3733800"/>
                    <a:ext cx="2232951" cy="0"/>
                  </a:xfrm>
                  <a:prstGeom prst="line">
                    <a:avLst/>
                  </a:prstGeom>
                  <a:noFill/>
                  <a:ln w="19050">
                    <a:solidFill>
                      <a:schemeClr val="tx1"/>
                    </a:solidFill>
                    <a:round/>
                  </a:ln>
                  <a:effectLst/>
                </p:spPr>
                <p:txBody>
                  <a:bodyPr wrap="square">
                    <a:spAutoFit/>
                  </a:bodyPr>
                  <a:lstStyle/>
                  <a:p>
                    <a:endParaRPr lang="en-US" dirty="0">
                      <a:effectLst/>
                    </a:endParaRPr>
                  </a:p>
                </p:txBody>
              </p:sp>
              <p:sp>
                <p:nvSpPr>
                  <p:cNvPr id="11" name="Text Box 15"/>
                  <p:cNvSpPr txBox="1">
                    <a:spLocks noChangeArrowheads="1"/>
                  </p:cNvSpPr>
                  <p:nvPr/>
                </p:nvSpPr>
                <p:spPr bwMode="auto">
                  <a:xfrm>
                    <a:off x="3733800" y="3505200"/>
                    <a:ext cx="1676400" cy="400110"/>
                  </a:xfrm>
                  <a:prstGeom prst="rect">
                    <a:avLst/>
                  </a:prstGeom>
                  <a:noFill/>
                  <a:ln w="9525" algn="ctr">
                    <a:noFill/>
                    <a:miter lim="800000"/>
                  </a:ln>
                  <a:effectLst/>
                </p:spPr>
                <p:txBody>
                  <a:bodyPr wrap="square">
                    <a:spAutoFit/>
                  </a:bodyPr>
                  <a:lstStyle/>
                  <a:p>
                    <a:pPr>
                      <a:spcBef>
                        <a:spcPct val="50000"/>
                      </a:spcBef>
                      <a:buFont typeface="Wingdings" panose="05000000000000000000" pitchFamily="2" charset="2"/>
                      <a:buNone/>
                    </a:pPr>
                    <a:r>
                      <a:rPr lang="en-US" sz="2000" dirty="0">
                        <a:effectLst/>
                        <a:latin typeface="Arial" panose="020B0604020202020204" pitchFamily="34" charset="0"/>
                      </a:rPr>
                      <a:t>(100) = 3.33</a:t>
                    </a:r>
                    <a:endParaRPr lang="en-US" sz="2000" dirty="0">
                      <a:effectLst/>
                      <a:latin typeface="Arial" panose="020B0604020202020204" pitchFamily="34" charset="0"/>
                    </a:endParaRPr>
                  </a:p>
                </p:txBody>
              </p:sp>
            </p:grpSp>
            <p:sp>
              <p:nvSpPr>
                <p:cNvPr id="42" name="Rectangle 41"/>
                <p:cNvSpPr/>
                <p:nvPr/>
              </p:nvSpPr>
              <p:spPr>
                <a:xfrm>
                  <a:off x="953950" y="990600"/>
                  <a:ext cx="6629400" cy="1371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48" name="Group 47"/>
            <p:cNvGrpSpPr/>
            <p:nvPr/>
          </p:nvGrpSpPr>
          <p:grpSpPr>
            <a:xfrm>
              <a:off x="944222" y="2743200"/>
              <a:ext cx="6629400" cy="1371600"/>
              <a:chOff x="953950" y="2819400"/>
              <a:chExt cx="6629400" cy="1371600"/>
            </a:xfrm>
          </p:grpSpPr>
          <p:grpSp>
            <p:nvGrpSpPr>
              <p:cNvPr id="26" name="Group 25"/>
              <p:cNvGrpSpPr/>
              <p:nvPr/>
            </p:nvGrpSpPr>
            <p:grpSpPr>
              <a:xfrm>
                <a:off x="990600" y="3276600"/>
                <a:ext cx="5128551" cy="914400"/>
                <a:chOff x="281649" y="3276600"/>
                <a:chExt cx="5128551" cy="914400"/>
              </a:xfrm>
            </p:grpSpPr>
            <p:sp>
              <p:nvSpPr>
                <p:cNvPr id="28" name="Text Box 9"/>
                <p:cNvSpPr txBox="1">
                  <a:spLocks noChangeArrowheads="1"/>
                </p:cNvSpPr>
                <p:nvPr/>
              </p:nvSpPr>
              <p:spPr bwMode="auto">
                <a:xfrm>
                  <a:off x="281649" y="3505200"/>
                  <a:ext cx="1185863" cy="396875"/>
                </a:xfrm>
                <a:prstGeom prst="rect">
                  <a:avLst/>
                </a:prstGeom>
                <a:noFill/>
                <a:ln w="12700" algn="ctr">
                  <a:noFill/>
                  <a:miter lim="800000"/>
                </a:ln>
                <a:effectLst/>
              </p:spPr>
              <p:txBody>
                <a:bodyPr>
                  <a:spAutoFit/>
                </a:bodyPr>
                <a:lstStyle/>
                <a:p>
                  <a:pPr>
                    <a:spcBef>
                      <a:spcPct val="50000"/>
                    </a:spcBef>
                    <a:buClrTx/>
                    <a:buFontTx/>
                    <a:buNone/>
                  </a:pPr>
                  <a:r>
                    <a:rPr lang="en-US" sz="2000" dirty="0">
                      <a:effectLst/>
                      <a:latin typeface="Arial" panose="020B0604020202020204" pitchFamily="34" charset="0"/>
                    </a:rPr>
                    <a:t>QPR =</a:t>
                  </a:r>
                  <a:endParaRPr lang="en-US" sz="2000" dirty="0">
                    <a:effectLst/>
                    <a:latin typeface="Arial" panose="020B0604020202020204" pitchFamily="34" charset="0"/>
                  </a:endParaRPr>
                </a:p>
              </p:txBody>
            </p:sp>
            <p:sp>
              <p:nvSpPr>
                <p:cNvPr id="29" name="Text Box 10"/>
                <p:cNvSpPr txBox="1">
                  <a:spLocks noChangeArrowheads="1"/>
                </p:cNvSpPr>
                <p:nvPr/>
              </p:nvSpPr>
              <p:spPr bwMode="auto">
                <a:xfrm>
                  <a:off x="1524000" y="3276600"/>
                  <a:ext cx="2232951" cy="396875"/>
                </a:xfrm>
                <a:prstGeom prst="rect">
                  <a:avLst/>
                </a:prstGeom>
                <a:noFill/>
                <a:ln w="12700" algn="ctr">
                  <a:noFill/>
                  <a:miter lim="800000"/>
                </a:ln>
                <a:effectLst/>
              </p:spPr>
              <p:txBody>
                <a:bodyPr wrap="square">
                  <a:spAutoFit/>
                </a:bodyPr>
                <a:lstStyle/>
                <a:p>
                  <a:pPr>
                    <a:spcBef>
                      <a:spcPct val="50000"/>
                    </a:spcBef>
                    <a:buClrTx/>
                    <a:buFontTx/>
                    <a:buNone/>
                  </a:pPr>
                  <a:r>
                    <a:rPr lang="en-US" sz="2000" dirty="0">
                      <a:effectLst/>
                      <a:latin typeface="Arial" panose="020B0604020202020204" pitchFamily="34" charset="0"/>
                    </a:rPr>
                    <a:t>95 + 2.5</a:t>
                  </a:r>
                  <a:endParaRPr lang="en-US" sz="2000" dirty="0">
                    <a:effectLst/>
                    <a:latin typeface="Arial" panose="020B0604020202020204" pitchFamily="34" charset="0"/>
                  </a:endParaRPr>
                </a:p>
              </p:txBody>
            </p:sp>
            <p:sp>
              <p:nvSpPr>
                <p:cNvPr id="30" name="Text Box 11"/>
                <p:cNvSpPr txBox="1">
                  <a:spLocks noChangeArrowheads="1"/>
                </p:cNvSpPr>
                <p:nvPr/>
              </p:nvSpPr>
              <p:spPr bwMode="auto">
                <a:xfrm>
                  <a:off x="1177725" y="3794125"/>
                  <a:ext cx="2743200" cy="396875"/>
                </a:xfrm>
                <a:prstGeom prst="rect">
                  <a:avLst/>
                </a:prstGeom>
                <a:noFill/>
                <a:ln w="12700" algn="ctr">
                  <a:noFill/>
                  <a:miter lim="800000"/>
                </a:ln>
                <a:effectLst/>
              </p:spPr>
              <p:txBody>
                <a:bodyPr wrap="square">
                  <a:spAutoFit/>
                </a:bodyPr>
                <a:lstStyle/>
                <a:p>
                  <a:pPr>
                    <a:spcBef>
                      <a:spcPct val="50000"/>
                    </a:spcBef>
                    <a:buClrTx/>
                    <a:buFontTx/>
                    <a:buNone/>
                  </a:pPr>
                  <a:r>
                    <a:rPr lang="en-US" sz="2000" dirty="0">
                      <a:effectLst/>
                      <a:latin typeface="Arial" panose="020B0604020202020204" pitchFamily="34" charset="0"/>
                    </a:rPr>
                    <a:t>100 * $30 + 2.5 * $12</a:t>
                  </a:r>
                  <a:endParaRPr lang="en-US" sz="2000" dirty="0">
                    <a:effectLst/>
                    <a:latin typeface="Arial" panose="020B0604020202020204" pitchFamily="34" charset="0"/>
                  </a:endParaRPr>
                </a:p>
              </p:txBody>
            </p:sp>
            <p:sp>
              <p:nvSpPr>
                <p:cNvPr id="31" name="Line 13"/>
                <p:cNvSpPr>
                  <a:spLocks noChangeShapeType="1"/>
                </p:cNvSpPr>
                <p:nvPr/>
              </p:nvSpPr>
              <p:spPr bwMode="auto">
                <a:xfrm>
                  <a:off x="1424649" y="3733800"/>
                  <a:ext cx="2232951" cy="0"/>
                </a:xfrm>
                <a:prstGeom prst="line">
                  <a:avLst/>
                </a:prstGeom>
                <a:noFill/>
                <a:ln w="19050">
                  <a:solidFill>
                    <a:schemeClr val="tx1"/>
                  </a:solidFill>
                  <a:round/>
                </a:ln>
                <a:effectLst/>
              </p:spPr>
              <p:txBody>
                <a:bodyPr wrap="square">
                  <a:spAutoFit/>
                </a:bodyPr>
                <a:lstStyle/>
                <a:p>
                  <a:endParaRPr lang="en-US" dirty="0">
                    <a:effectLst/>
                  </a:endParaRPr>
                </a:p>
              </p:txBody>
            </p:sp>
            <p:sp>
              <p:nvSpPr>
                <p:cNvPr id="32" name="Text Box 15"/>
                <p:cNvSpPr txBox="1">
                  <a:spLocks noChangeArrowheads="1"/>
                </p:cNvSpPr>
                <p:nvPr/>
              </p:nvSpPr>
              <p:spPr bwMode="auto">
                <a:xfrm>
                  <a:off x="3733800" y="3505200"/>
                  <a:ext cx="1676400" cy="400110"/>
                </a:xfrm>
                <a:prstGeom prst="rect">
                  <a:avLst/>
                </a:prstGeom>
                <a:noFill/>
                <a:ln w="9525" algn="ctr">
                  <a:noFill/>
                  <a:miter lim="800000"/>
                </a:ln>
                <a:effectLst/>
              </p:spPr>
              <p:txBody>
                <a:bodyPr wrap="square">
                  <a:spAutoFit/>
                </a:bodyPr>
                <a:lstStyle/>
                <a:p>
                  <a:pPr>
                    <a:spcBef>
                      <a:spcPct val="50000"/>
                    </a:spcBef>
                    <a:buFont typeface="Wingdings" panose="05000000000000000000" pitchFamily="2" charset="2"/>
                    <a:buNone/>
                  </a:pPr>
                  <a:r>
                    <a:rPr lang="en-US" sz="2000" dirty="0">
                      <a:effectLst/>
                      <a:latin typeface="Arial" panose="020B0604020202020204" pitchFamily="34" charset="0"/>
                    </a:rPr>
                    <a:t>(100) = 3.22</a:t>
                  </a:r>
                  <a:endParaRPr lang="en-US" sz="2000" dirty="0">
                    <a:effectLst/>
                    <a:latin typeface="Arial" panose="020B0604020202020204" pitchFamily="34" charset="0"/>
                  </a:endParaRPr>
                </a:p>
              </p:txBody>
            </p:sp>
          </p:grpSp>
          <p:sp>
            <p:nvSpPr>
              <p:cNvPr id="33" name="Text Box 9"/>
              <p:cNvSpPr txBox="1">
                <a:spLocks noChangeArrowheads="1"/>
              </p:cNvSpPr>
              <p:nvPr/>
            </p:nvSpPr>
            <p:spPr bwMode="auto">
              <a:xfrm>
                <a:off x="990600" y="2819400"/>
                <a:ext cx="6019800" cy="400110"/>
              </a:xfrm>
              <a:prstGeom prst="rect">
                <a:avLst/>
              </a:prstGeom>
              <a:noFill/>
              <a:ln w="12700" algn="ctr">
                <a:noFill/>
                <a:miter lim="800000"/>
              </a:ln>
              <a:effectLst/>
            </p:spPr>
            <p:txBody>
              <a:bodyPr wrap="square">
                <a:spAutoFit/>
              </a:bodyPr>
              <a:lstStyle/>
              <a:p>
                <a:pPr>
                  <a:spcBef>
                    <a:spcPct val="50000"/>
                  </a:spcBef>
                  <a:buClrTx/>
                  <a:buFontTx/>
                  <a:buNone/>
                </a:pPr>
                <a:r>
                  <a:rPr lang="en-US" sz="2000" dirty="0">
                    <a:effectLst/>
                    <a:latin typeface="Arial" panose="020B0604020202020204" pitchFamily="34" charset="0"/>
                  </a:rPr>
                  <a:t>Case 3: Increase %G to 95%</a:t>
                </a:r>
                <a:endParaRPr lang="en-US" sz="2000" dirty="0">
                  <a:effectLst/>
                  <a:latin typeface="Arial" panose="020B0604020202020204" pitchFamily="34" charset="0"/>
                </a:endParaRPr>
              </a:p>
            </p:txBody>
          </p:sp>
          <p:sp>
            <p:nvSpPr>
              <p:cNvPr id="43" name="Rectangle 42"/>
              <p:cNvSpPr/>
              <p:nvPr/>
            </p:nvSpPr>
            <p:spPr>
              <a:xfrm>
                <a:off x="953950" y="2819400"/>
                <a:ext cx="6629400" cy="1371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7" name="Group 46"/>
            <p:cNvGrpSpPr/>
            <p:nvPr/>
          </p:nvGrpSpPr>
          <p:grpSpPr>
            <a:xfrm>
              <a:off x="944222" y="4267200"/>
              <a:ext cx="6629400" cy="1371600"/>
              <a:chOff x="953950" y="4724400"/>
              <a:chExt cx="6629400" cy="1371600"/>
            </a:xfrm>
          </p:grpSpPr>
          <p:grpSp>
            <p:nvGrpSpPr>
              <p:cNvPr id="34" name="Group 33"/>
              <p:cNvGrpSpPr/>
              <p:nvPr/>
            </p:nvGrpSpPr>
            <p:grpSpPr>
              <a:xfrm>
                <a:off x="990600" y="5181600"/>
                <a:ext cx="5128551" cy="914400"/>
                <a:chOff x="281649" y="3276600"/>
                <a:chExt cx="5128551" cy="914400"/>
              </a:xfrm>
            </p:grpSpPr>
            <p:sp>
              <p:nvSpPr>
                <p:cNvPr id="35" name="Text Box 9"/>
                <p:cNvSpPr txBox="1">
                  <a:spLocks noChangeArrowheads="1"/>
                </p:cNvSpPr>
                <p:nvPr/>
              </p:nvSpPr>
              <p:spPr bwMode="auto">
                <a:xfrm>
                  <a:off x="281649" y="3505200"/>
                  <a:ext cx="1185863" cy="396875"/>
                </a:xfrm>
                <a:prstGeom prst="rect">
                  <a:avLst/>
                </a:prstGeom>
                <a:noFill/>
                <a:ln w="12700" algn="ctr">
                  <a:noFill/>
                  <a:miter lim="800000"/>
                </a:ln>
                <a:effectLst/>
              </p:spPr>
              <p:txBody>
                <a:bodyPr>
                  <a:spAutoFit/>
                </a:bodyPr>
                <a:lstStyle/>
                <a:p>
                  <a:pPr>
                    <a:spcBef>
                      <a:spcPct val="50000"/>
                    </a:spcBef>
                    <a:buClrTx/>
                    <a:buFontTx/>
                    <a:buNone/>
                  </a:pPr>
                  <a:r>
                    <a:rPr lang="en-US" sz="2000" dirty="0">
                      <a:effectLst/>
                      <a:latin typeface="Arial" panose="020B0604020202020204" pitchFamily="34" charset="0"/>
                    </a:rPr>
                    <a:t>QPR =</a:t>
                  </a:r>
                  <a:endParaRPr lang="en-US" sz="2000" dirty="0">
                    <a:effectLst/>
                    <a:latin typeface="Arial" panose="020B0604020202020204" pitchFamily="34" charset="0"/>
                  </a:endParaRPr>
                </a:p>
              </p:txBody>
            </p:sp>
            <p:sp>
              <p:nvSpPr>
                <p:cNvPr id="36" name="Text Box 10"/>
                <p:cNvSpPr txBox="1">
                  <a:spLocks noChangeArrowheads="1"/>
                </p:cNvSpPr>
                <p:nvPr/>
              </p:nvSpPr>
              <p:spPr bwMode="auto">
                <a:xfrm>
                  <a:off x="1524000" y="3276600"/>
                  <a:ext cx="2232951" cy="396875"/>
                </a:xfrm>
                <a:prstGeom prst="rect">
                  <a:avLst/>
                </a:prstGeom>
                <a:noFill/>
                <a:ln w="12700" algn="ctr">
                  <a:noFill/>
                  <a:miter lim="800000"/>
                </a:ln>
                <a:effectLst/>
              </p:spPr>
              <p:txBody>
                <a:bodyPr wrap="square">
                  <a:spAutoFit/>
                </a:bodyPr>
                <a:lstStyle/>
                <a:p>
                  <a:pPr>
                    <a:spcBef>
                      <a:spcPct val="50000"/>
                    </a:spcBef>
                    <a:buClrTx/>
                    <a:buFontTx/>
                    <a:buNone/>
                  </a:pPr>
                  <a:r>
                    <a:rPr lang="en-US" sz="2000" dirty="0">
                      <a:effectLst/>
                      <a:latin typeface="Arial" panose="020B0604020202020204" pitchFamily="34" charset="0"/>
                    </a:rPr>
                    <a:t>95 + 2.5</a:t>
                  </a:r>
                  <a:endParaRPr lang="en-US" sz="2000" dirty="0">
                    <a:effectLst/>
                    <a:latin typeface="Arial" panose="020B0604020202020204" pitchFamily="34" charset="0"/>
                  </a:endParaRPr>
                </a:p>
              </p:txBody>
            </p:sp>
            <p:sp>
              <p:nvSpPr>
                <p:cNvPr id="37" name="Text Box 11"/>
                <p:cNvSpPr txBox="1">
                  <a:spLocks noChangeArrowheads="1"/>
                </p:cNvSpPr>
                <p:nvPr/>
              </p:nvSpPr>
              <p:spPr bwMode="auto">
                <a:xfrm>
                  <a:off x="1177725" y="3794125"/>
                  <a:ext cx="2743200" cy="396875"/>
                </a:xfrm>
                <a:prstGeom prst="rect">
                  <a:avLst/>
                </a:prstGeom>
                <a:noFill/>
                <a:ln w="12700" algn="ctr">
                  <a:noFill/>
                  <a:miter lim="800000"/>
                </a:ln>
                <a:effectLst/>
              </p:spPr>
              <p:txBody>
                <a:bodyPr wrap="square">
                  <a:spAutoFit/>
                </a:bodyPr>
                <a:lstStyle/>
                <a:p>
                  <a:pPr>
                    <a:spcBef>
                      <a:spcPct val="50000"/>
                    </a:spcBef>
                    <a:buClrTx/>
                    <a:buFontTx/>
                    <a:buNone/>
                  </a:pPr>
                  <a:r>
                    <a:rPr lang="en-US" sz="2000" dirty="0">
                      <a:effectLst/>
                      <a:latin typeface="Arial" panose="020B0604020202020204" pitchFamily="34" charset="0"/>
                    </a:rPr>
                    <a:t>100 * $26 + 2.5 * $10</a:t>
                  </a:r>
                  <a:endParaRPr lang="en-US" sz="2000" dirty="0">
                    <a:effectLst/>
                    <a:latin typeface="Arial" panose="020B0604020202020204" pitchFamily="34" charset="0"/>
                  </a:endParaRPr>
                </a:p>
              </p:txBody>
            </p:sp>
            <p:sp>
              <p:nvSpPr>
                <p:cNvPr id="38" name="Line 13"/>
                <p:cNvSpPr>
                  <a:spLocks noChangeShapeType="1"/>
                </p:cNvSpPr>
                <p:nvPr/>
              </p:nvSpPr>
              <p:spPr bwMode="auto">
                <a:xfrm>
                  <a:off x="1424649" y="3733800"/>
                  <a:ext cx="2232951" cy="0"/>
                </a:xfrm>
                <a:prstGeom prst="line">
                  <a:avLst/>
                </a:prstGeom>
                <a:noFill/>
                <a:ln w="19050">
                  <a:solidFill>
                    <a:schemeClr val="tx1"/>
                  </a:solidFill>
                  <a:round/>
                </a:ln>
                <a:effectLst/>
              </p:spPr>
              <p:txBody>
                <a:bodyPr wrap="square">
                  <a:spAutoFit/>
                </a:bodyPr>
                <a:lstStyle/>
                <a:p>
                  <a:endParaRPr lang="en-US" dirty="0">
                    <a:effectLst/>
                  </a:endParaRPr>
                </a:p>
              </p:txBody>
            </p:sp>
            <p:sp>
              <p:nvSpPr>
                <p:cNvPr id="39" name="Text Box 15"/>
                <p:cNvSpPr txBox="1">
                  <a:spLocks noChangeArrowheads="1"/>
                </p:cNvSpPr>
                <p:nvPr/>
              </p:nvSpPr>
              <p:spPr bwMode="auto">
                <a:xfrm>
                  <a:off x="3733800" y="3505200"/>
                  <a:ext cx="1676400" cy="400110"/>
                </a:xfrm>
                <a:prstGeom prst="rect">
                  <a:avLst/>
                </a:prstGeom>
                <a:noFill/>
                <a:ln w="9525" algn="ctr">
                  <a:noFill/>
                  <a:miter lim="800000"/>
                </a:ln>
                <a:effectLst/>
              </p:spPr>
              <p:txBody>
                <a:bodyPr wrap="square">
                  <a:spAutoFit/>
                </a:bodyPr>
                <a:lstStyle/>
                <a:p>
                  <a:pPr>
                    <a:spcBef>
                      <a:spcPct val="50000"/>
                    </a:spcBef>
                    <a:buFont typeface="Wingdings" panose="05000000000000000000" pitchFamily="2" charset="2"/>
                    <a:buNone/>
                  </a:pPr>
                  <a:r>
                    <a:rPr lang="en-US" sz="2000" dirty="0">
                      <a:effectLst/>
                      <a:latin typeface="Arial" panose="020B0604020202020204" pitchFamily="34" charset="0"/>
                    </a:rPr>
                    <a:t>(100) = 3.71</a:t>
                  </a:r>
                  <a:endParaRPr lang="en-US" sz="2000" dirty="0">
                    <a:effectLst/>
                    <a:latin typeface="Arial" panose="020B0604020202020204" pitchFamily="34" charset="0"/>
                  </a:endParaRPr>
                </a:p>
              </p:txBody>
            </p:sp>
          </p:grpSp>
          <p:sp>
            <p:nvSpPr>
              <p:cNvPr id="40" name="Text Box 9"/>
              <p:cNvSpPr txBox="1">
                <a:spLocks noChangeArrowheads="1"/>
              </p:cNvSpPr>
              <p:nvPr/>
            </p:nvSpPr>
            <p:spPr bwMode="auto">
              <a:xfrm>
                <a:off x="990600" y="4724400"/>
                <a:ext cx="6019800" cy="400110"/>
              </a:xfrm>
              <a:prstGeom prst="rect">
                <a:avLst/>
              </a:prstGeom>
              <a:noFill/>
              <a:ln w="12700" algn="ctr">
                <a:noFill/>
                <a:miter lim="800000"/>
              </a:ln>
              <a:effectLst/>
            </p:spPr>
            <p:txBody>
              <a:bodyPr wrap="square">
                <a:spAutoFit/>
              </a:bodyPr>
              <a:lstStyle/>
              <a:p>
                <a:pPr>
                  <a:spcBef>
                    <a:spcPct val="50000"/>
                  </a:spcBef>
                  <a:buClrTx/>
                  <a:buFontTx/>
                  <a:buNone/>
                </a:pPr>
                <a:r>
                  <a:rPr lang="en-US" sz="2000" dirty="0">
                    <a:effectLst/>
                    <a:latin typeface="Arial" panose="020B0604020202020204" pitchFamily="34" charset="0"/>
                  </a:rPr>
                  <a:t>Case 4: Decrease costs and increase %G</a:t>
                </a:r>
                <a:endParaRPr lang="en-US" sz="2000" dirty="0">
                  <a:effectLst/>
                  <a:latin typeface="Arial" panose="020B0604020202020204" pitchFamily="34" charset="0"/>
                </a:endParaRPr>
              </a:p>
            </p:txBody>
          </p:sp>
          <p:sp>
            <p:nvSpPr>
              <p:cNvPr id="44" name="Rectangle 43"/>
              <p:cNvSpPr/>
              <p:nvPr/>
            </p:nvSpPr>
            <p:spPr>
              <a:xfrm>
                <a:off x="953950" y="4724400"/>
                <a:ext cx="6629400" cy="1371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Awards</a:t>
            </a:r>
            <a:endParaRPr lang="en-US" dirty="0"/>
          </a:p>
        </p:txBody>
      </p:sp>
      <p:sp>
        <p:nvSpPr>
          <p:cNvPr id="3" name="Content Placeholder 2"/>
          <p:cNvSpPr>
            <a:spLocks noGrp="1"/>
          </p:cNvSpPr>
          <p:nvPr>
            <p:ph idx="1"/>
          </p:nvPr>
        </p:nvSpPr>
        <p:spPr/>
        <p:txBody>
          <a:bodyPr/>
          <a:lstStyle/>
          <a:p>
            <a:r>
              <a:rPr lang="en-US" dirty="0" err="1"/>
              <a:t>Baldrige</a:t>
            </a:r>
            <a:r>
              <a:rPr lang="en-US" dirty="0"/>
              <a:t> Award</a:t>
            </a:r>
            <a:endParaRPr lang="en-US" dirty="0"/>
          </a:p>
          <a:p>
            <a:r>
              <a:rPr lang="en-US" dirty="0"/>
              <a:t>Deming Prize</a:t>
            </a:r>
            <a:endParaRPr lang="en-US" dirty="0"/>
          </a:p>
          <a:p>
            <a:r>
              <a:rPr lang="en-US" dirty="0"/>
              <a:t>Provide guidelines for quality management</a:t>
            </a:r>
            <a:endParaRPr lang="en-US" dirty="0"/>
          </a:p>
          <a:p>
            <a:r>
              <a:rPr lang="en-US" dirty="0"/>
              <a:t>Benchmarks to emulate</a:t>
            </a:r>
            <a:endParaRPr lang="en-US" dirty="0"/>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5954" name="Rectangle 2"/>
          <p:cNvSpPr>
            <a:spLocks noGrp="1" noChangeArrowheads="1"/>
          </p:cNvSpPr>
          <p:nvPr>
            <p:ph type="title"/>
          </p:nvPr>
        </p:nvSpPr>
        <p:spPr>
          <a:xfrm>
            <a:off x="1169505" y="9939"/>
            <a:ext cx="6781800" cy="990600"/>
          </a:xfrm>
        </p:spPr>
        <p:txBody>
          <a:bodyPr/>
          <a:lstStyle/>
          <a:p>
            <a:r>
              <a:rPr lang="en-US" dirty="0"/>
              <a:t> Malcolm Baldrige Award</a:t>
            </a:r>
            <a:endParaRPr lang="en-US" b="1" dirty="0"/>
          </a:p>
        </p:txBody>
      </p:sp>
      <p:sp>
        <p:nvSpPr>
          <p:cNvPr id="765955" name="Rectangle 3"/>
          <p:cNvSpPr>
            <a:spLocks noGrp="1" noChangeArrowheads="1"/>
          </p:cNvSpPr>
          <p:nvPr>
            <p:ph idx="1"/>
          </p:nvPr>
        </p:nvSpPr>
        <p:spPr>
          <a:xfrm>
            <a:off x="457200" y="1244958"/>
            <a:ext cx="7772400" cy="4191000"/>
          </a:xfrm>
        </p:spPr>
        <p:txBody>
          <a:bodyPr/>
          <a:lstStyle/>
          <a:p>
            <a:pPr>
              <a:lnSpc>
                <a:spcPct val="90000"/>
              </a:lnSpc>
            </a:pPr>
            <a:r>
              <a:rPr lang="en-US" sz="2800" dirty="0"/>
              <a:t>Created in 1987 to stimulate growth of quality management in United States</a:t>
            </a:r>
            <a:endParaRPr lang="en-US" sz="2800" dirty="0"/>
          </a:p>
          <a:p>
            <a:pPr>
              <a:lnSpc>
                <a:spcPct val="90000"/>
              </a:lnSpc>
            </a:pPr>
            <a:r>
              <a:rPr lang="en-US" sz="2800" dirty="0"/>
              <a:t>Categories</a:t>
            </a:r>
            <a:endParaRPr lang="en-US" sz="2800" dirty="0"/>
          </a:p>
          <a:p>
            <a:pPr lvl="1">
              <a:lnSpc>
                <a:spcPct val="90000"/>
              </a:lnSpc>
            </a:pPr>
            <a:r>
              <a:rPr lang="en-US" sz="2400" dirty="0"/>
              <a:t>Leadership</a:t>
            </a:r>
            <a:endParaRPr lang="en-US" sz="2400" dirty="0"/>
          </a:p>
          <a:p>
            <a:pPr lvl="1">
              <a:lnSpc>
                <a:spcPct val="90000"/>
              </a:lnSpc>
            </a:pPr>
            <a:r>
              <a:rPr lang="en-US" sz="2400" dirty="0"/>
              <a:t>Information and analysis</a:t>
            </a:r>
            <a:endParaRPr lang="en-US" sz="2400" dirty="0"/>
          </a:p>
          <a:p>
            <a:pPr lvl="1">
              <a:lnSpc>
                <a:spcPct val="90000"/>
              </a:lnSpc>
            </a:pPr>
            <a:r>
              <a:rPr lang="en-US" sz="2400" dirty="0"/>
              <a:t>Strategic planning</a:t>
            </a:r>
            <a:endParaRPr lang="en-US" sz="2400" dirty="0"/>
          </a:p>
          <a:p>
            <a:pPr lvl="1">
              <a:lnSpc>
                <a:spcPct val="90000"/>
              </a:lnSpc>
            </a:pPr>
            <a:r>
              <a:rPr lang="en-US" sz="2400" dirty="0"/>
              <a:t>Human resource focus</a:t>
            </a:r>
            <a:endParaRPr lang="en-US" sz="2400" dirty="0"/>
          </a:p>
          <a:p>
            <a:pPr lvl="1">
              <a:lnSpc>
                <a:spcPct val="90000"/>
              </a:lnSpc>
            </a:pPr>
            <a:r>
              <a:rPr lang="en-US" sz="2400" dirty="0"/>
              <a:t>Process management</a:t>
            </a:r>
            <a:endParaRPr lang="en-US" sz="2400" dirty="0"/>
          </a:p>
          <a:p>
            <a:pPr lvl="1">
              <a:lnSpc>
                <a:spcPct val="90000"/>
              </a:lnSpc>
            </a:pPr>
            <a:r>
              <a:rPr lang="en-US" sz="2400" dirty="0"/>
              <a:t>Business results</a:t>
            </a:r>
            <a:endParaRPr lang="en-US" sz="2400" dirty="0"/>
          </a:p>
          <a:p>
            <a:pPr lvl="1">
              <a:lnSpc>
                <a:spcPct val="90000"/>
              </a:lnSpc>
            </a:pPr>
            <a:r>
              <a:rPr lang="en-US" sz="2400" dirty="0"/>
              <a:t>Customer and market focus</a:t>
            </a:r>
            <a:endParaRPr lang="en-US" sz="2400" b="1" dirty="0"/>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a:xfrm>
            <a:off x="381000" y="105672"/>
            <a:ext cx="8458200" cy="792162"/>
          </a:xfrm>
        </p:spPr>
        <p:txBody>
          <a:bodyPr/>
          <a:lstStyle/>
          <a:p>
            <a:r>
              <a:rPr lang="en-US" dirty="0"/>
              <a:t>Other Awards for Quality</a:t>
            </a:r>
            <a:endParaRPr lang="en-US" dirty="0"/>
          </a:p>
        </p:txBody>
      </p:sp>
      <p:sp>
        <p:nvSpPr>
          <p:cNvPr id="766979" name="Rectangle 3"/>
          <p:cNvSpPr>
            <a:spLocks noGrp="1" noChangeArrowheads="1"/>
          </p:cNvSpPr>
          <p:nvPr>
            <p:ph sz="half" idx="1"/>
          </p:nvPr>
        </p:nvSpPr>
        <p:spPr>
          <a:xfrm>
            <a:off x="457200" y="1219200"/>
            <a:ext cx="4038600" cy="4525963"/>
          </a:xfrm>
        </p:spPr>
        <p:txBody>
          <a:bodyPr/>
          <a:lstStyle/>
          <a:p>
            <a:r>
              <a:rPr lang="en-US" dirty="0"/>
              <a:t>National individual awards</a:t>
            </a:r>
            <a:endParaRPr lang="en-US" dirty="0"/>
          </a:p>
          <a:p>
            <a:pPr lvl="1">
              <a:buFont typeface="Arial" panose="020B0604020202020204" pitchFamily="34" charset="0"/>
              <a:buChar char="•"/>
            </a:pPr>
            <a:r>
              <a:rPr lang="en-US" sz="2000" dirty="0"/>
              <a:t>Armand V. Feigenbaum Medal</a:t>
            </a:r>
            <a:endParaRPr lang="en-US" sz="2000" dirty="0"/>
          </a:p>
          <a:p>
            <a:pPr lvl="1">
              <a:buFont typeface="Arial" panose="020B0604020202020204" pitchFamily="34" charset="0"/>
              <a:buChar char="•"/>
            </a:pPr>
            <a:r>
              <a:rPr lang="en-US" sz="2000" dirty="0"/>
              <a:t>Deming Medal</a:t>
            </a:r>
            <a:endParaRPr lang="en-US" sz="2000" dirty="0"/>
          </a:p>
          <a:p>
            <a:pPr lvl="1">
              <a:buFont typeface="Arial" panose="020B0604020202020204" pitchFamily="34" charset="0"/>
              <a:buChar char="•"/>
            </a:pPr>
            <a:r>
              <a:rPr lang="en-US" sz="2000" dirty="0"/>
              <a:t>E. Jack Lancaster Medal</a:t>
            </a:r>
            <a:endParaRPr lang="en-US" sz="2000" dirty="0"/>
          </a:p>
          <a:p>
            <a:pPr lvl="1">
              <a:buFont typeface="Arial" panose="020B0604020202020204" pitchFamily="34" charset="0"/>
              <a:buChar char="•"/>
            </a:pPr>
            <a:r>
              <a:rPr lang="en-US" sz="2000" dirty="0"/>
              <a:t>Edwards Medal</a:t>
            </a:r>
            <a:endParaRPr lang="en-US" sz="2000" dirty="0"/>
          </a:p>
          <a:p>
            <a:pPr lvl="1">
              <a:buFont typeface="Arial" panose="020B0604020202020204" pitchFamily="34" charset="0"/>
              <a:buChar char="•"/>
            </a:pPr>
            <a:r>
              <a:rPr lang="en-US" sz="2000" dirty="0"/>
              <a:t>Shewhart Medal</a:t>
            </a:r>
            <a:endParaRPr lang="en-US" sz="2000" dirty="0"/>
          </a:p>
          <a:p>
            <a:pPr lvl="1">
              <a:buFont typeface="Arial" panose="020B0604020202020204" pitchFamily="34" charset="0"/>
              <a:buChar char="•"/>
            </a:pPr>
            <a:r>
              <a:rPr lang="en-US" sz="2000" dirty="0"/>
              <a:t>Ishikawa Medal</a:t>
            </a:r>
            <a:endParaRPr lang="en-US" sz="2000" dirty="0"/>
          </a:p>
        </p:txBody>
      </p:sp>
      <p:sp>
        <p:nvSpPr>
          <p:cNvPr id="766980" name="Rectangle 4"/>
          <p:cNvSpPr>
            <a:spLocks noGrp="1" noChangeArrowheads="1"/>
          </p:cNvSpPr>
          <p:nvPr>
            <p:ph sz="half" idx="2"/>
          </p:nvPr>
        </p:nvSpPr>
        <p:spPr>
          <a:xfrm>
            <a:off x="4648200" y="1219200"/>
            <a:ext cx="4038600" cy="4525963"/>
          </a:xfrm>
        </p:spPr>
        <p:txBody>
          <a:bodyPr/>
          <a:lstStyle/>
          <a:p>
            <a:r>
              <a:rPr lang="en-US" dirty="0"/>
              <a:t>International awards</a:t>
            </a:r>
            <a:endParaRPr lang="en-US" dirty="0"/>
          </a:p>
          <a:p>
            <a:pPr lvl="1">
              <a:buFont typeface="Arial" panose="020B0604020202020204" pitchFamily="34" charset="0"/>
              <a:buChar char="•"/>
            </a:pPr>
            <a:r>
              <a:rPr lang="en-US" sz="2000" dirty="0"/>
              <a:t>European Quality Award</a:t>
            </a:r>
            <a:endParaRPr lang="en-US" sz="2000" dirty="0"/>
          </a:p>
          <a:p>
            <a:pPr lvl="1">
              <a:buFont typeface="Arial" panose="020B0604020202020204" pitchFamily="34" charset="0"/>
              <a:buChar char="•"/>
            </a:pPr>
            <a:r>
              <a:rPr lang="en-US" sz="2000" dirty="0"/>
              <a:t>Canadian Quality Award</a:t>
            </a:r>
            <a:endParaRPr lang="en-US" sz="2000" dirty="0"/>
          </a:p>
          <a:p>
            <a:pPr lvl="1">
              <a:buFont typeface="Arial" panose="020B0604020202020204" pitchFamily="34" charset="0"/>
              <a:buChar char="•"/>
            </a:pPr>
            <a:r>
              <a:rPr lang="en-US" sz="2000" dirty="0"/>
              <a:t>Australian Business Excellence Award</a:t>
            </a:r>
            <a:endParaRPr lang="en-US" sz="2000" dirty="0"/>
          </a:p>
          <a:p>
            <a:pPr lvl="1">
              <a:buFont typeface="Arial" panose="020B0604020202020204" pitchFamily="34" charset="0"/>
              <a:buChar char="•"/>
            </a:pPr>
            <a:r>
              <a:rPr lang="en-US" sz="2000" dirty="0"/>
              <a:t>Deming Prize from Japan</a:t>
            </a:r>
            <a:endParaRPr lang="en-US" sz="2000" dirty="0"/>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026" name="Rectangle 2"/>
          <p:cNvSpPr>
            <a:spLocks noGrp="1" noChangeArrowheads="1"/>
          </p:cNvSpPr>
          <p:nvPr>
            <p:ph type="title"/>
          </p:nvPr>
        </p:nvSpPr>
        <p:spPr>
          <a:xfrm>
            <a:off x="457200" y="23150"/>
            <a:ext cx="8229600" cy="944562"/>
          </a:xfrm>
        </p:spPr>
        <p:txBody>
          <a:bodyPr/>
          <a:lstStyle/>
          <a:p>
            <a:r>
              <a:rPr lang="en-US" dirty="0"/>
              <a:t>ISO 9000</a:t>
            </a:r>
            <a:endParaRPr lang="en-US" dirty="0"/>
          </a:p>
        </p:txBody>
      </p:sp>
      <p:sp>
        <p:nvSpPr>
          <p:cNvPr id="769027" name="Rectangle 3"/>
          <p:cNvSpPr>
            <a:spLocks noGrp="1" noChangeArrowheads="1"/>
          </p:cNvSpPr>
          <p:nvPr>
            <p:ph idx="1"/>
          </p:nvPr>
        </p:nvSpPr>
        <p:spPr>
          <a:xfrm>
            <a:off x="457200" y="1195590"/>
            <a:ext cx="8458200" cy="5105400"/>
          </a:xfrm>
        </p:spPr>
        <p:txBody>
          <a:bodyPr>
            <a:normAutofit fontScale="77500" lnSpcReduction="20000"/>
          </a:bodyPr>
          <a:lstStyle/>
          <a:p>
            <a:pPr>
              <a:lnSpc>
                <a:spcPct val="120000"/>
              </a:lnSpc>
            </a:pPr>
            <a:r>
              <a:rPr lang="en-US" sz="3600" dirty="0"/>
              <a:t>Procedures and policies for international quality certification</a:t>
            </a:r>
            <a:endParaRPr lang="en-US" sz="3600" dirty="0"/>
          </a:p>
          <a:p>
            <a:pPr>
              <a:lnSpc>
                <a:spcPct val="120000"/>
              </a:lnSpc>
            </a:pPr>
            <a:r>
              <a:rPr lang="en-US" sz="3600" dirty="0"/>
              <a:t>ISO 9000:2008</a:t>
            </a:r>
            <a:endParaRPr lang="en-US" sz="3600" dirty="0"/>
          </a:p>
          <a:p>
            <a:pPr lvl="1">
              <a:lnSpc>
                <a:spcPct val="120000"/>
              </a:lnSpc>
            </a:pPr>
            <a:r>
              <a:rPr lang="en-US" sz="3100" i="1" dirty="0"/>
              <a:t>Quality Management Systems—Fundamentals and Vocabulary</a:t>
            </a:r>
            <a:endParaRPr lang="en-US" sz="3100" i="1" dirty="0"/>
          </a:p>
          <a:p>
            <a:pPr lvl="1">
              <a:lnSpc>
                <a:spcPct val="120000"/>
              </a:lnSpc>
            </a:pPr>
            <a:r>
              <a:rPr lang="en-US" sz="3100" dirty="0"/>
              <a:t>defines fundamental terms and definitions used in ISO 9000 family </a:t>
            </a:r>
            <a:endParaRPr lang="en-US" sz="3100" dirty="0"/>
          </a:p>
          <a:p>
            <a:pPr rtl="0" eaLnBrk="1" fontAlgn="auto" latinLnBrk="0" hangingPunct="1">
              <a:lnSpc>
                <a:spcPct val="120000"/>
              </a:lnSpc>
            </a:pPr>
            <a:r>
              <a:rPr lang="en-US" sz="3600" kern="1200" baseline="0" dirty="0"/>
              <a:t>ISO 9001:2008</a:t>
            </a:r>
            <a:endParaRPr lang="en-US" sz="3600" dirty="0"/>
          </a:p>
          <a:p>
            <a:pPr lvl="1">
              <a:lnSpc>
                <a:spcPct val="120000"/>
              </a:lnSpc>
            </a:pPr>
            <a:r>
              <a:rPr lang="en-US" sz="3100" i="1" kern="1200" baseline="0" dirty="0">
                <a:latin typeface="Arial" panose="020B0604020202020204" pitchFamily="34" charset="0"/>
                <a:ea typeface="+mn-ea"/>
                <a:cs typeface="Arial" panose="020B0604020202020204" pitchFamily="34" charset="0"/>
              </a:rPr>
              <a:t>Quality Management Systems—Requirements</a:t>
            </a:r>
            <a:endParaRPr lang="en-US" sz="3100" kern="1200" baseline="0" dirty="0">
              <a:latin typeface="Arial" panose="020B0604020202020204" pitchFamily="34" charset="0"/>
              <a:ea typeface="+mn-ea"/>
              <a:cs typeface="Arial" panose="020B0604020202020204" pitchFamily="34" charset="0"/>
            </a:endParaRPr>
          </a:p>
          <a:p>
            <a:pPr lvl="1">
              <a:lnSpc>
                <a:spcPct val="120000"/>
              </a:lnSpc>
            </a:pPr>
            <a:r>
              <a:rPr lang="en-US" sz="3100" kern="1200" baseline="0" dirty="0"/>
              <a:t>standard to assess ability to achieve customer satisfaction</a:t>
            </a:r>
            <a:endParaRPr lang="en-US" sz="3100" dirty="0"/>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026" name="Rectangle 2"/>
          <p:cNvSpPr>
            <a:spLocks noGrp="1" noChangeArrowheads="1"/>
          </p:cNvSpPr>
          <p:nvPr>
            <p:ph type="title"/>
          </p:nvPr>
        </p:nvSpPr>
        <p:spPr>
          <a:xfrm>
            <a:off x="457200" y="23150"/>
            <a:ext cx="8229600" cy="944562"/>
          </a:xfrm>
        </p:spPr>
        <p:txBody>
          <a:bodyPr/>
          <a:lstStyle/>
          <a:p>
            <a:r>
              <a:rPr lang="en-US" dirty="0"/>
              <a:t>ISO 9000</a:t>
            </a:r>
            <a:endParaRPr lang="en-US" dirty="0"/>
          </a:p>
        </p:txBody>
      </p:sp>
      <p:sp>
        <p:nvSpPr>
          <p:cNvPr id="769027" name="Rectangle 3"/>
          <p:cNvSpPr>
            <a:spLocks noGrp="1" noChangeArrowheads="1"/>
          </p:cNvSpPr>
          <p:nvPr>
            <p:ph idx="1"/>
          </p:nvPr>
        </p:nvSpPr>
        <p:spPr>
          <a:xfrm>
            <a:off x="457200" y="1169832"/>
            <a:ext cx="8229600" cy="4525963"/>
          </a:xfrm>
        </p:spPr>
        <p:txBody>
          <a:bodyPr>
            <a:normAutofit/>
          </a:bodyPr>
          <a:lstStyle/>
          <a:p>
            <a:pPr rtl="0" eaLnBrk="1" fontAlgn="auto" latinLnBrk="0" hangingPunct="1">
              <a:lnSpc>
                <a:spcPct val="120000"/>
              </a:lnSpc>
            </a:pPr>
            <a:r>
              <a:rPr lang="en-US" sz="2800" kern="1200" baseline="0" dirty="0"/>
              <a:t>ISO 9004:2008</a:t>
            </a:r>
            <a:endParaRPr lang="en-US" dirty="0"/>
          </a:p>
          <a:p>
            <a:pPr lvl="1">
              <a:lnSpc>
                <a:spcPct val="120000"/>
              </a:lnSpc>
            </a:pPr>
            <a:r>
              <a:rPr lang="en-US" sz="2400" i="1" kern="1200" baseline="0" dirty="0"/>
              <a:t>Quality Management Systems—Guidelines for Performance Improvements</a:t>
            </a:r>
            <a:endParaRPr lang="en-US" sz="2400" dirty="0"/>
          </a:p>
          <a:p>
            <a:pPr lvl="1">
              <a:lnSpc>
                <a:spcPct val="120000"/>
              </a:lnSpc>
            </a:pPr>
            <a:r>
              <a:rPr lang="en-US" sz="2400" kern="1200" baseline="0" dirty="0"/>
              <a:t>guidance to a company for  continual improvement of its quality-management system</a:t>
            </a:r>
            <a:endParaRPr lang="en-US" sz="2400" dirty="0"/>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050" name="Rectangle 2"/>
          <p:cNvSpPr>
            <a:spLocks noGrp="1" noChangeArrowheads="1"/>
          </p:cNvSpPr>
          <p:nvPr>
            <p:ph type="title"/>
          </p:nvPr>
        </p:nvSpPr>
        <p:spPr>
          <a:xfrm>
            <a:off x="457200" y="209144"/>
            <a:ext cx="8229600" cy="1143000"/>
          </a:xfrm>
        </p:spPr>
        <p:txBody>
          <a:bodyPr>
            <a:noAutofit/>
          </a:bodyPr>
          <a:lstStyle/>
          <a:p>
            <a:r>
              <a:rPr lang="en-US" dirty="0"/>
              <a:t>ISO 9000 Certification,</a:t>
            </a:r>
            <a:br>
              <a:rPr lang="en-US" dirty="0"/>
            </a:br>
            <a:r>
              <a:rPr lang="en-US" dirty="0"/>
              <a:t>Implications, and Registrars</a:t>
            </a:r>
            <a:endParaRPr lang="en-US" dirty="0"/>
          </a:p>
        </p:txBody>
      </p:sp>
      <p:sp>
        <p:nvSpPr>
          <p:cNvPr id="770051" name="Rectangle 3"/>
          <p:cNvSpPr>
            <a:spLocks noGrp="1" noChangeArrowheads="1"/>
          </p:cNvSpPr>
          <p:nvPr>
            <p:ph idx="1"/>
          </p:nvPr>
        </p:nvSpPr>
        <p:spPr>
          <a:xfrm>
            <a:off x="457200" y="1490134"/>
            <a:ext cx="8229600" cy="3733799"/>
          </a:xfrm>
        </p:spPr>
        <p:txBody>
          <a:bodyPr/>
          <a:lstStyle/>
          <a:p>
            <a:r>
              <a:rPr lang="en-US" sz="2400" dirty="0"/>
              <a:t>ISO 9001:2008—only standard that carries third-party </a:t>
            </a:r>
            <a:r>
              <a:rPr lang="en-US" sz="2400" i="1" dirty="0"/>
              <a:t>certification</a:t>
            </a:r>
            <a:endParaRPr lang="en-US" sz="2400" i="1" dirty="0"/>
          </a:p>
          <a:p>
            <a:r>
              <a:rPr lang="en-US" sz="2400" dirty="0"/>
              <a:t>Many overseas companies will not do business with a supplier unless it has ISO 9000 certification</a:t>
            </a:r>
            <a:endParaRPr lang="en-US" sz="2400" dirty="0"/>
          </a:p>
          <a:p>
            <a:r>
              <a:rPr lang="en-US" sz="2400" dirty="0"/>
              <a:t>ISO 9000 accreditation</a:t>
            </a:r>
            <a:endParaRPr lang="en-US" sz="2400" dirty="0"/>
          </a:p>
          <a:p>
            <a:r>
              <a:rPr lang="en-US" sz="2400" dirty="0"/>
              <a:t>ISO registrars</a:t>
            </a:r>
            <a:endParaRPr lang="en-US" sz="2400" dirty="0"/>
          </a:p>
        </p:txBody>
      </p:sp>
    </p:spTree>
  </p:cSld>
  <p:clrMapOvr>
    <a:masterClrMapping/>
  </p:clrMapOvr>
  <p:transition/>
</p:sld>
</file>

<file path=ppt/theme/theme1.xml><?xml version="1.0" encoding="utf-8"?>
<a:theme xmlns:a="http://schemas.openxmlformats.org/drawingml/2006/main" name="Beige_green_May_2010_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Template_Russell_8th_ed</Template>
  <TotalTime>0</TotalTime>
  <Words>20703</Words>
  <Application>WPS Presentation</Application>
  <PresentationFormat>On-screen Show (4:3)</PresentationFormat>
  <Paragraphs>907</Paragraphs>
  <Slides>107</Slides>
  <Notes>11</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3</vt:i4>
      </vt:variant>
      <vt:variant>
        <vt:lpstr>幻灯片标题</vt:lpstr>
      </vt:variant>
      <vt:variant>
        <vt:i4>107</vt:i4>
      </vt:variant>
    </vt:vector>
  </HeadingPairs>
  <TitlesOfParts>
    <vt:vector size="118" baseType="lpstr">
      <vt:lpstr>Arial</vt:lpstr>
      <vt:lpstr>SimSun</vt:lpstr>
      <vt:lpstr>Wingdings</vt:lpstr>
      <vt:lpstr>Helvetica</vt:lpstr>
      <vt:lpstr>Microsoft YaHei</vt:lpstr>
      <vt:lpstr>Arial Unicode MS</vt:lpstr>
      <vt:lpstr>Calibri</vt:lpstr>
      <vt:lpstr>Beige_green_May_2010_theme</vt:lpstr>
      <vt:lpstr>Equation.3</vt:lpstr>
      <vt:lpstr>Equation.3</vt:lpstr>
      <vt:lpstr>Equation.3</vt:lpstr>
      <vt:lpstr>PowerPoint 演示文稿</vt:lpstr>
      <vt:lpstr>Lecture Outline - 1</vt:lpstr>
      <vt:lpstr>Lecture Outline - 2</vt:lpstr>
      <vt:lpstr>Learning Objectives</vt:lpstr>
      <vt:lpstr>What Is Quality?</vt:lpstr>
      <vt:lpstr>What Is Quality: Customer’s Perspective</vt:lpstr>
      <vt:lpstr>Dimensions of Quality: Manufactured Products</vt:lpstr>
      <vt:lpstr>Dimensions of Quality: Manufactured Products</vt:lpstr>
      <vt:lpstr>Dimensions of Quality: Manufactured Products</vt:lpstr>
      <vt:lpstr>Dimensions of Quality: Services</vt:lpstr>
      <vt:lpstr>Dimensions of Quality: Service </vt:lpstr>
      <vt:lpstr>Dimensions of Quality: Service</vt:lpstr>
      <vt:lpstr>What Is Quality: Producer’s Perspective</vt:lpstr>
      <vt:lpstr>Meaning of Quality</vt:lpstr>
      <vt:lpstr>What Is Quality: A Final Perspective</vt:lpstr>
      <vt:lpstr>Evolution of Quality Management:  Quality Gurus</vt:lpstr>
      <vt:lpstr>Evolution of Quality Management: Quality Gurus</vt:lpstr>
      <vt:lpstr>Deming’s 14 Points</vt:lpstr>
      <vt:lpstr>Deming’s 14 Points</vt:lpstr>
      <vt:lpstr>Deming’s 14 Points</vt:lpstr>
      <vt:lpstr> Deming Wheel: PDCA Cycle</vt:lpstr>
      <vt:lpstr>Quality Tools</vt:lpstr>
      <vt:lpstr>Flow Chart</vt:lpstr>
      <vt:lpstr>Cause-and-Effect Diagram </vt:lpstr>
      <vt:lpstr>Cause-and-Effect Matrix</vt:lpstr>
      <vt:lpstr>Check Sheets and Histograms</vt:lpstr>
      <vt:lpstr>Pareto Analysis</vt:lpstr>
      <vt:lpstr>Pareto Chart</vt:lpstr>
      <vt:lpstr>Scatter Diagram</vt:lpstr>
      <vt:lpstr>Control Chart</vt:lpstr>
      <vt:lpstr>TQM and QMS</vt:lpstr>
      <vt:lpstr>TQM Principles</vt:lpstr>
      <vt:lpstr>Focus of Quality Management— Customers</vt:lpstr>
      <vt:lpstr>Customer Satisfaction</vt:lpstr>
      <vt:lpstr>Customer Satisfaction</vt:lpstr>
      <vt:lpstr>Quality Management in the  Supply Chain</vt:lpstr>
      <vt:lpstr>Measuring Customer Satisfaction</vt:lpstr>
      <vt:lpstr>Role of Employees in Quality Improvement</vt:lpstr>
      <vt:lpstr>Quality Circles</vt:lpstr>
      <vt:lpstr>Process (Quality) Improvement Teams</vt:lpstr>
      <vt:lpstr>Quality in Services</vt:lpstr>
      <vt:lpstr>Quality Attributes in Services</vt:lpstr>
      <vt:lpstr>Six Sigma</vt:lpstr>
      <vt:lpstr>Six Sigma Process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Breakthrough Strategy: DMAIC</vt:lpstr>
      <vt:lpstr>Six Sigma Process</vt:lpstr>
      <vt:lpstr>Black Belts and Green Belts</vt:lpstr>
      <vt:lpstr>Six Sigma Tools - 1</vt:lpstr>
      <vt:lpstr>Six Sigma Tools - 2</vt:lpstr>
      <vt:lpstr>Design for Six Sigma (DFSS)</vt:lpstr>
      <vt:lpstr>Lean Six Sigma</vt:lpstr>
      <vt:lpstr>Lean Six Sigma</vt:lpstr>
      <vt:lpstr>Profitability</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Cost Impact of Six Sigma</vt:lpstr>
      <vt:lpstr>Cost of Quality</vt:lpstr>
      <vt:lpstr>Prevention Costs</vt:lpstr>
      <vt:lpstr>Appraisal Costs</vt:lpstr>
      <vt:lpstr>Internal Failure Costs</vt:lpstr>
      <vt:lpstr>External Failure Costs</vt:lpstr>
      <vt:lpstr>Measuring and Reporting Quality Costs</vt:lpstr>
      <vt:lpstr>Cost of Quality</vt:lpstr>
      <vt:lpstr>Cost of Quality</vt:lpstr>
      <vt:lpstr>Cost of Quality</vt:lpstr>
      <vt:lpstr> Quality–Cost Relationship</vt:lpstr>
      <vt:lpstr>Effect of Quality Management  on Productivity</vt:lpstr>
      <vt:lpstr>Measuring Product Yield  and Productivity</vt:lpstr>
      <vt:lpstr>Computing Product Yield</vt:lpstr>
      <vt:lpstr>Computing Product Yield</vt:lpstr>
      <vt:lpstr>Computing Product Cost per Unit</vt:lpstr>
      <vt:lpstr>Cost per Unit</vt:lpstr>
      <vt:lpstr>Cost per Unit</vt:lpstr>
      <vt:lpstr>Computing Product Yield for Multistage Processes</vt:lpstr>
      <vt:lpstr>Multistage Yield</vt:lpstr>
      <vt:lpstr>Multistage Yield</vt:lpstr>
      <vt:lpstr>Initial Batch Size For 100 Motors</vt:lpstr>
      <vt:lpstr>Initial Batch Size For 100 Motors</vt:lpstr>
      <vt:lpstr>Quality–Productivity Ratio</vt:lpstr>
      <vt:lpstr>Quality Productivity Ratio</vt:lpstr>
      <vt:lpstr>Quality Productivity Ratio</vt:lpstr>
      <vt:lpstr>Quality Productivity Ratio</vt:lpstr>
      <vt:lpstr>Quality Productivity Ratio</vt:lpstr>
      <vt:lpstr>Quality Awards</vt:lpstr>
      <vt:lpstr> Malcolm Baldrige Award</vt:lpstr>
      <vt:lpstr>Other Awards for Quality</vt:lpstr>
      <vt:lpstr>ISO 9000</vt:lpstr>
      <vt:lpstr>ISO 9000</vt:lpstr>
      <vt:lpstr>ISO 9000 Certification, Implications, and Registrars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Management</dc:title>
  <dc:creator>Lance Matheson</dc:creator>
  <cp:lastModifiedBy>lakhw</cp:lastModifiedBy>
  <cp:revision>278</cp:revision>
  <dcterms:created xsi:type="dcterms:W3CDTF">2004-08-21T01:59:00Z</dcterms:created>
  <dcterms:modified xsi:type="dcterms:W3CDTF">2022-05-01T04:44:16Z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TC011367941033</vt:lpwstr>
  </property>
  <property fmtid="{D5CDD505-2E9C-101B-9397-08002B2CF9AE}" pid="3" name="ICV">
    <vt:lpwstr>5F7B5C186E15447991A89C9046B644D7</vt:lpwstr>
  </property>
  <property fmtid="{D5CDD505-2E9C-101B-9397-08002B2CF9AE}" pid="4" name="KSOProductBuildVer">
    <vt:lpwstr>1033-11.2.0.10451</vt:lpwstr>
  </property>
</Properties>
</file>