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2"/>
  </p:notesMasterIdLst>
  <p:handoutMasterIdLst>
    <p:handoutMasterId r:id="rId78"/>
  </p:handoutMasterIdLst>
  <p:sldIdLst>
    <p:sldId id="457" r:id="rId3"/>
    <p:sldId id="520" r:id="rId4"/>
    <p:sldId id="460" r:id="rId5"/>
    <p:sldId id="415" r:id="rId6"/>
    <p:sldId id="417" r:id="rId7"/>
    <p:sldId id="418" r:id="rId8"/>
    <p:sldId id="461" r:id="rId9"/>
    <p:sldId id="419" r:id="rId10"/>
    <p:sldId id="420" r:id="rId11"/>
    <p:sldId id="462" r:id="rId12"/>
    <p:sldId id="416" r:id="rId13"/>
    <p:sldId id="414" r:id="rId14"/>
    <p:sldId id="421" r:id="rId15"/>
    <p:sldId id="463" r:id="rId16"/>
    <p:sldId id="464" r:id="rId17"/>
    <p:sldId id="423" r:id="rId18"/>
    <p:sldId id="465" r:id="rId19"/>
    <p:sldId id="466" r:id="rId20"/>
    <p:sldId id="467" r:id="rId21"/>
    <p:sldId id="469" r:id="rId23"/>
    <p:sldId id="479" r:id="rId24"/>
    <p:sldId id="480" r:id="rId25"/>
    <p:sldId id="481" r:id="rId26"/>
    <p:sldId id="482" r:id="rId27"/>
    <p:sldId id="483" r:id="rId28"/>
    <p:sldId id="484" r:id="rId29"/>
    <p:sldId id="485" r:id="rId30"/>
    <p:sldId id="486" r:id="rId31"/>
    <p:sldId id="426" r:id="rId32"/>
    <p:sldId id="523" r:id="rId33"/>
    <p:sldId id="487" r:id="rId34"/>
    <p:sldId id="524" r:id="rId35"/>
    <p:sldId id="525" r:id="rId36"/>
    <p:sldId id="506" r:id="rId37"/>
    <p:sldId id="507" r:id="rId38"/>
    <p:sldId id="427" r:id="rId39"/>
    <p:sldId id="468" r:id="rId40"/>
    <p:sldId id="508" r:id="rId41"/>
    <p:sldId id="488" r:id="rId42"/>
    <p:sldId id="489" r:id="rId43"/>
    <p:sldId id="494" r:id="rId44"/>
    <p:sldId id="436" r:id="rId45"/>
    <p:sldId id="437" r:id="rId46"/>
    <p:sldId id="438" r:id="rId47"/>
    <p:sldId id="439" r:id="rId48"/>
    <p:sldId id="440" r:id="rId49"/>
    <p:sldId id="441" r:id="rId50"/>
    <p:sldId id="517" r:id="rId51"/>
    <p:sldId id="526" r:id="rId52"/>
    <p:sldId id="497" r:id="rId53"/>
    <p:sldId id="442" r:id="rId54"/>
    <p:sldId id="443" r:id="rId55"/>
    <p:sldId id="505" r:id="rId56"/>
    <p:sldId id="527" r:id="rId57"/>
    <p:sldId id="500" r:id="rId58"/>
    <p:sldId id="444" r:id="rId59"/>
    <p:sldId id="499" r:id="rId60"/>
    <p:sldId id="528" r:id="rId61"/>
    <p:sldId id="445" r:id="rId62"/>
    <p:sldId id="501" r:id="rId63"/>
    <p:sldId id="529" r:id="rId64"/>
    <p:sldId id="502" r:id="rId65"/>
    <p:sldId id="530" r:id="rId66"/>
    <p:sldId id="446" r:id="rId67"/>
    <p:sldId id="531" r:id="rId68"/>
    <p:sldId id="532" r:id="rId69"/>
    <p:sldId id="503" r:id="rId70"/>
    <p:sldId id="504" r:id="rId71"/>
    <p:sldId id="522" r:id="rId72"/>
    <p:sldId id="451" r:id="rId73"/>
    <p:sldId id="452" r:id="rId74"/>
    <p:sldId id="454" r:id="rId75"/>
    <p:sldId id="493" r:id="rId76"/>
    <p:sldId id="455" r:id="rId7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Font typeface="Wingdings" panose="05000000000000000000" pitchFamily="2" charset="2"/>
      <a:buChar char="•"/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Font typeface="Wingdings" panose="05000000000000000000" pitchFamily="2" charset="2"/>
      <a:buChar char="•"/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Font typeface="Wingdings" panose="05000000000000000000" pitchFamily="2" charset="2"/>
      <a:buChar char="•"/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Font typeface="Wingdings" panose="05000000000000000000" pitchFamily="2" charset="2"/>
      <a:buChar char="•"/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Font typeface="Wingdings" panose="05000000000000000000" pitchFamily="2" charset="2"/>
      <a:buChar char="•"/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4000"/>
    <a:srgbClr val="006600"/>
    <a:srgbClr val="FFCC99"/>
    <a:srgbClr val="FAC896"/>
    <a:srgbClr val="E3CF95"/>
    <a:srgbClr val="333399"/>
    <a:srgbClr val="E2CD92"/>
    <a:srgbClr val="DCC27A"/>
    <a:srgbClr val="FFFFCC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22" autoAdjust="0"/>
    <p:restoredTop sz="95943" autoAdjust="0"/>
  </p:normalViewPr>
  <p:slideViewPr>
    <p:cSldViewPr>
      <p:cViewPr varScale="1">
        <p:scale>
          <a:sx n="61" d="100"/>
          <a:sy n="61" d="100"/>
        </p:scale>
        <p:origin x="132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114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1" Type="http://schemas.openxmlformats.org/officeDocument/2006/relationships/tableStyles" Target="tableStyles.xml"/><Relationship Id="rId80" Type="http://schemas.openxmlformats.org/officeDocument/2006/relationships/viewProps" Target="viewProps.xml"/><Relationship Id="rId8" Type="http://schemas.openxmlformats.org/officeDocument/2006/relationships/slide" Target="slides/slide6.xml"/><Relationship Id="rId79" Type="http://schemas.openxmlformats.org/officeDocument/2006/relationships/presProps" Target="presProps.xml"/><Relationship Id="rId78" Type="http://schemas.openxmlformats.org/officeDocument/2006/relationships/handoutMaster" Target="handoutMasters/handoutMaster1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5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spcBef>
                <a:spcPct val="0"/>
              </a:spcBef>
              <a:buClrTx/>
              <a:buFontTx/>
              <a:buNone/>
              <a:defRPr sz="1200">
                <a:effectLst/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effectLst/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67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spcBef>
                <a:spcPct val="0"/>
              </a:spcBef>
              <a:buClrTx/>
              <a:buFontTx/>
              <a:buNone/>
              <a:defRPr sz="1200">
                <a:effectLst/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67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effectLst/>
                <a:latin typeface="Arial" panose="020B0604020202020204" pitchFamily="34" charset="0"/>
              </a:defRPr>
            </a:lvl1pPr>
          </a:lstStyle>
          <a:p>
            <a:fld id="{D37AB98C-3880-4622-AE11-33E964E572C5}" type="slidenum">
              <a:rPr lang="en-US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spcBef>
                <a:spcPct val="0"/>
              </a:spcBef>
              <a:buClrTx/>
              <a:buFontTx/>
              <a:buNone/>
              <a:defRPr sz="1200">
                <a:effectLst/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effectLst/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spcBef>
                <a:spcPct val="0"/>
              </a:spcBef>
              <a:buClrTx/>
              <a:buFontTx/>
              <a:buNone/>
              <a:defRPr sz="1200">
                <a:effectLst/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effectLst/>
                <a:latin typeface="Arial" panose="020B0604020202020204" pitchFamily="34" charset="0"/>
              </a:defRPr>
            </a:lvl1pPr>
          </a:lstStyle>
          <a:p>
            <a:fld id="{590079F2-DDAD-474F-9BB5-4CD5881F76DD}" type="slidenum">
              <a:rPr lang="en-US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AB73A708-9D3E-492C-9B66-6DF925595B5C}" type="slidenum">
              <a:rPr lang="en-US"/>
            </a:fld>
            <a:endParaRPr lang="en-US" dirty="0"/>
          </a:p>
        </p:txBody>
      </p:sp>
      <p:sp>
        <p:nvSpPr>
          <p:cNvPr id="795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3662" tIns="47625" rIns="93662" bIns="47625"/>
          <a:lstStyle/>
          <a:p>
            <a:endParaRPr lang="en-AU" dirty="0"/>
          </a:p>
        </p:txBody>
      </p:sp>
      <p:sp>
        <p:nvSpPr>
          <p:cNvPr id="7956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018EEE17-A2CE-48A5-8563-45437DA63F30}" type="slidenum">
              <a:rPr lang="en-US"/>
            </a:fld>
            <a:endParaRPr lang="en-US" dirty="0"/>
          </a:p>
        </p:txBody>
      </p:sp>
      <p:sp>
        <p:nvSpPr>
          <p:cNvPr id="806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3662" tIns="47625" rIns="93662" bIns="47625"/>
          <a:lstStyle/>
          <a:p>
            <a:endParaRPr lang="en-AU" dirty="0"/>
          </a:p>
        </p:txBody>
      </p:sp>
      <p:sp>
        <p:nvSpPr>
          <p:cNvPr id="8069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C3BD2E3-8DC9-4230-8786-6635D2728DEA}" type="slidenum">
              <a:rPr lang="en-US"/>
            </a:fld>
            <a:endParaRPr lang="en-US" dirty="0"/>
          </a:p>
        </p:txBody>
      </p:sp>
      <p:sp>
        <p:nvSpPr>
          <p:cNvPr id="8304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3662" tIns="47625" rIns="93662" bIns="47625"/>
          <a:lstStyle/>
          <a:p>
            <a:endParaRPr lang="en-AU" dirty="0"/>
          </a:p>
        </p:txBody>
      </p:sp>
      <p:sp>
        <p:nvSpPr>
          <p:cNvPr id="8304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FD186521-2CD2-40A8-ACFB-3181B79D3C84}" type="slidenum">
              <a:rPr lang="en-US"/>
            </a:fld>
            <a:endParaRPr lang="en-US" dirty="0"/>
          </a:p>
        </p:txBody>
      </p:sp>
      <p:sp>
        <p:nvSpPr>
          <p:cNvPr id="8325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3662" tIns="47625" rIns="93662" bIns="47625"/>
          <a:lstStyle/>
          <a:p>
            <a:endParaRPr lang="en-AU" dirty="0"/>
          </a:p>
        </p:txBody>
      </p:sp>
      <p:sp>
        <p:nvSpPr>
          <p:cNvPr id="8325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9D5A2B9-4588-4916-A8D3-8DD532787FC8}" type="slidenum">
              <a:rPr lang="en-US"/>
            </a:fld>
            <a:endParaRPr lang="en-US" dirty="0"/>
          </a:p>
        </p:txBody>
      </p:sp>
      <p:sp>
        <p:nvSpPr>
          <p:cNvPr id="837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3662" tIns="47625" rIns="93662" bIns="47625"/>
          <a:lstStyle/>
          <a:p>
            <a:endParaRPr lang="en-AU" dirty="0"/>
          </a:p>
        </p:txBody>
      </p:sp>
      <p:sp>
        <p:nvSpPr>
          <p:cNvPr id="8376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C251A07-2608-44EF-BC27-FFB33DF4BF65}" type="slidenum">
              <a:rPr lang="en-US"/>
            </a:fld>
            <a:endParaRPr lang="en-US" dirty="0"/>
          </a:p>
        </p:txBody>
      </p:sp>
      <p:sp>
        <p:nvSpPr>
          <p:cNvPr id="839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3662" tIns="47625" rIns="93662" bIns="47625"/>
          <a:lstStyle/>
          <a:p>
            <a:endParaRPr lang="en-AU" dirty="0"/>
          </a:p>
        </p:txBody>
      </p:sp>
      <p:sp>
        <p:nvSpPr>
          <p:cNvPr id="839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B454BFC-3547-43B7-A145-AC247F92B034}" type="slidenum">
              <a:rPr lang="en-US"/>
            </a:fld>
            <a:endParaRPr lang="en-US" dirty="0"/>
          </a:p>
        </p:txBody>
      </p:sp>
      <p:sp>
        <p:nvSpPr>
          <p:cNvPr id="841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3662" tIns="47625" rIns="93662" bIns="47625"/>
          <a:lstStyle/>
          <a:p>
            <a:endParaRPr lang="en-AU" dirty="0"/>
          </a:p>
        </p:txBody>
      </p:sp>
      <p:sp>
        <p:nvSpPr>
          <p:cNvPr id="8417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C1945B1-2BB5-48AC-B97A-BFCA8BF5DBA3}" type="slidenum">
              <a:rPr lang="en-US"/>
            </a:fld>
            <a:endParaRPr lang="en-US" dirty="0"/>
          </a:p>
        </p:txBody>
      </p:sp>
      <p:sp>
        <p:nvSpPr>
          <p:cNvPr id="8448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3662" tIns="47625" rIns="93662" bIns="47625"/>
          <a:lstStyle/>
          <a:p>
            <a:endParaRPr lang="en-AU" dirty="0"/>
          </a:p>
        </p:txBody>
      </p:sp>
      <p:sp>
        <p:nvSpPr>
          <p:cNvPr id="8448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55B01CD2-D535-41C2-A25F-37B48E3FA4AE}" type="slidenum">
              <a:rPr lang="en-US"/>
            </a:fld>
            <a:endParaRPr lang="en-US" dirty="0"/>
          </a:p>
        </p:txBody>
      </p:sp>
      <p:sp>
        <p:nvSpPr>
          <p:cNvPr id="8468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3662" tIns="47625" rIns="93662" bIns="47625"/>
          <a:lstStyle/>
          <a:p>
            <a:endParaRPr lang="en-AU" dirty="0"/>
          </a:p>
        </p:txBody>
      </p:sp>
      <p:sp>
        <p:nvSpPr>
          <p:cNvPr id="8468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E490920-54CB-4880-91B9-D9314062B2DE}" type="slidenum">
              <a:rPr lang="en-US"/>
            </a:fld>
            <a:endParaRPr lang="en-US" dirty="0"/>
          </a:p>
        </p:txBody>
      </p:sp>
      <p:sp>
        <p:nvSpPr>
          <p:cNvPr id="797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3662" tIns="47625" rIns="93662" bIns="47625"/>
          <a:lstStyle/>
          <a:p>
            <a:endParaRPr lang="en-AU" dirty="0"/>
          </a:p>
        </p:txBody>
      </p:sp>
      <p:sp>
        <p:nvSpPr>
          <p:cNvPr id="7976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E490920-54CB-4880-91B9-D9314062B2DE}" type="slidenum">
              <a:rPr lang="en-US"/>
            </a:fld>
            <a:endParaRPr lang="en-US" dirty="0"/>
          </a:p>
        </p:txBody>
      </p:sp>
      <p:sp>
        <p:nvSpPr>
          <p:cNvPr id="797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3662" tIns="47625" rIns="93662" bIns="47625"/>
          <a:lstStyle/>
          <a:p>
            <a:endParaRPr lang="en-AU" dirty="0"/>
          </a:p>
        </p:txBody>
      </p:sp>
      <p:sp>
        <p:nvSpPr>
          <p:cNvPr id="7976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762000"/>
            <a:ext cx="7772400" cy="14700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r>
              <a:rPr lang="en-US" sz="4000" b="0" dirty="0">
                <a:solidFill>
                  <a:srgbClr val="99CC00"/>
                </a:solidFill>
              </a:rPr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7775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effectLst/>
              </a:defRPr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l"/>
            <a:r>
              <a:rPr lang="en-US" dirty="0"/>
              <a:t>© 2014 John Wiley &amp; Sons, Inc. - Russell and Taylor 8e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  <a:lvl2pPr>
              <a:buFont typeface="Arial" panose="020B0604020202020204" pitchFamily="34" charset="0"/>
              <a:buChar char="•"/>
              <a:defRPr/>
            </a:lvl2pPr>
            <a:lvl3pPr>
              <a:buFont typeface="Arial" panose="020B0604020202020204" pitchFamily="34" charset="0"/>
              <a:buChar char="•"/>
              <a:defRPr/>
            </a:lvl3pPr>
            <a:lvl4pPr>
              <a:buFont typeface="Arial" panose="020B0604020202020204" pitchFamily="34" charset="0"/>
              <a:buChar char="•"/>
              <a:defRPr/>
            </a:lvl4pPr>
            <a:lvl5pP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effectLst/>
              </a:defRPr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6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8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11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886200" cy="365125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5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9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4495800" cy="365125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8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4495800" cy="365125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4495800" cy="365125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l"/>
            <a:r>
              <a:rPr lang="en-US" dirty="0"/>
              <a:t>© 2014 John Wiley &amp; Sons, Inc. - Russell and Taylor 8e</a:t>
            </a:r>
            <a:endParaRPr lang="en-US" dirty="0"/>
          </a:p>
        </p:txBody>
      </p:sp>
      <p:sp>
        <p:nvSpPr>
          <p:cNvPr id="8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09625" y="2214563"/>
            <a:ext cx="7958138" cy="1863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625" y="4230688"/>
            <a:ext cx="7958138" cy="1865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7958138" cy="1863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625" y="4230688"/>
            <a:ext cx="7958138" cy="1865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09625" y="2214563"/>
            <a:ext cx="3902075" cy="1863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64100" y="2214563"/>
            <a:ext cx="3903663" cy="1863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809625" y="4230688"/>
            <a:ext cx="7958138" cy="1865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8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 hasCustomPrompt="1"/>
          </p:nvPr>
        </p:nvSpPr>
        <p:spPr>
          <a:xfrm>
            <a:off x="4864100" y="2214563"/>
            <a:ext cx="3903663" cy="3881437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1200" kern="120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•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286" y="0"/>
            <a:ext cx="365760" cy="6858000"/>
            <a:chOff x="0" y="0"/>
            <a:chExt cx="365760" cy="6858000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0"/>
              <a:ext cx="91440" cy="685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91440" y="0"/>
              <a:ext cx="91440" cy="685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82880" y="0"/>
              <a:ext cx="91440" cy="6858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274320" y="0"/>
              <a:ext cx="91440" cy="6858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effectLst/>
              </a:defRPr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© 2014 John Wiley &amp; Sons, Inc. - Russell and Taylor 8e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6356350"/>
            <a:ext cx="9144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effectLst/>
              </a:defRPr>
            </a:lvl1pPr>
          </a:lstStyle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lang="en-US" sz="3600" kern="1200" smtClean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Char char="•"/>
        <a:defRPr lang="en-US" sz="2800" kern="1200" baseline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wmf"/><Relationship Id="rId1" Type="http://schemas.openxmlformats.org/officeDocument/2006/relationships/oleObject" Target="../embeddings/oleObject1.bin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2.bin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3.bin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015067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/>
              <a:t>Quality Management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  <a:endParaRPr lang="en-US" dirty="0"/>
          </a:p>
        </p:txBody>
      </p:sp>
      <p:sp>
        <p:nvSpPr>
          <p:cNvPr id="5795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pPr lvl="0"/>
            <a:r>
              <a:rPr lang="en-US" sz="2400" dirty="0"/>
              <a:t>Discuss and define the dimensions of quality. </a:t>
            </a:r>
            <a:endParaRPr lang="en-US" sz="2400" dirty="0"/>
          </a:p>
          <a:p>
            <a:pPr lvl="0"/>
            <a:r>
              <a:rPr lang="en-US" sz="2400" dirty="0"/>
              <a:t>Articulate the benefits and costs of good quality, and the costs of poor quality</a:t>
            </a:r>
            <a:endParaRPr lang="en-US" sz="2400" dirty="0"/>
          </a:p>
          <a:p>
            <a:pPr lvl="0"/>
            <a:r>
              <a:rPr lang="en-US" sz="2400" dirty="0"/>
              <a:t>Understand how quality management systems have evolved and be able to assess the stage of quality evolution a particular company exhibits.</a:t>
            </a:r>
            <a:endParaRPr lang="en-US" sz="2400" dirty="0"/>
          </a:p>
          <a:p>
            <a:pPr lvl="0"/>
            <a:r>
              <a:rPr lang="en-US" sz="2400" dirty="0"/>
              <a:t>Utilize quality tools and the DMAIC methodology in problem solving</a:t>
            </a:r>
            <a:endParaRPr lang="en-US" sz="2400" dirty="0"/>
          </a:p>
          <a:p>
            <a:pPr lvl="0"/>
            <a:r>
              <a:rPr lang="en-US" sz="2400" dirty="0"/>
              <a:t>Explain the philosophy and magnitude of six sigma quality </a:t>
            </a:r>
            <a:endParaRPr lang="en-US" sz="2400" dirty="0"/>
          </a:p>
          <a:p>
            <a:pPr lvl="0"/>
            <a:r>
              <a:rPr lang="en-US" sz="2400" dirty="0"/>
              <a:t>Recognize quality awards and ISO certifications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088" y="105461"/>
            <a:ext cx="8458200" cy="792162"/>
          </a:xfrm>
        </p:spPr>
        <p:txBody>
          <a:bodyPr/>
          <a:lstStyle/>
          <a:p>
            <a:r>
              <a:rPr lang="en-US" dirty="0"/>
              <a:t>What Is Quality?</a:t>
            </a:r>
            <a:endParaRPr lang="en-US" dirty="0"/>
          </a:p>
        </p:txBody>
      </p:sp>
      <p:sp>
        <p:nvSpPr>
          <p:cNvPr id="784387" name="Rectangle 3"/>
          <p:cNvSpPr>
            <a:spLocks noGrp="1" noChangeArrowheads="1"/>
          </p:cNvSpPr>
          <p:nvPr>
            <p:ph idx="1"/>
          </p:nvPr>
        </p:nvSpPr>
        <p:spPr>
          <a:xfrm>
            <a:off x="473766" y="1295400"/>
            <a:ext cx="7924800" cy="3352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i="1" dirty="0"/>
              <a:t>Oxford American Dictionary</a:t>
            </a:r>
            <a:endParaRPr lang="en-US" i="1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dirty="0"/>
              <a:t>a degree or level of excellence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American Society for Quality</a:t>
            </a:r>
            <a:endParaRPr lang="en-US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dirty="0"/>
              <a:t>totality of features and characteristics that satisfy needs without deficiencies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Consumer’s and producer’s perspective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What Is Quality:</a:t>
            </a:r>
            <a:br>
              <a:rPr lang="en-US" dirty="0"/>
            </a:br>
            <a:r>
              <a:rPr lang="en-US" dirty="0"/>
              <a:t>Customer’s Perspective</a:t>
            </a:r>
            <a:endParaRPr lang="en-US" dirty="0"/>
          </a:p>
        </p:txBody>
      </p:sp>
      <p:sp>
        <p:nvSpPr>
          <p:cNvPr id="69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Fitness for use</a:t>
            </a:r>
            <a:endParaRPr lang="en-US" sz="2400" dirty="0"/>
          </a:p>
          <a:p>
            <a:pPr lvl="1"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how well product or service does what it is supposed to</a:t>
            </a:r>
            <a:endParaRPr lang="en-US" sz="2000" dirty="0"/>
          </a:p>
          <a:p>
            <a:r>
              <a:rPr lang="en-US" sz="2400" dirty="0"/>
              <a:t>Quality of design</a:t>
            </a:r>
            <a:endParaRPr lang="en-US" sz="2400" dirty="0"/>
          </a:p>
          <a:p>
            <a:pPr lvl="1"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designing quality characteristics into a product or service</a:t>
            </a:r>
            <a:endParaRPr lang="en-US" sz="2000" dirty="0"/>
          </a:p>
          <a:p>
            <a:r>
              <a:rPr lang="en-US" sz="2000" dirty="0"/>
              <a:t>A Mercedes and a Ford are equally “fit for use,” but with different design dimensions.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08722"/>
            <a:ext cx="7162800" cy="1143000"/>
          </a:xfrm>
        </p:spPr>
        <p:txBody>
          <a:bodyPr>
            <a:noAutofit/>
          </a:bodyPr>
          <a:lstStyle/>
          <a:p>
            <a:r>
              <a:rPr lang="en-US" dirty="0"/>
              <a:t>Dimensions of Quality:</a:t>
            </a:r>
            <a:br>
              <a:rPr lang="en-US" dirty="0"/>
            </a:br>
            <a:r>
              <a:rPr lang="en-US" dirty="0"/>
              <a:t>Manufactured Products</a:t>
            </a:r>
            <a:endParaRPr lang="en-US" dirty="0"/>
          </a:p>
        </p:txBody>
      </p:sp>
      <p:sp>
        <p:nvSpPr>
          <p:cNvPr id="7024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543800" cy="4038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Performance </a:t>
            </a:r>
            <a:endParaRPr lang="en-US" sz="28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basic operating characteristics of a product; how well a car handles or its gas mileage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Features </a:t>
            </a:r>
            <a:endParaRPr lang="en-US" sz="28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“extra” items added to basic features, such as a stereo CD or a leather interior in a car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Reliability</a:t>
            </a:r>
            <a:endParaRPr lang="en-US" sz="28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probability that a product will operate properly within an expected time frame; that is, a TV will work without repair for about seven years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2" name="Rectangle 4"/>
          <p:cNvSpPr>
            <a:spLocks noGrp="1" noChangeArrowheads="1"/>
          </p:cNvSpPr>
          <p:nvPr>
            <p:ph type="title"/>
          </p:nvPr>
        </p:nvSpPr>
        <p:spPr>
          <a:xfrm>
            <a:off x="331305" y="314317"/>
            <a:ext cx="8458200" cy="944562"/>
          </a:xfrm>
        </p:spPr>
        <p:txBody>
          <a:bodyPr>
            <a:noAutofit/>
          </a:bodyPr>
          <a:lstStyle/>
          <a:p>
            <a:r>
              <a:rPr lang="en-US" dirty="0"/>
              <a:t>Dimensions of Quality:</a:t>
            </a:r>
            <a:br>
              <a:rPr lang="en-US" dirty="0"/>
            </a:br>
            <a:r>
              <a:rPr lang="en-US" dirty="0"/>
              <a:t>Manufactured Products</a:t>
            </a:r>
            <a:endParaRPr lang="en-US" dirty="0"/>
          </a:p>
        </p:txBody>
      </p:sp>
      <p:sp>
        <p:nvSpPr>
          <p:cNvPr id="703491" name="Rectangle 3"/>
          <p:cNvSpPr>
            <a:spLocks noGrp="1" noChangeArrowheads="1"/>
          </p:cNvSpPr>
          <p:nvPr>
            <p:ph idx="1"/>
          </p:nvPr>
        </p:nvSpPr>
        <p:spPr>
          <a:xfrm>
            <a:off x="447040" y="1539240"/>
            <a:ext cx="8001000" cy="3962400"/>
          </a:xfrm>
        </p:spPr>
        <p:txBody>
          <a:bodyPr/>
          <a:lstStyle/>
          <a:p>
            <a:pPr marL="346075" indent="-346075">
              <a:lnSpc>
                <a:spcPct val="80000"/>
              </a:lnSpc>
            </a:pPr>
            <a:r>
              <a:rPr lang="en-US" sz="2800" dirty="0"/>
              <a:t>Conformance</a:t>
            </a:r>
            <a:r>
              <a:rPr lang="en-US" dirty="0"/>
              <a:t> </a:t>
            </a:r>
            <a:endParaRPr lang="en-US" dirty="0"/>
          </a:p>
          <a:p>
            <a:pPr marL="741680" lvl="1" indent="-284480">
              <a:lnSpc>
                <a:spcPct val="80000"/>
              </a:lnSpc>
            </a:pPr>
            <a:r>
              <a:rPr lang="en-US" sz="2400" dirty="0"/>
              <a:t>degree to which a product meets pre–established standards</a:t>
            </a:r>
            <a:endParaRPr lang="en-US" sz="2400" dirty="0"/>
          </a:p>
          <a:p>
            <a:pPr marL="346075" indent="-346075">
              <a:lnSpc>
                <a:spcPct val="80000"/>
              </a:lnSpc>
            </a:pPr>
            <a:r>
              <a:rPr lang="en-US" sz="2800" dirty="0"/>
              <a:t>Durability</a:t>
            </a:r>
            <a:endParaRPr lang="en-US" sz="2800" dirty="0"/>
          </a:p>
          <a:p>
            <a:pPr marL="741680" lvl="1" indent="-284480">
              <a:lnSpc>
                <a:spcPct val="80000"/>
              </a:lnSpc>
            </a:pPr>
            <a:r>
              <a:rPr lang="en-US" sz="2400" dirty="0"/>
              <a:t>how long product lasts before replacement; with care, L. L. Bean boots may last a lifetime</a:t>
            </a:r>
            <a:endParaRPr lang="en-US" sz="2400" dirty="0"/>
          </a:p>
          <a:p>
            <a:pPr marL="346075" indent="-346075">
              <a:lnSpc>
                <a:spcPct val="80000"/>
              </a:lnSpc>
            </a:pPr>
            <a:r>
              <a:rPr lang="en-US" sz="2800" dirty="0"/>
              <a:t>Serviceability</a:t>
            </a:r>
            <a:endParaRPr lang="en-US" sz="2800" dirty="0"/>
          </a:p>
          <a:p>
            <a:pPr marL="741680" lvl="1" indent="-284480">
              <a:lnSpc>
                <a:spcPct val="80000"/>
              </a:lnSpc>
            </a:pPr>
            <a:r>
              <a:rPr lang="en-US" sz="2400" dirty="0"/>
              <a:t>ease of getting repairs, speed of repairs, courtesy and competence of repair person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2" name="Rectangle 4"/>
          <p:cNvSpPr>
            <a:spLocks noGrp="1" noChangeArrowheads="1"/>
          </p:cNvSpPr>
          <p:nvPr>
            <p:ph type="title"/>
          </p:nvPr>
        </p:nvSpPr>
        <p:spPr>
          <a:xfrm>
            <a:off x="324678" y="389961"/>
            <a:ext cx="8458200" cy="792162"/>
          </a:xfrm>
          <a:noFill/>
        </p:spPr>
        <p:txBody>
          <a:bodyPr>
            <a:noAutofit/>
          </a:bodyPr>
          <a:lstStyle/>
          <a:p>
            <a:r>
              <a:rPr lang="en-US" dirty="0"/>
              <a:t>Dimensions of Quality:</a:t>
            </a:r>
            <a:br>
              <a:rPr lang="en-US" dirty="0"/>
            </a:br>
            <a:r>
              <a:rPr lang="en-US" dirty="0"/>
              <a:t>Manufactured Products</a:t>
            </a:r>
            <a:endParaRPr lang="en-US" dirty="0"/>
          </a:p>
        </p:txBody>
      </p:sp>
      <p:sp>
        <p:nvSpPr>
          <p:cNvPr id="785411" name="Rectangle 3"/>
          <p:cNvSpPr>
            <a:spLocks noGrp="1" noChangeArrowheads="1"/>
          </p:cNvSpPr>
          <p:nvPr>
            <p:ph idx="1"/>
          </p:nvPr>
        </p:nvSpPr>
        <p:spPr>
          <a:xfrm>
            <a:off x="472440" y="1554162"/>
            <a:ext cx="8153400" cy="38814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Aesthetics</a:t>
            </a:r>
            <a:endParaRPr lang="en-US" sz="28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how a product looks, feels, sounds, smells, or tastes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Safety </a:t>
            </a:r>
            <a:endParaRPr lang="en-US" sz="28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assurance that customer will not suffer injury or harm from a product; an especially important consideration for automobiles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Perceptions</a:t>
            </a:r>
            <a:endParaRPr lang="en-US" sz="28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subjective perceptions based on brand name, advertising, etc.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66190" y="-633"/>
            <a:ext cx="6781800" cy="1020417"/>
          </a:xfrm>
        </p:spPr>
        <p:txBody>
          <a:bodyPr>
            <a:normAutofit/>
          </a:bodyPr>
          <a:lstStyle/>
          <a:p>
            <a:r>
              <a:rPr lang="en-US" dirty="0"/>
              <a:t>Dimensions of Quality: Services</a:t>
            </a:r>
            <a:endParaRPr lang="en-US" dirty="0"/>
          </a:p>
        </p:txBody>
      </p:sp>
      <p:sp>
        <p:nvSpPr>
          <p:cNvPr id="704515" name="Rectangle 3"/>
          <p:cNvSpPr>
            <a:spLocks noGrp="1" noChangeArrowheads="1"/>
          </p:cNvSpPr>
          <p:nvPr>
            <p:ph idx="1"/>
          </p:nvPr>
        </p:nvSpPr>
        <p:spPr>
          <a:xfrm>
            <a:off x="439368" y="1199111"/>
            <a:ext cx="7239000" cy="3657600"/>
          </a:xfrm>
        </p:spPr>
        <p:txBody>
          <a:bodyPr/>
          <a:lstStyle/>
          <a:p>
            <a:r>
              <a:rPr lang="en-US" sz="2800" dirty="0"/>
              <a:t>Time and timeliness</a:t>
            </a:r>
            <a:endParaRPr lang="en-US" sz="2800" dirty="0"/>
          </a:p>
          <a:p>
            <a:pPr lvl="1"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how long must a customer wait for service, and is it completed on time?</a:t>
            </a:r>
            <a:endParaRPr lang="en-US" sz="2400" dirty="0"/>
          </a:p>
          <a:p>
            <a:pPr lvl="1"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is an overnight package delivered overnight?</a:t>
            </a:r>
            <a:endParaRPr lang="en-US" sz="2400" dirty="0"/>
          </a:p>
          <a:p>
            <a:r>
              <a:rPr lang="en-US" sz="2800" dirty="0"/>
              <a:t>Completeness:</a:t>
            </a:r>
            <a:endParaRPr lang="en-US" sz="2800" dirty="0"/>
          </a:p>
          <a:p>
            <a:pPr lvl="1"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is everything customer asked for provided?</a:t>
            </a:r>
            <a:endParaRPr lang="en-US" sz="2400" dirty="0"/>
          </a:p>
          <a:p>
            <a:pPr lvl="1"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is a mail order from a catalogue company complete when delivered?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0"/>
            <a:ext cx="6553200" cy="990600"/>
          </a:xfrm>
        </p:spPr>
        <p:txBody>
          <a:bodyPr>
            <a:normAutofit/>
          </a:bodyPr>
          <a:lstStyle/>
          <a:p>
            <a:r>
              <a:rPr lang="en-US" dirty="0"/>
              <a:t>Dimensions of Quality: Service </a:t>
            </a:r>
            <a:endParaRPr lang="en-US" dirty="0"/>
          </a:p>
        </p:txBody>
      </p:sp>
      <p:sp>
        <p:nvSpPr>
          <p:cNvPr id="705539" name="Rectangle 3"/>
          <p:cNvSpPr>
            <a:spLocks noGrp="1" noChangeArrowheads="1"/>
          </p:cNvSpPr>
          <p:nvPr>
            <p:ph idx="1"/>
          </p:nvPr>
        </p:nvSpPr>
        <p:spPr>
          <a:xfrm>
            <a:off x="452120" y="1245494"/>
            <a:ext cx="8229600" cy="3581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Courtesy:</a:t>
            </a:r>
            <a:endParaRPr lang="en-US" sz="2800" dirty="0"/>
          </a:p>
          <a:p>
            <a:pPr lvl="1">
              <a:lnSpc>
                <a:spcPct val="9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how are customers treated by employees?</a:t>
            </a:r>
            <a:endParaRPr lang="en-US" sz="2400" dirty="0"/>
          </a:p>
          <a:p>
            <a:pPr lvl="1">
              <a:lnSpc>
                <a:spcPct val="9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are catalogue phone operators nice and are their voices pleasant?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Consistency</a:t>
            </a:r>
            <a:endParaRPr lang="en-US" sz="2800" dirty="0"/>
          </a:p>
          <a:p>
            <a:pPr lvl="1">
              <a:lnSpc>
                <a:spcPct val="9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is same level of service provided to each customer each time?</a:t>
            </a:r>
            <a:endParaRPr lang="en-US" sz="2400" dirty="0"/>
          </a:p>
          <a:p>
            <a:pPr lvl="1">
              <a:lnSpc>
                <a:spcPct val="9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is your newspaper delivered on time every morning?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6" name="Rectangle 4"/>
          <p:cNvSpPr>
            <a:spLocks noGrp="1" noChangeArrowheads="1"/>
          </p:cNvSpPr>
          <p:nvPr>
            <p:ph type="title"/>
          </p:nvPr>
        </p:nvSpPr>
        <p:spPr>
          <a:xfrm>
            <a:off x="341244" y="108944"/>
            <a:ext cx="8458200" cy="792162"/>
          </a:xfrm>
          <a:noFill/>
        </p:spPr>
        <p:txBody>
          <a:bodyPr>
            <a:normAutofit/>
          </a:bodyPr>
          <a:lstStyle/>
          <a:p>
            <a:r>
              <a:rPr lang="en-US" dirty="0"/>
              <a:t>Dimensions of Quality: Service</a:t>
            </a:r>
            <a:endParaRPr lang="en-US" dirty="0"/>
          </a:p>
        </p:txBody>
      </p:sp>
      <p:sp>
        <p:nvSpPr>
          <p:cNvPr id="786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Accessibility and convenience</a:t>
            </a:r>
            <a:endParaRPr lang="en-US" dirty="0"/>
          </a:p>
          <a:p>
            <a:pPr lvl="1">
              <a:lnSpc>
                <a:spcPct val="9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how easy is it to obtain service?</a:t>
            </a:r>
            <a:endParaRPr lang="en-US" sz="2400" dirty="0"/>
          </a:p>
          <a:p>
            <a:pPr lvl="1">
              <a:lnSpc>
                <a:spcPct val="9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does service representative answer you calls quickly?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dirty="0"/>
              <a:t>Accuracy</a:t>
            </a:r>
            <a:endParaRPr lang="en-US" dirty="0"/>
          </a:p>
          <a:p>
            <a:pPr lvl="1">
              <a:lnSpc>
                <a:spcPct val="9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is service performed right every time?</a:t>
            </a:r>
            <a:endParaRPr lang="en-US" sz="2400" dirty="0"/>
          </a:p>
          <a:p>
            <a:pPr lvl="1">
              <a:lnSpc>
                <a:spcPct val="9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is your bank or credit card statement correct every month?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dirty="0"/>
              <a:t>Responsiveness</a:t>
            </a:r>
            <a:endParaRPr lang="en-US" dirty="0"/>
          </a:p>
          <a:p>
            <a:pPr lvl="1">
              <a:lnSpc>
                <a:spcPct val="9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how well does company react to unusual situations?</a:t>
            </a:r>
            <a:endParaRPr lang="en-US" sz="2400" dirty="0"/>
          </a:p>
          <a:p>
            <a:pPr lvl="1">
              <a:lnSpc>
                <a:spcPct val="90000"/>
              </a:lnSpc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how well is a telephone operator able to respond to a customer’s questions?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626705" y="211612"/>
            <a:ext cx="5867400" cy="1143000"/>
          </a:xfrm>
        </p:spPr>
        <p:txBody>
          <a:bodyPr>
            <a:noAutofit/>
          </a:bodyPr>
          <a:lstStyle/>
          <a:p>
            <a:r>
              <a:rPr lang="en-US" dirty="0"/>
              <a:t>What Is Quality:</a:t>
            </a:r>
            <a:br>
              <a:rPr lang="en-US" dirty="0"/>
            </a:br>
            <a:r>
              <a:rPr lang="en-US" dirty="0"/>
              <a:t>Producer’s Perspective</a:t>
            </a:r>
            <a:endParaRPr lang="en-US" dirty="0"/>
          </a:p>
        </p:txBody>
      </p:sp>
      <p:sp>
        <p:nvSpPr>
          <p:cNvPr id="7004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78280"/>
            <a:ext cx="7958138" cy="3657600"/>
          </a:xfrm>
        </p:spPr>
        <p:txBody>
          <a:bodyPr/>
          <a:lstStyle/>
          <a:p>
            <a:r>
              <a:rPr lang="en-US" dirty="0"/>
              <a:t>Quality of conformance</a:t>
            </a:r>
            <a:endParaRPr lang="en-US" dirty="0"/>
          </a:p>
          <a:p>
            <a:pPr lvl="1">
              <a:buSzTx/>
              <a:buFont typeface="Arial" panose="020B0604020202020204" pitchFamily="34" charset="0"/>
              <a:buChar char="•"/>
            </a:pPr>
            <a:r>
              <a:rPr lang="en-US" dirty="0"/>
              <a:t>making sure product or service is produced according to design</a:t>
            </a:r>
            <a:endParaRPr lang="en-US" dirty="0"/>
          </a:p>
          <a:p>
            <a:pPr lvl="2">
              <a:buSzTx/>
            </a:pPr>
            <a:r>
              <a:rPr lang="en-US" dirty="0"/>
              <a:t>if new tires do not conform to specifications, they wobble</a:t>
            </a:r>
            <a:endParaRPr lang="en-US" dirty="0"/>
          </a:p>
          <a:p>
            <a:pPr lvl="2">
              <a:buSzTx/>
            </a:pPr>
            <a:r>
              <a:rPr lang="en-US" dirty="0"/>
              <a:t>if a hotel room is not clean when a guest checks in, hotel is not functioning according to  specifications of its design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80" name="Rectangle 3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Meaning of Quality</a:t>
            </a:r>
            <a:endParaRPr lang="en-US" dirty="0"/>
          </a:p>
        </p:txBody>
      </p:sp>
      <p:pic>
        <p:nvPicPr>
          <p:cNvPr id="828418" name="Picture 2" descr="fig_02_0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369300" cy="466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18028"/>
            <a:ext cx="5867400" cy="1143000"/>
          </a:xfrm>
        </p:spPr>
        <p:txBody>
          <a:bodyPr>
            <a:noAutofit/>
          </a:bodyPr>
          <a:lstStyle/>
          <a:p>
            <a:r>
              <a:rPr lang="en-US" dirty="0"/>
              <a:t>What Is Quality:</a:t>
            </a:r>
            <a:br>
              <a:rPr lang="en-US" dirty="0"/>
            </a:br>
            <a:r>
              <a:rPr lang="en-US" dirty="0"/>
              <a:t>A Final Perspective</a:t>
            </a:r>
            <a:endParaRPr lang="en-US" dirty="0"/>
          </a:p>
        </p:txBody>
      </p:sp>
      <p:sp>
        <p:nvSpPr>
          <p:cNvPr id="706563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600200"/>
            <a:ext cx="7772400" cy="3276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Customer’s and producer’s perspectives depend on each other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Producer’s perspective:</a:t>
            </a:r>
            <a:endParaRPr lang="en-US" sz="2800" dirty="0"/>
          </a:p>
          <a:p>
            <a:pPr lvl="1">
              <a:lnSpc>
                <a:spcPct val="90000"/>
              </a:lnSpc>
              <a:buSzPct val="90000"/>
              <a:buFont typeface="Arial" panose="020B0604020202020204" pitchFamily="34" charset="0"/>
              <a:buChar char="•"/>
            </a:pPr>
            <a:r>
              <a:rPr lang="en-US" sz="2400" dirty="0"/>
              <a:t>production process and COST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Customer’s perspective:</a:t>
            </a:r>
            <a:endParaRPr lang="en-US" sz="2800" dirty="0"/>
          </a:p>
          <a:p>
            <a:pPr lvl="1">
              <a:lnSpc>
                <a:spcPct val="90000"/>
              </a:lnSpc>
              <a:buSzPct val="90000"/>
              <a:buFont typeface="Arial" panose="020B0604020202020204" pitchFamily="34" charset="0"/>
              <a:buChar char="•"/>
            </a:pPr>
            <a:r>
              <a:rPr lang="en-US" sz="2400" dirty="0"/>
              <a:t>fitness for use and PRICE 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Customer’s view must dominate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41455" y="323834"/>
            <a:ext cx="8458200" cy="93427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Evolution of Quality Management:  Quality Gurus</a:t>
            </a:r>
            <a:endParaRPr lang="en-US" sz="4000" dirty="0"/>
          </a:p>
        </p:txBody>
      </p:sp>
      <p:sp>
        <p:nvSpPr>
          <p:cNvPr id="789508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1447800"/>
            <a:ext cx="8153400" cy="4572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Walter Shewhart</a:t>
            </a:r>
            <a:endParaRPr lang="en-US" sz="2400" dirty="0"/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 1920s, developed control charts</a:t>
            </a:r>
            <a:endParaRPr lang="en-US" sz="2000" dirty="0"/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Introduced term “</a:t>
            </a:r>
            <a:r>
              <a:rPr lang="en-US" sz="2000" i="1" dirty="0"/>
              <a:t>quality assurance” </a:t>
            </a:r>
            <a:endParaRPr lang="en-US" sz="2000" i="1" dirty="0"/>
          </a:p>
          <a:p>
            <a:pPr>
              <a:lnSpc>
                <a:spcPct val="80000"/>
              </a:lnSpc>
            </a:pPr>
            <a:r>
              <a:rPr lang="en-US" sz="2400" dirty="0"/>
              <a:t>W. Edwards Deming</a:t>
            </a:r>
            <a:r>
              <a:rPr lang="en-US" sz="2000" dirty="0"/>
              <a:t> </a:t>
            </a:r>
            <a:endParaRPr lang="en-US" sz="2000" dirty="0"/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Developed courses during WW II to teach statistical quality-control techniques to engineers and executives of military suppliers</a:t>
            </a:r>
            <a:endParaRPr lang="en-US" sz="2000" dirty="0"/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After war, began teaching statistical quality control to Japanese companies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Joseph M. Juran</a:t>
            </a:r>
            <a:endParaRPr lang="en-US" sz="2400" dirty="0"/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Followed Deming to Japan in 1954</a:t>
            </a:r>
            <a:endParaRPr lang="en-US" sz="2000" dirty="0"/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Focused on strategic quality planning </a:t>
            </a:r>
            <a:endParaRPr lang="en-US" sz="2000" dirty="0"/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Quality improvement achieved by focusing on projects to solve problems and securing breakthrough solutions</a:t>
            </a:r>
            <a:endParaRPr lang="en-US" sz="20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6" name="Rectangle 4"/>
          <p:cNvSpPr>
            <a:spLocks noGrp="1" noChangeArrowheads="1"/>
          </p:cNvSpPr>
          <p:nvPr>
            <p:ph type="title"/>
          </p:nvPr>
        </p:nvSpPr>
        <p:spPr>
          <a:xfrm>
            <a:off x="361544" y="273224"/>
            <a:ext cx="8458200" cy="1010823"/>
          </a:xfrm>
          <a:noFill/>
        </p:spPr>
        <p:txBody>
          <a:bodyPr>
            <a:normAutofit fontScale="90000"/>
          </a:bodyPr>
          <a:lstStyle/>
          <a:p>
            <a:r>
              <a:rPr lang="en-US" sz="4000" dirty="0"/>
              <a:t>Evolution of Quality Management: Quality Gurus</a:t>
            </a:r>
            <a:endParaRPr lang="en-US" sz="4000" dirty="0"/>
          </a:p>
        </p:txBody>
      </p:sp>
      <p:sp>
        <p:nvSpPr>
          <p:cNvPr id="791555" name="Rectangle 3"/>
          <p:cNvSpPr>
            <a:spLocks noGrp="1" noChangeArrowheads="1"/>
          </p:cNvSpPr>
          <p:nvPr>
            <p:ph idx="1"/>
          </p:nvPr>
        </p:nvSpPr>
        <p:spPr>
          <a:xfrm>
            <a:off x="486384" y="1601824"/>
            <a:ext cx="8153400" cy="388143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Armand V. Feigenbaum</a:t>
            </a:r>
            <a:endParaRPr lang="en-US" sz="24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In 1951, introduced concepts of total quality control and continuous quality improvement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Philip Crosby </a:t>
            </a:r>
            <a:endParaRPr lang="en-US" sz="24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In 1979, emphasized that costs of poor quality far outweigh cost of preventing poor quality</a:t>
            </a:r>
            <a:endParaRPr lang="en-US" sz="20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In 1984, defined absolutes of quality management—conformance to requirements, prevention, and “zero defects”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Kaoru Ishikawa</a:t>
            </a:r>
            <a:endParaRPr lang="en-US" sz="24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Promoted use of quality circles</a:t>
            </a:r>
            <a:endParaRPr lang="en-US" sz="20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Developed “fishbone” diagram </a:t>
            </a:r>
            <a:endParaRPr lang="en-US" sz="2000" dirty="0"/>
          </a:p>
          <a:p>
            <a:pPr lvl="1">
              <a:lnSpc>
                <a:spcPct val="80000"/>
              </a:lnSpc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Emphasized importance of internal customer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9" name="Rectangle 7"/>
          <p:cNvSpPr>
            <a:spLocks noGrp="1" noChangeArrowheads="1"/>
          </p:cNvSpPr>
          <p:nvPr>
            <p:ph type="title"/>
          </p:nvPr>
        </p:nvSpPr>
        <p:spPr>
          <a:xfrm>
            <a:off x="1895061" y="46383"/>
            <a:ext cx="5334000" cy="914400"/>
          </a:xfrm>
        </p:spPr>
        <p:txBody>
          <a:bodyPr/>
          <a:lstStyle/>
          <a:p>
            <a:r>
              <a:rPr lang="en-US" dirty="0"/>
              <a:t>Deming’s 14 Points</a:t>
            </a:r>
            <a:endParaRPr lang="en-US" dirty="0"/>
          </a:p>
        </p:txBody>
      </p:sp>
      <p:sp>
        <p:nvSpPr>
          <p:cNvPr id="709640" name="Rectangle 8"/>
          <p:cNvSpPr>
            <a:spLocks noChangeArrowheads="1"/>
          </p:cNvSpPr>
          <p:nvPr/>
        </p:nvSpPr>
        <p:spPr bwMode="auto">
          <a:xfrm>
            <a:off x="804659" y="1595121"/>
            <a:ext cx="7313613" cy="29717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anchor="t"/>
          <a:lstStyle/>
          <a:p>
            <a:pPr marL="663575" indent="-663575">
              <a:buClrTx/>
              <a:buFont typeface="Wingdings" panose="05000000000000000000" pitchFamily="2" charset="2"/>
              <a:buAutoNum type="arabicPeriod"/>
            </a:pPr>
            <a:r>
              <a:rPr lang="en-US" sz="2800" dirty="0">
                <a:effectLst/>
                <a:latin typeface="Arial" panose="020B0604020202020204" pitchFamily="34" charset="0"/>
              </a:rPr>
              <a:t>Create constancy of purpose</a:t>
            </a:r>
            <a:endParaRPr lang="en-US" sz="2800" dirty="0">
              <a:effectLst/>
              <a:latin typeface="Arial" panose="020B0604020202020204" pitchFamily="34" charset="0"/>
            </a:endParaRPr>
          </a:p>
          <a:p>
            <a:pPr marL="663575" indent="-663575">
              <a:buClrTx/>
              <a:buFont typeface="Wingdings" panose="05000000000000000000" pitchFamily="2" charset="2"/>
              <a:buAutoNum type="arabicPeriod"/>
            </a:pPr>
            <a:r>
              <a:rPr lang="en-US" sz="2800" dirty="0">
                <a:effectLst/>
                <a:latin typeface="Arial" panose="020B0604020202020204" pitchFamily="34" charset="0"/>
              </a:rPr>
              <a:t>Adopt philosophy of prevention</a:t>
            </a:r>
            <a:endParaRPr lang="en-US" sz="2800" dirty="0">
              <a:effectLst/>
              <a:latin typeface="Arial" panose="020B0604020202020204" pitchFamily="34" charset="0"/>
            </a:endParaRPr>
          </a:p>
          <a:p>
            <a:pPr marL="663575" indent="-663575">
              <a:buClrTx/>
              <a:buFont typeface="Wingdings" panose="05000000000000000000" pitchFamily="2" charset="2"/>
              <a:buAutoNum type="arabicPeriod"/>
            </a:pPr>
            <a:r>
              <a:rPr lang="en-US" sz="2800" dirty="0">
                <a:effectLst/>
                <a:latin typeface="Arial" panose="020B0604020202020204" pitchFamily="34" charset="0"/>
              </a:rPr>
              <a:t>Cease mass inspection</a:t>
            </a:r>
            <a:endParaRPr lang="en-US" sz="2800" dirty="0">
              <a:effectLst/>
              <a:latin typeface="Arial" panose="020B0604020202020204" pitchFamily="34" charset="0"/>
            </a:endParaRPr>
          </a:p>
          <a:p>
            <a:pPr marL="663575" indent="-663575">
              <a:buClrTx/>
              <a:buFont typeface="Wingdings" panose="05000000000000000000" pitchFamily="2" charset="2"/>
              <a:buAutoNum type="arabicPeriod"/>
            </a:pPr>
            <a:r>
              <a:rPr lang="en-US" sz="2800" dirty="0">
                <a:effectLst/>
                <a:latin typeface="Arial" panose="020B0604020202020204" pitchFamily="34" charset="0"/>
              </a:rPr>
              <a:t>Select a few suppliers based on quality</a:t>
            </a:r>
            <a:endParaRPr lang="en-US" sz="2800" dirty="0">
              <a:effectLst/>
              <a:latin typeface="Arial" panose="020B0604020202020204" pitchFamily="34" charset="0"/>
            </a:endParaRPr>
          </a:p>
          <a:p>
            <a:pPr marL="663575" indent="-663575">
              <a:buClrTx/>
              <a:buFont typeface="Wingdings" panose="05000000000000000000" pitchFamily="2" charset="2"/>
              <a:buAutoNum type="arabicPeriod"/>
            </a:pPr>
            <a:r>
              <a:rPr lang="en-US" sz="2800" dirty="0">
                <a:effectLst/>
                <a:latin typeface="Arial" panose="020B0604020202020204" pitchFamily="34" charset="0"/>
              </a:rPr>
              <a:t>Constantly improve system and workers</a:t>
            </a:r>
            <a:endParaRPr lang="en-US" sz="2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81" name="Rectangle 5"/>
          <p:cNvSpPr>
            <a:spLocks noGrp="1" noChangeArrowheads="1"/>
          </p:cNvSpPr>
          <p:nvPr>
            <p:ph type="title"/>
          </p:nvPr>
        </p:nvSpPr>
        <p:spPr>
          <a:xfrm>
            <a:off x="321366" y="112299"/>
            <a:ext cx="8458200" cy="792162"/>
          </a:xfrm>
          <a:noFill/>
        </p:spPr>
        <p:txBody>
          <a:bodyPr/>
          <a:lstStyle/>
          <a:p>
            <a:r>
              <a:rPr lang="en-US" dirty="0"/>
              <a:t>Deming’s 14 Points</a:t>
            </a:r>
            <a:endParaRPr lang="en-US" dirty="0"/>
          </a:p>
        </p:txBody>
      </p:sp>
      <p:sp>
        <p:nvSpPr>
          <p:cNvPr id="792580" name="Rectangle 4"/>
          <p:cNvSpPr>
            <a:spLocks noGrp="1" noChangeArrowheads="1"/>
          </p:cNvSpPr>
          <p:nvPr>
            <p:ph idx="1"/>
          </p:nvPr>
        </p:nvSpPr>
        <p:spPr>
          <a:xfrm>
            <a:off x="813021" y="1600200"/>
            <a:ext cx="7313613" cy="2819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663575" indent="-663575">
              <a:buFont typeface="Wingdings" panose="05000000000000000000" pitchFamily="2" charset="2"/>
              <a:buAutoNum type="arabicPeriod" startAt="6"/>
            </a:pPr>
            <a:r>
              <a:rPr lang="en-US" dirty="0">
                <a:solidFill>
                  <a:schemeClr val="tx1"/>
                </a:solidFill>
              </a:rPr>
              <a:t>Institute worker training</a:t>
            </a:r>
            <a:endParaRPr lang="en-US" dirty="0">
              <a:solidFill>
                <a:schemeClr val="tx1"/>
              </a:solidFill>
            </a:endParaRPr>
          </a:p>
          <a:p>
            <a:pPr marL="663575" indent="-663575">
              <a:buFont typeface="Wingdings" panose="05000000000000000000" pitchFamily="2" charset="2"/>
              <a:buAutoNum type="arabicPeriod" startAt="6"/>
            </a:pPr>
            <a:r>
              <a:rPr lang="en-US" dirty="0">
                <a:solidFill>
                  <a:schemeClr val="tx1"/>
                </a:solidFill>
              </a:rPr>
              <a:t>Instill leadership among supervisors</a:t>
            </a:r>
            <a:endParaRPr lang="en-US" dirty="0">
              <a:solidFill>
                <a:schemeClr val="tx1"/>
              </a:solidFill>
            </a:endParaRPr>
          </a:p>
          <a:p>
            <a:pPr marL="663575" indent="-663575">
              <a:buFont typeface="Wingdings" panose="05000000000000000000" pitchFamily="2" charset="2"/>
              <a:buAutoNum type="arabicPeriod" startAt="6"/>
            </a:pPr>
            <a:r>
              <a:rPr lang="en-US" dirty="0">
                <a:solidFill>
                  <a:schemeClr val="tx1"/>
                </a:solidFill>
              </a:rPr>
              <a:t>Eliminate fear among employees</a:t>
            </a:r>
            <a:endParaRPr lang="en-US" dirty="0">
              <a:solidFill>
                <a:schemeClr val="tx1"/>
              </a:solidFill>
            </a:endParaRPr>
          </a:p>
          <a:p>
            <a:pPr marL="663575" indent="-663575">
              <a:buFont typeface="Wingdings" panose="05000000000000000000" pitchFamily="2" charset="2"/>
              <a:buAutoNum type="arabicPeriod" startAt="6"/>
            </a:pPr>
            <a:r>
              <a:rPr lang="en-US" dirty="0">
                <a:solidFill>
                  <a:schemeClr val="tx1"/>
                </a:solidFill>
              </a:rPr>
              <a:t>Eliminate barriers between departments</a:t>
            </a:r>
            <a:endParaRPr lang="en-US" dirty="0">
              <a:solidFill>
                <a:schemeClr val="tx1"/>
              </a:solidFill>
            </a:endParaRPr>
          </a:p>
          <a:p>
            <a:pPr marL="663575" indent="-663575">
              <a:buFont typeface="Wingdings" panose="05000000000000000000" pitchFamily="2" charset="2"/>
              <a:buAutoNum type="arabicPeriod" startAt="6"/>
            </a:pPr>
            <a:r>
              <a:rPr lang="en-US" dirty="0">
                <a:solidFill>
                  <a:schemeClr val="tx1"/>
                </a:solidFill>
              </a:rPr>
              <a:t>Eliminate slogans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5" name="Rectangle 5"/>
          <p:cNvSpPr>
            <a:spLocks noGrp="1" noChangeArrowheads="1"/>
          </p:cNvSpPr>
          <p:nvPr>
            <p:ph type="title"/>
          </p:nvPr>
        </p:nvSpPr>
        <p:spPr>
          <a:xfrm>
            <a:off x="334617" y="111877"/>
            <a:ext cx="8458200" cy="792162"/>
          </a:xfrm>
          <a:noFill/>
        </p:spPr>
        <p:txBody>
          <a:bodyPr/>
          <a:lstStyle/>
          <a:p>
            <a:r>
              <a:rPr lang="en-US" dirty="0"/>
              <a:t>Deming’s 14 Points</a:t>
            </a:r>
            <a:endParaRPr lang="en-US" dirty="0"/>
          </a:p>
        </p:txBody>
      </p:sp>
      <p:sp>
        <p:nvSpPr>
          <p:cNvPr id="793604" name="Rectangle 4"/>
          <p:cNvSpPr>
            <a:spLocks noGrp="1" noChangeArrowheads="1"/>
          </p:cNvSpPr>
          <p:nvPr>
            <p:ph idx="1"/>
          </p:nvPr>
        </p:nvSpPr>
        <p:spPr>
          <a:xfrm>
            <a:off x="797560" y="1596443"/>
            <a:ext cx="8077200" cy="3107637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663575" indent="-663575">
              <a:buFont typeface="Wingdings" panose="05000000000000000000" pitchFamily="2" charset="2"/>
              <a:buAutoNum type="arabicPeriod" startAt="11"/>
            </a:pPr>
            <a:r>
              <a:rPr lang="en-US" dirty="0">
                <a:solidFill>
                  <a:schemeClr val="tx1"/>
                </a:solidFill>
              </a:rPr>
              <a:t>Eliminate numerical quotas</a:t>
            </a:r>
            <a:endParaRPr lang="en-US" dirty="0">
              <a:solidFill>
                <a:schemeClr val="tx1"/>
              </a:solidFill>
            </a:endParaRPr>
          </a:p>
          <a:p>
            <a:pPr marL="663575" indent="-663575">
              <a:buFont typeface="Wingdings" panose="05000000000000000000" pitchFamily="2" charset="2"/>
              <a:buAutoNum type="arabicPeriod" startAt="11"/>
            </a:pPr>
            <a:r>
              <a:rPr lang="en-US" dirty="0">
                <a:solidFill>
                  <a:schemeClr val="tx1"/>
                </a:solidFill>
              </a:rPr>
              <a:t>Enhance worker pride</a:t>
            </a:r>
            <a:endParaRPr lang="en-US" dirty="0">
              <a:solidFill>
                <a:schemeClr val="tx1"/>
              </a:solidFill>
            </a:endParaRPr>
          </a:p>
          <a:p>
            <a:pPr marL="663575" indent="-663575">
              <a:buFont typeface="Wingdings" panose="05000000000000000000" pitchFamily="2" charset="2"/>
              <a:buAutoNum type="arabicPeriod" startAt="11"/>
            </a:pPr>
            <a:r>
              <a:rPr lang="en-US" dirty="0">
                <a:solidFill>
                  <a:schemeClr val="tx1"/>
                </a:solidFill>
              </a:rPr>
              <a:t>Institute vigorous training and education programs</a:t>
            </a:r>
            <a:endParaRPr lang="en-US" dirty="0">
              <a:solidFill>
                <a:schemeClr val="tx1"/>
              </a:solidFill>
            </a:endParaRPr>
          </a:p>
          <a:p>
            <a:pPr marL="663575" indent="-663575">
              <a:buFont typeface="Wingdings" panose="05000000000000000000" pitchFamily="2" charset="2"/>
              <a:buAutoNum type="arabicPeriod" startAt="11"/>
            </a:pPr>
            <a:r>
              <a:rPr lang="en-US" dirty="0">
                <a:solidFill>
                  <a:schemeClr val="tx1"/>
                </a:solidFill>
              </a:rPr>
              <a:t>Develop a commitment from top management to implement  above 13 points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dirty="0"/>
              <a:t> Deming Wheel: PDCA Cycle</a:t>
            </a:r>
            <a:endParaRPr lang="en-US" dirty="0"/>
          </a:p>
        </p:txBody>
      </p:sp>
      <p:pic>
        <p:nvPicPr>
          <p:cNvPr id="829442" name="Picture 2" descr="fig_02_0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838200"/>
            <a:ext cx="5791200" cy="550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1" name="Rectangle 3"/>
          <p:cNvSpPr>
            <a:spLocks noGrp="1" noChangeArrowheads="1"/>
          </p:cNvSpPr>
          <p:nvPr>
            <p:ph type="title"/>
          </p:nvPr>
        </p:nvSpPr>
        <p:spPr>
          <a:xfrm>
            <a:off x="341244" y="145649"/>
            <a:ext cx="8458200" cy="792162"/>
          </a:xfrm>
          <a:noFill/>
        </p:spPr>
        <p:txBody>
          <a:bodyPr lIns="90488" tIns="44450" rIns="90488" bIns="44450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Quality Tools</a:t>
            </a:r>
            <a:endParaRPr lang="en-US" dirty="0"/>
          </a:p>
        </p:txBody>
      </p:sp>
      <p:sp>
        <p:nvSpPr>
          <p:cNvPr id="805999" name="Rectangle 111"/>
          <p:cNvSpPr>
            <a:spLocks noGrp="1" noChangeArrowheads="1"/>
          </p:cNvSpPr>
          <p:nvPr>
            <p:ph sz="half" idx="1"/>
          </p:nvPr>
        </p:nvSpPr>
        <p:spPr>
          <a:xfrm>
            <a:off x="447040" y="1209040"/>
            <a:ext cx="3657600" cy="2971800"/>
          </a:xfrm>
        </p:spPr>
        <p:txBody>
          <a:bodyPr/>
          <a:lstStyle/>
          <a:p>
            <a:r>
              <a:rPr lang="en-US" dirty="0"/>
              <a:t>Process Flow Chart</a:t>
            </a:r>
            <a:endParaRPr lang="en-US" dirty="0"/>
          </a:p>
          <a:p>
            <a:r>
              <a:rPr lang="en-US" dirty="0"/>
              <a:t>Cause-and-Effect Diagram</a:t>
            </a:r>
            <a:endParaRPr lang="en-US" dirty="0"/>
          </a:p>
          <a:p>
            <a:r>
              <a:rPr lang="en-US" dirty="0"/>
              <a:t>Check Sheet</a:t>
            </a:r>
            <a:endParaRPr lang="en-US" dirty="0"/>
          </a:p>
          <a:p>
            <a:r>
              <a:rPr lang="en-US" dirty="0"/>
              <a:t>Pareto Analysis</a:t>
            </a:r>
            <a:endParaRPr lang="en-US" dirty="0"/>
          </a:p>
        </p:txBody>
      </p:sp>
      <p:sp>
        <p:nvSpPr>
          <p:cNvPr id="806000" name="Rectangle 112"/>
          <p:cNvSpPr>
            <a:spLocks noGrp="1" noChangeArrowheads="1"/>
          </p:cNvSpPr>
          <p:nvPr>
            <p:ph sz="half" idx="2"/>
          </p:nvPr>
        </p:nvSpPr>
        <p:spPr>
          <a:xfrm>
            <a:off x="4638040" y="1209040"/>
            <a:ext cx="3886200" cy="2209800"/>
          </a:xfrm>
        </p:spPr>
        <p:txBody>
          <a:bodyPr/>
          <a:lstStyle/>
          <a:p>
            <a:r>
              <a:rPr lang="en-US" dirty="0"/>
              <a:t>Histogram</a:t>
            </a:r>
            <a:endParaRPr lang="en-US" dirty="0"/>
          </a:p>
          <a:p>
            <a:r>
              <a:rPr lang="en-US" dirty="0"/>
              <a:t>Scatter Diagram</a:t>
            </a:r>
            <a:endParaRPr lang="en-US" dirty="0"/>
          </a:p>
          <a:p>
            <a:r>
              <a:rPr lang="en-US" dirty="0"/>
              <a:t>Statistical Process</a:t>
            </a:r>
            <a:endParaRPr lang="en-US" dirty="0"/>
          </a:p>
          <a:p>
            <a:pPr>
              <a:buFont typeface="Wingdings" panose="05000000000000000000" pitchFamily="2" charset="2"/>
              <a:buNone/>
            </a:pPr>
            <a:r>
              <a:rPr lang="en-US" dirty="0"/>
              <a:t>	Control Chart</a:t>
            </a:r>
            <a:endParaRPr lang="en-US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19878"/>
            <a:ext cx="3657600" cy="944563"/>
          </a:xfrm>
          <a:noFill/>
        </p:spPr>
        <p:txBody>
          <a:bodyPr lIns="90488" tIns="44450" rIns="90488" bIns="44450"/>
          <a:lstStyle/>
          <a:p>
            <a:r>
              <a:rPr lang="en-US" dirty="0"/>
              <a:t>Flow Chart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7520" y="1219200"/>
            <a:ext cx="8229600" cy="4525963"/>
          </a:xfrm>
        </p:spPr>
        <p:txBody>
          <a:bodyPr/>
          <a:lstStyle/>
          <a:p>
            <a:r>
              <a:rPr lang="en-US" dirty="0"/>
              <a:t>A diagram of the steps in a process</a:t>
            </a:r>
            <a:endParaRPr lang="en-US" dirty="0"/>
          </a:p>
          <a:p>
            <a:r>
              <a:rPr lang="en-US" dirty="0"/>
              <a:t>Helps</a:t>
            </a:r>
            <a:r>
              <a:rPr lang="en-US" baseline="0" dirty="0"/>
              <a:t> focus on location</a:t>
            </a:r>
            <a:r>
              <a:rPr lang="en-US" dirty="0"/>
              <a:t> of problem in a process</a:t>
            </a:r>
            <a:endParaRPr lang="en-US" dirty="0"/>
          </a:p>
        </p:txBody>
      </p:sp>
      <p:pic>
        <p:nvPicPr>
          <p:cNvPr id="829475" name="Picture 3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87"/>
          <a:stretch>
            <a:fillRect/>
          </a:stretch>
        </p:blipFill>
        <p:spPr bwMode="auto">
          <a:xfrm>
            <a:off x="2819400" y="2362201"/>
            <a:ext cx="3775166" cy="2590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106542"/>
            <a:ext cx="7378700" cy="827314"/>
          </a:xfrm>
          <a:noFill/>
        </p:spPr>
        <p:txBody>
          <a:bodyPr lIns="90488" tIns="44450" rIns="90488" bIns="44450"/>
          <a:lstStyle/>
          <a:p>
            <a:r>
              <a:rPr lang="en-US" dirty="0"/>
              <a:t>Cause-and-Effect Diagram </a:t>
            </a:r>
            <a:endParaRPr lang="en-US" dirty="0"/>
          </a:p>
        </p:txBody>
      </p:sp>
      <p:sp>
        <p:nvSpPr>
          <p:cNvPr id="831547" name="Rectangle 59"/>
          <p:cNvSpPr>
            <a:spLocks noGrp="1" noChangeArrowheads="1"/>
          </p:cNvSpPr>
          <p:nvPr>
            <p:ph type="body" sz="half" idx="1"/>
          </p:nvPr>
        </p:nvSpPr>
        <p:spPr>
          <a:xfrm>
            <a:off x="454608" y="1250008"/>
            <a:ext cx="8105775" cy="762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Cause-and-effect diagram (“fishbone” diagram)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chart showing different categories of problem causes</a:t>
            </a:r>
            <a:endParaRPr lang="en-US" dirty="0"/>
          </a:p>
        </p:txBody>
      </p:sp>
      <p:pic>
        <p:nvPicPr>
          <p:cNvPr id="831555" name="Picture 67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768" y="2240608"/>
            <a:ext cx="7620000" cy="3783013"/>
          </a:xfrm>
          <a:noFill/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859972" y="87086"/>
            <a:ext cx="7378700" cy="838200"/>
          </a:xfrm>
        </p:spPr>
        <p:txBody>
          <a:bodyPr/>
          <a:lstStyle/>
          <a:p>
            <a:r>
              <a:rPr lang="en-US" dirty="0"/>
              <a:t>Cause-and-Effect Matrix</a:t>
            </a:r>
            <a:endParaRPr lang="en-US" dirty="0"/>
          </a:p>
        </p:txBody>
      </p:sp>
      <p:sp>
        <p:nvSpPr>
          <p:cNvPr id="83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47040" y="1260428"/>
            <a:ext cx="7958138" cy="91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Cause-and-effect matrix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grid used to prioritize causes of quality problems</a:t>
            </a:r>
            <a:endParaRPr lang="en-US" sz="24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590800"/>
            <a:ext cx="7339820" cy="2667000"/>
          </a:xfr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870858" y="97970"/>
            <a:ext cx="7378700" cy="762000"/>
          </a:xfrm>
          <a:noFill/>
        </p:spPr>
        <p:txBody>
          <a:bodyPr lIns="90488" tIns="44450" rIns="90488" bIns="44450"/>
          <a:lstStyle/>
          <a:p>
            <a:r>
              <a:rPr lang="en-US" dirty="0"/>
              <a:t>Check Sheets and Histograms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41960" y="1211096"/>
            <a:ext cx="4572000" cy="2773363"/>
          </a:xfrm>
        </p:spPr>
        <p:txBody>
          <a:bodyPr>
            <a:noAutofit/>
          </a:bodyPr>
          <a:lstStyle/>
          <a:p>
            <a:r>
              <a:rPr lang="en-US" dirty="0"/>
              <a:t>Tally</a:t>
            </a:r>
            <a:r>
              <a:rPr lang="en-US" baseline="0" dirty="0"/>
              <a:t> number of defects from a list of causes</a:t>
            </a:r>
            <a:endParaRPr lang="en-US" baseline="0" dirty="0"/>
          </a:p>
          <a:p>
            <a:endParaRPr lang="en-US" baseline="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Frequency diagram of data for quality problem</a:t>
            </a:r>
            <a:endParaRPr lang="en-US" dirty="0"/>
          </a:p>
        </p:txBody>
      </p:sp>
      <p:pic>
        <p:nvPicPr>
          <p:cNvPr id="836624" name="Picture 1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56"/>
          <a:stretch>
            <a:fillRect/>
          </a:stretch>
        </p:blipFill>
        <p:spPr bwMode="auto">
          <a:xfrm>
            <a:off x="5257800" y="1257133"/>
            <a:ext cx="3352800" cy="178752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</p:pic>
      <p:pic>
        <p:nvPicPr>
          <p:cNvPr id="836625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56"/>
          <a:stretch>
            <a:fillRect/>
          </a:stretch>
        </p:blipFill>
        <p:spPr bwMode="auto">
          <a:xfrm>
            <a:off x="5257800" y="3497096"/>
            <a:ext cx="3352800" cy="19923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66" name="Rectangle 10"/>
          <p:cNvSpPr>
            <a:spLocks noGrp="1" noChangeArrowheads="1"/>
          </p:cNvSpPr>
          <p:nvPr>
            <p:ph type="title"/>
          </p:nvPr>
        </p:nvSpPr>
        <p:spPr>
          <a:xfrm>
            <a:off x="881744" y="127789"/>
            <a:ext cx="7378700" cy="740228"/>
          </a:xfrm>
          <a:noFill/>
        </p:spPr>
        <p:txBody>
          <a:bodyPr lIns="90488" tIns="44450" rIns="90488" bIns="44450"/>
          <a:lstStyle/>
          <a:p>
            <a:r>
              <a:rPr lang="en-US" dirty="0"/>
              <a:t>Pareto Analysis</a:t>
            </a:r>
            <a:endParaRPr lang="en-US" dirty="0"/>
          </a:p>
        </p:txBody>
      </p:sp>
      <p:sp>
        <p:nvSpPr>
          <p:cNvPr id="838667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7432"/>
            <a:ext cx="7958138" cy="1062038"/>
          </a:xfrm>
        </p:spPr>
        <p:txBody>
          <a:bodyPr/>
          <a:lstStyle/>
          <a:p>
            <a:r>
              <a:rPr lang="en-US" sz="2800" dirty="0"/>
              <a:t>Pareto analysis</a:t>
            </a:r>
            <a:endParaRPr lang="en-US" sz="2800" dirty="0"/>
          </a:p>
          <a:p>
            <a:pPr lvl="1"/>
            <a:r>
              <a:rPr lang="en-US" sz="2400" dirty="0"/>
              <a:t>most quality problems result from a few causes</a:t>
            </a:r>
            <a:endParaRPr lang="en-US" sz="2400" dirty="0"/>
          </a:p>
        </p:txBody>
      </p:sp>
      <p:pic>
        <p:nvPicPr>
          <p:cNvPr id="838669" name="Picture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2286000"/>
            <a:ext cx="7847173" cy="3245307"/>
          </a:xfrm>
          <a:noFill/>
          <a:effectLst>
            <a:outerShdw dist="53882" dir="2700000" algn="ctr" rotWithShape="0">
              <a:srgbClr val="000000"/>
            </a:outerShdw>
          </a:effectLst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  <p:pic>
        <p:nvPicPr>
          <p:cNvPr id="830466" name="Picture 2" descr="fig_02_06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599"/>
            <a:ext cx="5364231" cy="611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0741" name="Rectangle 37"/>
          <p:cNvSpPr>
            <a:spLocks noGrp="1" noChangeArrowheads="1"/>
          </p:cNvSpPr>
          <p:nvPr>
            <p:ph type="title"/>
          </p:nvPr>
        </p:nvSpPr>
        <p:spPr>
          <a:xfrm>
            <a:off x="1905000" y="9939"/>
            <a:ext cx="5334000" cy="990600"/>
          </a:xfrm>
          <a:noFill/>
        </p:spPr>
        <p:txBody>
          <a:bodyPr lIns="90488" tIns="44450" rIns="90488" bIns="44450"/>
          <a:lstStyle/>
          <a:p>
            <a:r>
              <a:rPr lang="en-US" dirty="0"/>
              <a:t>Pareto Chart</a:t>
            </a:r>
            <a:endParaRPr lang="en-US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877405" y="76200"/>
            <a:ext cx="7378700" cy="838200"/>
          </a:xfrm>
          <a:noFill/>
        </p:spPr>
        <p:txBody>
          <a:bodyPr lIns="90488" tIns="44450" rIns="90488" bIns="44450"/>
          <a:lstStyle/>
          <a:p>
            <a:r>
              <a:rPr lang="en-US" dirty="0"/>
              <a:t>Scatter Diagram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198880"/>
            <a:ext cx="8305800" cy="4525963"/>
          </a:xfrm>
        </p:spPr>
        <p:txBody>
          <a:bodyPr/>
          <a:lstStyle/>
          <a:p>
            <a:r>
              <a:rPr lang="en-US" dirty="0"/>
              <a:t>Graph showing relationship between 2 variables in a process</a:t>
            </a:r>
            <a:endParaRPr lang="en-US" dirty="0"/>
          </a:p>
          <a:p>
            <a:r>
              <a:rPr lang="en-US" dirty="0"/>
              <a:t>Identifies pattern that may cause a quality problem</a:t>
            </a:r>
            <a:endParaRPr lang="en-US" dirty="0"/>
          </a:p>
        </p:txBody>
      </p:sp>
      <p:pic>
        <p:nvPicPr>
          <p:cNvPr id="843835" name="Picture 59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30"/>
          <a:stretch>
            <a:fillRect/>
          </a:stretch>
        </p:blipFill>
        <p:spPr bwMode="auto">
          <a:xfrm>
            <a:off x="3138928" y="3048000"/>
            <a:ext cx="3294529" cy="2286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32114" y="96523"/>
            <a:ext cx="6886575" cy="838198"/>
          </a:xfrm>
          <a:noFill/>
        </p:spPr>
        <p:txBody>
          <a:bodyPr lIns="90488" tIns="44450" rIns="90488" bIns="44450"/>
          <a:lstStyle/>
          <a:p>
            <a:r>
              <a:rPr lang="en-US" dirty="0"/>
              <a:t>Control Chart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2280" y="1201369"/>
            <a:ext cx="8763000" cy="1905000"/>
          </a:xfrm>
        </p:spPr>
        <p:txBody>
          <a:bodyPr/>
          <a:lstStyle/>
          <a:p>
            <a:r>
              <a:rPr lang="en-US" dirty="0"/>
              <a:t>A chart with statistical upper and lower limits</a:t>
            </a:r>
            <a:endParaRPr lang="en-US" dirty="0"/>
          </a:p>
          <a:p>
            <a:r>
              <a:rPr lang="en-US" dirty="0"/>
              <a:t>If sample statistics remain between these limits we assume the process is in control</a:t>
            </a:r>
            <a:endParaRPr lang="en-US" dirty="0"/>
          </a:p>
        </p:txBody>
      </p:sp>
      <p:pic>
        <p:nvPicPr>
          <p:cNvPr id="845896" name="Picture 7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30"/>
          <a:stretch>
            <a:fillRect/>
          </a:stretch>
        </p:blipFill>
        <p:spPr bwMode="auto">
          <a:xfrm>
            <a:off x="2699658" y="2924784"/>
            <a:ext cx="3320142" cy="189722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outerShdw dist="53882" dir="2700000" algn="ctr" rotWithShape="0">
              <a:srgbClr val="000000"/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37456" y="111352"/>
            <a:ext cx="8458200" cy="792162"/>
          </a:xfrm>
        </p:spPr>
        <p:txBody>
          <a:bodyPr/>
          <a:lstStyle/>
          <a:p>
            <a:r>
              <a:rPr lang="en-US" dirty="0"/>
              <a:t>TQM and QMS</a:t>
            </a:r>
            <a:endParaRPr lang="en-US" dirty="0"/>
          </a:p>
        </p:txBody>
      </p:sp>
      <p:sp>
        <p:nvSpPr>
          <p:cNvPr id="716803" name="Rectangle 3"/>
          <p:cNvSpPr>
            <a:spLocks noGrp="1" noChangeArrowheads="1"/>
          </p:cNvSpPr>
          <p:nvPr>
            <p:ph idx="1"/>
          </p:nvPr>
        </p:nvSpPr>
        <p:spPr>
          <a:xfrm>
            <a:off x="464458" y="1259840"/>
            <a:ext cx="83058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Total Quality Management (TQM)</a:t>
            </a:r>
            <a:endParaRPr lang="en-US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customer-oriented, leadership, strategic planning, employee responsibility, continuous improvement, cooperation, statistical methods, and training and education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Quality Management System (QMS)</a:t>
            </a:r>
            <a:endParaRPr lang="en-US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system to achieve customer satisfaction that complements other company systems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TQM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/>
              <a:t>Quality can and muse be </a:t>
            </a:r>
            <a:r>
              <a:rPr lang="en-US" i="1" dirty="0"/>
              <a:t>managed</a:t>
            </a:r>
            <a:endParaRPr lang="en-US" i="1" dirty="0"/>
          </a:p>
          <a:p>
            <a:r>
              <a:rPr lang="en-US" dirty="0"/>
              <a:t>The </a:t>
            </a:r>
            <a:r>
              <a:rPr lang="en-US" i="1" dirty="0"/>
              <a:t>customer</a:t>
            </a:r>
            <a:r>
              <a:rPr lang="en-US" dirty="0"/>
              <a:t> defines quality</a:t>
            </a:r>
            <a:endParaRPr lang="en-US" dirty="0"/>
          </a:p>
          <a:p>
            <a:r>
              <a:rPr lang="en-US" dirty="0"/>
              <a:t>Management must be involved and provide </a:t>
            </a:r>
            <a:r>
              <a:rPr lang="en-US" i="1" dirty="0"/>
              <a:t>leadership</a:t>
            </a:r>
            <a:endParaRPr lang="en-US" i="1" dirty="0"/>
          </a:p>
          <a:p>
            <a:r>
              <a:rPr lang="en-US" dirty="0"/>
              <a:t>Continuous quality improvements is “the” </a:t>
            </a:r>
            <a:r>
              <a:rPr lang="en-US" i="1" dirty="0"/>
              <a:t>strategic</a:t>
            </a:r>
            <a:r>
              <a:rPr lang="en-US" dirty="0"/>
              <a:t> goal</a:t>
            </a:r>
            <a:endParaRPr lang="en-US" dirty="0"/>
          </a:p>
          <a:p>
            <a:r>
              <a:rPr lang="en-US" dirty="0"/>
              <a:t>Quality problems are found in processes</a:t>
            </a:r>
            <a:endParaRPr lang="en-US" dirty="0"/>
          </a:p>
          <a:p>
            <a:r>
              <a:rPr lang="en-US" dirty="0"/>
              <a:t>The quality standard is “no defects”</a:t>
            </a:r>
            <a:endParaRPr lang="en-US" dirty="0"/>
          </a:p>
          <a:p>
            <a:r>
              <a:rPr lang="en-US" dirty="0"/>
              <a:t>Quality must be </a:t>
            </a:r>
            <a:r>
              <a:rPr lang="en-US" i="1" dirty="0"/>
              <a:t>measured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088" y="170232"/>
            <a:ext cx="8458200" cy="1227586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Focus of Quality Management— Customers</a:t>
            </a:r>
            <a:endParaRPr lang="en-US" sz="4000" dirty="0"/>
          </a:p>
        </p:txBody>
      </p:sp>
      <p:sp>
        <p:nvSpPr>
          <p:cNvPr id="849924" name="Rectangle 4"/>
          <p:cNvSpPr>
            <a:spLocks noGrp="1" noChangeArrowheads="1"/>
          </p:cNvSpPr>
          <p:nvPr>
            <p:ph idx="1"/>
          </p:nvPr>
        </p:nvSpPr>
        <p:spPr>
          <a:xfrm>
            <a:off x="482600" y="1295400"/>
            <a:ext cx="8686800" cy="4494176"/>
          </a:xfrm>
          <a:noFill/>
        </p:spPr>
        <p:txBody>
          <a:bodyPr>
            <a:normAutofit/>
          </a:bodyPr>
          <a:lstStyle/>
          <a:p>
            <a:r>
              <a:rPr lang="en-US" dirty="0"/>
              <a:t>TQM and QMSs</a:t>
            </a:r>
            <a:endParaRPr lang="en-US" dirty="0"/>
          </a:p>
          <a:p>
            <a:pPr lvl="1"/>
            <a:r>
              <a:rPr lang="en-US" dirty="0"/>
              <a:t>serve to achieve customer satisfaction</a:t>
            </a:r>
            <a:endParaRPr lang="en-US" dirty="0"/>
          </a:p>
          <a:p>
            <a:r>
              <a:rPr lang="en-US" dirty="0"/>
              <a:t>Satisfied customers are less likely to switch to a competitor</a:t>
            </a:r>
            <a:endParaRPr lang="en-US" dirty="0"/>
          </a:p>
          <a:p>
            <a:r>
              <a:rPr lang="en-US" dirty="0"/>
              <a:t>It costs 5-6 times more to attract new customers as to keep an existing one</a:t>
            </a:r>
            <a:endParaRPr lang="en-US" dirty="0"/>
          </a:p>
          <a:p>
            <a:r>
              <a:rPr lang="en-US" dirty="0"/>
              <a:t>94-96% of dissatisfied customers don’t complain</a:t>
            </a:r>
            <a:endParaRPr lang="en-US" dirty="0"/>
          </a:p>
          <a:p>
            <a:r>
              <a:rPr lang="en-US" dirty="0"/>
              <a:t>Small increases in customer retention mean large increases in profits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Satisfaction</a:t>
            </a:r>
            <a:endParaRPr lang="en-US" dirty="0"/>
          </a:p>
        </p:txBody>
      </p:sp>
      <p:pic>
        <p:nvPicPr>
          <p:cNvPr id="831490" name="Picture 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02314"/>
            <a:ext cx="8176515" cy="352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Satisfaction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82320"/>
            <a:ext cx="8207493" cy="4051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27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/>
              <a:t>Quality Management in the </a:t>
            </a:r>
            <a:br>
              <a:rPr lang="en-US" dirty="0"/>
            </a:br>
            <a:r>
              <a:rPr lang="en-US" dirty="0"/>
              <a:t>Supply 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Companies need support of their suppliers to satisfy their customers</a:t>
            </a:r>
            <a:endParaRPr lang="en-US" dirty="0"/>
          </a:p>
          <a:p>
            <a:r>
              <a:rPr lang="en-US" dirty="0"/>
              <a:t>Reduce the number of suppliers</a:t>
            </a:r>
            <a:endParaRPr lang="en-US" dirty="0"/>
          </a:p>
          <a:p>
            <a:r>
              <a:rPr lang="en-US" dirty="0"/>
              <a:t>Partnering</a:t>
            </a:r>
            <a:endParaRPr lang="en-US" dirty="0"/>
          </a:p>
          <a:p>
            <a:pPr lvl="1"/>
            <a:r>
              <a:rPr lang="en-US" dirty="0"/>
              <a:t>a relationship between a company and its supplier based on mutual quality standards</a:t>
            </a: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6744"/>
            <a:ext cx="8229600" cy="1143000"/>
          </a:xfrm>
        </p:spPr>
        <p:txBody>
          <a:bodyPr/>
          <a:lstStyle/>
          <a:p>
            <a:r>
              <a:rPr lang="en-US" dirty="0"/>
              <a:t>Measuring Customer Satisfaction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360" y="1209040"/>
            <a:ext cx="8229600" cy="4525963"/>
          </a:xfrm>
        </p:spPr>
        <p:txBody>
          <a:bodyPr/>
          <a:lstStyle/>
          <a:p>
            <a:r>
              <a:rPr lang="en-US" dirty="0"/>
              <a:t>An important component of any QMS</a:t>
            </a:r>
            <a:endParaRPr lang="en-US" dirty="0"/>
          </a:p>
          <a:p>
            <a:r>
              <a:rPr lang="en-US" dirty="0"/>
              <a:t>Use customer surveys to hear “Voice of the Customer”</a:t>
            </a:r>
            <a:endParaRPr lang="en-US" dirty="0"/>
          </a:p>
          <a:p>
            <a:r>
              <a:rPr lang="en-US" dirty="0"/>
              <a:t>American Customer Satisfaction Index (ACSI)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8872"/>
            <a:ext cx="8229600" cy="1143000"/>
          </a:xfrm>
        </p:spPr>
        <p:txBody>
          <a:bodyPr>
            <a:noAutofit/>
          </a:bodyPr>
          <a:lstStyle/>
          <a:p>
            <a:r>
              <a:rPr lang="en-US" dirty="0"/>
              <a:t>Role of Employees in Quality Improvement</a:t>
            </a:r>
            <a:endParaRPr lang="en-US" dirty="0"/>
          </a:p>
        </p:txBody>
      </p:sp>
      <p:sp>
        <p:nvSpPr>
          <p:cNvPr id="717827" name="Rectangle 3"/>
          <p:cNvSpPr>
            <a:spLocks noGrp="1" noChangeArrowheads="1"/>
          </p:cNvSpPr>
          <p:nvPr>
            <p:ph idx="1"/>
          </p:nvPr>
        </p:nvSpPr>
        <p:spPr>
          <a:xfrm>
            <a:off x="447040" y="16002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Participative problem solving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employees involved in  quality-management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every employee has undergone extensive training to provide quality service to Disney’s guests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Kaizen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involves everyone in process of continuous improvement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employees determining solutions to their own problems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705" name="Rectangle 33"/>
          <p:cNvSpPr>
            <a:spLocks noGrp="1" noChangeArrowheads="1"/>
          </p:cNvSpPr>
          <p:nvPr>
            <p:ph type="title"/>
          </p:nvPr>
        </p:nvSpPr>
        <p:spPr>
          <a:xfrm>
            <a:off x="337456" y="133124"/>
            <a:ext cx="8458200" cy="715962"/>
          </a:xfrm>
        </p:spPr>
        <p:txBody>
          <a:bodyPr>
            <a:normAutofit/>
          </a:bodyPr>
          <a:lstStyle/>
          <a:p>
            <a:r>
              <a:rPr lang="en-US" dirty="0"/>
              <a:t>Quality Circles</a:t>
            </a:r>
            <a:endParaRPr lang="en-US" dirty="0"/>
          </a:p>
        </p:txBody>
      </p:sp>
      <p:sp>
        <p:nvSpPr>
          <p:cNvPr id="796709" name="Rectangle 37"/>
          <p:cNvSpPr>
            <a:spLocks noGrp="1" noChangeArrowheads="1"/>
          </p:cNvSpPr>
          <p:nvPr>
            <p:ph idx="1"/>
          </p:nvPr>
        </p:nvSpPr>
        <p:spPr>
          <a:xfrm>
            <a:off x="457200" y="1209040"/>
            <a:ext cx="4267200" cy="3581400"/>
          </a:xfrm>
        </p:spPr>
        <p:txBody>
          <a:bodyPr>
            <a:normAutofit/>
          </a:bodyPr>
          <a:lstStyle/>
          <a:p>
            <a:r>
              <a:rPr lang="en-US" dirty="0"/>
              <a:t>Voluntary group of workers and supervisors from same area  who address quality problems</a:t>
            </a:r>
            <a:endParaRPr lang="en-US" dirty="0"/>
          </a:p>
        </p:txBody>
      </p:sp>
      <p:grpSp>
        <p:nvGrpSpPr>
          <p:cNvPr id="796713" name="Group 41"/>
          <p:cNvGrpSpPr/>
          <p:nvPr/>
        </p:nvGrpSpPr>
        <p:grpSpPr bwMode="auto">
          <a:xfrm>
            <a:off x="4289321" y="1211262"/>
            <a:ext cx="4778477" cy="4960938"/>
            <a:chOff x="2128" y="443"/>
            <a:chExt cx="3004" cy="350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96714" name="Freeform 42"/>
            <p:cNvSpPr/>
            <p:nvPr/>
          </p:nvSpPr>
          <p:spPr bwMode="auto">
            <a:xfrm rot="325223">
              <a:off x="2824" y="1128"/>
              <a:ext cx="229" cy="194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72" y="104"/>
                </a:cxn>
                <a:cxn ang="0">
                  <a:pos x="146" y="42"/>
                </a:cxn>
                <a:cxn ang="0">
                  <a:pos x="229" y="0"/>
                </a:cxn>
              </a:cxnLst>
              <a:rect l="0" t="0" r="r" b="b"/>
              <a:pathLst>
                <a:path w="229" h="194">
                  <a:moveTo>
                    <a:pt x="0" y="194"/>
                  </a:moveTo>
                  <a:cubicBezTo>
                    <a:pt x="12" y="179"/>
                    <a:pt x="48" y="129"/>
                    <a:pt x="72" y="104"/>
                  </a:cubicBezTo>
                  <a:cubicBezTo>
                    <a:pt x="96" y="79"/>
                    <a:pt x="120" y="59"/>
                    <a:pt x="146" y="42"/>
                  </a:cubicBezTo>
                  <a:cubicBezTo>
                    <a:pt x="172" y="25"/>
                    <a:pt x="212" y="9"/>
                    <a:pt x="229" y="0"/>
                  </a:cubicBezTo>
                </a:path>
              </a:pathLst>
            </a:custGeom>
            <a:grpFill/>
            <a:ln w="57150" cap="flat" cmpd="sng">
              <a:solidFill>
                <a:schemeClr val="folHlink"/>
              </a:solidFill>
              <a:prstDash val="solid"/>
              <a:round/>
              <a:tailEnd type="triangle" w="med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96715" name="Freeform 43"/>
            <p:cNvSpPr/>
            <p:nvPr/>
          </p:nvSpPr>
          <p:spPr bwMode="auto">
            <a:xfrm rot="-6494953">
              <a:off x="2909" y="3256"/>
              <a:ext cx="229" cy="194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72" y="104"/>
                </a:cxn>
                <a:cxn ang="0">
                  <a:pos x="146" y="42"/>
                </a:cxn>
                <a:cxn ang="0">
                  <a:pos x="229" y="0"/>
                </a:cxn>
              </a:cxnLst>
              <a:rect l="0" t="0" r="r" b="b"/>
              <a:pathLst>
                <a:path w="229" h="194">
                  <a:moveTo>
                    <a:pt x="0" y="194"/>
                  </a:moveTo>
                  <a:cubicBezTo>
                    <a:pt x="12" y="179"/>
                    <a:pt x="48" y="129"/>
                    <a:pt x="72" y="104"/>
                  </a:cubicBezTo>
                  <a:cubicBezTo>
                    <a:pt x="96" y="79"/>
                    <a:pt x="120" y="59"/>
                    <a:pt x="146" y="42"/>
                  </a:cubicBezTo>
                  <a:cubicBezTo>
                    <a:pt x="172" y="25"/>
                    <a:pt x="212" y="9"/>
                    <a:pt x="229" y="0"/>
                  </a:cubicBezTo>
                </a:path>
              </a:pathLst>
            </a:custGeom>
            <a:grpFill/>
            <a:ln w="57150" cap="flat" cmpd="sng">
              <a:solidFill>
                <a:schemeClr val="folHlink"/>
              </a:solidFill>
              <a:prstDash val="solid"/>
              <a:round/>
              <a:tailEnd type="triangle" w="med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96716" name="Freeform 44"/>
            <p:cNvSpPr/>
            <p:nvPr/>
          </p:nvSpPr>
          <p:spPr bwMode="auto">
            <a:xfrm rot="-2975921">
              <a:off x="2263" y="2182"/>
              <a:ext cx="229" cy="194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72" y="104"/>
                </a:cxn>
                <a:cxn ang="0">
                  <a:pos x="146" y="42"/>
                </a:cxn>
                <a:cxn ang="0">
                  <a:pos x="229" y="0"/>
                </a:cxn>
              </a:cxnLst>
              <a:rect l="0" t="0" r="r" b="b"/>
              <a:pathLst>
                <a:path w="229" h="194">
                  <a:moveTo>
                    <a:pt x="0" y="194"/>
                  </a:moveTo>
                  <a:cubicBezTo>
                    <a:pt x="12" y="179"/>
                    <a:pt x="48" y="129"/>
                    <a:pt x="72" y="104"/>
                  </a:cubicBezTo>
                  <a:cubicBezTo>
                    <a:pt x="96" y="79"/>
                    <a:pt x="120" y="59"/>
                    <a:pt x="146" y="42"/>
                  </a:cubicBezTo>
                  <a:cubicBezTo>
                    <a:pt x="172" y="25"/>
                    <a:pt x="212" y="9"/>
                    <a:pt x="229" y="0"/>
                  </a:cubicBezTo>
                </a:path>
              </a:pathLst>
            </a:custGeom>
            <a:grpFill/>
            <a:ln w="57150" cap="flat" cmpd="sng">
              <a:solidFill>
                <a:schemeClr val="folHlink"/>
              </a:solidFill>
              <a:prstDash val="solid"/>
              <a:round/>
              <a:tailEnd type="triangle" w="med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96717" name="Freeform 45"/>
            <p:cNvSpPr/>
            <p:nvPr/>
          </p:nvSpPr>
          <p:spPr bwMode="auto">
            <a:xfrm rot="7730531">
              <a:off x="4756" y="2169"/>
              <a:ext cx="229" cy="194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72" y="104"/>
                </a:cxn>
                <a:cxn ang="0">
                  <a:pos x="146" y="42"/>
                </a:cxn>
                <a:cxn ang="0">
                  <a:pos x="229" y="0"/>
                </a:cxn>
              </a:cxnLst>
              <a:rect l="0" t="0" r="r" b="b"/>
              <a:pathLst>
                <a:path w="229" h="194">
                  <a:moveTo>
                    <a:pt x="0" y="194"/>
                  </a:moveTo>
                  <a:cubicBezTo>
                    <a:pt x="12" y="179"/>
                    <a:pt x="48" y="129"/>
                    <a:pt x="72" y="104"/>
                  </a:cubicBezTo>
                  <a:cubicBezTo>
                    <a:pt x="96" y="79"/>
                    <a:pt x="120" y="59"/>
                    <a:pt x="146" y="42"/>
                  </a:cubicBezTo>
                  <a:cubicBezTo>
                    <a:pt x="172" y="25"/>
                    <a:pt x="212" y="9"/>
                    <a:pt x="229" y="0"/>
                  </a:cubicBezTo>
                </a:path>
              </a:pathLst>
            </a:custGeom>
            <a:grpFill/>
            <a:ln w="57150" cap="flat" cmpd="sng">
              <a:solidFill>
                <a:schemeClr val="folHlink"/>
              </a:solidFill>
              <a:prstDash val="solid"/>
              <a:round/>
              <a:tailEnd type="triangle" w="med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96718" name="Freeform 46"/>
            <p:cNvSpPr/>
            <p:nvPr/>
          </p:nvSpPr>
          <p:spPr bwMode="auto">
            <a:xfrm rot="4287978">
              <a:off x="4149" y="1083"/>
              <a:ext cx="229" cy="194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72" y="104"/>
                </a:cxn>
                <a:cxn ang="0">
                  <a:pos x="146" y="42"/>
                </a:cxn>
                <a:cxn ang="0">
                  <a:pos x="229" y="0"/>
                </a:cxn>
              </a:cxnLst>
              <a:rect l="0" t="0" r="r" b="b"/>
              <a:pathLst>
                <a:path w="229" h="194">
                  <a:moveTo>
                    <a:pt x="0" y="194"/>
                  </a:moveTo>
                  <a:cubicBezTo>
                    <a:pt x="12" y="179"/>
                    <a:pt x="48" y="129"/>
                    <a:pt x="72" y="104"/>
                  </a:cubicBezTo>
                  <a:cubicBezTo>
                    <a:pt x="96" y="79"/>
                    <a:pt x="120" y="59"/>
                    <a:pt x="146" y="42"/>
                  </a:cubicBezTo>
                  <a:cubicBezTo>
                    <a:pt x="172" y="25"/>
                    <a:pt x="212" y="9"/>
                    <a:pt x="229" y="0"/>
                  </a:cubicBezTo>
                </a:path>
              </a:pathLst>
            </a:custGeom>
            <a:grpFill/>
            <a:ln w="57150" cap="flat" cmpd="sng">
              <a:solidFill>
                <a:schemeClr val="folHlink"/>
              </a:solidFill>
              <a:prstDash val="solid"/>
              <a:round/>
              <a:tailEnd type="triangle" w="med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96719" name="Freeform 47"/>
            <p:cNvSpPr/>
            <p:nvPr/>
          </p:nvSpPr>
          <p:spPr bwMode="auto">
            <a:xfrm rot="593361" flipH="1" flipV="1">
              <a:off x="4134" y="3238"/>
              <a:ext cx="229" cy="194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72" y="104"/>
                </a:cxn>
                <a:cxn ang="0">
                  <a:pos x="146" y="42"/>
                </a:cxn>
                <a:cxn ang="0">
                  <a:pos x="229" y="0"/>
                </a:cxn>
              </a:cxnLst>
              <a:rect l="0" t="0" r="r" b="b"/>
              <a:pathLst>
                <a:path w="229" h="194">
                  <a:moveTo>
                    <a:pt x="0" y="194"/>
                  </a:moveTo>
                  <a:cubicBezTo>
                    <a:pt x="12" y="179"/>
                    <a:pt x="48" y="129"/>
                    <a:pt x="72" y="104"/>
                  </a:cubicBezTo>
                  <a:cubicBezTo>
                    <a:pt x="96" y="79"/>
                    <a:pt x="120" y="59"/>
                    <a:pt x="146" y="42"/>
                  </a:cubicBezTo>
                  <a:cubicBezTo>
                    <a:pt x="172" y="25"/>
                    <a:pt x="212" y="9"/>
                    <a:pt x="229" y="0"/>
                  </a:cubicBezTo>
                </a:path>
              </a:pathLst>
            </a:custGeom>
            <a:grpFill/>
            <a:ln w="57150" cap="flat" cmpd="sng">
              <a:solidFill>
                <a:schemeClr val="folHlink"/>
              </a:solidFill>
              <a:prstDash val="solid"/>
              <a:round/>
              <a:tailEnd type="triangle" w="med" len="sm"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796720" name="Group 48"/>
            <p:cNvGrpSpPr/>
            <p:nvPr/>
          </p:nvGrpSpPr>
          <p:grpSpPr bwMode="auto">
            <a:xfrm>
              <a:off x="2128" y="1197"/>
              <a:ext cx="1004" cy="1004"/>
              <a:chOff x="2128" y="1197"/>
              <a:chExt cx="1004" cy="1004"/>
            </a:xfrm>
            <a:grpFill/>
          </p:grpSpPr>
          <p:sp>
            <p:nvSpPr>
              <p:cNvPr id="796721" name="Oval 49"/>
              <p:cNvSpPr>
                <a:spLocks noChangeArrowheads="1"/>
              </p:cNvSpPr>
              <p:nvPr/>
            </p:nvSpPr>
            <p:spPr bwMode="auto">
              <a:xfrm>
                <a:off x="2128" y="1197"/>
                <a:ext cx="1004" cy="1004"/>
              </a:xfrm>
              <a:prstGeom prst="ellipse">
                <a:avLst/>
              </a:prstGeom>
              <a:grp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6722" name="Rectangle 50"/>
              <p:cNvSpPr>
                <a:spLocks noChangeArrowheads="1"/>
              </p:cNvSpPr>
              <p:nvPr/>
            </p:nvSpPr>
            <p:spPr bwMode="auto">
              <a:xfrm>
                <a:off x="2242" y="1459"/>
                <a:ext cx="775" cy="479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400" dirty="0">
                    <a:effectLst/>
                    <a:latin typeface="Arial" panose="020B0604020202020204" pitchFamily="34" charset="0"/>
                  </a:rPr>
                  <a:t>Presentation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Implementation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Monitoring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6723" name="Group 51"/>
            <p:cNvGrpSpPr/>
            <p:nvPr/>
          </p:nvGrpSpPr>
          <p:grpSpPr bwMode="auto">
            <a:xfrm>
              <a:off x="2129" y="2356"/>
              <a:ext cx="1004" cy="1004"/>
              <a:chOff x="2129" y="2356"/>
              <a:chExt cx="1004" cy="1004"/>
            </a:xfrm>
            <a:grpFill/>
          </p:grpSpPr>
          <p:sp>
            <p:nvSpPr>
              <p:cNvPr id="796724" name="Oval 52"/>
              <p:cNvSpPr>
                <a:spLocks noChangeArrowheads="1"/>
              </p:cNvSpPr>
              <p:nvPr/>
            </p:nvSpPr>
            <p:spPr bwMode="auto">
              <a:xfrm>
                <a:off x="2129" y="2356"/>
                <a:ext cx="1004" cy="1004"/>
              </a:xfrm>
              <a:prstGeom prst="ellipse">
                <a:avLst/>
              </a:prstGeom>
              <a:grp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6725" name="Rectangle 53"/>
              <p:cNvSpPr>
                <a:spLocks noChangeArrowheads="1"/>
              </p:cNvSpPr>
              <p:nvPr/>
            </p:nvSpPr>
            <p:spPr bwMode="auto">
              <a:xfrm>
                <a:off x="2234" y="2619"/>
                <a:ext cx="786" cy="34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400" dirty="0">
                    <a:effectLst/>
                    <a:latin typeface="Arial" panose="020B0604020202020204" pitchFamily="34" charset="0"/>
                  </a:rPr>
                  <a:t>Solution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Problem results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6726" name="Group 54"/>
            <p:cNvGrpSpPr/>
            <p:nvPr/>
          </p:nvGrpSpPr>
          <p:grpSpPr bwMode="auto">
            <a:xfrm>
              <a:off x="3123" y="2948"/>
              <a:ext cx="1004" cy="1004"/>
              <a:chOff x="3123" y="2948"/>
              <a:chExt cx="1004" cy="1004"/>
            </a:xfrm>
            <a:grpFill/>
          </p:grpSpPr>
          <p:sp>
            <p:nvSpPr>
              <p:cNvPr id="796727" name="Oval 55"/>
              <p:cNvSpPr>
                <a:spLocks noChangeArrowheads="1"/>
              </p:cNvSpPr>
              <p:nvPr/>
            </p:nvSpPr>
            <p:spPr bwMode="auto">
              <a:xfrm>
                <a:off x="3123" y="2948"/>
                <a:ext cx="1004" cy="1004"/>
              </a:xfrm>
              <a:prstGeom prst="ellipse">
                <a:avLst/>
              </a:prstGeom>
              <a:grp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6728" name="Rectangle 56"/>
              <p:cNvSpPr>
                <a:spLocks noChangeArrowheads="1"/>
              </p:cNvSpPr>
              <p:nvPr/>
            </p:nvSpPr>
            <p:spPr bwMode="auto">
              <a:xfrm>
                <a:off x="3177" y="3066"/>
                <a:ext cx="896" cy="7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400" dirty="0">
                    <a:effectLst/>
                    <a:latin typeface="Arial" panose="020B0604020202020204" pitchFamily="34" charset="0"/>
                  </a:rPr>
                  <a:t>Problem Analysis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Cause and effect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Data collection and analysis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6729" name="Group 57"/>
            <p:cNvGrpSpPr/>
            <p:nvPr/>
          </p:nvGrpSpPr>
          <p:grpSpPr bwMode="auto">
            <a:xfrm>
              <a:off x="4128" y="2357"/>
              <a:ext cx="1004" cy="1004"/>
              <a:chOff x="4128" y="2357"/>
              <a:chExt cx="1004" cy="1004"/>
            </a:xfrm>
            <a:grpFill/>
          </p:grpSpPr>
          <p:sp>
            <p:nvSpPr>
              <p:cNvPr id="796730" name="Oval 58"/>
              <p:cNvSpPr>
                <a:spLocks noChangeArrowheads="1"/>
              </p:cNvSpPr>
              <p:nvPr/>
            </p:nvSpPr>
            <p:spPr bwMode="auto">
              <a:xfrm>
                <a:off x="4128" y="2357"/>
                <a:ext cx="1004" cy="1004"/>
              </a:xfrm>
              <a:prstGeom prst="ellipse">
                <a:avLst/>
              </a:prstGeom>
              <a:grp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6731" name="Rectangle 59"/>
              <p:cNvSpPr>
                <a:spLocks noChangeArrowheads="1"/>
              </p:cNvSpPr>
              <p:nvPr/>
            </p:nvSpPr>
            <p:spPr bwMode="auto">
              <a:xfrm>
                <a:off x="4203" y="2475"/>
                <a:ext cx="854" cy="7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400" dirty="0">
                    <a:effectLst/>
                    <a:latin typeface="Arial" panose="020B0604020202020204" pitchFamily="34" charset="0"/>
                  </a:rPr>
                  <a:t>Problem Identification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List alternatives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Consensus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Brainstorming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6732" name="Group 60"/>
            <p:cNvGrpSpPr/>
            <p:nvPr/>
          </p:nvGrpSpPr>
          <p:grpSpPr bwMode="auto">
            <a:xfrm>
              <a:off x="4127" y="1196"/>
              <a:ext cx="1004" cy="1004"/>
              <a:chOff x="4127" y="1196"/>
              <a:chExt cx="1004" cy="1004"/>
            </a:xfrm>
            <a:grpFill/>
          </p:grpSpPr>
          <p:sp>
            <p:nvSpPr>
              <p:cNvPr id="796733" name="Oval 61"/>
              <p:cNvSpPr>
                <a:spLocks noChangeArrowheads="1"/>
              </p:cNvSpPr>
              <p:nvPr/>
            </p:nvSpPr>
            <p:spPr bwMode="auto">
              <a:xfrm>
                <a:off x="4127" y="1196"/>
                <a:ext cx="1004" cy="1004"/>
              </a:xfrm>
              <a:prstGeom prst="ellipse">
                <a:avLst/>
              </a:prstGeom>
              <a:grp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6734" name="Rectangle 62"/>
              <p:cNvSpPr>
                <a:spLocks noChangeArrowheads="1"/>
              </p:cNvSpPr>
              <p:nvPr/>
            </p:nvSpPr>
            <p:spPr bwMode="auto">
              <a:xfrm>
                <a:off x="4176" y="1355"/>
                <a:ext cx="907" cy="61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400" dirty="0">
                    <a:effectLst/>
                    <a:latin typeface="Arial" panose="020B0604020202020204" pitchFamily="34" charset="0"/>
                  </a:rPr>
                  <a:t>Training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Group processes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Data collection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Problem analysis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96735" name="Group 63"/>
            <p:cNvGrpSpPr/>
            <p:nvPr/>
          </p:nvGrpSpPr>
          <p:grpSpPr bwMode="auto">
            <a:xfrm>
              <a:off x="3050" y="443"/>
              <a:ext cx="1155" cy="1155"/>
              <a:chOff x="3050" y="443"/>
              <a:chExt cx="1155" cy="1155"/>
            </a:xfrm>
            <a:grpFill/>
          </p:grpSpPr>
          <p:sp>
            <p:nvSpPr>
              <p:cNvPr id="796736" name="Oval 64"/>
              <p:cNvSpPr>
                <a:spLocks noChangeArrowheads="1"/>
              </p:cNvSpPr>
              <p:nvPr/>
            </p:nvSpPr>
            <p:spPr bwMode="auto">
              <a:xfrm>
                <a:off x="3050" y="443"/>
                <a:ext cx="1155" cy="1155"/>
              </a:xfrm>
              <a:prstGeom prst="ellipse">
                <a:avLst/>
              </a:prstGeom>
              <a:grp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endParaRPr lang="en-US" sz="3200" dirty="0">
                  <a:solidFill>
                    <a:schemeClr val="bg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6737" name="Rectangle 65"/>
              <p:cNvSpPr>
                <a:spLocks noChangeArrowheads="1"/>
              </p:cNvSpPr>
              <p:nvPr/>
            </p:nvSpPr>
            <p:spPr bwMode="auto">
              <a:xfrm>
                <a:off x="3059" y="632"/>
                <a:ext cx="1137" cy="61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anchor="ctr">
                <a:spAutoFit/>
              </a:bodyPr>
              <a:lstStyle/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400" dirty="0">
                    <a:effectLst/>
                    <a:latin typeface="Arial" panose="020B0604020202020204" pitchFamily="34" charset="0"/>
                  </a:rPr>
                  <a:t>Organization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8-10 members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Same area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sz="1200" dirty="0">
                    <a:effectLst/>
                    <a:latin typeface="Arial" panose="020B0604020202020204" pitchFamily="34" charset="0"/>
                  </a:rPr>
                  <a:t>Supervisor/moderator</a:t>
                </a:r>
                <a:endParaRPr lang="en-US" sz="1200" dirty="0"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796738" name="Rectangle 66"/>
          <p:cNvSpPr>
            <a:spLocks noChangeArrowheads="1"/>
          </p:cNvSpPr>
          <p:nvPr/>
        </p:nvSpPr>
        <p:spPr bwMode="auto">
          <a:xfrm>
            <a:off x="609600" y="3617913"/>
            <a:ext cx="459044" cy="461963"/>
          </a:xfrm>
          <a:prstGeom prst="rect">
            <a:avLst/>
          </a:prstGeom>
          <a:noFill/>
          <a:ln w="12700" algn="ctr">
            <a:noFill/>
            <a:miter lim="800000"/>
          </a:ln>
          <a:effectLst>
            <a:outerShdw dist="53882" dir="2700000" algn="ctr" rotWithShape="0">
              <a:srgbClr val="000000"/>
            </a:outerShdw>
          </a:effectLst>
        </p:spPr>
        <p:txBody>
          <a:bodyPr wrap="none" anchor="ctr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705" name="Rectangle 33"/>
          <p:cNvSpPr>
            <a:spLocks noGrp="1" noChangeArrowheads="1"/>
          </p:cNvSpPr>
          <p:nvPr>
            <p:ph type="title"/>
          </p:nvPr>
        </p:nvSpPr>
        <p:spPr>
          <a:xfrm>
            <a:off x="337456" y="162308"/>
            <a:ext cx="8458200" cy="715962"/>
          </a:xfrm>
        </p:spPr>
        <p:txBody>
          <a:bodyPr>
            <a:normAutofit/>
          </a:bodyPr>
          <a:lstStyle/>
          <a:p>
            <a:r>
              <a:rPr lang="en-US" dirty="0"/>
              <a:t>Process (Quality) Improvement Teams</a:t>
            </a:r>
            <a:endParaRPr lang="en-US" dirty="0"/>
          </a:p>
        </p:txBody>
      </p:sp>
      <p:sp>
        <p:nvSpPr>
          <p:cNvPr id="796709" name="Rectangle 37"/>
          <p:cNvSpPr>
            <a:spLocks noGrp="1" noChangeArrowheads="1"/>
          </p:cNvSpPr>
          <p:nvPr>
            <p:ph idx="1"/>
          </p:nvPr>
        </p:nvSpPr>
        <p:spPr>
          <a:xfrm>
            <a:off x="441960" y="12192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/>
              <a:t>Focus attention on business processes rather than separate company functions</a:t>
            </a:r>
            <a:endParaRPr lang="en-US" dirty="0"/>
          </a:p>
          <a:p>
            <a:r>
              <a:rPr lang="en-US" dirty="0"/>
              <a:t>Includes members from the interrelated departments which make up a process</a:t>
            </a:r>
            <a:endParaRPr lang="en-US" dirty="0"/>
          </a:p>
          <a:p>
            <a:r>
              <a:rPr lang="en-US" dirty="0"/>
              <a:t>Important to understand the process the team is addressing</a:t>
            </a:r>
            <a:endParaRPr lang="en-US" dirty="0"/>
          </a:p>
          <a:p>
            <a:r>
              <a:rPr lang="en-US" dirty="0"/>
              <a:t>Process flowcharts are key tools</a:t>
            </a:r>
            <a:endParaRPr lang="en-US" dirty="0"/>
          </a:p>
        </p:txBody>
      </p:sp>
      <p:sp>
        <p:nvSpPr>
          <p:cNvPr id="796738" name="Rectangle 66"/>
          <p:cNvSpPr>
            <a:spLocks noChangeArrowheads="1"/>
          </p:cNvSpPr>
          <p:nvPr/>
        </p:nvSpPr>
        <p:spPr bwMode="auto">
          <a:xfrm>
            <a:off x="609600" y="3617913"/>
            <a:ext cx="459044" cy="461963"/>
          </a:xfrm>
          <a:prstGeom prst="rect">
            <a:avLst/>
          </a:prstGeom>
          <a:noFill/>
          <a:ln w="12700" algn="ctr">
            <a:noFill/>
            <a:miter lim="800000"/>
          </a:ln>
          <a:effectLst>
            <a:outerShdw dist="53882" dir="2700000" algn="ctr" rotWithShape="0">
              <a:srgbClr val="000000"/>
            </a:outerShdw>
          </a:effectLst>
        </p:spPr>
        <p:txBody>
          <a:bodyPr wrap="none" anchor="ctr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41714" y="66734"/>
            <a:ext cx="5638800" cy="870856"/>
          </a:xfrm>
        </p:spPr>
        <p:txBody>
          <a:bodyPr/>
          <a:lstStyle/>
          <a:p>
            <a:r>
              <a:rPr lang="en-US" dirty="0"/>
              <a:t>Quality in Services</a:t>
            </a:r>
            <a:endParaRPr lang="en-US" dirty="0"/>
          </a:p>
        </p:txBody>
      </p:sp>
      <p:sp>
        <p:nvSpPr>
          <p:cNvPr id="852995" name="Rectangle 3"/>
          <p:cNvSpPr>
            <a:spLocks noGrp="1" noChangeArrowheads="1"/>
          </p:cNvSpPr>
          <p:nvPr>
            <p:ph idx="1"/>
          </p:nvPr>
        </p:nvSpPr>
        <p:spPr>
          <a:xfrm>
            <a:off x="467360" y="1254760"/>
            <a:ext cx="8305800" cy="3505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Service defects are not always easy to measure because service output is not usually a tangible item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Services tend to be labor intensive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Services and manufacturing companies have similar inputs but different processes and outputs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5836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Quality Attributes in Services</a:t>
            </a:r>
            <a:endParaRPr lang="en-US" dirty="0"/>
          </a:p>
        </p:txBody>
      </p:sp>
      <p:sp>
        <p:nvSpPr>
          <p:cNvPr id="8540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7040"/>
            <a:ext cx="8229600" cy="4525963"/>
          </a:xfrm>
        </p:spPr>
        <p:txBody>
          <a:bodyPr/>
          <a:lstStyle/>
          <a:p>
            <a:r>
              <a:rPr lang="en-US" dirty="0"/>
              <a:t>Principles of TQM apply equally well to services and manufacturing</a:t>
            </a:r>
            <a:endParaRPr lang="en-US" dirty="0"/>
          </a:p>
          <a:p>
            <a:r>
              <a:rPr lang="en-US" dirty="0"/>
              <a:t>Timeliness is an important dimension</a:t>
            </a:r>
            <a:endParaRPr lang="en-US" dirty="0"/>
          </a:p>
          <a:p>
            <a:pPr lvl="1"/>
            <a:r>
              <a:rPr lang="en-US" sz="2400" dirty="0"/>
              <a:t>how quickly a service is provided</a:t>
            </a:r>
            <a:endParaRPr lang="en-US" sz="2400" dirty="0"/>
          </a:p>
          <a:p>
            <a:r>
              <a:rPr lang="en-US" dirty="0"/>
              <a:t>Benchmark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“best” level of quality achievement in one company that other companies seek to achieve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4428"/>
            <a:ext cx="8229600" cy="1143000"/>
          </a:xfrm>
        </p:spPr>
        <p:txBody>
          <a:bodyPr/>
          <a:lstStyle/>
          <a:p>
            <a:r>
              <a:rPr lang="en-US" dirty="0"/>
              <a:t>Cost Impact of Six Sigma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3628"/>
            <a:ext cx="82296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400" dirty="0"/>
              <a:t>Medtek Company implements Six Sigma to reduce defects from 10% to 0 %. Then spend $120,000 for more change.</a:t>
            </a:r>
            <a:endParaRPr lang="en-US" sz="2400" dirty="0"/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</a:rPr>
              <a:t>								After Six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None/>
              <a:tabLst>
                <a:tab pos="3206750" algn="r"/>
                <a:tab pos="4639945" algn="ctr"/>
                <a:tab pos="5372100" algn="r"/>
                <a:tab pos="7154545" algn="ctr"/>
                <a:tab pos="7772400" algn="r"/>
              </a:tabLst>
            </a:pPr>
            <a:r>
              <a:rPr lang="en-US" sz="2400" dirty="0">
                <a:solidFill>
                  <a:schemeClr val="tx1"/>
                </a:solidFill>
              </a:rPr>
              <a:t>		</a:t>
            </a:r>
            <a:r>
              <a:rPr lang="en-US" sz="2400" u="sng" dirty="0">
                <a:solidFill>
                  <a:schemeClr val="tx1"/>
                </a:solidFill>
              </a:rPr>
              <a:t>Original</a:t>
            </a:r>
            <a:r>
              <a:rPr lang="en-US" sz="2400" dirty="0">
                <a:solidFill>
                  <a:schemeClr val="tx1"/>
                </a:solidFill>
              </a:rPr>
              <a:t>	</a:t>
            </a:r>
            <a:r>
              <a:rPr lang="en-US" sz="2400" u="sng" dirty="0">
                <a:solidFill>
                  <a:schemeClr val="tx1"/>
                </a:solidFill>
              </a:rPr>
              <a:t>After Changes	Sigma Costs</a:t>
            </a:r>
            <a:endParaRPr lang="en-US" sz="2400" u="sng" dirty="0">
              <a:solidFill>
                <a:schemeClr val="tx1"/>
              </a:solidFill>
            </a:endParaRPr>
          </a:p>
          <a:p>
            <a:pPr>
              <a:buNone/>
              <a:tabLst>
                <a:tab pos="3206750" algn="r"/>
                <a:tab pos="5372100" algn="r"/>
                <a:tab pos="7772400" algn="r"/>
              </a:tabLst>
            </a:pPr>
            <a:r>
              <a:rPr lang="en-US" sz="2400" dirty="0">
                <a:solidFill>
                  <a:schemeClr val="tx1"/>
                </a:solidFill>
              </a:rPr>
              <a:t>Sales 	$1,000,000	1,000,000	 1,000,000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None/>
              <a:tabLst>
                <a:tab pos="3206750" algn="r"/>
                <a:tab pos="5372100" algn="r"/>
                <a:tab pos="7772400" algn="r"/>
              </a:tabLst>
            </a:pPr>
            <a:r>
              <a:rPr lang="en-US" sz="2400" dirty="0">
                <a:solidFill>
                  <a:schemeClr val="tx1"/>
                </a:solidFill>
              </a:rPr>
              <a:t>Variable cost	 600,000	540,054	 540,054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None/>
              <a:tabLst>
                <a:tab pos="3206750" algn="r"/>
                <a:tab pos="5372100" algn="r"/>
                <a:tab pos="7772400" algn="r"/>
              </a:tabLst>
            </a:pPr>
            <a:r>
              <a:rPr lang="en-US" sz="2400" u="sng" dirty="0">
                <a:solidFill>
                  <a:schemeClr val="tx1"/>
                </a:solidFill>
              </a:rPr>
              <a:t>Fixed cost	350,000	350,000	 360,000</a:t>
            </a:r>
            <a:endParaRPr lang="en-US" sz="2400" u="sng" dirty="0">
              <a:solidFill>
                <a:schemeClr val="tx1"/>
              </a:solidFill>
            </a:endParaRPr>
          </a:p>
          <a:p>
            <a:pPr>
              <a:buNone/>
              <a:tabLst>
                <a:tab pos="3206750" algn="r"/>
                <a:tab pos="5372100" algn="r"/>
                <a:tab pos="7772400" algn="r"/>
              </a:tabLst>
            </a:pPr>
            <a:r>
              <a:rPr lang="en-US" sz="2400" dirty="0">
                <a:solidFill>
                  <a:schemeClr val="tx1"/>
                </a:solidFill>
              </a:rPr>
              <a:t>Profit	50,000	109,946	99,946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None/>
              <a:tabLst>
                <a:tab pos="3206750" algn="r"/>
                <a:tab pos="5436870" algn="r"/>
                <a:tab pos="7995920" algn="r"/>
              </a:tabLst>
            </a:pPr>
            <a:r>
              <a:rPr lang="en-US" sz="2400" dirty="0">
                <a:solidFill>
                  <a:schemeClr val="tx1"/>
                </a:solidFill>
              </a:rPr>
              <a:t>			Doubled	33.3% return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None/>
              <a:tabLst>
                <a:tab pos="3206750" algn="r"/>
                <a:tab pos="5949950" algn="r"/>
              </a:tabLst>
            </a:pPr>
            <a:endParaRPr lang="en-US" sz="2400" dirty="0">
              <a:solidFill>
                <a:schemeClr val="tx1"/>
              </a:solidFill>
            </a:endParaRPr>
          </a:p>
          <a:p>
            <a:pPr>
              <a:buNone/>
              <a:tabLst>
                <a:tab pos="3206750" algn="r"/>
                <a:tab pos="5949950" algn="r"/>
              </a:tabLst>
            </a:pPr>
            <a:r>
              <a:rPr lang="en-US" sz="2400" dirty="0">
                <a:solidFill>
                  <a:schemeClr val="tx1"/>
                </a:solidFill>
              </a:rPr>
              <a:t>Return on 120,000 = 100*(49,946-10,000)/120,000 = 33.3%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626705" y="11833"/>
            <a:ext cx="5867400" cy="990600"/>
          </a:xfrm>
        </p:spPr>
        <p:txBody>
          <a:bodyPr/>
          <a:lstStyle/>
          <a:p>
            <a:r>
              <a:rPr lang="en-US" dirty="0"/>
              <a:t>Cost of Quality</a:t>
            </a:r>
            <a:endParaRPr lang="en-US" dirty="0"/>
          </a:p>
        </p:txBody>
      </p:sp>
      <p:sp>
        <p:nvSpPr>
          <p:cNvPr id="7342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4516"/>
            <a:ext cx="8077200" cy="449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 Cost of Achieving Good Quality</a:t>
            </a: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Prevention costs</a:t>
            </a:r>
            <a:endParaRPr lang="en-US" sz="2400" dirty="0"/>
          </a:p>
          <a:p>
            <a:pPr lvl="2">
              <a:lnSpc>
                <a:spcPct val="80000"/>
              </a:lnSpc>
            </a:pPr>
            <a:r>
              <a:rPr lang="en-US" sz="2000" dirty="0"/>
              <a:t>costs incurred during product design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Appraisal costs</a:t>
            </a:r>
            <a:endParaRPr lang="en-US" sz="2400" dirty="0"/>
          </a:p>
          <a:p>
            <a:pPr lvl="2">
              <a:lnSpc>
                <a:spcPct val="80000"/>
              </a:lnSpc>
            </a:pPr>
            <a:r>
              <a:rPr lang="en-US" sz="2000" dirty="0"/>
              <a:t>costs of measuring, testing, and analyzing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800" dirty="0"/>
              <a:t> Cost of Poor Quality</a:t>
            </a: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Internal failure costs</a:t>
            </a:r>
            <a:endParaRPr lang="en-US" sz="2400" dirty="0"/>
          </a:p>
          <a:p>
            <a:pPr lvl="2">
              <a:lnSpc>
                <a:spcPct val="80000"/>
              </a:lnSpc>
            </a:pPr>
            <a:r>
              <a:rPr lang="en-US" sz="2000" dirty="0"/>
              <a:t>include scrap, rework, process failure, downtime, and price reductions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External failure costs</a:t>
            </a:r>
            <a:endParaRPr lang="en-US" sz="2400" dirty="0"/>
          </a:p>
          <a:p>
            <a:pPr lvl="2">
              <a:lnSpc>
                <a:spcPct val="80000"/>
              </a:lnSpc>
            </a:pPr>
            <a:r>
              <a:rPr lang="en-US" sz="2000" dirty="0"/>
              <a:t>include complaints, returns, warranty claims, liability, and lost sales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341244" y="152497"/>
            <a:ext cx="8458200" cy="715962"/>
          </a:xfrm>
        </p:spPr>
        <p:txBody>
          <a:bodyPr/>
          <a:lstStyle/>
          <a:p>
            <a:r>
              <a:rPr lang="en-US" dirty="0"/>
              <a:t>Prevention Costs</a:t>
            </a:r>
            <a:endParaRPr lang="en-US" dirty="0"/>
          </a:p>
        </p:txBody>
      </p:sp>
      <p:sp>
        <p:nvSpPr>
          <p:cNvPr id="7352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297895"/>
            <a:ext cx="4038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Quality planning costs</a:t>
            </a:r>
            <a:endParaRPr lang="en-US" sz="2400" dirty="0"/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costs of developing and implementing quality management program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Product-design costs</a:t>
            </a:r>
            <a:endParaRPr lang="en-US" sz="2400" dirty="0"/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costs of designing products with quality characteristics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Process costs</a:t>
            </a:r>
            <a:endParaRPr lang="en-US" sz="2400" dirty="0"/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costs expended to make sure productive process conforms to quality specifications</a:t>
            </a:r>
            <a:endParaRPr lang="en-US" sz="2000" dirty="0"/>
          </a:p>
        </p:txBody>
      </p:sp>
      <p:sp>
        <p:nvSpPr>
          <p:cNvPr id="73523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297895"/>
            <a:ext cx="4038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Training costs</a:t>
            </a:r>
            <a:endParaRPr lang="en-US" sz="24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costs of developing and putting on quality training programs for employees and management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sz="2400" dirty="0"/>
              <a:t>Information costs</a:t>
            </a:r>
            <a:endParaRPr lang="en-US" sz="24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costs of acquiring and maintaining data related to quality, and development and  analysis of reports on quality performance</a:t>
            </a: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41244" y="116053"/>
            <a:ext cx="8458200" cy="792162"/>
          </a:xfrm>
        </p:spPr>
        <p:txBody>
          <a:bodyPr/>
          <a:lstStyle/>
          <a:p>
            <a:r>
              <a:rPr lang="en-US" dirty="0"/>
              <a:t>Appraisal Costs</a:t>
            </a:r>
            <a:endParaRPr lang="en-US" dirty="0"/>
          </a:p>
        </p:txBody>
      </p:sp>
      <p:sp>
        <p:nvSpPr>
          <p:cNvPr id="736259" name="Rectangle 3"/>
          <p:cNvSpPr>
            <a:spLocks noGrp="1" noChangeArrowheads="1"/>
          </p:cNvSpPr>
          <p:nvPr>
            <p:ph idx="1"/>
          </p:nvPr>
        </p:nvSpPr>
        <p:spPr>
          <a:xfrm>
            <a:off x="449096" y="1295400"/>
            <a:ext cx="8382000" cy="3733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Inspection and testing</a:t>
            </a: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costs of testing and inspecting materials, parts, and  product at various stages and at end of process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Test equipment costs</a:t>
            </a: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costs of maintaining equipment used in testing  quality characteristics of products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Operator costs</a:t>
            </a: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costs of time spent by operators to gather data for testing product quality, to make equipment adjustments to maintain quality, and to stop work to assess quality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31305" y="126213"/>
            <a:ext cx="8458200" cy="792162"/>
          </a:xfrm>
        </p:spPr>
        <p:txBody>
          <a:bodyPr>
            <a:normAutofit/>
          </a:bodyPr>
          <a:lstStyle/>
          <a:p>
            <a:r>
              <a:rPr lang="en-US" dirty="0"/>
              <a:t>Internal Failure Costs</a:t>
            </a:r>
            <a:endParaRPr lang="en-US" dirty="0"/>
          </a:p>
        </p:txBody>
      </p:sp>
      <p:sp>
        <p:nvSpPr>
          <p:cNvPr id="73728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69161" y="1317353"/>
            <a:ext cx="4371975" cy="472190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Scrap costs</a:t>
            </a:r>
            <a:endParaRPr lang="en-US" sz="2400" dirty="0"/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costs of poor-quality products that must be discarded, including labor, material, and indirect costs</a:t>
            </a:r>
            <a:endParaRPr lang="en-US" sz="2200" dirty="0"/>
          </a:p>
          <a:p>
            <a:pPr>
              <a:lnSpc>
                <a:spcPct val="110000"/>
              </a:lnSpc>
            </a:pPr>
            <a:r>
              <a:rPr lang="en-US" sz="2400" dirty="0"/>
              <a:t>Rework costs</a:t>
            </a:r>
            <a:endParaRPr lang="en-US" sz="2400" dirty="0"/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costs of fixing defective products to conform to quality specifications</a:t>
            </a:r>
            <a:endParaRPr lang="en-US" sz="2200" dirty="0"/>
          </a:p>
          <a:p>
            <a:pPr>
              <a:lnSpc>
                <a:spcPct val="110000"/>
              </a:lnSpc>
            </a:pPr>
            <a:r>
              <a:rPr lang="en-US" sz="2400" dirty="0"/>
              <a:t>Process failure costs</a:t>
            </a:r>
            <a:endParaRPr lang="en-US" sz="2400" dirty="0"/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costs of determining why  production process is producing poor-quality products</a:t>
            </a:r>
            <a:endParaRPr lang="en-US" sz="2200" dirty="0"/>
          </a:p>
        </p:txBody>
      </p:sp>
      <p:sp>
        <p:nvSpPr>
          <p:cNvPr id="73728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12536" y="1317353"/>
            <a:ext cx="4038600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Process downtime costs</a:t>
            </a:r>
            <a:endParaRPr lang="en-US" sz="2400" dirty="0"/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costs of shutting down  productive process to fix  problem</a:t>
            </a:r>
            <a:endParaRPr lang="en-US" sz="2200" dirty="0"/>
          </a:p>
          <a:p>
            <a:pPr>
              <a:lnSpc>
                <a:spcPct val="110000"/>
              </a:lnSpc>
            </a:pPr>
            <a:r>
              <a:rPr lang="en-US" sz="2400" dirty="0"/>
              <a:t>Price-downgrading costs</a:t>
            </a:r>
            <a:endParaRPr lang="en-US" sz="2400" dirty="0"/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costs of discounting poor-quality products—that is, selling products as “seconds”</a:t>
            </a:r>
            <a:endParaRPr lang="en-US" sz="2200" dirty="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External Failure Costs</a:t>
            </a:r>
            <a:endParaRPr lang="en-US" dirty="0"/>
          </a:p>
        </p:txBody>
      </p:sp>
      <p:sp>
        <p:nvSpPr>
          <p:cNvPr id="7383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75032" y="1324584"/>
            <a:ext cx="4876800" cy="488292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Customer complaint costs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costs of investigating and satisfactorily responding to a customer complaint resulting from a poor-quality product</a:t>
            </a:r>
            <a:endParaRPr lang="en-US" sz="2200" dirty="0"/>
          </a:p>
          <a:p>
            <a:r>
              <a:rPr lang="en-US" sz="2400" dirty="0"/>
              <a:t>Product return costs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costs of handling and replacing poor-quality products returned by customer</a:t>
            </a:r>
            <a:endParaRPr lang="en-US" sz="2200" dirty="0"/>
          </a:p>
          <a:p>
            <a:r>
              <a:rPr lang="en-US" sz="2400" dirty="0"/>
              <a:t>Warranty claims costs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costs of complying with product warranties</a:t>
            </a:r>
            <a:endParaRPr lang="en-US" sz="2200" dirty="0"/>
          </a:p>
        </p:txBody>
      </p:sp>
      <p:sp>
        <p:nvSpPr>
          <p:cNvPr id="73830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118469" y="1324584"/>
            <a:ext cx="3814763" cy="38814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Product liability costs</a:t>
            </a:r>
            <a:endParaRPr lang="en-US" sz="2400" dirty="0"/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litigation costs resulting from product liability and customer injury</a:t>
            </a:r>
            <a:endParaRPr lang="en-US" sz="2200" dirty="0"/>
          </a:p>
          <a:p>
            <a:pPr>
              <a:lnSpc>
                <a:spcPct val="110000"/>
              </a:lnSpc>
            </a:pPr>
            <a:r>
              <a:rPr lang="en-US" sz="2400" dirty="0"/>
              <a:t>Lost sales costs</a:t>
            </a:r>
            <a:endParaRPr lang="en-US" sz="2400" dirty="0"/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costs incurred because customers are dissatisfied with poor-quality products and do not make additional purchases</a:t>
            </a:r>
            <a:endParaRPr lang="en-US" sz="2200" dirty="0"/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4678" y="46383"/>
            <a:ext cx="8458199" cy="914400"/>
          </a:xfrm>
        </p:spPr>
        <p:txBody>
          <a:bodyPr>
            <a:noAutofit/>
          </a:bodyPr>
          <a:lstStyle/>
          <a:p>
            <a:r>
              <a:rPr lang="en-US" dirty="0"/>
              <a:t>Measuring and Reporting Quality Costs</a:t>
            </a:r>
            <a:endParaRPr lang="en-US" dirty="0"/>
          </a:p>
        </p:txBody>
      </p:sp>
      <p:sp>
        <p:nvSpPr>
          <p:cNvPr id="7393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34312"/>
            <a:ext cx="8229600" cy="3886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Index numbers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ratios that measure quality costs against a base value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labor index</a:t>
            </a:r>
            <a:endParaRPr lang="en-US" sz="2400" dirty="0"/>
          </a:p>
          <a:p>
            <a:pPr lvl="2">
              <a:lnSpc>
                <a:spcPct val="80000"/>
              </a:lnSpc>
            </a:pPr>
            <a:r>
              <a:rPr lang="en-US" dirty="0"/>
              <a:t> ratio of quality cost to labor hours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sz="2400" dirty="0"/>
              <a:t>cost index</a:t>
            </a:r>
            <a:endParaRPr lang="en-US" sz="2400" dirty="0"/>
          </a:p>
          <a:p>
            <a:pPr lvl="2">
              <a:lnSpc>
                <a:spcPct val="80000"/>
              </a:lnSpc>
            </a:pPr>
            <a:r>
              <a:rPr lang="en-US" dirty="0"/>
              <a:t> ratio of quality cost to manufacturing cost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sz="2400" dirty="0"/>
              <a:t>sales index</a:t>
            </a:r>
            <a:endParaRPr lang="en-US" sz="2400" dirty="0"/>
          </a:p>
          <a:p>
            <a:pPr lvl="2">
              <a:lnSpc>
                <a:spcPct val="80000"/>
              </a:lnSpc>
            </a:pPr>
            <a:r>
              <a:rPr lang="en-US" dirty="0"/>
              <a:t> ratio of quality cost to sales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sz="2400" dirty="0"/>
              <a:t>production index</a:t>
            </a:r>
            <a:endParaRPr lang="en-US" sz="2400" dirty="0"/>
          </a:p>
          <a:p>
            <a:pPr lvl="2">
              <a:lnSpc>
                <a:spcPct val="80000"/>
              </a:lnSpc>
            </a:pPr>
            <a:r>
              <a:rPr lang="en-US" dirty="0"/>
              <a:t> ratio of quality cost to units of final product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58"/>
            <a:ext cx="8229600" cy="838200"/>
          </a:xfrm>
        </p:spPr>
        <p:txBody>
          <a:bodyPr/>
          <a:lstStyle/>
          <a:p>
            <a:r>
              <a:rPr lang="en-US" dirty="0"/>
              <a:t>Cost of Quality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04149"/>
            <a:ext cx="8229600" cy="4525963"/>
          </a:xfrm>
        </p:spPr>
        <p:txBody>
          <a:bodyPr>
            <a:normAutofit/>
          </a:bodyPr>
          <a:lstStyle/>
          <a:p>
            <a:pPr>
              <a:buNone/>
              <a:tabLst>
                <a:tab pos="2800350" algn="r"/>
                <a:tab pos="4166870" algn="r"/>
                <a:tab pos="5949950" algn="r"/>
                <a:tab pos="7662545" algn="r"/>
              </a:tabLst>
            </a:pPr>
            <a:r>
              <a:rPr lang="en-US" sz="2000" dirty="0">
                <a:solidFill>
                  <a:schemeClr val="tx1"/>
                </a:solidFill>
              </a:rPr>
              <a:t>			Year	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  <a:tabLst>
                <a:tab pos="3541395" algn="r"/>
                <a:tab pos="4919345" algn="r"/>
                <a:tab pos="6343650" algn="r"/>
                <a:tab pos="7824470" algn="r"/>
              </a:tabLst>
            </a:pPr>
            <a:r>
              <a:rPr lang="en-US" sz="2000" dirty="0">
                <a:solidFill>
                  <a:schemeClr val="tx1"/>
                </a:solidFill>
              </a:rPr>
              <a:t>		2009	2010	2011	2012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  <a:tabLst>
                <a:tab pos="2800350" algn="r"/>
                <a:tab pos="4166870" algn="r"/>
                <a:tab pos="5949950" algn="r"/>
                <a:tab pos="7662545" algn="r"/>
              </a:tabLst>
            </a:pPr>
            <a:r>
              <a:rPr lang="en-US" sz="2000" i="1" u="sng" dirty="0">
                <a:solidFill>
                  <a:schemeClr val="tx1"/>
                </a:solidFill>
              </a:rPr>
              <a:t>Quality Costs</a:t>
            </a:r>
            <a:r>
              <a:rPr lang="en-US" sz="2000" i="1" dirty="0">
                <a:solidFill>
                  <a:schemeClr val="tx1"/>
                </a:solidFill>
              </a:rPr>
              <a:t>	</a:t>
            </a:r>
            <a:r>
              <a:rPr lang="en-US" sz="2000" dirty="0">
                <a:solidFill>
                  <a:schemeClr val="tx1"/>
                </a:solidFill>
              </a:rPr>
              <a:t>			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  <a:tabLst>
                <a:tab pos="3714750" algn="r"/>
                <a:tab pos="5081270" algn="r"/>
                <a:tab pos="6516370" algn="r"/>
                <a:tab pos="7997825" algn="r"/>
              </a:tabLst>
            </a:pPr>
            <a:r>
              <a:rPr lang="en-US" sz="2000" dirty="0">
                <a:solidFill>
                  <a:schemeClr val="tx1"/>
                </a:solidFill>
              </a:rPr>
              <a:t>  Prevention	27,000 	41,500 	74,600 	112,300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  <a:tabLst>
                <a:tab pos="3714750" algn="r"/>
                <a:tab pos="5081270" algn="r"/>
                <a:tab pos="6516370" algn="r"/>
                <a:tab pos="7997825" algn="r"/>
              </a:tabLst>
            </a:pPr>
            <a:r>
              <a:rPr lang="en-US" sz="2000" dirty="0">
                <a:solidFill>
                  <a:schemeClr val="tx1"/>
                </a:solidFill>
              </a:rPr>
              <a:t>  Appraisal	155,000 	122,500 	113,400 	107,000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  <a:tabLst>
                <a:tab pos="3714750" algn="r"/>
                <a:tab pos="5081270" algn="r"/>
                <a:tab pos="6516370" algn="r"/>
                <a:tab pos="7997825" algn="r"/>
              </a:tabLst>
            </a:pPr>
            <a:r>
              <a:rPr lang="en-US" sz="2000" dirty="0">
                <a:solidFill>
                  <a:schemeClr val="tx1"/>
                </a:solidFill>
              </a:rPr>
              <a:t>  Internal failure	386,400 	469,200 	347,800 	219,100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  <a:tabLst>
                <a:tab pos="3714750" algn="r"/>
                <a:tab pos="5081270" algn="r"/>
                <a:tab pos="6516370" algn="r"/>
                <a:tab pos="7997825" algn="r"/>
              </a:tabLst>
            </a:pPr>
            <a:r>
              <a:rPr lang="en-US" sz="2000" u="sng" dirty="0">
                <a:solidFill>
                  <a:schemeClr val="tx1"/>
                </a:solidFill>
              </a:rPr>
              <a:t>  External failure	242,000 	196,000 	103,500 	106,000 </a:t>
            </a:r>
            <a:endParaRPr lang="en-US" sz="2000" u="sng" dirty="0">
              <a:solidFill>
                <a:schemeClr val="tx1"/>
              </a:solidFill>
            </a:endParaRPr>
          </a:p>
          <a:p>
            <a:pPr>
              <a:buNone/>
              <a:tabLst>
                <a:tab pos="3714750" algn="r"/>
                <a:tab pos="5081270" algn="r"/>
                <a:tab pos="6516370" algn="r"/>
                <a:tab pos="7997825" algn="r"/>
              </a:tabLst>
            </a:pPr>
            <a:r>
              <a:rPr lang="en-US" sz="2000" dirty="0">
                <a:solidFill>
                  <a:schemeClr val="tx1"/>
                </a:solidFill>
              </a:rPr>
              <a:t>Total	810,400 	829,200 	639,300 	544,400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  <a:tabLst>
                <a:tab pos="3714750" algn="r"/>
                <a:tab pos="5081270" algn="r"/>
                <a:tab pos="6516370" algn="r"/>
                <a:tab pos="7997825" algn="r"/>
              </a:tabLst>
            </a:pPr>
            <a:r>
              <a:rPr lang="en-US" sz="2000" i="1" u="sng" dirty="0">
                <a:solidFill>
                  <a:schemeClr val="tx1"/>
                </a:solidFill>
              </a:rPr>
              <a:t>Accounting Measures</a:t>
            </a:r>
            <a:r>
              <a:rPr lang="en-US" sz="2000" i="1" dirty="0">
                <a:solidFill>
                  <a:schemeClr val="tx1"/>
                </a:solidFill>
              </a:rPr>
              <a:t>	</a:t>
            </a:r>
            <a:r>
              <a:rPr lang="en-US" sz="2000" dirty="0">
                <a:solidFill>
                  <a:schemeClr val="tx1"/>
                </a:solidFill>
              </a:rPr>
              <a:t>			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  <a:tabLst>
                <a:tab pos="3714750" algn="r"/>
                <a:tab pos="5081270" algn="r"/>
                <a:tab pos="6516370" algn="r"/>
                <a:tab pos="7997825" algn="r"/>
              </a:tabLst>
            </a:pPr>
            <a:r>
              <a:rPr lang="en-US" sz="2000" dirty="0">
                <a:solidFill>
                  <a:schemeClr val="tx1"/>
                </a:solidFill>
              </a:rPr>
              <a:t>  Sales	4,360,000 	4,450,000 	5,050,000 	5,190,000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  <a:tabLst>
                <a:tab pos="3714750" algn="r"/>
                <a:tab pos="5081270" algn="r"/>
                <a:tab pos="6516370" algn="r"/>
                <a:tab pos="7997825" algn="r"/>
              </a:tabLst>
            </a:pPr>
            <a:r>
              <a:rPr lang="en-US" sz="2000" dirty="0">
                <a:solidFill>
                  <a:schemeClr val="tx1"/>
                </a:solidFill>
              </a:rPr>
              <a:t>  Manufacturing costs	1,760,000 	1,810,000 	1,880,000 	1,890,000 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444"/>
            <a:ext cx="8229600" cy="792162"/>
          </a:xfrm>
        </p:spPr>
        <p:txBody>
          <a:bodyPr/>
          <a:lstStyle/>
          <a:p>
            <a:r>
              <a:rPr lang="en-US" dirty="0"/>
              <a:t>Cost of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184" y="1256488"/>
            <a:ext cx="8077200" cy="160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Quality index = total quality costs/base * 100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209 quality cost per sale</a:t>
            </a:r>
            <a:endParaRPr lang="en-US" sz="2400" dirty="0"/>
          </a:p>
        </p:txBody>
      </p:sp>
      <p:sp>
        <p:nvSpPr>
          <p:cNvPr id="6" name="Content Placeholder 2"/>
          <p:cNvSpPr txBox="1"/>
          <p:nvPr/>
        </p:nvSpPr>
        <p:spPr>
          <a:xfrm>
            <a:off x="838200" y="2895600"/>
            <a:ext cx="7543800" cy="2819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5718175" algn="ctr"/>
                <a:tab pos="6343650" algn="r"/>
              </a:tabLs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		Quality		Quality Manufacturing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5718175" algn="ctr"/>
                <a:tab pos="6343650" algn="r"/>
              </a:tabLst>
              <a:defRPr/>
            </a:pPr>
            <a:r>
              <a:rPr kumimoji="0" lang="en-US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Year	Sales Index	Cost Index</a:t>
            </a:r>
            <a:endParaRPr kumimoji="0" lang="en-US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6343650" algn="r"/>
              </a:tabLs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2009	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6343650" algn="r"/>
              </a:tabLs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2010	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6343650" algn="r"/>
              </a:tabLs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2011	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6343650" algn="r"/>
              </a:tabLs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2012	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444"/>
            <a:ext cx="8229600" cy="792162"/>
          </a:xfrm>
        </p:spPr>
        <p:txBody>
          <a:bodyPr/>
          <a:lstStyle/>
          <a:p>
            <a:r>
              <a:rPr lang="en-US" dirty="0"/>
              <a:t>Cost of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184" y="1256488"/>
            <a:ext cx="8077200" cy="160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Quality index = total quality costs/base * 100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2006 quality cost per sale</a:t>
            </a:r>
            <a:endParaRPr lang="en-US" sz="2400" dirty="0"/>
          </a:p>
          <a:p>
            <a:pPr>
              <a:buNone/>
            </a:pPr>
            <a:r>
              <a:rPr lang="en-US" sz="2400" dirty="0">
                <a:sym typeface="Wingdings" panose="05000000000000000000" pitchFamily="2" charset="2"/>
              </a:rPr>
              <a:t>810,400 * 100 / 4,360,000 = 18.58</a:t>
            </a:r>
            <a:endParaRPr lang="en-US" sz="2400" dirty="0">
              <a:sym typeface="Wingdings" panose="05000000000000000000" pitchFamily="2" charset="2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838200" y="2895600"/>
            <a:ext cx="7543800" cy="2819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5718175" algn="ctr"/>
                <a:tab pos="6343650" algn="r"/>
              </a:tabLs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		Quality		Quality Manufacturing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5718175" algn="ctr"/>
                <a:tab pos="6343650" algn="r"/>
              </a:tabLst>
              <a:defRPr/>
            </a:pPr>
            <a:r>
              <a:rPr kumimoji="0" lang="en-US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Year	Sales Index	Cost Index</a:t>
            </a:r>
            <a:endParaRPr kumimoji="0" lang="en-US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6343650" algn="r"/>
              </a:tabLs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2009	18.58		46.04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6343650" algn="r"/>
              </a:tabLs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2010	18.63		45.18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6343650" algn="r"/>
              </a:tabLs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2011	12.66		34.00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626995" algn="ctr"/>
                <a:tab pos="3206750" algn="r"/>
                <a:tab pos="6343650" algn="r"/>
              </a:tabLs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2012	10.49		28.80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1244" y="115189"/>
            <a:ext cx="8458200" cy="792162"/>
          </a:xfrm>
        </p:spPr>
        <p:txBody>
          <a:bodyPr/>
          <a:lstStyle/>
          <a:p>
            <a:r>
              <a:rPr lang="en-US" dirty="0"/>
              <a:t> Quality–Cost Relationship</a:t>
            </a:r>
            <a:endParaRPr lang="en-US" dirty="0"/>
          </a:p>
        </p:txBody>
      </p:sp>
      <p:sp>
        <p:nvSpPr>
          <p:cNvPr id="740355" name="Rectangle 3"/>
          <p:cNvSpPr>
            <a:spLocks noGrp="1" noChangeArrowheads="1"/>
          </p:cNvSpPr>
          <p:nvPr>
            <p:ph idx="1"/>
          </p:nvPr>
        </p:nvSpPr>
        <p:spPr>
          <a:xfrm>
            <a:off x="465304" y="1219200"/>
            <a:ext cx="8001000" cy="3581400"/>
          </a:xfrm>
        </p:spPr>
        <p:txBody>
          <a:bodyPr/>
          <a:lstStyle/>
          <a:p>
            <a:r>
              <a:rPr lang="en-US" dirty="0"/>
              <a:t>Cost of quality</a:t>
            </a:r>
            <a:endParaRPr lang="en-US" dirty="0"/>
          </a:p>
          <a:p>
            <a:pPr lvl="1"/>
            <a:r>
              <a:rPr lang="en-US" dirty="0"/>
              <a:t>difference between price of nonconformance and conformance</a:t>
            </a:r>
            <a:endParaRPr lang="en-US" dirty="0"/>
          </a:p>
          <a:p>
            <a:pPr lvl="1"/>
            <a:r>
              <a:rPr lang="en-US" dirty="0"/>
              <a:t>cost of doing things wrong</a:t>
            </a:r>
            <a:endParaRPr lang="en-US" dirty="0"/>
          </a:p>
          <a:p>
            <a:pPr lvl="2"/>
            <a:r>
              <a:rPr lang="en-US" dirty="0"/>
              <a:t>20 to 35% of revenues</a:t>
            </a:r>
            <a:endParaRPr lang="en-US" dirty="0"/>
          </a:p>
          <a:p>
            <a:pPr lvl="1"/>
            <a:r>
              <a:rPr lang="en-US" dirty="0"/>
              <a:t>cost of doing things right</a:t>
            </a:r>
            <a:endParaRPr lang="en-US" dirty="0"/>
          </a:p>
          <a:p>
            <a:pPr lvl="2"/>
            <a:r>
              <a:rPr lang="en-US" dirty="0"/>
              <a:t>3 to 4% of revenues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41244" y="304800"/>
            <a:ext cx="8458200" cy="914400"/>
          </a:xfrm>
        </p:spPr>
        <p:txBody>
          <a:bodyPr>
            <a:noAutofit/>
          </a:bodyPr>
          <a:lstStyle/>
          <a:p>
            <a:r>
              <a:rPr lang="en-US" dirty="0"/>
              <a:t>Effect of Quality Management </a:t>
            </a:r>
            <a:br>
              <a:rPr lang="en-US" dirty="0"/>
            </a:br>
            <a:r>
              <a:rPr lang="en-US" dirty="0"/>
              <a:t>on Productivity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1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46457" y="1522376"/>
            <a:ext cx="7572375" cy="3048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Productivity = output / input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sz="2800" dirty="0"/>
              <a:t>Quality impact on productivity</a:t>
            </a:r>
            <a:endParaRPr lang="en-US" sz="28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fewer defects increase output, and quality improvement reduces inputs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Yield</a:t>
            </a:r>
            <a:endParaRPr lang="en-US" sz="28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 measure of productivity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22940"/>
            <a:ext cx="8229600" cy="1113100"/>
          </a:xfrm>
        </p:spPr>
        <p:txBody>
          <a:bodyPr>
            <a:noAutofit/>
          </a:bodyPr>
          <a:lstStyle/>
          <a:p>
            <a:r>
              <a:rPr lang="en-US" dirty="0"/>
              <a:t>Measuring Product Yield </a:t>
            </a:r>
            <a:br>
              <a:rPr lang="en-US" dirty="0"/>
            </a:br>
            <a:r>
              <a:rPr lang="en-US" dirty="0"/>
              <a:t>and Productivity</a:t>
            </a:r>
            <a:endParaRPr lang="en-US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09600" y="1600200"/>
            <a:ext cx="8199783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solidFill>
              <a:schemeClr val="tx1"/>
            </a:solidFill>
            <a:miter lim="800000"/>
          </a:ln>
          <a:effectLst>
            <a:outerShdw sx="1000" sy="1000" algn="ctr" rotWithShape="0">
              <a:srgbClr val="000000"/>
            </a:outerShdw>
          </a:effectLst>
        </p:spPr>
        <p:txBody>
          <a:bodyPr/>
          <a:lstStyle/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sz="1800" dirty="0">
                <a:effectLst/>
                <a:latin typeface="Arial" panose="020B0604020202020204" pitchFamily="34" charset="0"/>
              </a:rPr>
              <a:t>Yield=(total input)(% good units) + (total input)(1-%good units)(% reworked)</a:t>
            </a:r>
            <a:endParaRPr 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2504440" y="2286000"/>
            <a:ext cx="4114800" cy="1143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 cmpd="sng" algn="ctr">
            <a:solidFill>
              <a:schemeClr val="tx1"/>
            </a:solidFill>
            <a:miter lim="800000"/>
          </a:ln>
          <a:effectLst>
            <a:outerShdw sx="1000" sy="1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dirty="0">
                <a:effectLst/>
                <a:latin typeface="Arial" panose="020B0604020202020204" pitchFamily="34" charset="0"/>
              </a:rPr>
              <a:t>or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i="1" dirty="0">
                <a:effectLst/>
                <a:latin typeface="Arial" panose="020B0604020202020204" pitchFamily="34" charset="0"/>
              </a:rPr>
              <a:t>Y=(I)(%G)+(I)(1-%G)(%R)</a:t>
            </a:r>
            <a:endParaRPr lang="en-US" i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604520" y="3694250"/>
            <a:ext cx="7924800" cy="2362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 cmpd="sng" algn="ctr">
            <a:solidFill>
              <a:schemeClr val="tx1"/>
            </a:solidFill>
            <a:miter lim="800000"/>
          </a:ln>
          <a:effectLst>
            <a:outerShdw sx="1000" sy="1000" algn="ctr" rotWithShape="0">
              <a:srgbClr val="000000"/>
            </a:outerShdw>
          </a:effectLst>
        </p:spPr>
        <p:txBody>
          <a:bodyPr anchor="ctr"/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where</a:t>
            </a:r>
            <a:endParaRPr lang="en-US" sz="2000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I = initial quantity started in production</a:t>
            </a:r>
            <a:endParaRPr lang="en-US" sz="2000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%G = percentage of good units produced</a:t>
            </a:r>
            <a:endParaRPr lang="en-US" sz="2000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%R = percentage of defective units that are successfully reworked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20444"/>
            <a:ext cx="8229600" cy="792162"/>
          </a:xfrm>
        </p:spPr>
        <p:txBody>
          <a:bodyPr/>
          <a:lstStyle/>
          <a:p>
            <a:r>
              <a:rPr lang="en-US" dirty="0"/>
              <a:t>Computing Product Yield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5576" y="1209472"/>
            <a:ext cx="8229600" cy="4525963"/>
          </a:xfrm>
        </p:spPr>
        <p:txBody>
          <a:bodyPr/>
          <a:lstStyle/>
          <a:p>
            <a:r>
              <a:rPr lang="en-US" dirty="0"/>
              <a:t>Motor manufacturer</a:t>
            </a:r>
            <a:endParaRPr lang="en-US" dirty="0"/>
          </a:p>
          <a:p>
            <a:r>
              <a:rPr lang="en-US" dirty="0"/>
              <a:t>Starts a batch of 100 motors.</a:t>
            </a:r>
            <a:endParaRPr lang="en-US" dirty="0"/>
          </a:p>
          <a:p>
            <a:r>
              <a:rPr lang="en-US" dirty="0"/>
              <a:t>80 % are good when produced</a:t>
            </a:r>
            <a:endParaRPr lang="en-US" dirty="0"/>
          </a:p>
          <a:p>
            <a:r>
              <a:rPr lang="en-US" dirty="0"/>
              <a:t>50 % of the defective motors can be reworked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19200" y="3429000"/>
            <a:ext cx="6156172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r>
              <a:rPr lang="en-US" i="1" dirty="0">
                <a:effectLst/>
                <a:latin typeface="Arial" panose="020B0604020202020204" pitchFamily="34" charset="0"/>
              </a:rPr>
              <a:t>Y	=(I)(%G)+(I)(1-%G)(%R)</a:t>
            </a:r>
            <a:endParaRPr lang="en-US" i="1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r>
              <a:rPr lang="en-US" i="1" dirty="0">
                <a:effectLst/>
                <a:latin typeface="Arial" panose="020B0604020202020204" pitchFamily="34" charset="0"/>
              </a:rPr>
              <a:t>	= </a:t>
            </a:r>
            <a:endParaRPr lang="en-US" i="1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endParaRPr lang="en-US" sz="1100" i="1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r>
              <a:rPr lang="en-US" i="1" dirty="0">
                <a:effectLst/>
                <a:latin typeface="Arial" panose="020B0604020202020204" pitchFamily="34" charset="0"/>
              </a:rPr>
              <a:t>Increase quality to 90% good</a:t>
            </a:r>
            <a:endParaRPr lang="en-US" i="1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r>
              <a:rPr lang="en-US" i="1" dirty="0">
                <a:effectLst/>
                <a:latin typeface="Arial" panose="020B0604020202020204" pitchFamily="34" charset="0"/>
              </a:rPr>
              <a:t>Y	=</a:t>
            </a:r>
            <a:endParaRPr lang="en-US" i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20444"/>
            <a:ext cx="8229600" cy="792162"/>
          </a:xfrm>
        </p:spPr>
        <p:txBody>
          <a:bodyPr/>
          <a:lstStyle/>
          <a:p>
            <a:r>
              <a:rPr lang="en-US" dirty="0"/>
              <a:t>Computing Product Yield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5576" y="1209472"/>
            <a:ext cx="8229600" cy="4525963"/>
          </a:xfrm>
        </p:spPr>
        <p:txBody>
          <a:bodyPr/>
          <a:lstStyle/>
          <a:p>
            <a:r>
              <a:rPr lang="en-US" dirty="0"/>
              <a:t>Motor manufacturer</a:t>
            </a:r>
            <a:endParaRPr lang="en-US" dirty="0"/>
          </a:p>
          <a:p>
            <a:r>
              <a:rPr lang="en-US" dirty="0"/>
              <a:t>Starts a batch of 100 motors.</a:t>
            </a:r>
            <a:endParaRPr lang="en-US" dirty="0"/>
          </a:p>
          <a:p>
            <a:r>
              <a:rPr lang="en-US" dirty="0"/>
              <a:t>80 % are good when produced</a:t>
            </a:r>
            <a:endParaRPr lang="en-US" dirty="0"/>
          </a:p>
          <a:p>
            <a:r>
              <a:rPr lang="en-US" dirty="0"/>
              <a:t>50 % of the defective motors can be reworked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19200" y="3429000"/>
            <a:ext cx="615617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r>
              <a:rPr lang="en-US" i="1" dirty="0">
                <a:effectLst/>
                <a:latin typeface="Arial" panose="020B0604020202020204" pitchFamily="34" charset="0"/>
              </a:rPr>
              <a:t>Y	=(I)(%G)+(I)(1-%G)(%R)</a:t>
            </a:r>
            <a:endParaRPr lang="en-US" i="1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r>
              <a:rPr lang="en-US" i="1" dirty="0">
                <a:effectLst/>
                <a:latin typeface="Arial" panose="020B0604020202020204" pitchFamily="34" charset="0"/>
              </a:rPr>
              <a:t>	= 100(.80) + 100(1-.80)(.50) =  90 motors</a:t>
            </a:r>
            <a:endParaRPr lang="en-US" i="1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endParaRPr lang="en-US" sz="1100" i="1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r>
              <a:rPr lang="en-US" i="1" dirty="0">
                <a:effectLst/>
                <a:latin typeface="Arial" panose="020B0604020202020204" pitchFamily="34" charset="0"/>
              </a:rPr>
              <a:t>Increase quality to 90% good</a:t>
            </a:r>
            <a:endParaRPr lang="en-US" i="1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r>
              <a:rPr lang="en-US" i="1" dirty="0">
                <a:effectLst/>
                <a:latin typeface="Arial" panose="020B0604020202020204" pitchFamily="34" charset="0"/>
              </a:rPr>
              <a:t>Y	=100(.90) + 100(1-.90)(.50) =  95 motors</a:t>
            </a:r>
            <a:endParaRPr lang="en-US" i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2034" y="151844"/>
            <a:ext cx="8686800" cy="715962"/>
          </a:xfrm>
        </p:spPr>
        <p:txBody>
          <a:bodyPr>
            <a:noAutofit/>
          </a:bodyPr>
          <a:lstStyle/>
          <a:p>
            <a:r>
              <a:rPr lang="en-US" dirty="0"/>
              <a:t>Computing Product Cost per Unit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382952" y="1219200"/>
            <a:ext cx="6400800" cy="3810000"/>
            <a:chOff x="990600" y="1295400"/>
            <a:chExt cx="6400800" cy="3810000"/>
          </a:xfrm>
        </p:grpSpPr>
        <p:sp>
          <p:nvSpPr>
            <p:cNvPr id="746513" name="Rectangle 17"/>
            <p:cNvSpPr>
              <a:spLocks noChangeArrowheads="1"/>
            </p:cNvSpPr>
            <p:nvPr/>
          </p:nvSpPr>
          <p:spPr bwMode="auto">
            <a:xfrm>
              <a:off x="1981200" y="2895600"/>
              <a:ext cx="1905000" cy="685800"/>
            </a:xfrm>
            <a:prstGeom prst="rect">
              <a:avLst/>
            </a:prstGeom>
            <a:solidFill>
              <a:srgbClr val="FFCC99"/>
            </a:solidFill>
            <a:ln w="0" algn="ctr">
              <a:noFill/>
              <a:miter lim="800000"/>
            </a:ln>
            <a:effectLst>
              <a:outerShdw dist="53882" dir="2700000" algn="ctr" rotWithShape="0">
                <a:srgbClr val="000000"/>
              </a:outerShdw>
            </a:effectLst>
          </p:spPr>
          <p:txBody>
            <a:bodyPr wrap="none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746506" name="Text Box 10"/>
            <p:cNvSpPr txBox="1">
              <a:spLocks noChangeArrowheads="1"/>
            </p:cNvSpPr>
            <p:nvPr/>
          </p:nvSpPr>
          <p:spPr bwMode="auto">
            <a:xfrm>
              <a:off x="990600" y="1295400"/>
              <a:ext cx="64008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 algn="ctr">
              <a:noFill/>
              <a:miter lim="800000"/>
            </a:ln>
            <a:effectLst>
              <a:outerShdw sx="1000" sy="1000" algn="ctr" rotWithShape="0">
                <a:srgbClr val="000000"/>
              </a:outerShdw>
            </a:effectLst>
          </p:spPr>
          <p:txBody>
            <a:bodyPr anchor="ctr"/>
            <a:lstStyle/>
            <a:p>
              <a:pPr>
                <a:spcBef>
                  <a:spcPct val="50000"/>
                </a:spcBef>
                <a:buClrTx/>
                <a:buFontTx/>
                <a:buNone/>
              </a:pPr>
              <a:endParaRPr lang="en-US" b="1" dirty="0">
                <a:solidFill>
                  <a:srgbClr val="00001A"/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746500" name="Object 4"/>
            <p:cNvGraphicFramePr>
              <a:graphicFrameLocks noChangeAspect="1"/>
            </p:cNvGraphicFramePr>
            <p:nvPr/>
          </p:nvGraphicFramePr>
          <p:xfrm>
            <a:off x="3729038" y="1549400"/>
            <a:ext cx="2811462" cy="1060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6526" name="Equation" r:id="rId1" imgW="1117600" imgH="330200" progId="Equation.3">
                    <p:embed/>
                  </p:oleObj>
                </mc:Choice>
                <mc:Fallback>
                  <p:oleObj name="Equation" r:id="rId1" imgW="1117600" imgH="3302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9038" y="1549400"/>
                          <a:ext cx="2811462" cy="10604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6514" name="Text Box 18"/>
            <p:cNvSpPr txBox="1">
              <a:spLocks noChangeArrowheads="1"/>
            </p:cNvSpPr>
            <p:nvPr/>
          </p:nvSpPr>
          <p:spPr bwMode="auto">
            <a:xfrm>
              <a:off x="1520688" y="1828800"/>
              <a:ext cx="1946275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dirty="0">
                  <a:effectLst/>
                  <a:latin typeface="Arial" panose="020B0604020202020204" pitchFamily="34" charset="0"/>
                </a:rPr>
                <a:t>Product Cost</a:t>
              </a:r>
              <a:endParaRPr lang="en-US" dirty="0"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6516" name="Rectangle 20"/>
            <p:cNvSpPr>
              <a:spLocks noChangeArrowheads="1"/>
            </p:cNvSpPr>
            <p:nvPr/>
          </p:nvSpPr>
          <p:spPr bwMode="auto">
            <a:xfrm>
              <a:off x="1596888" y="2679651"/>
              <a:ext cx="5642112" cy="230832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 algn="ctr">
              <a:noFill/>
              <a:miter lim="800000"/>
            </a:ln>
            <a:effectLst/>
          </p:spPr>
          <p:txBody>
            <a:bodyPr wrap="square" anchor="ctr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i="1" dirty="0">
                  <a:effectLst/>
                  <a:latin typeface="Arial" panose="020B0604020202020204" pitchFamily="34" charset="0"/>
                </a:rPr>
                <a:t>where:</a:t>
              </a:r>
              <a:endParaRPr lang="en-US" i="1" dirty="0">
                <a:effectLst/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i="1" dirty="0">
                  <a:effectLst/>
                  <a:latin typeface="Arial" panose="020B0604020202020204" pitchFamily="34" charset="0"/>
                </a:rPr>
                <a:t>K</a:t>
              </a:r>
              <a:r>
                <a:rPr lang="en-US" i="1" baseline="-25000" dirty="0">
                  <a:effectLst/>
                  <a:latin typeface="Arial" panose="020B0604020202020204" pitchFamily="34" charset="0"/>
                </a:rPr>
                <a:t>d</a:t>
              </a:r>
              <a:r>
                <a:rPr lang="en-US" baseline="-25000" dirty="0">
                  <a:effectLst/>
                  <a:latin typeface="Arial" panose="020B0604020202020204" pitchFamily="34" charset="0"/>
                </a:rPr>
                <a:t> </a:t>
              </a:r>
              <a:r>
                <a:rPr lang="en-US" dirty="0">
                  <a:effectLst/>
                  <a:latin typeface="Arial" panose="020B0604020202020204" pitchFamily="34" charset="0"/>
                </a:rPr>
                <a:t>= direct manufacturing cost per unit</a:t>
              </a:r>
              <a:endParaRPr lang="en-US" dirty="0">
                <a:effectLst/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i="1" dirty="0">
                  <a:effectLst/>
                  <a:latin typeface="Arial" panose="020B0604020202020204" pitchFamily="34" charset="0"/>
                </a:rPr>
                <a:t>I</a:t>
              </a:r>
              <a:r>
                <a:rPr lang="en-US" dirty="0">
                  <a:effectLst/>
                  <a:latin typeface="Arial" panose="020B0604020202020204" pitchFamily="34" charset="0"/>
                </a:rPr>
                <a:t> = input</a:t>
              </a:r>
              <a:endParaRPr lang="en-US" dirty="0">
                <a:effectLst/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i="1" dirty="0">
                  <a:effectLst/>
                  <a:latin typeface="Arial" panose="020B0604020202020204" pitchFamily="34" charset="0"/>
                </a:rPr>
                <a:t>K</a:t>
              </a:r>
              <a:r>
                <a:rPr lang="en-US" i="1" baseline="-25000" dirty="0">
                  <a:effectLst/>
                  <a:latin typeface="Arial" panose="020B0604020202020204" pitchFamily="34" charset="0"/>
                </a:rPr>
                <a:t>r</a:t>
              </a:r>
              <a:r>
                <a:rPr lang="en-US" dirty="0">
                  <a:effectLst/>
                  <a:latin typeface="Arial" panose="020B0604020202020204" pitchFamily="34" charset="0"/>
                </a:rPr>
                <a:t> = rework cost per unit</a:t>
              </a:r>
              <a:endParaRPr lang="en-US" dirty="0">
                <a:effectLst/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i="1" dirty="0">
                  <a:effectLst/>
                  <a:latin typeface="Arial" panose="020B0604020202020204" pitchFamily="34" charset="0"/>
                </a:rPr>
                <a:t>R</a:t>
              </a:r>
              <a:r>
                <a:rPr lang="en-US" dirty="0">
                  <a:effectLst/>
                  <a:latin typeface="Arial" panose="020B0604020202020204" pitchFamily="34" charset="0"/>
                </a:rPr>
                <a:t> = reworked units</a:t>
              </a:r>
              <a:endParaRPr lang="en-US" dirty="0">
                <a:effectLst/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i="1" dirty="0">
                  <a:effectLst/>
                  <a:latin typeface="Arial" panose="020B0604020202020204" pitchFamily="34" charset="0"/>
                </a:rPr>
                <a:t>Y</a:t>
              </a:r>
              <a:r>
                <a:rPr lang="en-US" dirty="0">
                  <a:effectLst/>
                  <a:latin typeface="Arial" panose="020B0604020202020204" pitchFamily="34" charset="0"/>
                </a:rPr>
                <a:t> = yield </a:t>
              </a:r>
              <a:endParaRPr lang="en-US" dirty="0"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7563"/>
            <a:ext cx="8229600" cy="944562"/>
          </a:xfrm>
        </p:spPr>
        <p:txBody>
          <a:bodyPr/>
          <a:lstStyle/>
          <a:p>
            <a:r>
              <a:rPr lang="en-US" dirty="0"/>
              <a:t>Cost per Unit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89456" y="1203960"/>
            <a:ext cx="7696200" cy="1295400"/>
          </a:xfrm>
        </p:spPr>
        <p:txBody>
          <a:bodyPr/>
          <a:lstStyle/>
          <a:p>
            <a:pPr>
              <a:buNone/>
            </a:pPr>
            <a:r>
              <a:rPr lang="en-US" dirty="0"/>
              <a:t>Direct cost = $30		Rework cost = $12</a:t>
            </a:r>
            <a:endParaRPr lang="en-US" dirty="0"/>
          </a:p>
          <a:p>
            <a:pPr>
              <a:buNone/>
            </a:pPr>
            <a:r>
              <a:rPr lang="en-US" dirty="0"/>
              <a:t>80% good			50% can be reworked</a:t>
            </a:r>
            <a:endParaRPr lang="en-US" dirty="0"/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685800" y="2673349"/>
          <a:ext cx="231457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421" name="Equation" r:id="rId1" imgW="1180465" imgH="393700" progId="Equation.3">
                  <p:embed/>
                </p:oleObj>
              </mc:Choice>
              <mc:Fallback>
                <p:oleObj name="Equation" r:id="rId1" imgW="1180465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673349"/>
                        <a:ext cx="2314575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2956540" y="2949670"/>
            <a:ext cx="364202" cy="461665"/>
          </a:xfrm>
          <a:prstGeom prst="rect">
            <a:avLst/>
          </a:prstGeom>
          <a:noFill/>
          <a:ln w="0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dirty="0">
                <a:effectLst/>
                <a:latin typeface="Arial" panose="020B0604020202020204" pitchFamily="34" charset="0"/>
              </a:rPr>
              <a:t>=</a:t>
            </a: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14400" y="3962400"/>
            <a:ext cx="48237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r>
              <a:rPr lang="en-US" sz="2800" i="1" dirty="0">
                <a:effectLst/>
                <a:latin typeface="Arial" panose="020B0604020202020204" pitchFamily="34" charset="0"/>
              </a:rPr>
              <a:t>Increase quality to 90% good</a:t>
            </a:r>
            <a:endParaRPr lang="en-US" sz="2800" i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7563"/>
            <a:ext cx="8229600" cy="944562"/>
          </a:xfrm>
        </p:spPr>
        <p:txBody>
          <a:bodyPr/>
          <a:lstStyle/>
          <a:p>
            <a:r>
              <a:rPr lang="en-US" dirty="0"/>
              <a:t>Cost per Unit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89456" y="1203960"/>
            <a:ext cx="7696200" cy="1295400"/>
          </a:xfrm>
        </p:spPr>
        <p:txBody>
          <a:bodyPr/>
          <a:lstStyle/>
          <a:p>
            <a:pPr>
              <a:buNone/>
            </a:pPr>
            <a:r>
              <a:rPr lang="en-US" dirty="0"/>
              <a:t>Direct cost = $30		Rework cost = $12</a:t>
            </a:r>
            <a:endParaRPr lang="en-US" dirty="0"/>
          </a:p>
          <a:p>
            <a:pPr>
              <a:buNone/>
            </a:pPr>
            <a:r>
              <a:rPr lang="en-US" dirty="0"/>
              <a:t>80% good			50% can be reworked</a:t>
            </a:r>
            <a:endParaRPr lang="en-US" dirty="0"/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685800" y="2673349"/>
          <a:ext cx="231457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523" name="Equation" r:id="rId1" imgW="1180465" imgH="393700" progId="Equation.3">
                  <p:embed/>
                </p:oleObj>
              </mc:Choice>
              <mc:Fallback>
                <p:oleObj name="Equation" r:id="rId1" imgW="1180465" imgH="393700" progId="Equation.3">
                  <p:embed/>
                  <p:pic>
                    <p:nvPicPr>
                      <p:cNvPr id="0" name="Picture 8325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673349"/>
                        <a:ext cx="2314575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2956540" y="2797271"/>
            <a:ext cx="5443525" cy="830997"/>
            <a:chOff x="2956540" y="3254472"/>
            <a:chExt cx="5443525" cy="830997"/>
          </a:xfrm>
        </p:grpSpPr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2956540" y="3406871"/>
              <a:ext cx="364202" cy="461665"/>
            </a:xfrm>
            <a:prstGeom prst="rect">
              <a:avLst/>
            </a:prstGeom>
            <a:noFill/>
            <a:ln w="0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dirty="0">
                  <a:effectLst/>
                  <a:latin typeface="Arial" panose="020B0604020202020204" pitchFamily="34" charset="0"/>
                </a:rPr>
                <a:t>=</a:t>
              </a:r>
              <a:endParaRPr lang="en-US" dirty="0"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3413740" y="3254472"/>
              <a:ext cx="2661306" cy="830997"/>
              <a:chOff x="3465045" y="4191001"/>
              <a:chExt cx="2661306" cy="830997"/>
            </a:xfrm>
          </p:grpSpPr>
          <p:sp>
            <p:nvSpPr>
              <p:cNvPr id="13" name="Text Box 18"/>
              <p:cNvSpPr txBox="1">
                <a:spLocks noChangeArrowheads="1"/>
              </p:cNvSpPr>
              <p:nvPr/>
            </p:nvSpPr>
            <p:spPr bwMode="auto">
              <a:xfrm>
                <a:off x="3465045" y="4191001"/>
                <a:ext cx="2661306" cy="830997"/>
              </a:xfrm>
              <a:prstGeom prst="rect">
                <a:avLst/>
              </a:prstGeom>
              <a:noFill/>
              <a:ln w="0" algn="ctr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dirty="0">
                    <a:effectLst/>
                    <a:latin typeface="Arial" panose="020B0604020202020204" pitchFamily="34" charset="0"/>
                  </a:rPr>
                  <a:t>$30*100 + $12*10</a:t>
                </a:r>
                <a:endParaRPr lang="en-US" dirty="0">
                  <a:effectLst/>
                  <a:latin typeface="Arial" panose="020B0604020202020204" pitchFamily="34" charset="0"/>
                </a:endParaRP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dirty="0">
                    <a:effectLst/>
                    <a:latin typeface="Arial" panose="020B0604020202020204" pitchFamily="34" charset="0"/>
                  </a:rPr>
                  <a:t>90 motors</a:t>
                </a:r>
                <a:endParaRPr lang="en-US" dirty="0">
                  <a:effectLst/>
                  <a:latin typeface="Arial" panose="020B0604020202020204" pitchFamily="34" charset="0"/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3505200" y="4587240"/>
                <a:ext cx="25908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6127956" y="3402046"/>
              <a:ext cx="364202" cy="461665"/>
            </a:xfrm>
            <a:prstGeom prst="rect">
              <a:avLst/>
            </a:prstGeom>
            <a:noFill/>
            <a:ln w="0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dirty="0">
                  <a:effectLst/>
                  <a:latin typeface="Arial" panose="020B0604020202020204" pitchFamily="34" charset="0"/>
                </a:rPr>
                <a:t>=</a:t>
              </a:r>
              <a:endParaRPr lang="en-US" dirty="0"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400800" y="3411696"/>
              <a:ext cx="19992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dirty="0">
                  <a:effectLst/>
                  <a:latin typeface="Arial" panose="020B0604020202020204" pitchFamily="34" charset="0"/>
                </a:rPr>
                <a:t>$34.67/motor</a:t>
              </a:r>
              <a:endParaRPr lang="en-US" dirty="0"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914400" y="3962400"/>
            <a:ext cx="48237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  <a:tabLst>
                <a:tab pos="347345" algn="l"/>
              </a:tabLst>
            </a:pPr>
            <a:r>
              <a:rPr lang="en-US" sz="2800" i="1" dirty="0">
                <a:effectLst/>
                <a:latin typeface="Arial" panose="020B0604020202020204" pitchFamily="34" charset="0"/>
              </a:rPr>
              <a:t>Increase quality to 90% good</a:t>
            </a:r>
            <a:endParaRPr lang="en-US" sz="2800" i="1" dirty="0">
              <a:effectLst/>
              <a:latin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971800" y="4579202"/>
            <a:ext cx="5443526" cy="830997"/>
            <a:chOff x="2956540" y="3254472"/>
            <a:chExt cx="5443526" cy="830997"/>
          </a:xfrm>
        </p:grpSpPr>
        <p:sp>
          <p:nvSpPr>
            <p:cNvPr id="29" name="Text Box 18"/>
            <p:cNvSpPr txBox="1">
              <a:spLocks noChangeArrowheads="1"/>
            </p:cNvSpPr>
            <p:nvPr/>
          </p:nvSpPr>
          <p:spPr bwMode="auto">
            <a:xfrm>
              <a:off x="2956540" y="3406871"/>
              <a:ext cx="364202" cy="461665"/>
            </a:xfrm>
            <a:prstGeom prst="rect">
              <a:avLst/>
            </a:prstGeom>
            <a:noFill/>
            <a:ln w="0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dirty="0">
                  <a:effectLst/>
                  <a:latin typeface="Arial" panose="020B0604020202020204" pitchFamily="34" charset="0"/>
                </a:rPr>
                <a:t>=</a:t>
              </a:r>
              <a:endParaRPr lang="en-US" dirty="0"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3413740" y="3254472"/>
              <a:ext cx="2661306" cy="830997"/>
              <a:chOff x="3465045" y="4191001"/>
              <a:chExt cx="2661306" cy="830997"/>
            </a:xfrm>
          </p:grpSpPr>
          <p:sp>
            <p:nvSpPr>
              <p:cNvPr id="33" name="Text Box 18"/>
              <p:cNvSpPr txBox="1">
                <a:spLocks noChangeArrowheads="1"/>
              </p:cNvSpPr>
              <p:nvPr/>
            </p:nvSpPr>
            <p:spPr bwMode="auto">
              <a:xfrm>
                <a:off x="3465045" y="4191001"/>
                <a:ext cx="2661306" cy="830997"/>
              </a:xfrm>
              <a:prstGeom prst="rect">
                <a:avLst/>
              </a:prstGeom>
              <a:noFill/>
              <a:ln w="0" algn="ctr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dirty="0">
                    <a:effectLst/>
                    <a:latin typeface="Arial" panose="020B0604020202020204" pitchFamily="34" charset="0"/>
                  </a:rPr>
                  <a:t>$30*100 + $12*5</a:t>
                </a:r>
                <a:endParaRPr lang="en-US" dirty="0">
                  <a:effectLst/>
                  <a:latin typeface="Arial" panose="020B0604020202020204" pitchFamily="34" charset="0"/>
                </a:endParaRPr>
              </a:p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dirty="0">
                    <a:effectLst/>
                    <a:latin typeface="Arial" panose="020B0604020202020204" pitchFamily="34" charset="0"/>
                  </a:rPr>
                  <a:t>95 motors</a:t>
                </a:r>
                <a:endParaRPr lang="en-US" dirty="0">
                  <a:effectLst/>
                  <a:latin typeface="Arial" panose="020B0604020202020204" pitchFamily="34" charset="0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>
                <a:off x="3505200" y="4587240"/>
                <a:ext cx="25908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Text Box 18"/>
            <p:cNvSpPr txBox="1">
              <a:spLocks noChangeArrowheads="1"/>
            </p:cNvSpPr>
            <p:nvPr/>
          </p:nvSpPr>
          <p:spPr bwMode="auto">
            <a:xfrm>
              <a:off x="6127956" y="3402046"/>
              <a:ext cx="364202" cy="461665"/>
            </a:xfrm>
            <a:prstGeom prst="rect">
              <a:avLst/>
            </a:prstGeom>
            <a:noFill/>
            <a:ln w="0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dirty="0">
                  <a:effectLst/>
                  <a:latin typeface="Arial" panose="020B0604020202020204" pitchFamily="34" charset="0"/>
                </a:rPr>
                <a:t>=</a:t>
              </a:r>
              <a:endParaRPr lang="en-US" dirty="0"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400801" y="3411696"/>
              <a:ext cx="19992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dirty="0">
                  <a:effectLst/>
                  <a:latin typeface="Arial" panose="020B0604020202020204" pitchFamily="34" charset="0"/>
                </a:rPr>
                <a:t>$32.21/motor</a:t>
              </a:r>
              <a:endParaRPr lang="en-US" dirty="0"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6" name="Rectangle 8"/>
          <p:cNvSpPr>
            <a:spLocks noGrp="1" noChangeArrowheads="1"/>
          </p:cNvSpPr>
          <p:nvPr>
            <p:ph type="title"/>
          </p:nvPr>
        </p:nvSpPr>
        <p:spPr>
          <a:xfrm>
            <a:off x="82827" y="96078"/>
            <a:ext cx="8991600" cy="1371600"/>
          </a:xfrm>
        </p:spPr>
        <p:txBody>
          <a:bodyPr/>
          <a:lstStyle/>
          <a:p>
            <a:r>
              <a:rPr lang="en-US" dirty="0"/>
              <a:t>Computing Product Yield</a:t>
            </a:r>
            <a:br>
              <a:rPr lang="en-US" dirty="0"/>
            </a:br>
            <a:r>
              <a:rPr lang="en-US" dirty="0"/>
              <a:t>for Multistage Processes</a:t>
            </a:r>
            <a:endParaRPr lang="en-US" b="1" dirty="0"/>
          </a:p>
        </p:txBody>
      </p:sp>
      <p:sp>
        <p:nvSpPr>
          <p:cNvPr id="749588" name="Rectangle 20"/>
          <p:cNvSpPr>
            <a:spLocks noChangeArrowheads="1"/>
          </p:cNvSpPr>
          <p:nvPr/>
        </p:nvSpPr>
        <p:spPr bwMode="auto">
          <a:xfrm>
            <a:off x="1182756" y="1676400"/>
            <a:ext cx="6781800" cy="2926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</a:ln>
          <a:effectLst>
            <a:outerShdw sx="1000" sy="1000" algn="ctr" rotWithShape="0">
              <a:srgbClr val="000000"/>
            </a:outerShdw>
          </a:effectLst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749587" name="Rectangle 19"/>
          <p:cNvSpPr>
            <a:spLocks noChangeArrowheads="1"/>
          </p:cNvSpPr>
          <p:nvPr/>
        </p:nvSpPr>
        <p:spPr bwMode="auto">
          <a:xfrm>
            <a:off x="2020956" y="1981200"/>
            <a:ext cx="5187950" cy="519113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2800" i="1" dirty="0">
                <a:effectLst/>
                <a:latin typeface="Arial" panose="020B0604020202020204" pitchFamily="34" charset="0"/>
              </a:rPr>
              <a:t>Y =</a:t>
            </a:r>
            <a:r>
              <a:rPr lang="en-US" sz="2800" dirty="0">
                <a:effectLst/>
                <a:latin typeface="Arial" panose="020B0604020202020204" pitchFamily="34" charset="0"/>
              </a:rPr>
              <a:t> (</a:t>
            </a:r>
            <a:r>
              <a:rPr lang="en-US" sz="2800" i="1" dirty="0">
                <a:effectLst/>
                <a:latin typeface="Arial" panose="020B0604020202020204" pitchFamily="34" charset="0"/>
              </a:rPr>
              <a:t>I</a:t>
            </a:r>
            <a:r>
              <a:rPr lang="en-US" sz="2800" dirty="0">
                <a:effectLst/>
                <a:latin typeface="Arial" panose="020B0604020202020204" pitchFamily="34" charset="0"/>
              </a:rPr>
              <a:t>)(%</a:t>
            </a:r>
            <a:r>
              <a:rPr lang="en-US" sz="2800" i="1" dirty="0">
                <a:effectLst/>
                <a:latin typeface="Arial" panose="020B0604020202020204" pitchFamily="34" charset="0"/>
              </a:rPr>
              <a:t>g</a:t>
            </a:r>
            <a:r>
              <a:rPr lang="en-US" sz="2800" baseline="-25000" dirty="0">
                <a:effectLst/>
                <a:latin typeface="Arial" panose="020B0604020202020204" pitchFamily="34" charset="0"/>
              </a:rPr>
              <a:t>1</a:t>
            </a:r>
            <a:r>
              <a:rPr lang="en-US" sz="2800" dirty="0">
                <a:effectLst/>
                <a:latin typeface="Arial" panose="020B0604020202020204" pitchFamily="34" charset="0"/>
              </a:rPr>
              <a:t>)(%</a:t>
            </a:r>
            <a:r>
              <a:rPr lang="en-US" sz="2800" i="1" dirty="0">
                <a:effectLst/>
                <a:latin typeface="Arial" panose="020B0604020202020204" pitchFamily="34" charset="0"/>
              </a:rPr>
              <a:t>g</a:t>
            </a:r>
            <a:r>
              <a:rPr lang="en-US" sz="2800" baseline="-25000" dirty="0">
                <a:effectLst/>
                <a:latin typeface="Arial" panose="020B0604020202020204" pitchFamily="34" charset="0"/>
              </a:rPr>
              <a:t>2</a:t>
            </a:r>
            <a:r>
              <a:rPr lang="en-US" sz="2800" dirty="0">
                <a:effectLst/>
                <a:latin typeface="Arial" panose="020B0604020202020204" pitchFamily="34" charset="0"/>
              </a:rPr>
              <a:t>) … (%</a:t>
            </a:r>
            <a:r>
              <a:rPr lang="en-US" sz="2800" i="1" dirty="0">
                <a:effectLst/>
                <a:latin typeface="Arial" panose="020B0604020202020204" pitchFamily="34" charset="0"/>
              </a:rPr>
              <a:t>g</a:t>
            </a:r>
            <a:r>
              <a:rPr lang="en-US" sz="2800" i="1" baseline="-25000" dirty="0">
                <a:effectLst/>
                <a:latin typeface="Arial" panose="020B0604020202020204" pitchFamily="34" charset="0"/>
              </a:rPr>
              <a:t>n</a:t>
            </a:r>
            <a:r>
              <a:rPr lang="en-US" sz="2800" dirty="0">
                <a:effectLst/>
                <a:latin typeface="Arial" panose="020B0604020202020204" pitchFamily="34" charset="0"/>
              </a:rPr>
              <a:t>)</a:t>
            </a:r>
            <a:endParaRPr lang="en-US" sz="2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749589" name="Rectangle 21"/>
          <p:cNvSpPr>
            <a:spLocks noChangeArrowheads="1"/>
          </p:cNvSpPr>
          <p:nvPr/>
        </p:nvSpPr>
        <p:spPr bwMode="auto">
          <a:xfrm>
            <a:off x="1487556" y="2895600"/>
            <a:ext cx="6324600" cy="13112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where:</a:t>
            </a:r>
            <a:endParaRPr lang="en-US" sz="2000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2000" i="1" dirty="0">
                <a:effectLst/>
                <a:latin typeface="Arial" panose="020B0604020202020204" pitchFamily="34" charset="0"/>
              </a:rPr>
              <a:t>I</a:t>
            </a:r>
            <a:r>
              <a:rPr lang="en-US" sz="2000" dirty="0">
                <a:effectLst/>
                <a:latin typeface="Arial" panose="020B0604020202020204" pitchFamily="34" charset="0"/>
              </a:rPr>
              <a:t> = input of items to the production process that will result in finished products</a:t>
            </a:r>
            <a:endParaRPr lang="en-US" sz="2000" dirty="0">
              <a:effectLst/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2000" i="1" dirty="0">
                <a:effectLst/>
                <a:latin typeface="Arial" panose="020B0604020202020204" pitchFamily="34" charset="0"/>
              </a:rPr>
              <a:t>g</a:t>
            </a:r>
            <a:r>
              <a:rPr lang="en-US" sz="2000" i="1" baseline="-25000" dirty="0">
                <a:effectLst/>
                <a:latin typeface="Arial" panose="020B0604020202020204" pitchFamily="34" charset="0"/>
              </a:rPr>
              <a:t>i</a:t>
            </a:r>
            <a:r>
              <a:rPr lang="en-US" sz="2000" dirty="0">
                <a:effectLst/>
                <a:latin typeface="Arial" panose="020B0604020202020204" pitchFamily="34" charset="0"/>
              </a:rPr>
              <a:t> = good-quality, work-in-process products at stage </a:t>
            </a:r>
            <a:r>
              <a:rPr lang="en-US" sz="2000" i="1" dirty="0">
                <a:effectLst/>
                <a:latin typeface="Arial" panose="020B0604020202020204" pitchFamily="34" charset="0"/>
              </a:rPr>
              <a:t>i</a:t>
            </a:r>
            <a:endParaRPr lang="en-US" sz="2000" i="1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-22860"/>
            <a:ext cx="8229600" cy="1143000"/>
          </a:xfrm>
        </p:spPr>
        <p:txBody>
          <a:bodyPr/>
          <a:lstStyle/>
          <a:p>
            <a:r>
              <a:rPr lang="en-US" dirty="0"/>
              <a:t>Multistage Yield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387958" y="1143000"/>
            <a:ext cx="4343400" cy="274319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1">
              <a:buNone/>
              <a:tabLst>
                <a:tab pos="2682875" algn="ctr"/>
              </a:tabLst>
            </a:pPr>
            <a:r>
              <a:rPr lang="en-US" sz="2400" dirty="0"/>
              <a:t>		Average Percentage</a:t>
            </a:r>
            <a:endParaRPr lang="en-US" sz="2400" dirty="0"/>
          </a:p>
          <a:p>
            <a:pPr>
              <a:buNone/>
              <a:tabLst>
                <a:tab pos="2682875" algn="ctr"/>
              </a:tabLst>
            </a:pPr>
            <a:r>
              <a:rPr lang="en-US" sz="2400" u="sng" dirty="0"/>
              <a:t>Stage	Good Quality	</a:t>
            </a:r>
            <a:endParaRPr lang="en-US" sz="2400" u="sng" dirty="0"/>
          </a:p>
          <a:p>
            <a:pPr>
              <a:buNone/>
              <a:tabLst>
                <a:tab pos="2682875" algn="ctr"/>
              </a:tabLst>
            </a:pPr>
            <a:r>
              <a:rPr lang="en-US" sz="2400" dirty="0"/>
              <a:t>	1	0.93</a:t>
            </a:r>
            <a:endParaRPr lang="en-US" sz="2400" dirty="0"/>
          </a:p>
          <a:p>
            <a:pPr>
              <a:buNone/>
              <a:tabLst>
                <a:tab pos="2682875" algn="ctr"/>
              </a:tabLst>
            </a:pPr>
            <a:r>
              <a:rPr lang="en-US" sz="2400" dirty="0"/>
              <a:t>	2	0.95</a:t>
            </a:r>
            <a:endParaRPr lang="en-US" sz="2400" dirty="0"/>
          </a:p>
          <a:p>
            <a:pPr>
              <a:buNone/>
              <a:tabLst>
                <a:tab pos="2682875" algn="ctr"/>
              </a:tabLst>
            </a:pPr>
            <a:r>
              <a:rPr lang="en-US" sz="2400" dirty="0"/>
              <a:t>	3	0.97</a:t>
            </a:r>
            <a:endParaRPr lang="en-US" sz="2400" dirty="0"/>
          </a:p>
          <a:p>
            <a:pPr>
              <a:buNone/>
              <a:tabLst>
                <a:tab pos="2682875" algn="ctr"/>
              </a:tabLst>
            </a:pPr>
            <a:r>
              <a:rPr lang="en-US" sz="2400" dirty="0"/>
              <a:t>	4	0.92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2628133" y="4190999"/>
            <a:ext cx="37954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i="1" dirty="0">
                <a:effectLst/>
                <a:latin typeface="Arial" panose="020B0604020202020204" pitchFamily="34" charset="0"/>
              </a:rPr>
              <a:t>Y =</a:t>
            </a:r>
            <a:r>
              <a:rPr lang="en-US" dirty="0">
                <a:effectLst/>
                <a:latin typeface="Arial" panose="020B0604020202020204" pitchFamily="34" charset="0"/>
              </a:rPr>
              <a:t> (</a:t>
            </a:r>
            <a:r>
              <a:rPr lang="en-US" i="1" dirty="0">
                <a:effectLst/>
                <a:latin typeface="Arial" panose="020B0604020202020204" pitchFamily="34" charset="0"/>
              </a:rPr>
              <a:t>I</a:t>
            </a:r>
            <a:r>
              <a:rPr lang="en-US" dirty="0">
                <a:effectLst/>
                <a:latin typeface="Arial" panose="020B0604020202020204" pitchFamily="34" charset="0"/>
              </a:rPr>
              <a:t>)(%</a:t>
            </a:r>
            <a:r>
              <a:rPr lang="en-US" i="1" dirty="0">
                <a:effectLst/>
                <a:latin typeface="Arial" panose="020B0604020202020204" pitchFamily="34" charset="0"/>
              </a:rPr>
              <a:t>g</a:t>
            </a:r>
            <a:r>
              <a:rPr lang="en-US" baseline="-25000" dirty="0">
                <a:effectLst/>
                <a:latin typeface="Arial" panose="020B0604020202020204" pitchFamily="34" charset="0"/>
              </a:rPr>
              <a:t>1</a:t>
            </a:r>
            <a:r>
              <a:rPr lang="en-US" dirty="0">
                <a:effectLst/>
                <a:latin typeface="Arial" panose="020B0604020202020204" pitchFamily="34" charset="0"/>
              </a:rPr>
              <a:t>)(%</a:t>
            </a:r>
            <a:r>
              <a:rPr lang="en-US" i="1" dirty="0">
                <a:effectLst/>
                <a:latin typeface="Arial" panose="020B0604020202020204" pitchFamily="34" charset="0"/>
              </a:rPr>
              <a:t>g</a:t>
            </a:r>
            <a:r>
              <a:rPr lang="en-US" baseline="-25000" dirty="0">
                <a:effectLst/>
                <a:latin typeface="Arial" panose="020B0604020202020204" pitchFamily="34" charset="0"/>
              </a:rPr>
              <a:t>2</a:t>
            </a:r>
            <a:r>
              <a:rPr lang="en-US" dirty="0">
                <a:effectLst/>
                <a:latin typeface="Arial" panose="020B0604020202020204" pitchFamily="34" charset="0"/>
              </a:rPr>
              <a:t>) … (%</a:t>
            </a:r>
            <a:r>
              <a:rPr lang="en-US" i="1" dirty="0">
                <a:effectLst/>
                <a:latin typeface="Arial" panose="020B0604020202020204" pitchFamily="34" charset="0"/>
              </a:rPr>
              <a:t>g</a:t>
            </a:r>
            <a:r>
              <a:rPr lang="en-US" i="1" baseline="-25000" dirty="0">
                <a:effectLst/>
                <a:latin typeface="Arial" panose="020B0604020202020204" pitchFamily="34" charset="0"/>
              </a:rPr>
              <a:t>n</a:t>
            </a:r>
            <a:r>
              <a:rPr lang="en-US" dirty="0">
                <a:effectLst/>
                <a:latin typeface="Arial" panose="020B0604020202020204" pitchFamily="34" charset="0"/>
              </a:rPr>
              <a:t>)</a:t>
            </a: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-22860"/>
            <a:ext cx="8229600" cy="1143000"/>
          </a:xfrm>
        </p:spPr>
        <p:txBody>
          <a:bodyPr/>
          <a:lstStyle/>
          <a:p>
            <a:r>
              <a:rPr lang="en-US" dirty="0"/>
              <a:t>Multistage Yield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387958" y="1143000"/>
            <a:ext cx="4343400" cy="274319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1">
              <a:buNone/>
              <a:tabLst>
                <a:tab pos="2682875" algn="ctr"/>
              </a:tabLst>
            </a:pPr>
            <a:r>
              <a:rPr lang="en-US" sz="2400" dirty="0"/>
              <a:t>		Average Percentage</a:t>
            </a:r>
            <a:endParaRPr lang="en-US" sz="2400" dirty="0"/>
          </a:p>
          <a:p>
            <a:pPr>
              <a:buNone/>
              <a:tabLst>
                <a:tab pos="2682875" algn="ctr"/>
              </a:tabLst>
            </a:pPr>
            <a:r>
              <a:rPr lang="en-US" sz="2400" u="sng" dirty="0"/>
              <a:t>Stage	Good Quality	</a:t>
            </a:r>
            <a:endParaRPr lang="en-US" sz="2400" u="sng" dirty="0"/>
          </a:p>
          <a:p>
            <a:pPr>
              <a:buNone/>
              <a:tabLst>
                <a:tab pos="2682875" algn="ctr"/>
              </a:tabLst>
            </a:pPr>
            <a:r>
              <a:rPr lang="en-US" sz="2400" dirty="0"/>
              <a:t>	1	0.93</a:t>
            </a:r>
            <a:endParaRPr lang="en-US" sz="2400" dirty="0"/>
          </a:p>
          <a:p>
            <a:pPr>
              <a:buNone/>
              <a:tabLst>
                <a:tab pos="2682875" algn="ctr"/>
              </a:tabLst>
            </a:pPr>
            <a:r>
              <a:rPr lang="en-US" sz="2400" dirty="0"/>
              <a:t>	2	0.95</a:t>
            </a:r>
            <a:endParaRPr lang="en-US" sz="2400" dirty="0"/>
          </a:p>
          <a:p>
            <a:pPr>
              <a:buNone/>
              <a:tabLst>
                <a:tab pos="2682875" algn="ctr"/>
              </a:tabLst>
            </a:pPr>
            <a:r>
              <a:rPr lang="en-US" sz="2400" dirty="0"/>
              <a:t>	3	0.97</a:t>
            </a:r>
            <a:endParaRPr lang="en-US" sz="2400" dirty="0"/>
          </a:p>
          <a:p>
            <a:pPr>
              <a:buNone/>
              <a:tabLst>
                <a:tab pos="2682875" algn="ctr"/>
              </a:tabLst>
            </a:pPr>
            <a:r>
              <a:rPr lang="en-US" sz="2400" dirty="0"/>
              <a:t>	4	0.92</a:t>
            </a:r>
            <a:endParaRPr lang="en-US" sz="2400" dirty="0"/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2567190" y="4952999"/>
            <a:ext cx="6451242" cy="461665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dirty="0">
                <a:effectLst/>
                <a:latin typeface="Arial" panose="020B0604020202020204" pitchFamily="34" charset="0"/>
              </a:rPr>
              <a:t>= 100 * .93 * .95 * .97 * .92 = 78.8 motors</a:t>
            </a: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28133" y="4190999"/>
            <a:ext cx="37954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i="1" dirty="0">
                <a:effectLst/>
                <a:latin typeface="Arial" panose="020B0604020202020204" pitchFamily="34" charset="0"/>
              </a:rPr>
              <a:t>Y =</a:t>
            </a:r>
            <a:r>
              <a:rPr lang="en-US" dirty="0">
                <a:effectLst/>
                <a:latin typeface="Arial" panose="020B0604020202020204" pitchFamily="34" charset="0"/>
              </a:rPr>
              <a:t> (</a:t>
            </a:r>
            <a:r>
              <a:rPr lang="en-US" i="1" dirty="0">
                <a:effectLst/>
                <a:latin typeface="Arial" panose="020B0604020202020204" pitchFamily="34" charset="0"/>
              </a:rPr>
              <a:t>I</a:t>
            </a:r>
            <a:r>
              <a:rPr lang="en-US" dirty="0">
                <a:effectLst/>
                <a:latin typeface="Arial" panose="020B0604020202020204" pitchFamily="34" charset="0"/>
              </a:rPr>
              <a:t>)(%</a:t>
            </a:r>
            <a:r>
              <a:rPr lang="en-US" i="1" dirty="0">
                <a:effectLst/>
                <a:latin typeface="Arial" panose="020B0604020202020204" pitchFamily="34" charset="0"/>
              </a:rPr>
              <a:t>g</a:t>
            </a:r>
            <a:r>
              <a:rPr lang="en-US" baseline="-25000" dirty="0">
                <a:effectLst/>
                <a:latin typeface="Arial" panose="020B0604020202020204" pitchFamily="34" charset="0"/>
              </a:rPr>
              <a:t>1</a:t>
            </a:r>
            <a:r>
              <a:rPr lang="en-US" dirty="0">
                <a:effectLst/>
                <a:latin typeface="Arial" panose="020B0604020202020204" pitchFamily="34" charset="0"/>
              </a:rPr>
              <a:t>)(%</a:t>
            </a:r>
            <a:r>
              <a:rPr lang="en-US" i="1" dirty="0">
                <a:effectLst/>
                <a:latin typeface="Arial" panose="020B0604020202020204" pitchFamily="34" charset="0"/>
              </a:rPr>
              <a:t>g</a:t>
            </a:r>
            <a:r>
              <a:rPr lang="en-US" baseline="-25000" dirty="0">
                <a:effectLst/>
                <a:latin typeface="Arial" panose="020B0604020202020204" pitchFamily="34" charset="0"/>
              </a:rPr>
              <a:t>2</a:t>
            </a:r>
            <a:r>
              <a:rPr lang="en-US" dirty="0">
                <a:effectLst/>
                <a:latin typeface="Arial" panose="020B0604020202020204" pitchFamily="34" charset="0"/>
              </a:rPr>
              <a:t>) … (%</a:t>
            </a:r>
            <a:r>
              <a:rPr lang="en-US" i="1" dirty="0">
                <a:effectLst/>
                <a:latin typeface="Arial" panose="020B0604020202020204" pitchFamily="34" charset="0"/>
              </a:rPr>
              <a:t>g</a:t>
            </a:r>
            <a:r>
              <a:rPr lang="en-US" i="1" baseline="-25000" dirty="0">
                <a:effectLst/>
                <a:latin typeface="Arial" panose="020B0604020202020204" pitchFamily="34" charset="0"/>
              </a:rPr>
              <a:t>n</a:t>
            </a:r>
            <a:r>
              <a:rPr lang="en-US" dirty="0">
                <a:effectLst/>
                <a:latin typeface="Arial" panose="020B0604020202020204" pitchFamily="34" charset="0"/>
              </a:rPr>
              <a:t>)</a:t>
            </a: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3032"/>
            <a:ext cx="8229600" cy="838200"/>
          </a:xfrm>
        </p:spPr>
        <p:txBody>
          <a:bodyPr/>
          <a:lstStyle/>
          <a:p>
            <a:r>
              <a:rPr lang="en-US" dirty="0"/>
              <a:t>Initial Batch Size For 100 Motors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0750" y="1371600"/>
            <a:ext cx="1524000" cy="838200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I =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838200" y="1180566"/>
            <a:ext cx="5187950" cy="954107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2800" i="1" dirty="0">
                <a:effectLst/>
                <a:latin typeface="Arial" panose="020B0604020202020204" pitchFamily="34" charset="0"/>
              </a:rPr>
              <a:t>Y</a:t>
            </a:r>
            <a:r>
              <a:rPr lang="en-US" sz="2800" dirty="0">
                <a:effectLst/>
                <a:latin typeface="Arial" panose="020B0604020202020204" pitchFamily="34" charset="0"/>
              </a:rPr>
              <a:t> </a:t>
            </a:r>
            <a:endParaRPr lang="en-US" sz="2800" dirty="0">
              <a:effectLst/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2800" dirty="0">
                <a:effectLst/>
                <a:latin typeface="Arial" panose="020B0604020202020204" pitchFamily="34" charset="0"/>
              </a:rPr>
              <a:t>(%</a:t>
            </a:r>
            <a:r>
              <a:rPr lang="en-US" sz="2800" i="1" dirty="0">
                <a:effectLst/>
                <a:latin typeface="Arial" panose="020B0604020202020204" pitchFamily="34" charset="0"/>
              </a:rPr>
              <a:t>g</a:t>
            </a:r>
            <a:r>
              <a:rPr lang="en-US" sz="2800" baseline="-25000" dirty="0">
                <a:effectLst/>
                <a:latin typeface="Arial" panose="020B0604020202020204" pitchFamily="34" charset="0"/>
              </a:rPr>
              <a:t>1</a:t>
            </a:r>
            <a:r>
              <a:rPr lang="en-US" sz="2800" dirty="0">
                <a:effectLst/>
                <a:latin typeface="Arial" panose="020B0604020202020204" pitchFamily="34" charset="0"/>
              </a:rPr>
              <a:t>)(%</a:t>
            </a:r>
            <a:r>
              <a:rPr lang="en-US" sz="2800" i="1" dirty="0">
                <a:effectLst/>
                <a:latin typeface="Arial" panose="020B0604020202020204" pitchFamily="34" charset="0"/>
              </a:rPr>
              <a:t>g</a:t>
            </a:r>
            <a:r>
              <a:rPr lang="en-US" sz="2800" baseline="-25000" dirty="0">
                <a:effectLst/>
                <a:latin typeface="Arial" panose="020B0604020202020204" pitchFamily="34" charset="0"/>
              </a:rPr>
              <a:t>2</a:t>
            </a:r>
            <a:r>
              <a:rPr lang="en-US" sz="2800" dirty="0">
                <a:effectLst/>
                <a:latin typeface="Arial" panose="020B0604020202020204" pitchFamily="34" charset="0"/>
              </a:rPr>
              <a:t>) … (%</a:t>
            </a:r>
            <a:r>
              <a:rPr lang="en-US" sz="2800" i="1" dirty="0">
                <a:effectLst/>
                <a:latin typeface="Arial" panose="020B0604020202020204" pitchFamily="34" charset="0"/>
              </a:rPr>
              <a:t>g</a:t>
            </a:r>
            <a:r>
              <a:rPr lang="en-US" sz="2800" i="1" baseline="-25000" dirty="0">
                <a:effectLst/>
                <a:latin typeface="Arial" panose="020B0604020202020204" pitchFamily="34" charset="0"/>
              </a:rPr>
              <a:t>n</a:t>
            </a:r>
            <a:r>
              <a:rPr lang="en-US" sz="2800" dirty="0">
                <a:effectLst/>
                <a:latin typeface="Arial" panose="020B0604020202020204" pitchFamily="34" charset="0"/>
              </a:rPr>
              <a:t>)</a:t>
            </a:r>
            <a:endParaRPr lang="en-US" sz="2800" dirty="0">
              <a:effectLst/>
              <a:latin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52600" y="1676400"/>
            <a:ext cx="3657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3032"/>
            <a:ext cx="8229600" cy="838200"/>
          </a:xfrm>
        </p:spPr>
        <p:txBody>
          <a:bodyPr/>
          <a:lstStyle/>
          <a:p>
            <a:r>
              <a:rPr lang="en-US" dirty="0"/>
              <a:t>Initial Batch Size For 100 Motors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0750" y="1371600"/>
            <a:ext cx="1524000" cy="838200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I =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838200" y="1180566"/>
            <a:ext cx="5187950" cy="954107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2800" i="1" dirty="0">
                <a:effectLst/>
                <a:latin typeface="Arial" panose="020B0604020202020204" pitchFamily="34" charset="0"/>
              </a:rPr>
              <a:t>Y</a:t>
            </a:r>
            <a:r>
              <a:rPr lang="en-US" sz="2800" dirty="0">
                <a:effectLst/>
                <a:latin typeface="Arial" panose="020B0604020202020204" pitchFamily="34" charset="0"/>
              </a:rPr>
              <a:t> </a:t>
            </a:r>
            <a:endParaRPr lang="en-US" sz="2800" dirty="0">
              <a:effectLst/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2800" dirty="0">
                <a:effectLst/>
                <a:latin typeface="Arial" panose="020B0604020202020204" pitchFamily="34" charset="0"/>
              </a:rPr>
              <a:t>(%</a:t>
            </a:r>
            <a:r>
              <a:rPr lang="en-US" sz="2800" i="1" dirty="0">
                <a:effectLst/>
                <a:latin typeface="Arial" panose="020B0604020202020204" pitchFamily="34" charset="0"/>
              </a:rPr>
              <a:t>g</a:t>
            </a:r>
            <a:r>
              <a:rPr lang="en-US" sz="2800" baseline="-25000" dirty="0">
                <a:effectLst/>
                <a:latin typeface="Arial" panose="020B0604020202020204" pitchFamily="34" charset="0"/>
              </a:rPr>
              <a:t>1</a:t>
            </a:r>
            <a:r>
              <a:rPr lang="en-US" sz="2800" dirty="0">
                <a:effectLst/>
                <a:latin typeface="Arial" panose="020B0604020202020204" pitchFamily="34" charset="0"/>
              </a:rPr>
              <a:t>)(%</a:t>
            </a:r>
            <a:r>
              <a:rPr lang="en-US" sz="2800" i="1" dirty="0">
                <a:effectLst/>
                <a:latin typeface="Arial" panose="020B0604020202020204" pitchFamily="34" charset="0"/>
              </a:rPr>
              <a:t>g</a:t>
            </a:r>
            <a:r>
              <a:rPr lang="en-US" sz="2800" baseline="-25000" dirty="0">
                <a:effectLst/>
                <a:latin typeface="Arial" panose="020B0604020202020204" pitchFamily="34" charset="0"/>
              </a:rPr>
              <a:t>2</a:t>
            </a:r>
            <a:r>
              <a:rPr lang="en-US" sz="2800" dirty="0">
                <a:effectLst/>
                <a:latin typeface="Arial" panose="020B0604020202020204" pitchFamily="34" charset="0"/>
              </a:rPr>
              <a:t>) … (%</a:t>
            </a:r>
            <a:r>
              <a:rPr lang="en-US" sz="2800" i="1" dirty="0">
                <a:effectLst/>
                <a:latin typeface="Arial" panose="020B0604020202020204" pitchFamily="34" charset="0"/>
              </a:rPr>
              <a:t>g</a:t>
            </a:r>
            <a:r>
              <a:rPr lang="en-US" sz="2800" i="1" baseline="-25000" dirty="0">
                <a:effectLst/>
                <a:latin typeface="Arial" panose="020B0604020202020204" pitchFamily="34" charset="0"/>
              </a:rPr>
              <a:t>n</a:t>
            </a:r>
            <a:r>
              <a:rPr lang="en-US" sz="2800" dirty="0">
                <a:effectLst/>
                <a:latin typeface="Arial" panose="020B0604020202020204" pitchFamily="34" charset="0"/>
              </a:rPr>
              <a:t>)</a:t>
            </a:r>
            <a:endParaRPr lang="en-US" sz="2800" dirty="0">
              <a:effectLst/>
              <a:latin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52600" y="1676400"/>
            <a:ext cx="3657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1371600" y="2819400"/>
            <a:ext cx="4724400" cy="954107"/>
            <a:chOff x="2286000" y="2819400"/>
            <a:chExt cx="4724400" cy="954107"/>
          </a:xfrm>
        </p:grpSpPr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2286000" y="2819400"/>
              <a:ext cx="4724400" cy="954107"/>
            </a:xfrm>
            <a:prstGeom prst="rect">
              <a:avLst/>
            </a:prstGeom>
            <a:noFill/>
            <a:ln w="12700" algn="ctr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sz="2800" i="1" dirty="0">
                  <a:effectLst/>
                  <a:latin typeface="Arial" panose="020B0604020202020204" pitchFamily="34" charset="0"/>
                </a:rPr>
                <a:t>100</a:t>
              </a:r>
              <a:r>
                <a:rPr lang="en-US" sz="2800" dirty="0">
                  <a:effectLst/>
                  <a:latin typeface="Arial" panose="020B0604020202020204" pitchFamily="34" charset="0"/>
                </a:rPr>
                <a:t> </a:t>
              </a:r>
              <a:endParaRPr lang="en-US" sz="2800" dirty="0">
                <a:effectLst/>
                <a:latin typeface="Arial" panose="020B0604020202020204" pitchFamily="34" charset="0"/>
              </a:endParaRP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sz="2800" dirty="0">
                  <a:effectLst/>
                  <a:latin typeface="Arial" panose="020B0604020202020204" pitchFamily="34" charset="0"/>
                </a:rPr>
                <a:t>100 * .93 * .95 * .97 * .92</a:t>
              </a:r>
              <a:endParaRPr lang="en-US" sz="2800" dirty="0"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667000" y="3276600"/>
              <a:ext cx="4038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2"/>
          <p:cNvSpPr txBox="1"/>
          <p:nvPr/>
        </p:nvSpPr>
        <p:spPr>
          <a:xfrm>
            <a:off x="1149350" y="3017948"/>
            <a:ext cx="6096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5943600" y="3017948"/>
            <a:ext cx="31242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 126.88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127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341244" y="112299"/>
            <a:ext cx="8458200" cy="792162"/>
          </a:xfrm>
        </p:spPr>
        <p:txBody>
          <a:bodyPr/>
          <a:lstStyle/>
          <a:p>
            <a:r>
              <a:rPr lang="en-US" dirty="0"/>
              <a:t>Quality–Productivity Ratio</a:t>
            </a:r>
            <a:endParaRPr lang="en-US" b="1" dirty="0"/>
          </a:p>
        </p:txBody>
      </p:sp>
      <p:sp>
        <p:nvSpPr>
          <p:cNvPr id="752643" name="Rectangle 3"/>
          <p:cNvSpPr>
            <a:spLocks noGrp="1" noChangeArrowheads="1"/>
          </p:cNvSpPr>
          <p:nvPr>
            <p:ph idx="1"/>
          </p:nvPr>
        </p:nvSpPr>
        <p:spPr>
          <a:xfrm>
            <a:off x="802536" y="1209472"/>
            <a:ext cx="8001000" cy="16764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sz="2800" dirty="0"/>
              <a:t>QPR</a:t>
            </a:r>
            <a:endParaRPr lang="en-US" sz="2800" dirty="0"/>
          </a:p>
          <a:p>
            <a:pPr lvl="1"/>
            <a:r>
              <a:rPr lang="en-US" sz="2400" dirty="0"/>
              <a:t>productivity index that includes productivity and quality costs</a:t>
            </a:r>
            <a:endParaRPr lang="en-US" sz="2400" dirty="0"/>
          </a:p>
        </p:txBody>
      </p:sp>
      <p:sp>
        <p:nvSpPr>
          <p:cNvPr id="752649" name="Text Box 9"/>
          <p:cNvSpPr txBox="1">
            <a:spLocks noChangeArrowheads="1"/>
          </p:cNvSpPr>
          <p:nvPr/>
        </p:nvSpPr>
        <p:spPr bwMode="auto">
          <a:xfrm>
            <a:off x="281649" y="3505200"/>
            <a:ext cx="1185863" cy="396875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QPR =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752650" name="Text Box 10"/>
          <p:cNvSpPr txBox="1">
            <a:spLocks noChangeArrowheads="1"/>
          </p:cNvSpPr>
          <p:nvPr/>
        </p:nvSpPr>
        <p:spPr bwMode="auto">
          <a:xfrm>
            <a:off x="2796249" y="3276600"/>
            <a:ext cx="3873500" cy="396875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(good-quality units)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752651" name="Text Box 11"/>
          <p:cNvSpPr txBox="1">
            <a:spLocks noChangeArrowheads="1"/>
          </p:cNvSpPr>
          <p:nvPr/>
        </p:nvSpPr>
        <p:spPr bwMode="auto">
          <a:xfrm>
            <a:off x="815049" y="3733800"/>
            <a:ext cx="7983538" cy="396875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(input) (processing cost) + (reworked units) (rework cost)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752653" name="Line 13"/>
          <p:cNvSpPr>
            <a:spLocks noChangeShapeType="1"/>
          </p:cNvSpPr>
          <p:nvPr/>
        </p:nvSpPr>
        <p:spPr bwMode="auto">
          <a:xfrm>
            <a:off x="1456923" y="3733800"/>
            <a:ext cx="650015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</p:spPr>
        <p:txBody>
          <a:bodyPr wrap="square">
            <a:spAutoFit/>
          </a:bodyPr>
          <a:lstStyle/>
          <a:p>
            <a:endParaRPr lang="en-US" dirty="0">
              <a:effectLst/>
            </a:endParaRPr>
          </a:p>
        </p:txBody>
      </p:sp>
      <p:sp>
        <p:nvSpPr>
          <p:cNvPr id="752655" name="Text Box 15"/>
          <p:cNvSpPr txBox="1">
            <a:spLocks noChangeArrowheads="1"/>
          </p:cNvSpPr>
          <p:nvPr/>
        </p:nvSpPr>
        <p:spPr bwMode="auto">
          <a:xfrm>
            <a:off x="7924800" y="3505200"/>
            <a:ext cx="838200" cy="3968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(100)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5625" y="3048000"/>
            <a:ext cx="8305800" cy="1447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775"/>
            <a:ext cx="8229600" cy="868362"/>
          </a:xfrm>
        </p:spPr>
        <p:txBody>
          <a:bodyPr/>
          <a:lstStyle/>
          <a:p>
            <a:r>
              <a:rPr lang="en-US" dirty="0"/>
              <a:t>Quality Productivity Ratio</a:t>
            </a:r>
            <a:endParaRPr lang="en-US" dirty="0"/>
          </a:p>
        </p:txBody>
      </p:sp>
      <p:sp>
        <p:nvSpPr>
          <p:cNvPr id="6" name="Content Placeholder 11"/>
          <p:cNvSpPr>
            <a:spLocks noGrp="1"/>
          </p:cNvSpPr>
          <p:nvPr>
            <p:ph idx="1"/>
          </p:nvPr>
        </p:nvSpPr>
        <p:spPr>
          <a:xfrm>
            <a:off x="771728" y="1256488"/>
            <a:ext cx="7543800" cy="144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>
                <a:solidFill>
                  <a:schemeClr val="tx1"/>
                </a:solidFill>
              </a:rPr>
              <a:t>Direct cost = $30		Rework cost = $12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</a:rPr>
              <a:t>80% good			50% can be reworked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</a:rPr>
              <a:t>Initial batch size = 100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008924" y="3429000"/>
            <a:ext cx="1185863" cy="396875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QPR =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008924" y="5181600"/>
            <a:ext cx="1185863" cy="396875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QPR =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1008924" y="2876490"/>
            <a:ext cx="1981200" cy="400110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Base Case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1008924" y="4552890"/>
            <a:ext cx="3368040" cy="400110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Case 1: Increase I to 200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43650" y="2884025"/>
            <a:ext cx="4953000" cy="1295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043650" y="4572000"/>
            <a:ext cx="6858000" cy="1295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775"/>
            <a:ext cx="8229600" cy="868362"/>
          </a:xfrm>
        </p:spPr>
        <p:txBody>
          <a:bodyPr/>
          <a:lstStyle/>
          <a:p>
            <a:r>
              <a:rPr lang="en-US" dirty="0"/>
              <a:t>Quality Productivity Ratio</a:t>
            </a:r>
            <a:endParaRPr lang="en-US" dirty="0"/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798650" y="1305128"/>
            <a:ext cx="6781800" cy="400110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Case 2: Reduce direct cost to $26 and rework cost to $10 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798650" y="2010038"/>
            <a:ext cx="1185863" cy="396875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QPR =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62000" y="1324238"/>
            <a:ext cx="6629400" cy="1371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788922" y="3514928"/>
            <a:ext cx="1185863" cy="396875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QPR =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788922" y="2829128"/>
            <a:ext cx="6019800" cy="400110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Case 3: Increase %G to 95%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52272" y="2829128"/>
            <a:ext cx="6629400" cy="1371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788922" y="5038928"/>
            <a:ext cx="1185863" cy="396875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QPR =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0" name="Text Box 9"/>
          <p:cNvSpPr txBox="1">
            <a:spLocks noChangeArrowheads="1"/>
          </p:cNvSpPr>
          <p:nvPr/>
        </p:nvSpPr>
        <p:spPr bwMode="auto">
          <a:xfrm>
            <a:off x="788922" y="4353128"/>
            <a:ext cx="6019800" cy="400110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sz="2000" dirty="0">
                <a:effectLst/>
                <a:latin typeface="Arial" panose="020B0604020202020204" pitchFamily="34" charset="0"/>
              </a:rPr>
              <a:t>Case 4: Decrease costs and increase %G</a:t>
            </a:r>
            <a:endParaRPr lang="en-US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52272" y="4353128"/>
            <a:ext cx="6629400" cy="1371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775"/>
            <a:ext cx="8229600" cy="868362"/>
          </a:xfrm>
        </p:spPr>
        <p:txBody>
          <a:bodyPr/>
          <a:lstStyle/>
          <a:p>
            <a:r>
              <a:rPr lang="en-US" dirty="0"/>
              <a:t>Quality Productivity Ratio</a:t>
            </a:r>
            <a:endParaRPr lang="en-US" dirty="0"/>
          </a:p>
        </p:txBody>
      </p:sp>
      <p:sp>
        <p:nvSpPr>
          <p:cNvPr id="6" name="Content Placeholder 11"/>
          <p:cNvSpPr>
            <a:spLocks noGrp="1"/>
          </p:cNvSpPr>
          <p:nvPr>
            <p:ph idx="1"/>
          </p:nvPr>
        </p:nvSpPr>
        <p:spPr>
          <a:xfrm>
            <a:off x="771728" y="1256488"/>
            <a:ext cx="7543800" cy="144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>
                <a:solidFill>
                  <a:schemeClr val="tx1"/>
                </a:solidFill>
              </a:rPr>
              <a:t>Direct cost = $30		Rework cost = $12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</a:rPr>
              <a:t>80% good			50% can be reworked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chemeClr val="tx1"/>
                </a:solidFill>
              </a:rPr>
              <a:t>Initial batch size = 100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008924" y="2876490"/>
            <a:ext cx="7754076" cy="2990910"/>
            <a:chOff x="1008924" y="2571690"/>
            <a:chExt cx="7754076" cy="2990910"/>
          </a:xfrm>
        </p:grpSpPr>
        <p:grpSp>
          <p:nvGrpSpPr>
            <p:cNvPr id="26" name="Group 25"/>
            <p:cNvGrpSpPr/>
            <p:nvPr/>
          </p:nvGrpSpPr>
          <p:grpSpPr>
            <a:xfrm>
              <a:off x="1008924" y="2895600"/>
              <a:ext cx="5128551" cy="914400"/>
              <a:chOff x="281649" y="3276600"/>
              <a:chExt cx="5128551" cy="914400"/>
            </a:xfrm>
          </p:grpSpPr>
          <p:sp>
            <p:nvSpPr>
              <p:cNvPr id="7" name="Text Box 9"/>
              <p:cNvSpPr txBox="1">
                <a:spLocks noChangeArrowheads="1"/>
              </p:cNvSpPr>
              <p:nvPr/>
            </p:nvSpPr>
            <p:spPr bwMode="auto">
              <a:xfrm>
                <a:off x="281649" y="3505200"/>
                <a:ext cx="1185863" cy="396875"/>
              </a:xfrm>
              <a:prstGeom prst="rect">
                <a:avLst/>
              </a:prstGeom>
              <a:noFill/>
              <a:ln w="12700" algn="ctr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sz="2000" dirty="0">
                    <a:effectLst/>
                    <a:latin typeface="Arial" panose="020B0604020202020204" pitchFamily="34" charset="0"/>
                  </a:rPr>
                  <a:t>QPR =</a:t>
                </a:r>
                <a:endParaRPr lang="en-US" sz="2000" dirty="0"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524000" y="3276600"/>
                <a:ext cx="2232951" cy="396875"/>
              </a:xfrm>
              <a:prstGeom prst="rect">
                <a:avLst/>
              </a:prstGeom>
              <a:noFill/>
              <a:ln w="12700" algn="ctr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sz="2000" dirty="0">
                    <a:effectLst/>
                    <a:latin typeface="Arial" panose="020B0604020202020204" pitchFamily="34" charset="0"/>
                  </a:rPr>
                  <a:t>80 + 10</a:t>
                </a:r>
                <a:endParaRPr lang="en-US" sz="2000" dirty="0"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1177725" y="3794125"/>
                <a:ext cx="2743200" cy="396875"/>
              </a:xfrm>
              <a:prstGeom prst="rect">
                <a:avLst/>
              </a:prstGeom>
              <a:noFill/>
              <a:ln w="12700" algn="ctr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sz="2000" dirty="0">
                    <a:effectLst/>
                    <a:latin typeface="Arial" panose="020B0604020202020204" pitchFamily="34" charset="0"/>
                  </a:rPr>
                  <a:t>100 * $30 + 10 * $12</a:t>
                </a:r>
                <a:endParaRPr lang="en-US" sz="2000" dirty="0"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" name="Line 13"/>
              <p:cNvSpPr>
                <a:spLocks noChangeShapeType="1"/>
              </p:cNvSpPr>
              <p:nvPr/>
            </p:nvSpPr>
            <p:spPr bwMode="auto">
              <a:xfrm>
                <a:off x="1424649" y="3733800"/>
                <a:ext cx="223295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</p:spPr>
            <p:txBody>
              <a:bodyPr wrap="square">
                <a:spAutoFit/>
              </a:bodyPr>
              <a:lstStyle/>
              <a:p>
                <a:endParaRPr lang="en-US" dirty="0">
                  <a:effectLst/>
                </a:endParaRPr>
              </a:p>
            </p:txBody>
          </p:sp>
          <p:sp>
            <p:nvSpPr>
              <p:cNvPr id="11" name="Text Box 15"/>
              <p:cNvSpPr txBox="1">
                <a:spLocks noChangeArrowheads="1"/>
              </p:cNvSpPr>
              <p:nvPr/>
            </p:nvSpPr>
            <p:spPr bwMode="auto">
              <a:xfrm>
                <a:off x="3733800" y="3505200"/>
                <a:ext cx="1676400" cy="400110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Font typeface="Wingdings" panose="05000000000000000000" pitchFamily="2" charset="2"/>
                  <a:buNone/>
                </a:pPr>
                <a:r>
                  <a:rPr lang="en-US" sz="2000" dirty="0">
                    <a:effectLst/>
                    <a:latin typeface="Arial" panose="020B0604020202020204" pitchFamily="34" charset="0"/>
                  </a:rPr>
                  <a:t>(100) = 2.89</a:t>
                </a:r>
                <a:endParaRPr lang="en-US" sz="2000" dirty="0"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1008924" y="4648200"/>
              <a:ext cx="7754076" cy="914400"/>
              <a:chOff x="246924" y="4359275"/>
              <a:chExt cx="7754076" cy="914400"/>
            </a:xfrm>
          </p:grpSpPr>
          <p:sp>
            <p:nvSpPr>
              <p:cNvPr id="12" name="Text Box 9"/>
              <p:cNvSpPr txBox="1">
                <a:spLocks noChangeArrowheads="1"/>
              </p:cNvSpPr>
              <p:nvPr/>
            </p:nvSpPr>
            <p:spPr bwMode="auto">
              <a:xfrm>
                <a:off x="246924" y="4587875"/>
                <a:ext cx="1185863" cy="396875"/>
              </a:xfrm>
              <a:prstGeom prst="rect">
                <a:avLst/>
              </a:prstGeom>
              <a:noFill/>
              <a:ln w="12700" algn="ctr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sz="2000" dirty="0">
                    <a:effectLst/>
                    <a:latin typeface="Arial" panose="020B0604020202020204" pitchFamily="34" charset="0"/>
                  </a:rPr>
                  <a:t>QPR =</a:t>
                </a:r>
                <a:endParaRPr lang="en-US" sz="2000" dirty="0"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" name="Text Box 10"/>
              <p:cNvSpPr txBox="1">
                <a:spLocks noChangeArrowheads="1"/>
              </p:cNvSpPr>
              <p:nvPr/>
            </p:nvSpPr>
            <p:spPr bwMode="auto">
              <a:xfrm>
                <a:off x="1489275" y="4359275"/>
                <a:ext cx="2232951" cy="396875"/>
              </a:xfrm>
              <a:prstGeom prst="rect">
                <a:avLst/>
              </a:prstGeom>
              <a:noFill/>
              <a:ln w="12700" algn="ctr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sz="2000" dirty="0">
                    <a:effectLst/>
                    <a:latin typeface="Arial" panose="020B0604020202020204" pitchFamily="34" charset="0"/>
                  </a:rPr>
                  <a:t>160 + 20</a:t>
                </a:r>
                <a:endParaRPr lang="en-US" sz="2000" dirty="0"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" name="Text Box 11"/>
              <p:cNvSpPr txBox="1">
                <a:spLocks noChangeArrowheads="1"/>
              </p:cNvSpPr>
              <p:nvPr/>
            </p:nvSpPr>
            <p:spPr bwMode="auto">
              <a:xfrm>
                <a:off x="1143000" y="4876800"/>
                <a:ext cx="2743200" cy="396875"/>
              </a:xfrm>
              <a:prstGeom prst="rect">
                <a:avLst/>
              </a:prstGeom>
              <a:noFill/>
              <a:ln w="12700" algn="ctr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sz="2000" dirty="0">
                    <a:effectLst/>
                    <a:latin typeface="Arial" panose="020B0604020202020204" pitchFamily="34" charset="0"/>
                  </a:rPr>
                  <a:t>200 * $30 + 20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en-US" sz="2000" dirty="0">
                    <a:effectLst/>
                    <a:latin typeface="Arial" panose="020B0604020202020204" pitchFamily="34" charset="0"/>
                  </a:rPr>
                  <a:t>* $12</a:t>
                </a:r>
                <a:endParaRPr lang="en-US" sz="2000" dirty="0"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>
                <a:off x="1389924" y="4816475"/>
                <a:ext cx="223295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</p:spPr>
            <p:txBody>
              <a:bodyPr wrap="square">
                <a:spAutoFit/>
              </a:bodyPr>
              <a:lstStyle/>
              <a:p>
                <a:endParaRPr lang="en-US" dirty="0">
                  <a:effectLst/>
                </a:endParaRPr>
              </a:p>
            </p:txBody>
          </p:sp>
          <p:sp>
            <p:nvSpPr>
              <p:cNvPr id="16" name="Text Box 15"/>
              <p:cNvSpPr txBox="1">
                <a:spLocks noChangeArrowheads="1"/>
              </p:cNvSpPr>
              <p:nvPr/>
            </p:nvSpPr>
            <p:spPr bwMode="auto">
              <a:xfrm>
                <a:off x="3699074" y="4587875"/>
                <a:ext cx="4301926" cy="400110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Font typeface="Wingdings" panose="05000000000000000000" pitchFamily="2" charset="2"/>
                  <a:buNone/>
                </a:pPr>
                <a:r>
                  <a:rPr lang="en-US" sz="2000" dirty="0">
                    <a:effectLst/>
                    <a:latin typeface="Arial" panose="020B0604020202020204" pitchFamily="34" charset="0"/>
                  </a:rPr>
                  <a:t>(100) = 2.89 – NO CHANGE</a:t>
                </a:r>
                <a:endParaRPr lang="en-US" sz="2000" dirty="0"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2" name="Text Box 9"/>
            <p:cNvSpPr txBox="1">
              <a:spLocks noChangeArrowheads="1"/>
            </p:cNvSpPr>
            <p:nvPr/>
          </p:nvSpPr>
          <p:spPr bwMode="auto">
            <a:xfrm>
              <a:off x="1008924" y="2571690"/>
              <a:ext cx="1981200" cy="400110"/>
            </a:xfrm>
            <a:prstGeom prst="rect">
              <a:avLst/>
            </a:prstGeom>
            <a:noFill/>
            <a:ln w="12700" algn="ctr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buClrTx/>
                <a:buFontTx/>
                <a:buNone/>
              </a:pPr>
              <a:r>
                <a:rPr lang="en-US" sz="2000" dirty="0">
                  <a:effectLst/>
                  <a:latin typeface="Arial" panose="020B0604020202020204" pitchFamily="34" charset="0"/>
                </a:rPr>
                <a:t>Base Case</a:t>
              </a:r>
              <a:endParaRPr lang="en-US" sz="2000" dirty="0"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1008924" y="4248090"/>
              <a:ext cx="3368040" cy="400110"/>
            </a:xfrm>
            <a:prstGeom prst="rect">
              <a:avLst/>
            </a:prstGeom>
            <a:noFill/>
            <a:ln w="12700" algn="ctr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buClrTx/>
                <a:buFontTx/>
                <a:buNone/>
              </a:pPr>
              <a:r>
                <a:rPr lang="en-US" sz="2000" dirty="0">
                  <a:effectLst/>
                  <a:latin typeface="Arial" panose="020B0604020202020204" pitchFamily="34" charset="0"/>
                </a:rPr>
                <a:t>Case 1: Increase I to 200</a:t>
              </a:r>
              <a:endParaRPr lang="en-US" sz="2000" dirty="0"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43650" y="2579225"/>
              <a:ext cx="4953000" cy="1295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43650" y="4267200"/>
              <a:ext cx="6858000" cy="1295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775"/>
            <a:ext cx="8229600" cy="868362"/>
          </a:xfrm>
        </p:spPr>
        <p:txBody>
          <a:bodyPr/>
          <a:lstStyle/>
          <a:p>
            <a:r>
              <a:rPr lang="en-US" dirty="0"/>
              <a:t>Quality Productivity Ratio</a:t>
            </a:r>
            <a:endParaRPr lang="en-US" dirty="0"/>
          </a:p>
        </p:txBody>
      </p:sp>
      <p:grpSp>
        <p:nvGrpSpPr>
          <p:cNvPr id="51" name="Group 50"/>
          <p:cNvGrpSpPr/>
          <p:nvPr/>
        </p:nvGrpSpPr>
        <p:grpSpPr>
          <a:xfrm>
            <a:off x="752272" y="1305128"/>
            <a:ext cx="6828178" cy="4419600"/>
            <a:chOff x="944222" y="1219200"/>
            <a:chExt cx="6828178" cy="4419600"/>
          </a:xfrm>
        </p:grpSpPr>
        <p:grpSp>
          <p:nvGrpSpPr>
            <p:cNvPr id="50" name="Group 49"/>
            <p:cNvGrpSpPr/>
            <p:nvPr/>
          </p:nvGrpSpPr>
          <p:grpSpPr>
            <a:xfrm>
              <a:off x="953950" y="1219200"/>
              <a:ext cx="6818450" cy="1390710"/>
              <a:chOff x="953950" y="1219200"/>
              <a:chExt cx="6818450" cy="1390710"/>
            </a:xfrm>
          </p:grpSpPr>
          <p:sp>
            <p:nvSpPr>
              <p:cNvPr id="22" name="Text Box 9"/>
              <p:cNvSpPr txBox="1">
                <a:spLocks noChangeArrowheads="1"/>
              </p:cNvSpPr>
              <p:nvPr/>
            </p:nvSpPr>
            <p:spPr bwMode="auto">
              <a:xfrm>
                <a:off x="990600" y="1219200"/>
                <a:ext cx="6781800" cy="400110"/>
              </a:xfrm>
              <a:prstGeom prst="rect">
                <a:avLst/>
              </a:prstGeom>
              <a:noFill/>
              <a:ln w="12700" algn="ctr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sz="2000" dirty="0">
                    <a:effectLst/>
                    <a:latin typeface="Arial" panose="020B0604020202020204" pitchFamily="34" charset="0"/>
                  </a:rPr>
                  <a:t>Case 2: Reduce direct cost to $26 and rework cost to $10 </a:t>
                </a:r>
                <a:endParaRPr lang="en-US" sz="2000" dirty="0">
                  <a:effectLst/>
                  <a:latin typeface="Arial" panose="020B0604020202020204" pitchFamily="34" charset="0"/>
                </a:endParaRPr>
              </a:p>
            </p:txBody>
          </p:sp>
          <p:grpSp>
            <p:nvGrpSpPr>
              <p:cNvPr id="46" name="Group 45"/>
              <p:cNvGrpSpPr/>
              <p:nvPr/>
            </p:nvGrpSpPr>
            <p:grpSpPr>
              <a:xfrm>
                <a:off x="953950" y="1238310"/>
                <a:ext cx="6629400" cy="1371600"/>
                <a:chOff x="953950" y="990600"/>
                <a:chExt cx="6629400" cy="1371600"/>
              </a:xfrm>
            </p:grpSpPr>
            <p:grpSp>
              <p:nvGrpSpPr>
                <p:cNvPr id="3" name="Group 25"/>
                <p:cNvGrpSpPr/>
                <p:nvPr/>
              </p:nvGrpSpPr>
              <p:grpSpPr>
                <a:xfrm>
                  <a:off x="990600" y="1447800"/>
                  <a:ext cx="5128551" cy="914400"/>
                  <a:chOff x="281649" y="3276600"/>
                  <a:chExt cx="5128551" cy="914400"/>
                </a:xfrm>
              </p:grpSpPr>
              <p:sp>
                <p:nvSpPr>
                  <p:cNvPr id="7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1649" y="3505200"/>
                    <a:ext cx="1185863" cy="396875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en-US" sz="2000" dirty="0">
                        <a:effectLst/>
                        <a:latin typeface="Arial" panose="020B0604020202020204" pitchFamily="34" charset="0"/>
                      </a:rPr>
                      <a:t>QPR =</a:t>
                    </a:r>
                    <a:endParaRPr lang="en-US" sz="2000" dirty="0"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8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24000" y="3276600"/>
                    <a:ext cx="2232951" cy="396875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</a:ln>
                  <a:effectLst/>
                </p:spPr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en-US" sz="2000" dirty="0">
                        <a:effectLst/>
                        <a:latin typeface="Arial" panose="020B0604020202020204" pitchFamily="34" charset="0"/>
                      </a:rPr>
                      <a:t>80 + 10</a:t>
                    </a:r>
                    <a:endParaRPr lang="en-US" sz="2000" dirty="0"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9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77725" y="3794125"/>
                    <a:ext cx="2743200" cy="396875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</a:ln>
                  <a:effectLst/>
                </p:spPr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en-US" sz="2000" dirty="0">
                        <a:effectLst/>
                        <a:latin typeface="Arial" panose="020B0604020202020204" pitchFamily="34" charset="0"/>
                      </a:rPr>
                      <a:t>100 * $26 + 10 * $10</a:t>
                    </a:r>
                    <a:endParaRPr lang="en-US" sz="2000" dirty="0">
                      <a:effectLst/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0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1424649" y="3733800"/>
                    <a:ext cx="2232951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</a:ln>
                  <a:effectLst/>
                </p:spPr>
                <p:txBody>
                  <a:bodyPr wrap="square">
                    <a:spAutoFit/>
                  </a:bodyPr>
                  <a:lstStyle/>
                  <a:p>
                    <a:endParaRPr lang="en-US" dirty="0">
                      <a:effectLst/>
                    </a:endParaRPr>
                  </a:p>
                </p:txBody>
              </p:sp>
              <p:sp>
                <p:nvSpPr>
                  <p:cNvPr id="11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33800" y="3505200"/>
                    <a:ext cx="1676400" cy="400110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</a:ln>
                  <a:effectLst/>
                </p:spPr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  <a:buFont typeface="Wingdings" panose="05000000000000000000" pitchFamily="2" charset="2"/>
                      <a:buNone/>
                    </a:pPr>
                    <a:r>
                      <a:rPr lang="en-US" sz="2000" dirty="0">
                        <a:effectLst/>
                        <a:latin typeface="Arial" panose="020B0604020202020204" pitchFamily="34" charset="0"/>
                      </a:rPr>
                      <a:t>(100) = 3.33</a:t>
                    </a:r>
                    <a:endParaRPr lang="en-US" sz="2000" dirty="0">
                      <a:effectLst/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2" name="Rectangle 41"/>
                <p:cNvSpPr/>
                <p:nvPr/>
              </p:nvSpPr>
              <p:spPr>
                <a:xfrm>
                  <a:off x="953950" y="990600"/>
                  <a:ext cx="6629400" cy="13716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8" name="Group 47"/>
            <p:cNvGrpSpPr/>
            <p:nvPr/>
          </p:nvGrpSpPr>
          <p:grpSpPr>
            <a:xfrm>
              <a:off x="944222" y="2743200"/>
              <a:ext cx="6629400" cy="1371600"/>
              <a:chOff x="953950" y="2819400"/>
              <a:chExt cx="6629400" cy="1371600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990600" y="3276600"/>
                <a:ext cx="5128551" cy="914400"/>
                <a:chOff x="281649" y="3276600"/>
                <a:chExt cx="5128551" cy="914400"/>
              </a:xfrm>
            </p:grpSpPr>
            <p:sp>
              <p:nvSpPr>
                <p:cNvPr id="28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81649" y="3505200"/>
                  <a:ext cx="1185863" cy="396875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Tx/>
                    <a:buFontTx/>
                    <a:buNone/>
                  </a:pPr>
                  <a:r>
                    <a:rPr lang="en-US" sz="2000" dirty="0">
                      <a:effectLst/>
                      <a:latin typeface="Arial" panose="020B0604020202020204" pitchFamily="34" charset="0"/>
                    </a:rPr>
                    <a:t>QPR =</a:t>
                  </a:r>
                  <a:endParaRPr lang="en-US" sz="2000" dirty="0"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524000" y="3276600"/>
                  <a:ext cx="2232951" cy="396875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buClrTx/>
                    <a:buFontTx/>
                    <a:buNone/>
                  </a:pPr>
                  <a:r>
                    <a:rPr lang="en-US" sz="2000" dirty="0">
                      <a:effectLst/>
                      <a:latin typeface="Arial" panose="020B0604020202020204" pitchFamily="34" charset="0"/>
                    </a:rPr>
                    <a:t>95 + 2.5</a:t>
                  </a:r>
                  <a:endParaRPr lang="en-US" sz="2000" dirty="0"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77725" y="3794125"/>
                  <a:ext cx="2743200" cy="396875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buClrTx/>
                    <a:buFontTx/>
                    <a:buNone/>
                  </a:pPr>
                  <a:r>
                    <a:rPr lang="en-US" sz="2000" dirty="0">
                      <a:effectLst/>
                      <a:latin typeface="Arial" panose="020B0604020202020204" pitchFamily="34" charset="0"/>
                    </a:rPr>
                    <a:t>100 * $30 + 2.5 * $12</a:t>
                  </a:r>
                  <a:endParaRPr lang="en-US" sz="2000" dirty="0"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" name="Line 13"/>
                <p:cNvSpPr>
                  <a:spLocks noChangeShapeType="1"/>
                </p:cNvSpPr>
                <p:nvPr/>
              </p:nvSpPr>
              <p:spPr bwMode="auto">
                <a:xfrm>
                  <a:off x="1424649" y="3733800"/>
                  <a:ext cx="2232951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endParaRPr lang="en-US" dirty="0">
                    <a:effectLst/>
                  </a:endParaRPr>
                </a:p>
              </p:txBody>
            </p:sp>
            <p:sp>
              <p:nvSpPr>
                <p:cNvPr id="32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733800" y="3505200"/>
                  <a:ext cx="1676400" cy="40011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buFont typeface="Wingdings" panose="05000000000000000000" pitchFamily="2" charset="2"/>
                    <a:buNone/>
                  </a:pPr>
                  <a:r>
                    <a:rPr lang="en-US" sz="2000" dirty="0">
                      <a:effectLst/>
                      <a:latin typeface="Arial" panose="020B0604020202020204" pitchFamily="34" charset="0"/>
                    </a:rPr>
                    <a:t>(100) = 3.22</a:t>
                  </a:r>
                  <a:endParaRPr lang="en-US" sz="2000" dirty="0">
                    <a:effectLst/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33" name="Text Box 9"/>
              <p:cNvSpPr txBox="1">
                <a:spLocks noChangeArrowheads="1"/>
              </p:cNvSpPr>
              <p:nvPr/>
            </p:nvSpPr>
            <p:spPr bwMode="auto">
              <a:xfrm>
                <a:off x="990600" y="2819400"/>
                <a:ext cx="6019800" cy="400110"/>
              </a:xfrm>
              <a:prstGeom prst="rect">
                <a:avLst/>
              </a:prstGeom>
              <a:noFill/>
              <a:ln w="12700" algn="ctr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sz="2000" dirty="0">
                    <a:effectLst/>
                    <a:latin typeface="Arial" panose="020B0604020202020204" pitchFamily="34" charset="0"/>
                  </a:rPr>
                  <a:t>Case 3: Increase %G to 95%</a:t>
                </a:r>
                <a:endParaRPr lang="en-US" sz="2000" dirty="0"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953950" y="2819400"/>
                <a:ext cx="6629400" cy="13716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944222" y="4267200"/>
              <a:ext cx="6629400" cy="1371600"/>
              <a:chOff x="953950" y="4724400"/>
              <a:chExt cx="6629400" cy="1371600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990600" y="5181600"/>
                <a:ext cx="5128551" cy="914400"/>
                <a:chOff x="281649" y="3276600"/>
                <a:chExt cx="5128551" cy="914400"/>
              </a:xfrm>
            </p:grpSpPr>
            <p:sp>
              <p:nvSpPr>
                <p:cNvPr id="35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81649" y="3505200"/>
                  <a:ext cx="1185863" cy="396875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ClrTx/>
                    <a:buFontTx/>
                    <a:buNone/>
                  </a:pPr>
                  <a:r>
                    <a:rPr lang="en-US" sz="2000" dirty="0">
                      <a:effectLst/>
                      <a:latin typeface="Arial" panose="020B0604020202020204" pitchFamily="34" charset="0"/>
                    </a:rPr>
                    <a:t>QPR =</a:t>
                  </a:r>
                  <a:endParaRPr lang="en-US" sz="2000" dirty="0"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524000" y="3276600"/>
                  <a:ext cx="2232951" cy="396875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buClrTx/>
                    <a:buFontTx/>
                    <a:buNone/>
                  </a:pPr>
                  <a:r>
                    <a:rPr lang="en-US" sz="2000" dirty="0">
                      <a:effectLst/>
                      <a:latin typeface="Arial" panose="020B0604020202020204" pitchFamily="34" charset="0"/>
                    </a:rPr>
                    <a:t>95 + 2.5</a:t>
                  </a:r>
                  <a:endParaRPr lang="en-US" sz="2000" dirty="0"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77725" y="3794125"/>
                  <a:ext cx="2743200" cy="396875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buClrTx/>
                    <a:buFontTx/>
                    <a:buNone/>
                  </a:pPr>
                  <a:r>
                    <a:rPr lang="en-US" sz="2000" dirty="0">
                      <a:effectLst/>
                      <a:latin typeface="Arial" panose="020B0604020202020204" pitchFamily="34" charset="0"/>
                    </a:rPr>
                    <a:t>100 * $26 + 2.5 * $10</a:t>
                  </a:r>
                  <a:endParaRPr lang="en-US" sz="2000" dirty="0"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" name="Line 13"/>
                <p:cNvSpPr>
                  <a:spLocks noChangeShapeType="1"/>
                </p:cNvSpPr>
                <p:nvPr/>
              </p:nvSpPr>
              <p:spPr bwMode="auto">
                <a:xfrm>
                  <a:off x="1424649" y="3733800"/>
                  <a:ext cx="2232951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endParaRPr lang="en-US" dirty="0">
                    <a:effectLst/>
                  </a:endParaRPr>
                </a:p>
              </p:txBody>
            </p:sp>
            <p:sp>
              <p:nvSpPr>
                <p:cNvPr id="3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733800" y="3505200"/>
                  <a:ext cx="1676400" cy="40011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buFont typeface="Wingdings" panose="05000000000000000000" pitchFamily="2" charset="2"/>
                    <a:buNone/>
                  </a:pPr>
                  <a:r>
                    <a:rPr lang="en-US" sz="2000" dirty="0">
                      <a:effectLst/>
                      <a:latin typeface="Arial" panose="020B0604020202020204" pitchFamily="34" charset="0"/>
                    </a:rPr>
                    <a:t>(100) = 3.71</a:t>
                  </a:r>
                  <a:endParaRPr lang="en-US" sz="2000" dirty="0">
                    <a:effectLst/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0" name="Text Box 9"/>
              <p:cNvSpPr txBox="1">
                <a:spLocks noChangeArrowheads="1"/>
              </p:cNvSpPr>
              <p:nvPr/>
            </p:nvSpPr>
            <p:spPr bwMode="auto">
              <a:xfrm>
                <a:off x="990600" y="4724400"/>
                <a:ext cx="6019800" cy="400110"/>
              </a:xfrm>
              <a:prstGeom prst="rect">
                <a:avLst/>
              </a:prstGeom>
              <a:noFill/>
              <a:ln w="12700" algn="ctr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sz="2000" dirty="0">
                    <a:effectLst/>
                    <a:latin typeface="Arial" panose="020B0604020202020204" pitchFamily="34" charset="0"/>
                  </a:rPr>
                  <a:t>Case 4: Decrease costs and increase %G</a:t>
                </a:r>
                <a:endParaRPr lang="en-US" sz="2000" dirty="0"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953950" y="4724400"/>
                <a:ext cx="6629400" cy="13716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Awards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Baldrige</a:t>
            </a:r>
            <a:r>
              <a:rPr lang="en-US" dirty="0"/>
              <a:t> Award</a:t>
            </a:r>
            <a:endParaRPr lang="en-US" dirty="0"/>
          </a:p>
          <a:p>
            <a:r>
              <a:rPr lang="en-US" dirty="0"/>
              <a:t>Deming Prize</a:t>
            </a:r>
            <a:endParaRPr lang="en-US" dirty="0"/>
          </a:p>
          <a:p>
            <a:r>
              <a:rPr lang="en-US" dirty="0"/>
              <a:t>Provide guidelines for quality management</a:t>
            </a:r>
            <a:endParaRPr lang="en-US" dirty="0"/>
          </a:p>
          <a:p>
            <a:r>
              <a:rPr lang="en-US" dirty="0"/>
              <a:t>Benchmarks to emulate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69505" y="9939"/>
            <a:ext cx="6781800" cy="990600"/>
          </a:xfrm>
        </p:spPr>
        <p:txBody>
          <a:bodyPr/>
          <a:lstStyle/>
          <a:p>
            <a:r>
              <a:rPr lang="en-US" dirty="0"/>
              <a:t> Malcolm Baldrige Award</a:t>
            </a:r>
            <a:endParaRPr lang="en-US" b="1" dirty="0"/>
          </a:p>
        </p:txBody>
      </p:sp>
      <p:sp>
        <p:nvSpPr>
          <p:cNvPr id="7659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44958"/>
            <a:ext cx="77724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Created in 1987 to stimulate growth of quality management in United States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Categories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Leadership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Information and analysis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Strategic planning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Human resource focus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Process management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Business results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Customer and market focus</a:t>
            </a:r>
            <a:endParaRPr lang="en-US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5672"/>
            <a:ext cx="8458200" cy="792162"/>
          </a:xfrm>
        </p:spPr>
        <p:txBody>
          <a:bodyPr/>
          <a:lstStyle/>
          <a:p>
            <a:r>
              <a:rPr lang="en-US" dirty="0"/>
              <a:t>Other Awards for Quality</a:t>
            </a:r>
            <a:endParaRPr lang="en-US" dirty="0"/>
          </a:p>
        </p:txBody>
      </p:sp>
      <p:sp>
        <p:nvSpPr>
          <p:cNvPr id="76697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/>
          <a:p>
            <a:r>
              <a:rPr lang="en-US" dirty="0"/>
              <a:t>National individual awards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Armand V. Feigenbaum Medal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Deming Medal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E. Jack Lancaster Medal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Edwards Medal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Shewhart Medal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Ishikawa Medal</a:t>
            </a:r>
            <a:endParaRPr lang="en-US" sz="2000" dirty="0"/>
          </a:p>
        </p:txBody>
      </p:sp>
      <p:sp>
        <p:nvSpPr>
          <p:cNvPr id="76698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219200"/>
            <a:ext cx="4038600" cy="4525963"/>
          </a:xfrm>
        </p:spPr>
        <p:txBody>
          <a:bodyPr/>
          <a:lstStyle/>
          <a:p>
            <a:r>
              <a:rPr lang="en-US" dirty="0"/>
              <a:t>International awards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European Quality Award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Canadian Quality Award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Australian Business Excellence Award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Deming Prize from Japan</a:t>
            </a:r>
            <a:endParaRPr lang="en-US" sz="2000" dirty="0"/>
          </a:p>
        </p:txBody>
      </p:sp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3150"/>
            <a:ext cx="8229600" cy="944562"/>
          </a:xfrm>
        </p:spPr>
        <p:txBody>
          <a:bodyPr/>
          <a:lstStyle/>
          <a:p>
            <a:r>
              <a:rPr lang="en-US" dirty="0"/>
              <a:t>ISO 9000</a:t>
            </a:r>
            <a:endParaRPr lang="en-US" dirty="0"/>
          </a:p>
        </p:txBody>
      </p:sp>
      <p:sp>
        <p:nvSpPr>
          <p:cNvPr id="7690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5590"/>
            <a:ext cx="8458200" cy="51054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600" dirty="0"/>
              <a:t>Procedures and policies for international quality certification</a:t>
            </a:r>
            <a:endParaRPr lang="en-US" sz="3600" dirty="0"/>
          </a:p>
          <a:p>
            <a:pPr>
              <a:lnSpc>
                <a:spcPct val="120000"/>
              </a:lnSpc>
            </a:pPr>
            <a:r>
              <a:rPr lang="en-US" sz="3600" dirty="0"/>
              <a:t>ISO 9000:2008</a:t>
            </a:r>
            <a:endParaRPr lang="en-US" sz="3600" dirty="0"/>
          </a:p>
          <a:p>
            <a:pPr lvl="1">
              <a:lnSpc>
                <a:spcPct val="120000"/>
              </a:lnSpc>
            </a:pPr>
            <a:r>
              <a:rPr lang="en-US" sz="3100" i="1" dirty="0"/>
              <a:t>Quality Management Systems—Fundamentals and Vocabulary</a:t>
            </a:r>
            <a:endParaRPr lang="en-US" sz="3100" i="1" dirty="0"/>
          </a:p>
          <a:p>
            <a:pPr lvl="1">
              <a:lnSpc>
                <a:spcPct val="120000"/>
              </a:lnSpc>
            </a:pPr>
            <a:r>
              <a:rPr lang="en-US" sz="3100" dirty="0"/>
              <a:t>defines fundamental terms and definitions used in ISO 9000 family </a:t>
            </a:r>
            <a:endParaRPr lang="en-US" sz="3100" dirty="0"/>
          </a:p>
          <a:p>
            <a:pPr rtl="0" eaLnBrk="1" fontAlgn="auto" latinLnBrk="0" hangingPunct="1">
              <a:lnSpc>
                <a:spcPct val="120000"/>
              </a:lnSpc>
            </a:pPr>
            <a:r>
              <a:rPr lang="en-US" sz="3600" kern="1200" baseline="0" dirty="0"/>
              <a:t>ISO 9001:2008</a:t>
            </a:r>
            <a:endParaRPr lang="en-US" sz="3600" dirty="0"/>
          </a:p>
          <a:p>
            <a:pPr lvl="1">
              <a:lnSpc>
                <a:spcPct val="120000"/>
              </a:lnSpc>
            </a:pPr>
            <a:r>
              <a:rPr lang="en-US" sz="3100" i="1" kern="1200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Quality Management Systems—Requirements</a:t>
            </a:r>
            <a:endParaRPr lang="en-US" sz="3100" kern="1200" baseline="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en-US" sz="3100" kern="1200" baseline="0" dirty="0"/>
              <a:t>standard to assess ability to achieve customer satisfaction</a:t>
            </a:r>
            <a:endParaRPr lang="en-US" sz="31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3150"/>
            <a:ext cx="8229600" cy="944562"/>
          </a:xfrm>
        </p:spPr>
        <p:txBody>
          <a:bodyPr/>
          <a:lstStyle/>
          <a:p>
            <a:r>
              <a:rPr lang="en-US" dirty="0"/>
              <a:t>ISO 9000</a:t>
            </a:r>
            <a:endParaRPr lang="en-US" dirty="0"/>
          </a:p>
        </p:txBody>
      </p:sp>
      <p:sp>
        <p:nvSpPr>
          <p:cNvPr id="7690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69832"/>
            <a:ext cx="8229600" cy="4525963"/>
          </a:xfrm>
        </p:spPr>
        <p:txBody>
          <a:bodyPr>
            <a:normAutofit/>
          </a:bodyPr>
          <a:lstStyle/>
          <a:p>
            <a:pPr rtl="0" eaLnBrk="1" fontAlgn="auto" latinLnBrk="0" hangingPunct="1">
              <a:lnSpc>
                <a:spcPct val="120000"/>
              </a:lnSpc>
            </a:pPr>
            <a:r>
              <a:rPr lang="en-US" sz="2800" kern="1200" baseline="0" dirty="0"/>
              <a:t>ISO 9004:2008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n-US" sz="2400" i="1" kern="1200" baseline="0" dirty="0"/>
              <a:t>Quality Management Systems—Guidelines for Performance Improvements</a:t>
            </a:r>
            <a:endParaRPr lang="en-US" sz="2400" dirty="0"/>
          </a:p>
          <a:p>
            <a:pPr lvl="1">
              <a:lnSpc>
                <a:spcPct val="120000"/>
              </a:lnSpc>
            </a:pPr>
            <a:r>
              <a:rPr lang="en-US" sz="2400" kern="1200" baseline="0" dirty="0"/>
              <a:t>guidance to a company for  continual improvement of its quality-management system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2-</a:t>
            </a:r>
            <a:fld id="{71A65A2E-08BC-40DF-8CFF-73275DC0837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9144"/>
            <a:ext cx="8229600" cy="1143000"/>
          </a:xfrm>
        </p:spPr>
        <p:txBody>
          <a:bodyPr>
            <a:noAutofit/>
          </a:bodyPr>
          <a:lstStyle/>
          <a:p>
            <a:r>
              <a:rPr lang="en-US" dirty="0"/>
              <a:t>ISO 9000 Certification,</a:t>
            </a:r>
            <a:br>
              <a:rPr lang="en-US" dirty="0"/>
            </a:br>
            <a:r>
              <a:rPr lang="en-US" dirty="0"/>
              <a:t>Implications, and Registrars</a:t>
            </a:r>
            <a:endParaRPr lang="en-US" dirty="0"/>
          </a:p>
        </p:txBody>
      </p:sp>
      <p:sp>
        <p:nvSpPr>
          <p:cNvPr id="7700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90134"/>
            <a:ext cx="8229600" cy="3733799"/>
          </a:xfrm>
        </p:spPr>
        <p:txBody>
          <a:bodyPr/>
          <a:lstStyle/>
          <a:p>
            <a:r>
              <a:rPr lang="en-US" sz="2400" dirty="0"/>
              <a:t>ISO 9001:2008—only standard that carries third-party </a:t>
            </a:r>
            <a:r>
              <a:rPr lang="en-US" sz="2400" i="1" dirty="0"/>
              <a:t>certification</a:t>
            </a:r>
            <a:endParaRPr lang="en-US" sz="2400" i="1" dirty="0"/>
          </a:p>
          <a:p>
            <a:r>
              <a:rPr lang="en-US" sz="2400" dirty="0"/>
              <a:t>Many overseas companies will not do business with a supplier unless it has ISO 9000 certification</a:t>
            </a:r>
            <a:endParaRPr lang="en-US" sz="2400" dirty="0"/>
          </a:p>
          <a:p>
            <a:r>
              <a:rPr lang="en-US" sz="2400" dirty="0"/>
              <a:t>ISO 9000 accreditation</a:t>
            </a:r>
            <a:endParaRPr lang="en-US" sz="2400" dirty="0"/>
          </a:p>
          <a:p>
            <a:r>
              <a:rPr lang="en-US" sz="2400" dirty="0"/>
              <a:t>ISO registrars</a:t>
            </a:r>
            <a:endParaRPr lang="en-US" sz="24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Beige_green_May_2010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Template_Russell_8th_ed</Template>
  <TotalTime>0</TotalTime>
  <Words>17479</Words>
  <Application>WPS Presentation</Application>
  <PresentationFormat>On-screen Show (4:3)</PresentationFormat>
  <Paragraphs>867</Paragraphs>
  <Slides>74</Slides>
  <Notes>11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74</vt:i4>
      </vt:variant>
    </vt:vector>
  </HeadingPairs>
  <TitlesOfParts>
    <vt:vector size="85" baseType="lpstr">
      <vt:lpstr>Arial</vt:lpstr>
      <vt:lpstr>SimSun</vt:lpstr>
      <vt:lpstr>Wingdings</vt:lpstr>
      <vt:lpstr>Helvetica</vt:lpstr>
      <vt:lpstr>Microsoft YaHei</vt:lpstr>
      <vt:lpstr>Arial Unicode MS</vt:lpstr>
      <vt:lpstr>Calibri</vt:lpstr>
      <vt:lpstr>Beige_green_May_2010_theme</vt:lpstr>
      <vt:lpstr>Equation.3</vt:lpstr>
      <vt:lpstr>Equation.3</vt:lpstr>
      <vt:lpstr>Equation.3</vt:lpstr>
      <vt:lpstr>PowerPoint 演示文稿</vt:lpstr>
      <vt:lpstr>Learning Objectives</vt:lpstr>
      <vt:lpstr>What Is Quality?</vt:lpstr>
      <vt:lpstr>What Is Quality: Customer’s Perspective</vt:lpstr>
      <vt:lpstr>Dimensions of Quality: Manufactured Products</vt:lpstr>
      <vt:lpstr>Dimensions of Quality: Manufactured Products</vt:lpstr>
      <vt:lpstr>Dimensions of Quality: Manufactured Products</vt:lpstr>
      <vt:lpstr>Dimensions of Quality: Services</vt:lpstr>
      <vt:lpstr>Dimensions of Quality: Service </vt:lpstr>
      <vt:lpstr>Dimensions of Quality: Service</vt:lpstr>
      <vt:lpstr>What Is Quality: Producer’s Perspective</vt:lpstr>
      <vt:lpstr>Meaning of Quality</vt:lpstr>
      <vt:lpstr>What Is Quality: A Final Perspective</vt:lpstr>
      <vt:lpstr>Evolution of Quality Management:  Quality Gurus</vt:lpstr>
      <vt:lpstr>Evolution of Quality Management: Quality Gurus</vt:lpstr>
      <vt:lpstr>Deming’s 14 Points</vt:lpstr>
      <vt:lpstr>Deming’s 14 Points</vt:lpstr>
      <vt:lpstr>Deming’s 14 Points</vt:lpstr>
      <vt:lpstr> Deming Wheel: PDCA Cycle</vt:lpstr>
      <vt:lpstr>Quality Tools</vt:lpstr>
      <vt:lpstr>Flow Chart</vt:lpstr>
      <vt:lpstr>Cause-and-Effect Diagram </vt:lpstr>
      <vt:lpstr>Cause-and-Effect Matrix</vt:lpstr>
      <vt:lpstr>Check Sheets and Histograms</vt:lpstr>
      <vt:lpstr>Pareto Analysis</vt:lpstr>
      <vt:lpstr>Pareto Chart</vt:lpstr>
      <vt:lpstr>Scatter Diagram</vt:lpstr>
      <vt:lpstr>Control Chart</vt:lpstr>
      <vt:lpstr>TQM and QMS</vt:lpstr>
      <vt:lpstr>TQM Principles</vt:lpstr>
      <vt:lpstr>Focus of Quality Management— Customers</vt:lpstr>
      <vt:lpstr>Customer Satisfaction</vt:lpstr>
      <vt:lpstr>Customer Satisfaction</vt:lpstr>
      <vt:lpstr>Quality Management in the  Supply Chain</vt:lpstr>
      <vt:lpstr>Measuring Customer Satisfaction</vt:lpstr>
      <vt:lpstr>Role of Employees in Quality Improvement</vt:lpstr>
      <vt:lpstr>Quality Circles</vt:lpstr>
      <vt:lpstr>Process (Quality) Improvement Teams</vt:lpstr>
      <vt:lpstr>Quality in Services</vt:lpstr>
      <vt:lpstr>Quality Attributes in Services</vt:lpstr>
      <vt:lpstr>Cost Impact of Six Sigma</vt:lpstr>
      <vt:lpstr>Cost of Quality</vt:lpstr>
      <vt:lpstr>Prevention Costs</vt:lpstr>
      <vt:lpstr>Appraisal Costs</vt:lpstr>
      <vt:lpstr>Internal Failure Costs</vt:lpstr>
      <vt:lpstr>External Failure Costs</vt:lpstr>
      <vt:lpstr>Measuring and Reporting Quality Costs</vt:lpstr>
      <vt:lpstr>Cost of Quality</vt:lpstr>
      <vt:lpstr>Cost of Quality</vt:lpstr>
      <vt:lpstr>Cost of Quality</vt:lpstr>
      <vt:lpstr> Quality–Cost Relationship</vt:lpstr>
      <vt:lpstr>Effect of Quality Management  on Productivity</vt:lpstr>
      <vt:lpstr>Measuring Product Yield  and Productivity</vt:lpstr>
      <vt:lpstr>Computing Product Yield</vt:lpstr>
      <vt:lpstr>Computing Product Yield</vt:lpstr>
      <vt:lpstr>Computing Product Cost per Unit</vt:lpstr>
      <vt:lpstr>Cost per Unit</vt:lpstr>
      <vt:lpstr>Cost per Unit</vt:lpstr>
      <vt:lpstr>Computing Product Yield for Multistage Processes</vt:lpstr>
      <vt:lpstr>Multistage Yield</vt:lpstr>
      <vt:lpstr>Multistage Yield</vt:lpstr>
      <vt:lpstr>Initial Batch Size For 100 Motors</vt:lpstr>
      <vt:lpstr>Initial Batch Size For 100 Motors</vt:lpstr>
      <vt:lpstr>Quality–Productivity Ratio</vt:lpstr>
      <vt:lpstr>Quality Productivity Ratio</vt:lpstr>
      <vt:lpstr>Quality Productivity Ratio</vt:lpstr>
      <vt:lpstr>Quality Productivity Ratio</vt:lpstr>
      <vt:lpstr>Quality Productivity Ratio</vt:lpstr>
      <vt:lpstr>Quality Awards</vt:lpstr>
      <vt:lpstr> Malcolm Baldrige Award</vt:lpstr>
      <vt:lpstr>Other Awards for Quality</vt:lpstr>
      <vt:lpstr>ISO 9000</vt:lpstr>
      <vt:lpstr>ISO 9000</vt:lpstr>
      <vt:lpstr>ISO 9000 Certification, Implications, and Registrars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Management</dc:title>
  <dc:creator>Lance Matheson</dc:creator>
  <cp:lastModifiedBy>hrneh</cp:lastModifiedBy>
  <cp:revision>272</cp:revision>
  <dcterms:created xsi:type="dcterms:W3CDTF">2004-08-21T01:59:00Z</dcterms:created>
  <dcterms:modified xsi:type="dcterms:W3CDTF">2022-04-25T08:36:36Z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TC011367941033</vt:lpwstr>
  </property>
  <property fmtid="{D5CDD505-2E9C-101B-9397-08002B2CF9AE}" pid="3" name="ICV">
    <vt:lpwstr>49EB156D5B0C4AEA94BCE99441BC77D8</vt:lpwstr>
  </property>
  <property fmtid="{D5CDD505-2E9C-101B-9397-08002B2CF9AE}" pid="4" name="KSOProductBuildVer">
    <vt:lpwstr>2057-11.2.0.11074</vt:lpwstr>
  </property>
</Properties>
</file>