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30</a:t>
            </a:r>
            <a:r>
              <a:rPr lang="en-MY" baseline="30000" dirty="0"/>
              <a:t>th</a:t>
            </a:r>
            <a:r>
              <a:rPr lang="en-MY" dirty="0"/>
              <a:t> Aug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0209FF7F-067C-47C5-8839-4A1CEEBEE673}"/>
              </a:ext>
            </a:extLst>
          </p:cNvPr>
          <p:cNvSpPr txBox="1"/>
          <p:nvPr/>
        </p:nvSpPr>
        <p:spPr>
          <a:xfrm>
            <a:off x="1115616" y="1844824"/>
            <a:ext cx="7416824" cy="3970318"/>
          </a:xfrm>
          <a:prstGeom prst="rect">
            <a:avLst/>
          </a:prstGeom>
          <a:noFill/>
        </p:spPr>
        <p:txBody>
          <a:bodyPr wrap="square" rtlCol="0">
            <a:spAutoFit/>
          </a:bodyPr>
          <a:lstStyle/>
          <a:p>
            <a:r>
              <a:rPr lang="en-MY" dirty="0"/>
              <a:t>The OEM facility you work for has several manufacturing locations across the globe. They recently were awarded a military contract that will require highly skilled workers to be placed strategically at each global location to oversee the building of classified products.</a:t>
            </a:r>
          </a:p>
          <a:p>
            <a:r>
              <a:rPr lang="en-MY" dirty="0"/>
              <a:t>Which training needs assessment would best assess how HR should proceed?</a:t>
            </a:r>
          </a:p>
          <a:p>
            <a:endParaRPr lang="en-MY" dirty="0"/>
          </a:p>
          <a:p>
            <a:pPr marL="342900" indent="-342900">
              <a:buAutoNum type="alphaUcPeriod"/>
            </a:pPr>
            <a:r>
              <a:rPr lang="en-MY" dirty="0"/>
              <a:t>Individual needs assessment</a:t>
            </a:r>
          </a:p>
          <a:p>
            <a:pPr marL="342900" indent="-342900">
              <a:buAutoNum type="alphaUcPeriod"/>
            </a:pPr>
            <a:endParaRPr lang="en-MY" dirty="0"/>
          </a:p>
          <a:p>
            <a:r>
              <a:rPr lang="en-MY" dirty="0"/>
              <a:t>B. Organizational needs assessment</a:t>
            </a:r>
          </a:p>
          <a:p>
            <a:endParaRPr lang="en-MY" dirty="0"/>
          </a:p>
          <a:p>
            <a:r>
              <a:rPr lang="en-MY" dirty="0"/>
              <a:t>C. Complete needs assessment</a:t>
            </a:r>
          </a:p>
          <a:p>
            <a:endParaRPr lang="en-MY" dirty="0"/>
          </a:p>
          <a:p>
            <a:r>
              <a:rPr lang="en-MY" dirty="0"/>
              <a:t>D. Task needs assessment</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2C1BDDB5-A67C-4E9A-93FC-E12702C91529}"/>
              </a:ext>
            </a:extLst>
          </p:cNvPr>
          <p:cNvSpPr txBox="1"/>
          <p:nvPr/>
        </p:nvSpPr>
        <p:spPr>
          <a:xfrm>
            <a:off x="1259632" y="1844824"/>
            <a:ext cx="6984776" cy="2862322"/>
          </a:xfrm>
          <a:prstGeom prst="rect">
            <a:avLst/>
          </a:prstGeom>
          <a:noFill/>
        </p:spPr>
        <p:txBody>
          <a:bodyPr wrap="square" rtlCol="0">
            <a:spAutoFit/>
          </a:bodyPr>
          <a:lstStyle/>
          <a:p>
            <a:r>
              <a:rPr lang="en-MY" sz="2000" dirty="0">
                <a:latin typeface="+mn-lt"/>
              </a:rPr>
              <a:t>Option - C. </a:t>
            </a:r>
          </a:p>
          <a:p>
            <a:endParaRPr lang="en-MY" sz="2000" dirty="0">
              <a:latin typeface="+mn-lt"/>
            </a:endParaRPr>
          </a:p>
          <a:p>
            <a:r>
              <a:rPr lang="en-MY" sz="2000" dirty="0">
                <a:latin typeface="+mn-lt"/>
              </a:rPr>
              <a:t>A complete needs assessment will address the needs at the organizational, individual, and task levels. The organizational level will help determine current and future needs, most likely tied to strategies. The individual level will assess employee competencies when compared to performance standards, and the task level will compare job requirements to employee knowledge.</a:t>
            </a:r>
          </a:p>
        </p:txBody>
      </p:sp>
    </p:spTree>
    <p:extLst>
      <p:ext uri="{BB962C8B-B14F-4D97-AF65-F5344CB8AC3E}">
        <p14:creationId xmlns:p14="http://schemas.microsoft.com/office/powerpoint/2010/main" val="101933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9498C0F3-53DD-4E0B-ABAD-8881D395DE9C}"/>
              </a:ext>
            </a:extLst>
          </p:cNvPr>
          <p:cNvSpPr txBox="1"/>
          <p:nvPr/>
        </p:nvSpPr>
        <p:spPr>
          <a:xfrm>
            <a:off x="1115616" y="1844824"/>
            <a:ext cx="7200800" cy="3416320"/>
          </a:xfrm>
          <a:prstGeom prst="rect">
            <a:avLst/>
          </a:prstGeom>
          <a:noFill/>
        </p:spPr>
        <p:txBody>
          <a:bodyPr wrap="square" rtlCol="0">
            <a:spAutoFit/>
          </a:bodyPr>
          <a:lstStyle/>
          <a:p>
            <a:r>
              <a:rPr lang="en-MY" dirty="0"/>
              <a:t>Why is it important to first identify the goals of a training program?</a:t>
            </a:r>
          </a:p>
          <a:p>
            <a:endParaRPr lang="en-MY" dirty="0"/>
          </a:p>
          <a:p>
            <a:pPr marL="342900" indent="-342900">
              <a:buAutoNum type="alphaUcPeriod"/>
            </a:pPr>
            <a:r>
              <a:rPr lang="en-MY" dirty="0"/>
              <a:t>An employer cannot understand the deficiencies without first understanding the goals.</a:t>
            </a:r>
          </a:p>
          <a:p>
            <a:pPr marL="342900" indent="-342900">
              <a:buAutoNum type="alphaUcPeriod"/>
            </a:pPr>
            <a:endParaRPr lang="en-MY" dirty="0"/>
          </a:p>
          <a:p>
            <a:r>
              <a:rPr lang="en-MY" dirty="0"/>
              <a:t>B. The desired outcome forms the basis for several other steps in the analysis process.</a:t>
            </a:r>
          </a:p>
          <a:p>
            <a:endParaRPr lang="en-MY" dirty="0"/>
          </a:p>
          <a:p>
            <a:r>
              <a:rPr lang="en-MY" dirty="0"/>
              <a:t>C. A document review cannot be properly completed unless the goals have been identified.</a:t>
            </a:r>
          </a:p>
          <a:p>
            <a:endParaRPr lang="en-MY" dirty="0"/>
          </a:p>
          <a:p>
            <a:r>
              <a:rPr lang="en-MY" dirty="0"/>
              <a:t>D. A training program will not be successful without goals.</a:t>
            </a:r>
          </a:p>
        </p:txBody>
      </p:sp>
    </p:spTree>
    <p:extLst>
      <p:ext uri="{BB962C8B-B14F-4D97-AF65-F5344CB8AC3E}">
        <p14:creationId xmlns:p14="http://schemas.microsoft.com/office/powerpoint/2010/main" val="2174984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7ABD826D-6421-405E-9900-B4E457E6EFE6}"/>
              </a:ext>
            </a:extLst>
          </p:cNvPr>
          <p:cNvSpPr txBox="1"/>
          <p:nvPr/>
        </p:nvSpPr>
        <p:spPr>
          <a:xfrm>
            <a:off x="914400" y="1772816"/>
            <a:ext cx="7906072" cy="3170099"/>
          </a:xfrm>
          <a:prstGeom prst="rect">
            <a:avLst/>
          </a:prstGeom>
          <a:noFill/>
        </p:spPr>
        <p:txBody>
          <a:bodyPr wrap="square" rtlCol="0">
            <a:spAutoFit/>
          </a:bodyPr>
          <a:lstStyle/>
          <a:p>
            <a:endParaRPr lang="en-MY" sz="2000" dirty="0">
              <a:latin typeface="+mn-lt"/>
            </a:endParaRPr>
          </a:p>
          <a:p>
            <a:r>
              <a:rPr lang="en-MY" sz="2000" dirty="0">
                <a:latin typeface="+mn-lt"/>
              </a:rPr>
              <a:t>Option - B. </a:t>
            </a:r>
          </a:p>
          <a:p>
            <a:endParaRPr lang="en-MY" sz="2000" dirty="0">
              <a:latin typeface="+mn-lt"/>
            </a:endParaRPr>
          </a:p>
          <a:p>
            <a:r>
              <a:rPr lang="en-MY" sz="2000" dirty="0">
                <a:latin typeface="+mn-lt"/>
              </a:rPr>
              <a:t>Training analysis takes place in an effort to design training solutions to meet desired organizational or individual outcomes. It includes identifying the goals, gathering and </a:t>
            </a:r>
            <a:r>
              <a:rPr lang="en-MY" sz="2000" dirty="0" err="1">
                <a:latin typeface="+mn-lt"/>
              </a:rPr>
              <a:t>analyzing</a:t>
            </a:r>
            <a:r>
              <a:rPr lang="en-MY" sz="2000" dirty="0">
                <a:latin typeface="+mn-lt"/>
              </a:rPr>
              <a:t> data, identifying performance gaps between desired and actual performance, identifying instructional goals, proposing solutions, and then evaluating options for training as a solution. In this way, HR is more likely to design training content that is effective.</a:t>
            </a:r>
          </a:p>
        </p:txBody>
      </p:sp>
    </p:spTree>
    <p:extLst>
      <p:ext uri="{BB962C8B-B14F-4D97-AF65-F5344CB8AC3E}">
        <p14:creationId xmlns:p14="http://schemas.microsoft.com/office/powerpoint/2010/main" val="4196645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40E42CE6-C288-488C-BB4C-B1741F720B1D}"/>
              </a:ext>
            </a:extLst>
          </p:cNvPr>
          <p:cNvSpPr txBox="1"/>
          <p:nvPr/>
        </p:nvSpPr>
        <p:spPr>
          <a:xfrm>
            <a:off x="685799" y="1628800"/>
            <a:ext cx="7772401" cy="4524315"/>
          </a:xfrm>
          <a:prstGeom prst="rect">
            <a:avLst/>
          </a:prstGeom>
          <a:noFill/>
        </p:spPr>
        <p:txBody>
          <a:bodyPr wrap="square" rtlCol="0">
            <a:spAutoFit/>
          </a:bodyPr>
          <a:lstStyle/>
          <a:p>
            <a:r>
              <a:rPr lang="en-MY" dirty="0"/>
              <a:t>You are the director of training for one of the four largest professional services firms in the world and have been tasked with designing a new training program for entry-level accountants within their first 120 days of employment. The accounting manager disagrees with the content that you believe should be including in the training sessions. What is the best</a:t>
            </a:r>
          </a:p>
          <a:p>
            <a:r>
              <a:rPr lang="en-MY" dirty="0"/>
              <a:t>way to resolve the issue?</a:t>
            </a:r>
          </a:p>
          <a:p>
            <a:endParaRPr lang="en-MY" dirty="0"/>
          </a:p>
          <a:p>
            <a:pPr marL="342900" indent="-342900">
              <a:buFont typeface="+mj-lt"/>
              <a:buAutoNum type="alphaUcPeriod"/>
            </a:pPr>
            <a:r>
              <a:rPr lang="en-MY" dirty="0"/>
              <a:t>Defer to senior management’s review and comment.</a:t>
            </a:r>
          </a:p>
          <a:p>
            <a:pPr marL="342900" indent="-342900">
              <a:buFont typeface="+mj-lt"/>
              <a:buAutoNum type="alphaUcPeriod"/>
            </a:pPr>
            <a:endParaRPr lang="en-MY" dirty="0"/>
          </a:p>
          <a:p>
            <a:pPr marL="342900" indent="-342900">
              <a:buFont typeface="+mj-lt"/>
              <a:buAutoNum type="alphaUcPeriod"/>
            </a:pPr>
            <a:r>
              <a:rPr lang="en-MY" dirty="0"/>
              <a:t>Develop a training needs assessment to identify the points of major conflict.</a:t>
            </a:r>
          </a:p>
          <a:p>
            <a:pPr marL="342900" indent="-342900">
              <a:buFont typeface="+mj-lt"/>
              <a:buAutoNum type="alphaUcPeriod"/>
            </a:pPr>
            <a:endParaRPr lang="en-MY" dirty="0"/>
          </a:p>
          <a:p>
            <a:pPr marL="342900" indent="-342900">
              <a:buFont typeface="+mj-lt"/>
              <a:buAutoNum type="alphaUcPeriod"/>
            </a:pPr>
            <a:r>
              <a:rPr lang="en-MY" dirty="0"/>
              <a:t>Defer to the accounting manager’s expertise.</a:t>
            </a:r>
          </a:p>
          <a:p>
            <a:pPr marL="342900" indent="-342900">
              <a:buFont typeface="+mj-lt"/>
              <a:buAutoNum type="alphaUcPeriod"/>
            </a:pPr>
            <a:endParaRPr lang="en-MY" dirty="0"/>
          </a:p>
          <a:p>
            <a:pPr marL="342900" indent="-342900">
              <a:buFont typeface="+mj-lt"/>
              <a:buAutoNum type="alphaUcPeriod"/>
            </a:pPr>
            <a:r>
              <a:rPr lang="en-MY" dirty="0"/>
              <a:t> Trust your instinct, as you are better positioned to understand the competencies for which the new employees were hired.</a:t>
            </a:r>
          </a:p>
        </p:txBody>
      </p:sp>
    </p:spTree>
    <p:extLst>
      <p:ext uri="{BB962C8B-B14F-4D97-AF65-F5344CB8AC3E}">
        <p14:creationId xmlns:p14="http://schemas.microsoft.com/office/powerpoint/2010/main" val="170283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3A303F7E-AB85-4D32-B28D-A321A10C2F87}"/>
              </a:ext>
            </a:extLst>
          </p:cNvPr>
          <p:cNvSpPr txBox="1"/>
          <p:nvPr/>
        </p:nvSpPr>
        <p:spPr>
          <a:xfrm>
            <a:off x="914400" y="1988840"/>
            <a:ext cx="7315200" cy="2554545"/>
          </a:xfrm>
          <a:prstGeom prst="rect">
            <a:avLst/>
          </a:prstGeom>
          <a:noFill/>
        </p:spPr>
        <p:txBody>
          <a:bodyPr wrap="square" rtlCol="0">
            <a:spAutoFit/>
          </a:bodyPr>
          <a:lstStyle/>
          <a:p>
            <a:r>
              <a:rPr lang="en-MY" sz="2000" dirty="0">
                <a:latin typeface="+mn-lt"/>
              </a:rPr>
              <a:t>Option - B. </a:t>
            </a:r>
          </a:p>
          <a:p>
            <a:endParaRPr lang="en-MY" sz="2000" dirty="0">
              <a:latin typeface="+mn-lt"/>
            </a:endParaRPr>
          </a:p>
          <a:p>
            <a:r>
              <a:rPr lang="en-MY" sz="2000" dirty="0">
                <a:latin typeface="+mn-lt"/>
              </a:rPr>
              <a:t>Human resources is first and foremost a business partner, so you must consider the input and feedback from all stakeholders. Working with the accounting manager on a needs assessment will identify the gap between the current skills of the employees, the needs of the department, and the strategic needs of the company.</a:t>
            </a:r>
          </a:p>
        </p:txBody>
      </p:sp>
    </p:spTree>
    <p:extLst>
      <p:ext uri="{BB962C8B-B14F-4D97-AF65-F5344CB8AC3E}">
        <p14:creationId xmlns:p14="http://schemas.microsoft.com/office/powerpoint/2010/main" val="1108012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FC3DEA16-6E86-4769-B74D-48FCACAD1AB0}"/>
              </a:ext>
            </a:extLst>
          </p:cNvPr>
          <p:cNvSpPr txBox="1"/>
          <p:nvPr/>
        </p:nvSpPr>
        <p:spPr>
          <a:xfrm>
            <a:off x="914400" y="1844824"/>
            <a:ext cx="7618040" cy="3139321"/>
          </a:xfrm>
          <a:prstGeom prst="rect">
            <a:avLst/>
          </a:prstGeom>
          <a:noFill/>
        </p:spPr>
        <p:txBody>
          <a:bodyPr wrap="square" rtlCol="0">
            <a:spAutoFit/>
          </a:bodyPr>
          <a:lstStyle/>
          <a:p>
            <a:r>
              <a:rPr lang="en-MY" dirty="0"/>
              <a:t>Research suggests that adults learn best when asked to actively engage in the training content. Which of the following active training methods uses a question-and-answer format to facilitate understanding?</a:t>
            </a:r>
          </a:p>
          <a:p>
            <a:endParaRPr lang="en-MY" dirty="0"/>
          </a:p>
          <a:p>
            <a:pPr marL="342900" indent="-342900">
              <a:buAutoNum type="alphaUcPeriod"/>
            </a:pPr>
            <a:r>
              <a:rPr lang="en-MY" dirty="0"/>
              <a:t>Case study</a:t>
            </a:r>
          </a:p>
          <a:p>
            <a:pPr marL="342900" indent="-342900">
              <a:buAutoNum type="alphaUcPeriod"/>
            </a:pPr>
            <a:endParaRPr lang="en-MY" dirty="0"/>
          </a:p>
          <a:p>
            <a:r>
              <a:rPr lang="en-MY" dirty="0"/>
              <a:t>B. Simulation</a:t>
            </a:r>
          </a:p>
          <a:p>
            <a:endParaRPr lang="en-MY" dirty="0"/>
          </a:p>
          <a:p>
            <a:r>
              <a:rPr lang="en-MY" dirty="0"/>
              <a:t>C. Vestibule</a:t>
            </a:r>
          </a:p>
          <a:p>
            <a:endParaRPr lang="en-MY" dirty="0"/>
          </a:p>
          <a:p>
            <a:r>
              <a:rPr lang="en-MY" dirty="0"/>
              <a:t>D. Socratic</a:t>
            </a:r>
          </a:p>
        </p:txBody>
      </p:sp>
    </p:spTree>
    <p:extLst>
      <p:ext uri="{BB962C8B-B14F-4D97-AF65-F5344CB8AC3E}">
        <p14:creationId xmlns:p14="http://schemas.microsoft.com/office/powerpoint/2010/main" val="3332902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0ED72006-9BB8-41FE-A524-A5ADEED8AE01}"/>
              </a:ext>
            </a:extLst>
          </p:cNvPr>
          <p:cNvSpPr txBox="1"/>
          <p:nvPr/>
        </p:nvSpPr>
        <p:spPr>
          <a:xfrm>
            <a:off x="1115616" y="1916832"/>
            <a:ext cx="7200800" cy="1631216"/>
          </a:xfrm>
          <a:prstGeom prst="rect">
            <a:avLst/>
          </a:prstGeom>
          <a:noFill/>
        </p:spPr>
        <p:txBody>
          <a:bodyPr wrap="square" rtlCol="0">
            <a:spAutoFit/>
          </a:bodyPr>
          <a:lstStyle/>
          <a:p>
            <a:r>
              <a:rPr lang="en-MY" sz="2000" dirty="0">
                <a:latin typeface="+mn-lt"/>
              </a:rPr>
              <a:t>Option - D.</a:t>
            </a:r>
          </a:p>
          <a:p>
            <a:endParaRPr lang="en-MY" sz="2000" dirty="0">
              <a:latin typeface="+mn-lt"/>
            </a:endParaRPr>
          </a:p>
          <a:p>
            <a:r>
              <a:rPr lang="en-MY" sz="2000" dirty="0">
                <a:latin typeface="+mn-lt"/>
              </a:rPr>
              <a:t> A Socratic seminar is named after Socrates, the philosopher who employed a question and answer format while teaching to help students work through a problem or idea.</a:t>
            </a:r>
          </a:p>
        </p:txBody>
      </p:sp>
    </p:spTree>
    <p:extLst>
      <p:ext uri="{BB962C8B-B14F-4D97-AF65-F5344CB8AC3E}">
        <p14:creationId xmlns:p14="http://schemas.microsoft.com/office/powerpoint/2010/main" val="84834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A165-7C85-4622-B1CD-042A0671E89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6AB48B6-A951-43F0-B34B-5A3C1F5B7591}"/>
              </a:ext>
            </a:extLst>
          </p:cNvPr>
          <p:cNvSpPr>
            <a:spLocks noGrp="1"/>
          </p:cNvSpPr>
          <p:nvPr>
            <p:ph idx="1"/>
          </p:nvPr>
        </p:nvSpPr>
        <p:spPr/>
        <p:txBody>
          <a:bodyPr/>
          <a:lstStyle/>
          <a:p>
            <a:r>
              <a:rPr lang="en-MY" dirty="0"/>
              <a:t>Thank you</a:t>
            </a:r>
          </a:p>
        </p:txBody>
      </p:sp>
    </p:spTree>
    <p:extLst>
      <p:ext uri="{BB962C8B-B14F-4D97-AF65-F5344CB8AC3E}">
        <p14:creationId xmlns:p14="http://schemas.microsoft.com/office/powerpoint/2010/main" val="209683309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70</TotalTime>
  <Words>570</Words>
  <Application>Microsoft Office PowerPoint</Application>
  <PresentationFormat>On-screen Show (4:3)</PresentationFormat>
  <Paragraphs>62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2020-08-30T09:33:20Z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