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54"/>
  </p:notesMasterIdLst>
  <p:sldIdLst>
    <p:sldId id="256" r:id="rId2"/>
    <p:sldId id="257" r:id="rId3"/>
    <p:sldId id="258" r:id="rId4"/>
    <p:sldId id="30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18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295" r:id="rId41"/>
    <p:sldId id="319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17" r:id="rId50"/>
    <p:sldId id="304" r:id="rId51"/>
    <p:sldId id="305" r:id="rId52"/>
    <p:sldId id="306" r:id="rId53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22" autoAdjust="0"/>
    <p:restoredTop sz="94519"/>
  </p:normalViewPr>
  <p:slideViewPr>
    <p:cSldViewPr snapToGrid="0" snapToObjects="1">
      <p:cViewPr varScale="1">
        <p:scale>
          <a:sx n="49" d="100"/>
          <a:sy n="49" d="100"/>
        </p:scale>
        <p:origin x="888" y="44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-2720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36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91871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dk2"/>
                </a:solidFill>
              </a:rPr>
              <a:t>Note from Chuck.  </a:t>
            </a:r>
            <a:r>
              <a:rPr lang="en-US" smtClean="0">
                <a:solidFill>
                  <a:schemeClr val="dk2"/>
                </a:solidFill>
              </a:rPr>
              <a:t>If you are using these materials, you can remove the UM logo and replace it with your own, but please retain the CC-BY logo on the first page as well as retain the acknowledgement page(s)</a:t>
            </a:r>
            <a:r>
              <a:rPr lang="en-US" baseline="0" smtClean="0">
                <a:solidFill>
                  <a:schemeClr val="dk2"/>
                </a:solidFill>
              </a:rPr>
              <a:t> at the end.</a:t>
            </a: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737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442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6665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799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04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0970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36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5044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0687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1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237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0265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5567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068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461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6504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3545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5" name="Shape 5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203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1161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1059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5159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2" name="Shape 5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882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8" name="Shape 5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65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6386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6937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97957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4646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hape 5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8" name="Shape 5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5125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11092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89806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2" name="Shape 5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44244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8" name="Shape 5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56779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3896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12535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2213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858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07121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Shape 6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0" name="Shape 6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3023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391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8" name="Shape 6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4400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64748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173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Shape 7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2" name="Shape 7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16959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31329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8" name="Shape 7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54469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48731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6" name="Shape 7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7317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hape 7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1" name="Shape 7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4260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7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9" name="Shape 7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3456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6" name="Shape 7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002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Bump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342900" algn="ctr" rtl="0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1pPr>
            <a:lvl2pPr marL="742950" lvl="1" indent="-285750" algn="ctr" rtl="0">
              <a:spcBef>
                <a:spcPts val="0"/>
              </a:spcBef>
              <a:spcAft>
                <a:spcPts val="0"/>
              </a:spcAft>
              <a:defRPr/>
            </a:lvl2pPr>
            <a:lvl3pPr marL="1143000" lvl="2" indent="-228600" algn="ctr" rtl="0">
              <a:spcBef>
                <a:spcPts val="0"/>
              </a:spcBef>
              <a:spcAft>
                <a:spcPts val="0"/>
              </a:spcAft>
              <a:defRPr/>
            </a:lvl3pPr>
            <a:lvl4pPr marL="1600200" lvl="3" indent="-228600" algn="ctr" rtl="0">
              <a:spcBef>
                <a:spcPts val="0"/>
              </a:spcBef>
              <a:spcAft>
                <a:spcPts val="0"/>
              </a:spcAft>
              <a:defRPr/>
            </a:lvl4pPr>
            <a:lvl5pPr marL="2057400" lvl="4" indent="-22860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722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570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 sz="3200">
                <a:solidFill>
                  <a:schemeClr val="bg1"/>
                </a:solidFill>
              </a:defRPr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7224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>
                <a:solidFill>
                  <a:srgbClr val="FFFF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029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01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ctr" rtl="0">
              <a:spcBef>
                <a:spcPts val="0"/>
              </a:spcBef>
              <a:spcAft>
                <a:spcPts val="0"/>
              </a:spcAft>
              <a:defRPr/>
            </a:lvl1pPr>
            <a:lvl2pPr marL="742950" marR="0" lvl="1" indent="-285750" algn="ctr" rtl="0">
              <a:spcBef>
                <a:spcPts val="0"/>
              </a:spcBef>
              <a:spcAft>
                <a:spcPts val="0"/>
              </a:spcAft>
              <a:defRPr/>
            </a:lvl2pPr>
            <a:lvl3pPr marL="1143000" marR="0" lvl="2" indent="-228600" algn="ctr" rtl="0">
              <a:spcBef>
                <a:spcPts val="0"/>
              </a:spcBef>
              <a:spcAft>
                <a:spcPts val="0"/>
              </a:spcAft>
              <a:defRPr/>
            </a:lvl3pPr>
            <a:lvl4pPr marL="1600200" marR="0" lvl="3" indent="-228600" algn="ctr" rtl="0">
              <a:spcBef>
                <a:spcPts val="0"/>
              </a:spcBef>
              <a:spcAft>
                <a:spcPts val="0"/>
              </a:spcAft>
              <a:defRPr/>
            </a:lvl4pPr>
            <a:lvl5pPr marL="2057400" marR="0" lvl="4" indent="-22860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01" r:id="rId2"/>
    <p:sldLayoutId id="2147483704" r:id="rId3"/>
    <p:sldLayoutId id="214748370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7200" b="0" i="0" u="none" strike="noStrike" cap="none">
          <a:solidFill>
            <a:srgbClr val="FFFF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n.wikipedia.org/wiki/Transporter_(Star_Trek)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Loops and 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733894" y="817418"/>
            <a:ext cx="10353806" cy="119881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Repeated Steps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7686665" y="2170112"/>
            <a:ext cx="4230904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–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214" name="Shape 214"/>
          <p:cNvCxnSpPr/>
          <p:nvPr/>
        </p:nvCxnSpPr>
        <p:spPr>
          <a:xfrm rot="10800000">
            <a:off x="2552692" y="200184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15" name="Shape 215"/>
          <p:cNvCxnSpPr/>
          <p:nvPr/>
        </p:nvCxnSpPr>
        <p:spPr>
          <a:xfrm flipH="1">
            <a:off x="11020426" y="3540124"/>
            <a:ext cx="1958974" cy="512762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16" name="Shape 216"/>
          <p:cNvSpPr/>
          <p:nvPr/>
        </p:nvSpPr>
        <p:spPr>
          <a:xfrm>
            <a:off x="1136643" y="256223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&gt; 0 ?</a:t>
            </a:r>
          </a:p>
        </p:txBody>
      </p:sp>
      <p:cxnSp>
        <p:nvCxnSpPr>
          <p:cNvPr id="217" name="Shape 217"/>
          <p:cNvCxnSpPr/>
          <p:nvPr/>
        </p:nvCxnSpPr>
        <p:spPr>
          <a:xfrm rot="10800000" flipH="1">
            <a:off x="2551104" y="3832230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18" name="Shape 218"/>
          <p:cNvCxnSpPr/>
          <p:nvPr/>
        </p:nvCxnSpPr>
        <p:spPr>
          <a:xfrm rot="10800000">
            <a:off x="3994142" y="319087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19" name="Shape 219"/>
          <p:cNvCxnSpPr/>
          <p:nvPr/>
        </p:nvCxnSpPr>
        <p:spPr>
          <a:xfrm rot="10800000" flipH="1">
            <a:off x="4738680" y="319088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0" name="Shape 220"/>
          <p:cNvCxnSpPr/>
          <p:nvPr/>
        </p:nvCxnSpPr>
        <p:spPr>
          <a:xfrm flipH="1">
            <a:off x="4738693" y="5889730"/>
            <a:ext cx="4799" cy="3000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1" name="Shape 221"/>
          <p:cNvCxnSpPr/>
          <p:nvPr/>
        </p:nvCxnSpPr>
        <p:spPr>
          <a:xfrm>
            <a:off x="2566979" y="6192842"/>
            <a:ext cx="2187600" cy="1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2" name="Shape 222"/>
          <p:cNvCxnSpPr/>
          <p:nvPr/>
        </p:nvCxnSpPr>
        <p:spPr>
          <a:xfrm flipH="1">
            <a:off x="781043" y="3206755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23" name="Shape 223"/>
          <p:cNvCxnSpPr/>
          <p:nvPr/>
        </p:nvCxnSpPr>
        <p:spPr>
          <a:xfrm rot="10800000" flipH="1">
            <a:off x="2554279" y="659448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4" name="Shape 224"/>
          <p:cNvCxnSpPr/>
          <p:nvPr/>
        </p:nvCxnSpPr>
        <p:spPr>
          <a:xfrm rot="10800000">
            <a:off x="777780" y="3254342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5" name="Shape 225"/>
          <p:cNvCxnSpPr/>
          <p:nvPr/>
        </p:nvCxnSpPr>
        <p:spPr>
          <a:xfrm>
            <a:off x="798505" y="6611942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26" name="Shape 226"/>
          <p:cNvCxnSpPr/>
          <p:nvPr/>
        </p:nvCxnSpPr>
        <p:spPr>
          <a:xfrm rot="10800000">
            <a:off x="11001376" y="4433886"/>
            <a:ext cx="2035175" cy="1101725"/>
          </a:xfrm>
          <a:prstGeom prst="straightConnector1">
            <a:avLst/>
          </a:prstGeom>
          <a:noFill/>
          <a:ln w="508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27" name="Shape 227"/>
          <p:cNvSpPr txBox="1"/>
          <p:nvPr/>
        </p:nvSpPr>
        <p:spPr>
          <a:xfrm>
            <a:off x="5110150" y="6816824"/>
            <a:ext cx="10618799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Loops (repeated steps) have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that change each time through a loop.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Often these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go through a sequence of numbers.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257168" y="2447930"/>
            <a:ext cx="7239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1111243" y="721043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print('Blastoff')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4373554" y="2447930"/>
            <a:ext cx="917271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1111243" y="12668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3295643" y="38449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33" name="Shape 233"/>
          <p:cNvSpPr txBox="1"/>
          <p:nvPr/>
        </p:nvSpPr>
        <p:spPr>
          <a:xfrm>
            <a:off x="13201651" y="2005012"/>
            <a:ext cx="1727099" cy="4787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3282943" y="506413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n -1</a:t>
            </a:r>
          </a:p>
        </p:txBody>
      </p:sp>
      <p:cxnSp>
        <p:nvCxnSpPr>
          <p:cNvPr id="235" name="Shape 235"/>
          <p:cNvCxnSpPr/>
          <p:nvPr/>
        </p:nvCxnSpPr>
        <p:spPr>
          <a:xfrm flipH="1">
            <a:off x="4733893" y="4679130"/>
            <a:ext cx="4799" cy="3000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6829550" y="817418"/>
            <a:ext cx="8258150" cy="172248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2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Infinite Loop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8853467" y="3181350"/>
            <a:ext cx="5019696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'Lather'</a:t>
            </a: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'Rinse'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'Dry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off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!'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2838449" y="2087567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422400" y="2647955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b="0" i="0" u="none" strike="noStrike" cap="non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2836861" y="3917955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4203675" y="3276479"/>
            <a:ext cx="819299" cy="7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5024437" y="32766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5078405" y="5899154"/>
            <a:ext cx="0" cy="33655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2852736" y="6202367"/>
            <a:ext cx="2187574" cy="14287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1066800" y="3292480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2840036" y="66802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1063537" y="3340067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1084262" y="6697667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542925" y="2533655"/>
            <a:ext cx="723900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397000" y="7296155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print('Dry 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off</a:t>
            </a: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!')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6" name="Shape 256"/>
          <p:cNvSpPr txBox="1"/>
          <p:nvPr/>
        </p:nvSpPr>
        <p:spPr>
          <a:xfrm>
            <a:off x="4659312" y="2533655"/>
            <a:ext cx="107473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397000" y="1352555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5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3405194" y="3930655"/>
            <a:ext cx="3365474" cy="747711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'Lather'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3386141" y="5149855"/>
            <a:ext cx="3384527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'Rinse'</a:t>
            </a:r>
            <a:r>
              <a:rPr lang="en-US" sz="3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9" name="Shape 259"/>
          <p:cNvSpPr txBox="1"/>
          <p:nvPr/>
        </p:nvSpPr>
        <p:spPr>
          <a:xfrm>
            <a:off x="8295898" y="7412450"/>
            <a:ext cx="6791801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wrong with this loop?</a:t>
            </a: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5078405" y="4678366"/>
            <a:ext cx="9526" cy="47148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6829550" y="817418"/>
            <a:ext cx="8258150" cy="172248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200" u="none" strike="noStrike" cap="none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Another Loop</a:t>
            </a:r>
            <a:endParaRPr lang="en-US" sz="7200" u="none" strike="noStrike" cap="none" dirty="0">
              <a:solidFill>
                <a:srgbClr val="FFD9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41" name="Shape 241"/>
          <p:cNvSpPr txBox="1"/>
          <p:nvPr/>
        </p:nvSpPr>
        <p:spPr>
          <a:xfrm>
            <a:off x="8853467" y="3181350"/>
            <a:ext cx="5019696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0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'Lather'</a:t>
            </a: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'Rinse'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'Dry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off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!'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242" name="Shape 242"/>
          <p:cNvCxnSpPr/>
          <p:nvPr/>
        </p:nvCxnSpPr>
        <p:spPr>
          <a:xfrm rot="10800000">
            <a:off x="2838449" y="2087567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43" name="Shape 243"/>
          <p:cNvSpPr/>
          <p:nvPr/>
        </p:nvSpPr>
        <p:spPr>
          <a:xfrm>
            <a:off x="1422400" y="2647955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b="0" i="0" u="none" strike="noStrike" cap="non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 &gt; 0 ?</a:t>
            </a:r>
          </a:p>
        </p:txBody>
      </p:sp>
      <p:cxnSp>
        <p:nvCxnSpPr>
          <p:cNvPr id="244" name="Shape 244"/>
          <p:cNvCxnSpPr/>
          <p:nvPr/>
        </p:nvCxnSpPr>
        <p:spPr>
          <a:xfrm rot="10800000" flipH="1">
            <a:off x="2836861" y="3917955"/>
            <a:ext cx="20636" cy="231774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4203675" y="3276479"/>
            <a:ext cx="819299" cy="7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 rot="10800000" flipH="1">
            <a:off x="5024437" y="32766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47" name="Shape 247"/>
          <p:cNvCxnSpPr>
            <a:stCxn id="248" idx="2"/>
          </p:cNvCxnSpPr>
          <p:nvPr/>
        </p:nvCxnSpPr>
        <p:spPr>
          <a:xfrm>
            <a:off x="5078405" y="5899154"/>
            <a:ext cx="0" cy="33655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49" name="Shape 249"/>
          <p:cNvCxnSpPr/>
          <p:nvPr/>
        </p:nvCxnSpPr>
        <p:spPr>
          <a:xfrm>
            <a:off x="2852736" y="6202367"/>
            <a:ext cx="2187574" cy="14287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50" name="Shape 250"/>
          <p:cNvCxnSpPr/>
          <p:nvPr/>
        </p:nvCxnSpPr>
        <p:spPr>
          <a:xfrm flipH="1">
            <a:off x="1066800" y="3292480"/>
            <a:ext cx="396874" cy="317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251" name="Shape 251"/>
          <p:cNvCxnSpPr/>
          <p:nvPr/>
        </p:nvCxnSpPr>
        <p:spPr>
          <a:xfrm rot="10800000" flipH="1">
            <a:off x="2840036" y="6680205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2" name="Shape 252"/>
          <p:cNvCxnSpPr/>
          <p:nvPr/>
        </p:nvCxnSpPr>
        <p:spPr>
          <a:xfrm rot="10800000">
            <a:off x="1063537" y="3340067"/>
            <a:ext cx="36599" cy="3433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53" name="Shape 253"/>
          <p:cNvCxnSpPr/>
          <p:nvPr/>
        </p:nvCxnSpPr>
        <p:spPr>
          <a:xfrm>
            <a:off x="1084262" y="6697667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54" name="Shape 254"/>
          <p:cNvSpPr txBox="1"/>
          <p:nvPr/>
        </p:nvSpPr>
        <p:spPr>
          <a:xfrm>
            <a:off x="542925" y="2533655"/>
            <a:ext cx="723900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397000" y="7296155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print('Dry 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off</a:t>
            </a: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!')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6" name="Shape 256"/>
          <p:cNvSpPr txBox="1"/>
          <p:nvPr/>
        </p:nvSpPr>
        <p:spPr>
          <a:xfrm>
            <a:off x="4659312" y="2533655"/>
            <a:ext cx="107473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397000" y="1352555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 =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8" name="Shape 258"/>
          <p:cNvSpPr txBox="1"/>
          <p:nvPr/>
        </p:nvSpPr>
        <p:spPr>
          <a:xfrm>
            <a:off x="3405194" y="3930655"/>
            <a:ext cx="3365474" cy="747711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'Lather'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3386141" y="5149855"/>
            <a:ext cx="3384527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'Rinse'</a:t>
            </a:r>
            <a:r>
              <a:rPr lang="en-US" sz="3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9" name="Shape 259"/>
          <p:cNvSpPr txBox="1"/>
          <p:nvPr/>
        </p:nvSpPr>
        <p:spPr>
          <a:xfrm>
            <a:off x="8295898" y="7412450"/>
            <a:ext cx="6303287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600" u="none" strike="noStrike" cap="none" dirty="0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this loop doing?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260" name="Shape 260"/>
          <p:cNvCxnSpPr>
            <a:stCxn id="258" idx="2"/>
            <a:endCxn id="248" idx="0"/>
          </p:cNvCxnSpPr>
          <p:nvPr/>
        </p:nvCxnSpPr>
        <p:spPr>
          <a:xfrm flipH="1">
            <a:off x="5078405" y="4678366"/>
            <a:ext cx="9526" cy="47148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699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Breaking Out of a Loop</a:t>
            </a: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27010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loop and jumps to the statement immediately following the loop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loop test that can happen anywhere in the body of the loop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10817225" y="5202237"/>
            <a:ext cx="2435099" cy="29559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3774650" y="5304525"/>
            <a:ext cx="6430500" cy="2982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Breaking Out of a Loop</a:t>
            </a:r>
          </a:p>
        </p:txBody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270102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loop and jumps to the statement immediately following the loop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loop test that can happen anywhere in the body of the loop</a:t>
            </a:r>
          </a:p>
        </p:txBody>
      </p:sp>
      <p:sp>
        <p:nvSpPr>
          <p:cNvPr id="303" name="Shape 303"/>
          <p:cNvSpPr txBox="1"/>
          <p:nvPr/>
        </p:nvSpPr>
        <p:spPr>
          <a:xfrm>
            <a:off x="10817225" y="5202237"/>
            <a:ext cx="24350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inished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304" name="Shape 304"/>
          <p:cNvCxnSpPr/>
          <p:nvPr/>
        </p:nvCxnSpPr>
        <p:spPr>
          <a:xfrm flipH="1" flipV="1">
            <a:off x="3082749" y="7565976"/>
            <a:ext cx="574851" cy="3492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5" name="Shape 305"/>
          <p:cNvCxnSpPr/>
          <p:nvPr/>
        </p:nvCxnSpPr>
        <p:spPr>
          <a:xfrm flipV="1">
            <a:off x="3025775" y="7015163"/>
            <a:ext cx="2332038" cy="533398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8" name="Shape 295"/>
          <p:cNvSpPr txBox="1"/>
          <p:nvPr/>
        </p:nvSpPr>
        <p:spPr>
          <a:xfrm>
            <a:off x="3774650" y="5304525"/>
            <a:ext cx="6430500" cy="2982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0" name="Shape 310"/>
          <p:cNvCxnSpPr/>
          <p:nvPr/>
        </p:nvCxnSpPr>
        <p:spPr>
          <a:xfrm rot="10800000">
            <a:off x="11017136" y="557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11" name="Shape 311"/>
          <p:cNvSpPr/>
          <p:nvPr/>
        </p:nvSpPr>
        <p:spPr>
          <a:xfrm>
            <a:off x="9601200" y="1117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312" name="Shape 312"/>
          <p:cNvCxnSpPr/>
          <p:nvPr/>
        </p:nvCxnSpPr>
        <p:spPr>
          <a:xfrm rot="10800000" flipH="1">
            <a:off x="10985100" y="2425800"/>
            <a:ext cx="51300" cy="39545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3" name="Shape 313"/>
          <p:cNvCxnSpPr/>
          <p:nvPr/>
        </p:nvCxnSpPr>
        <p:spPr>
          <a:xfrm rot="10800000">
            <a:off x="12382475" y="1746225"/>
            <a:ext cx="777899" cy="158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4" name="Shape 314"/>
          <p:cNvCxnSpPr>
            <a:stCxn id="315" idx="0"/>
            <a:endCxn id="316" idx="2"/>
          </p:cNvCxnSpPr>
          <p:nvPr/>
        </p:nvCxnSpPr>
        <p:spPr>
          <a:xfrm rot="10800000" flipH="1">
            <a:off x="13169949" y="3149800"/>
            <a:ext cx="50700" cy="2044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7" name="Shape 317"/>
          <p:cNvCxnSpPr/>
          <p:nvPr/>
        </p:nvCxnSpPr>
        <p:spPr>
          <a:xfrm>
            <a:off x="10973000" y="6380400"/>
            <a:ext cx="22238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18" name="Shape 318"/>
          <p:cNvCxnSpPr/>
          <p:nvPr/>
        </p:nvCxnSpPr>
        <p:spPr>
          <a:xfrm flipH="1">
            <a:off x="9245574" y="1762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19" name="Shape 319"/>
          <p:cNvCxnSpPr/>
          <p:nvPr/>
        </p:nvCxnSpPr>
        <p:spPr>
          <a:xfrm rot="10800000" flipH="1">
            <a:off x="10942636" y="6889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0" name="Shape 320"/>
          <p:cNvCxnSpPr/>
          <p:nvPr/>
        </p:nvCxnSpPr>
        <p:spPr>
          <a:xfrm rot="10800000" flipH="1">
            <a:off x="9202736" y="1752611"/>
            <a:ext cx="58800" cy="51545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1" name="Shape 321"/>
          <p:cNvCxnSpPr/>
          <p:nvPr/>
        </p:nvCxnSpPr>
        <p:spPr>
          <a:xfrm>
            <a:off x="9216150" y="6870200"/>
            <a:ext cx="1723200" cy="368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22" name="Shape 322"/>
          <p:cNvSpPr txBox="1"/>
          <p:nvPr/>
        </p:nvSpPr>
        <p:spPr>
          <a:xfrm>
            <a:off x="8721725" y="10033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9499600" y="75057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24" name="Shape 324"/>
          <p:cNvSpPr txBox="1"/>
          <p:nvPr/>
        </p:nvSpPr>
        <p:spPr>
          <a:xfrm>
            <a:off x="12838111" y="1003300"/>
            <a:ext cx="1049125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11760200" y="24003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11709400" y="51943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325" name="Shape 325"/>
          <p:cNvCxnSpPr/>
          <p:nvPr/>
        </p:nvCxnSpPr>
        <p:spPr>
          <a:xfrm rot="10800000">
            <a:off x="14816037" y="4679911"/>
            <a:ext cx="1016099" cy="14906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6" name="Shape 326"/>
          <p:cNvCxnSpPr/>
          <p:nvPr/>
        </p:nvCxnSpPr>
        <p:spPr>
          <a:xfrm rot="10800000" flipH="1">
            <a:off x="11952286" y="6145311"/>
            <a:ext cx="3849600" cy="1346100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27" name="Shape 327"/>
          <p:cNvSpPr txBox="1"/>
          <p:nvPr/>
        </p:nvSpPr>
        <p:spPr>
          <a:xfrm>
            <a:off x="1752600" y="1195375"/>
            <a:ext cx="6558000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328" name="Shape 328"/>
          <p:cNvCxnSpPr/>
          <p:nvPr/>
        </p:nvCxnSpPr>
        <p:spPr>
          <a:xfrm rot="10800000">
            <a:off x="1318899" y="3504149"/>
            <a:ext cx="348900" cy="544500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9" name="Shape 329"/>
          <p:cNvCxnSpPr/>
          <p:nvPr/>
        </p:nvCxnSpPr>
        <p:spPr>
          <a:xfrm rot="10800000" flipH="1">
            <a:off x="1265939" y="3116201"/>
            <a:ext cx="1787100" cy="3770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0" name="Shape 330"/>
          <p:cNvCxnSpPr/>
          <p:nvPr/>
        </p:nvCxnSpPr>
        <p:spPr>
          <a:xfrm rot="10800000">
            <a:off x="13209400" y="3186225"/>
            <a:ext cx="1026899" cy="61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331" name="Shape 3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6338" y="5150641"/>
            <a:ext cx="2184399" cy="203993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Shape 332"/>
          <p:cNvSpPr txBox="1"/>
          <p:nvPr/>
        </p:nvSpPr>
        <p:spPr>
          <a:xfrm>
            <a:off x="415213" y="7362029"/>
            <a:ext cx="8615399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u="sng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4"/>
              </a:rPr>
              <a:t>http://en.wikipedia.org/wiki/Transporter_(Star_Trek)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13665200" y="3873500"/>
            <a:ext cx="21843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</a:t>
            </a:r>
          </a:p>
        </p:txBody>
      </p:sp>
      <p:cxnSp>
        <p:nvCxnSpPr>
          <p:cNvPr id="334" name="Shape 334"/>
          <p:cNvCxnSpPr/>
          <p:nvPr/>
        </p:nvCxnSpPr>
        <p:spPr>
          <a:xfrm rot="10800000">
            <a:off x="13213562" y="5921398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5" name="Shape 335"/>
          <p:cNvCxnSpPr/>
          <p:nvPr/>
        </p:nvCxnSpPr>
        <p:spPr>
          <a:xfrm rot="10800000">
            <a:off x="13128537" y="18057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2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Finishing an Iteration with </a:t>
            </a:r>
            <a:r>
              <a:rPr lang="en-US" sz="7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1155700" y="2667538"/>
            <a:ext cx="13932000" cy="16541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current iteration and jumps to the top of the loop and starts the next iteration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3098800" y="4146550"/>
            <a:ext cx="6032399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'#'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42" name="Shape 342"/>
          <p:cNvSpPr txBox="1"/>
          <p:nvPr/>
        </p:nvSpPr>
        <p:spPr>
          <a:xfrm>
            <a:off x="10639425" y="4494212"/>
            <a:ext cx="35765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don't print this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2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Finishing an Iteration with </a:t>
            </a:r>
            <a:r>
              <a:rPr lang="en-US" sz="7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13932000" cy="17684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ends the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current iteration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jumps to the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top of the loop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starts the next iteration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3098800" y="4146550"/>
            <a:ext cx="6499500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'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'#'</a:t>
            </a:r>
            <a:r>
              <a:rPr lang="en-US" sz="30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</a:t>
            </a:r>
            <a:r>
              <a:rPr lang="en-US" sz="30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51" name="Shape 351"/>
          <p:cNvSpPr txBox="1"/>
          <p:nvPr/>
        </p:nvSpPr>
        <p:spPr>
          <a:xfrm>
            <a:off x="11172825" y="4494212"/>
            <a:ext cx="3576637" cy="3876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 there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don't print this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this!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352" name="Shape 352"/>
          <p:cNvCxnSpPr/>
          <p:nvPr/>
        </p:nvCxnSpPr>
        <p:spPr>
          <a:xfrm flipH="1">
            <a:off x="2930400" y="4975800"/>
            <a:ext cx="150899" cy="7199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3" name="Shape 353"/>
          <p:cNvCxnSpPr/>
          <p:nvPr/>
        </p:nvCxnSpPr>
        <p:spPr>
          <a:xfrm>
            <a:off x="2874961" y="5695950"/>
            <a:ext cx="1907099" cy="4403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" name="Shape 358"/>
          <p:cNvCxnSpPr/>
          <p:nvPr/>
        </p:nvCxnSpPr>
        <p:spPr>
          <a:xfrm rot="10800000">
            <a:off x="10991736" y="938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59" name="Shape 359"/>
          <p:cNvSpPr/>
          <p:nvPr/>
        </p:nvSpPr>
        <p:spPr>
          <a:xfrm>
            <a:off x="9575800" y="1498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 ?</a:t>
            </a:r>
          </a:p>
        </p:txBody>
      </p:sp>
      <p:cxnSp>
        <p:nvCxnSpPr>
          <p:cNvPr id="360" name="Shape 360"/>
          <p:cNvCxnSpPr/>
          <p:nvPr/>
        </p:nvCxnSpPr>
        <p:spPr>
          <a:xfrm flipH="1" flipV="1">
            <a:off x="10995701" y="2681851"/>
            <a:ext cx="34625" cy="392055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61" name="Shape 361"/>
          <p:cNvCxnSpPr/>
          <p:nvPr/>
        </p:nvCxnSpPr>
        <p:spPr>
          <a:xfrm rot="10800000">
            <a:off x="12433374" y="2127325"/>
            <a:ext cx="678900" cy="10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2" name="Shape 362"/>
          <p:cNvCxnSpPr/>
          <p:nvPr/>
        </p:nvCxnSpPr>
        <p:spPr>
          <a:xfrm>
            <a:off x="10991725" y="6602410"/>
            <a:ext cx="21783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3" name="Shape 363"/>
          <p:cNvCxnSpPr/>
          <p:nvPr/>
        </p:nvCxnSpPr>
        <p:spPr>
          <a:xfrm flipH="1">
            <a:off x="9220174" y="2143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364" name="Shape 364"/>
          <p:cNvCxnSpPr/>
          <p:nvPr/>
        </p:nvCxnSpPr>
        <p:spPr>
          <a:xfrm rot="10800000" flipH="1">
            <a:off x="10917236" y="7027978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5" name="Shape 365"/>
          <p:cNvCxnSpPr/>
          <p:nvPr/>
        </p:nvCxnSpPr>
        <p:spPr>
          <a:xfrm flipV="1">
            <a:off x="9245749" y="2133612"/>
            <a:ext cx="33237" cy="4911703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6" name="Shape 366"/>
          <p:cNvCxnSpPr/>
          <p:nvPr/>
        </p:nvCxnSpPr>
        <p:spPr>
          <a:xfrm>
            <a:off x="9161461" y="7045315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67" name="Shape 367"/>
          <p:cNvSpPr txBox="1"/>
          <p:nvPr/>
        </p:nvSpPr>
        <p:spPr>
          <a:xfrm>
            <a:off x="8696325" y="13843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9474200" y="7643804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69" name="Shape 369"/>
          <p:cNvSpPr txBox="1"/>
          <p:nvPr/>
        </p:nvSpPr>
        <p:spPr>
          <a:xfrm>
            <a:off x="13295312" y="1828800"/>
            <a:ext cx="877888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370" name="Shape 370"/>
          <p:cNvCxnSpPr/>
          <p:nvPr/>
        </p:nvCxnSpPr>
        <p:spPr>
          <a:xfrm rot="10800000" flipH="1">
            <a:off x="11563350" y="1304775"/>
            <a:ext cx="3002099" cy="2858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2057400" y="2355850"/>
            <a:ext cx="6290999" cy="443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while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raw_input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'&gt; </a:t>
            </a:r>
            <a:r>
              <a:rPr lang="en-US" sz="30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line[0]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 </a:t>
            </a:r>
            <a:r>
              <a:rPr lang="en-US" sz="3000" i="0" u="none" strike="noStrike" cap="none" dirty="0">
                <a:solidFill>
                  <a:srgbClr val="F3F3F3"/>
                </a:solidFill>
                <a:latin typeface="Courier"/>
                <a:ea typeface="Courier"/>
                <a:cs typeface="Courier"/>
                <a:sym typeface="Courier New"/>
              </a:rPr>
              <a:t>'#'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continue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==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'done'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break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line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'Done!')</a:t>
            </a:r>
            <a:endParaRPr lang="en-US" sz="30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372" name="Shape 372"/>
          <p:cNvCxnSpPr/>
          <p:nvPr/>
        </p:nvCxnSpPr>
        <p:spPr>
          <a:xfrm flipH="1">
            <a:off x="1703325" y="3029550"/>
            <a:ext cx="265199" cy="8375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3" name="Shape 373"/>
          <p:cNvCxnSpPr/>
          <p:nvPr/>
        </p:nvCxnSpPr>
        <p:spPr>
          <a:xfrm>
            <a:off x="1701738" y="3878074"/>
            <a:ext cx="1237200" cy="464399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74" name="Shape 374"/>
          <p:cNvSpPr txBox="1"/>
          <p:nvPr/>
        </p:nvSpPr>
        <p:spPr>
          <a:xfrm>
            <a:off x="11696700" y="54991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</a:t>
            </a:r>
          </a:p>
        </p:txBody>
      </p:sp>
      <p:cxnSp>
        <p:nvCxnSpPr>
          <p:cNvPr id="375" name="Shape 375"/>
          <p:cNvCxnSpPr/>
          <p:nvPr/>
        </p:nvCxnSpPr>
        <p:spPr>
          <a:xfrm>
            <a:off x="14546262" y="1285875"/>
            <a:ext cx="846000" cy="2917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6" name="Shape 376"/>
          <p:cNvCxnSpPr>
            <a:endCxn id="377" idx="2"/>
          </p:cNvCxnSpPr>
          <p:nvPr/>
        </p:nvCxnSpPr>
        <p:spPr>
          <a:xfrm rot="10800000">
            <a:off x="13144549" y="3573512"/>
            <a:ext cx="1454100" cy="739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7" name="Shape 377"/>
          <p:cNvSpPr txBox="1"/>
          <p:nvPr/>
        </p:nvSpPr>
        <p:spPr>
          <a:xfrm>
            <a:off x="11684000" y="2824112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....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13500100" y="4330700"/>
            <a:ext cx="21843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</p:txBody>
      </p:sp>
      <p:cxnSp>
        <p:nvCxnSpPr>
          <p:cNvPr id="379" name="Shape 379"/>
          <p:cNvCxnSpPr>
            <a:endCxn id="377" idx="2"/>
          </p:cNvCxnSpPr>
          <p:nvPr/>
        </p:nvCxnSpPr>
        <p:spPr>
          <a:xfrm rot="10800000">
            <a:off x="13144549" y="3573512"/>
            <a:ext cx="25500" cy="19257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80" name="Shape 380"/>
          <p:cNvCxnSpPr/>
          <p:nvPr/>
        </p:nvCxnSpPr>
        <p:spPr>
          <a:xfrm flipH="1" flipV="1">
            <a:off x="13213562" y="6226200"/>
            <a:ext cx="16663" cy="4032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1" name="Shape 381"/>
          <p:cNvCxnSpPr/>
          <p:nvPr/>
        </p:nvCxnSpPr>
        <p:spPr>
          <a:xfrm rot="10800000">
            <a:off x="13128537" y="21867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Indefinite Loops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While loops are called </a:t>
            </a:r>
            <a:r>
              <a:rPr lang="en-US" sz="36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indefinite loops</a:t>
            </a:r>
            <a:r>
              <a:rPr lang="en-US" sz="36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because they keep going until  a logical condition becomes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loops we have seen so far are pretty easy to examine to see if they will terminate or if they will be 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infinite loops</a:t>
            </a: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Sometimes it is a little harder to be sure if a loop will terminate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D966"/>
                </a:solidFill>
              </a:rPr>
              <a:t>Definite Loops</a:t>
            </a:r>
            <a:endParaRPr lang="en-US" dirty="0">
              <a:solidFill>
                <a:srgbClr val="FFD966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Iterating over a set of items</a:t>
            </a:r>
            <a:r>
              <a:rPr lang="is-I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9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</a:t>
            </a:r>
          </a:p>
        </p:txBody>
      </p:sp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Quite often we have a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list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items of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lines in a file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effectively a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finite set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things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write a loop to run the loop once for each of the items in a set using the Python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construct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These loops are called 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because they execute an exact number of times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say that 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 iterate through the members of a set</a:t>
            </a:r>
            <a:r>
              <a:rPr lang="en-US" sz="36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Simple Definite Loop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1926625" y="3414325"/>
            <a:ext cx="7524599" cy="254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6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3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00" name="Shape 400"/>
          <p:cNvSpPr txBox="1"/>
          <p:nvPr/>
        </p:nvSpPr>
        <p:spPr>
          <a:xfrm>
            <a:off x="11091861" y="3003550"/>
            <a:ext cx="2384424" cy="490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8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Definite Loop with Strings</a:t>
            </a:r>
          </a:p>
        </p:txBody>
      </p:sp>
      <p:sp>
        <p:nvSpPr>
          <p:cNvPr id="406" name="Shape 406"/>
          <p:cNvSpPr txBox="1"/>
          <p:nvPr/>
        </p:nvSpPr>
        <p:spPr>
          <a:xfrm>
            <a:off x="698125" y="4144325"/>
            <a:ext cx="9213900" cy="2216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friends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['Joseph', 'Glenn', 'Sally']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friends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'Happy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New Year:'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friend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'Done!'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07" name="Shape 407"/>
          <p:cNvSpPr txBox="1"/>
          <p:nvPr/>
        </p:nvSpPr>
        <p:spPr>
          <a:xfrm>
            <a:off x="10607875" y="3551825"/>
            <a:ext cx="5447100" cy="309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Joseph</a:t>
            </a:r>
            <a:b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Glenn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Happy New Year: Sally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360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Done!</a:t>
            </a:r>
          </a:p>
        </p:txBody>
      </p:sp>
      <p:cxnSp>
        <p:nvCxnSpPr>
          <p:cNvPr id="408" name="Shape 408"/>
          <p:cNvCxnSpPr/>
          <p:nvPr/>
        </p:nvCxnSpPr>
        <p:spPr>
          <a:xfrm flipH="1">
            <a:off x="9001125" y="4534150"/>
            <a:ext cx="1417924" cy="952250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 flipV="1">
            <a:off x="4057650" y="5972175"/>
            <a:ext cx="6411949" cy="243725"/>
          </a:xfrm>
          <a:prstGeom prst="straightConnector1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title"/>
          </p:nvPr>
        </p:nvSpPr>
        <p:spPr>
          <a:xfrm>
            <a:off x="1155700" y="817418"/>
            <a:ext cx="13932000" cy="113545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Simple Definite Loop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8786700" y="3524225"/>
            <a:ext cx="5106600" cy="1660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2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4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4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24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4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4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4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'Blastoff!'</a:t>
            </a:r>
            <a:r>
              <a:rPr lang="en-US" sz="24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4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18" name="Shape 418"/>
          <p:cNvSpPr txBox="1"/>
          <p:nvPr/>
        </p:nvSpPr>
        <p:spPr>
          <a:xfrm>
            <a:off x="14170825" y="3059375"/>
            <a:ext cx="1659900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Blastoff!</a:t>
            </a:r>
          </a:p>
        </p:txBody>
      </p:sp>
      <p:cxnSp>
        <p:nvCxnSpPr>
          <p:cNvPr id="419" name="Shape 419"/>
          <p:cNvCxnSpPr/>
          <p:nvPr/>
        </p:nvCxnSpPr>
        <p:spPr>
          <a:xfrm rot="10800000">
            <a:off x="3041537" y="21879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20" name="Shape 420"/>
          <p:cNvSpPr/>
          <p:nvPr/>
        </p:nvSpPr>
        <p:spPr>
          <a:xfrm>
            <a:off x="1625600" y="27483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21" name="Shape 421"/>
          <p:cNvCxnSpPr/>
          <p:nvPr/>
        </p:nvCxnSpPr>
        <p:spPr>
          <a:xfrm rot="10800000">
            <a:off x="3060712" y="40183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2" name="Shape 422"/>
          <p:cNvCxnSpPr/>
          <p:nvPr/>
        </p:nvCxnSpPr>
        <p:spPr>
          <a:xfrm rot="10800000">
            <a:off x="6426637" y="3757925"/>
            <a:ext cx="26999" cy="6509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3" name="Shape 423"/>
          <p:cNvCxnSpPr>
            <a:stCxn id="424" idx="2"/>
          </p:cNvCxnSpPr>
          <p:nvPr/>
        </p:nvCxnSpPr>
        <p:spPr>
          <a:xfrm>
            <a:off x="6451649" y="5047099"/>
            <a:ext cx="0" cy="491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5" name="Shape 425"/>
          <p:cNvCxnSpPr/>
          <p:nvPr/>
        </p:nvCxnSpPr>
        <p:spPr>
          <a:xfrm>
            <a:off x="3068637" y="5502612"/>
            <a:ext cx="33962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26" name="Shape 426"/>
          <p:cNvCxnSpPr/>
          <p:nvPr/>
        </p:nvCxnSpPr>
        <p:spPr>
          <a:xfrm flipH="1">
            <a:off x="1269974" y="33928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27" name="Shape 427"/>
          <p:cNvCxnSpPr/>
          <p:nvPr/>
        </p:nvCxnSpPr>
        <p:spPr>
          <a:xfrm rot="10800000" flipH="1">
            <a:off x="3055937" y="62345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8" name="Shape 428"/>
          <p:cNvCxnSpPr/>
          <p:nvPr/>
        </p:nvCxnSpPr>
        <p:spPr>
          <a:xfrm rot="10800000">
            <a:off x="1300036" y="34467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>
            <a:off x="1300161" y="6251912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0" name="Shape 430"/>
          <p:cNvSpPr txBox="1"/>
          <p:nvPr/>
        </p:nvSpPr>
        <p:spPr>
          <a:xfrm>
            <a:off x="698076" y="2634000"/>
            <a:ext cx="1175905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31" name="Shape 431"/>
          <p:cNvSpPr txBox="1"/>
          <p:nvPr/>
        </p:nvSpPr>
        <p:spPr>
          <a:xfrm>
            <a:off x="1422400" y="6812300"/>
            <a:ext cx="3289200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print('Blast </a:t>
            </a:r>
            <a:r>
              <a:rPr lang="en-US" sz="35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off</a:t>
            </a: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!')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24" name="Shape 424"/>
          <p:cNvSpPr txBox="1"/>
          <p:nvPr/>
        </p:nvSpPr>
        <p:spPr>
          <a:xfrm>
            <a:off x="4991100" y="42977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32" name="Shape 432"/>
          <p:cNvSpPr txBox="1"/>
          <p:nvPr/>
        </p:nvSpPr>
        <p:spPr>
          <a:xfrm>
            <a:off x="4165600" y="25705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4950100" y="3015000"/>
            <a:ext cx="31146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5435294" y="6444862"/>
            <a:ext cx="10134600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Definite loops (for loops) have explicit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that change each time through a loop.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These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move through the sequence or set. </a:t>
            </a:r>
          </a:p>
        </p:txBody>
      </p:sp>
      <p:cxnSp>
        <p:nvCxnSpPr>
          <p:cNvPr id="435" name="Shape 435"/>
          <p:cNvCxnSpPr/>
          <p:nvPr/>
        </p:nvCxnSpPr>
        <p:spPr>
          <a:xfrm>
            <a:off x="4559325" y="33928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Looking at </a:t>
            </a:r>
            <a:r>
              <a:rPr lang="en-US" sz="7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in...</a:t>
            </a:r>
          </a:p>
        </p:txBody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386575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583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iterates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ough the </a:t>
            </a:r>
            <a:r>
              <a:rPr lang="en-US" sz="34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 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(ordered set)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block (body)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code is executed once for each value </a:t>
            </a:r>
            <a:r>
              <a:rPr lang="en-US" sz="34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4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moves through all of the values </a:t>
            </a:r>
            <a:r>
              <a:rPr lang="en-US" sz="34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</p:txBody>
      </p:sp>
      <p:sp>
        <p:nvSpPr>
          <p:cNvPr id="442" name="Shape 442"/>
          <p:cNvSpPr txBox="1"/>
          <p:nvPr/>
        </p:nvSpPr>
        <p:spPr>
          <a:xfrm>
            <a:off x="9055105" y="5280013"/>
            <a:ext cx="6364200" cy="133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43" name="Shape 443"/>
          <p:cNvSpPr txBox="1"/>
          <p:nvPr/>
        </p:nvSpPr>
        <p:spPr>
          <a:xfrm>
            <a:off x="8289135" y="3908525"/>
            <a:ext cx="3449638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</a:t>
            </a:r>
          </a:p>
        </p:txBody>
      </p:sp>
      <p:sp>
        <p:nvSpPr>
          <p:cNvPr id="444" name="Shape 444"/>
          <p:cNvSpPr txBox="1"/>
          <p:nvPr/>
        </p:nvSpPr>
        <p:spPr>
          <a:xfrm>
            <a:off x="11985630" y="3114676"/>
            <a:ext cx="3973508" cy="10397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Five-element sequence</a:t>
            </a:r>
          </a:p>
        </p:txBody>
      </p:sp>
      <p:cxnSp>
        <p:nvCxnSpPr>
          <p:cNvPr id="445" name="Shape 445"/>
          <p:cNvCxnSpPr/>
          <p:nvPr/>
        </p:nvCxnSpPr>
        <p:spPr>
          <a:xfrm rot="10800000">
            <a:off x="9979030" y="4530724"/>
            <a:ext cx="34924" cy="67786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46" name="Shape 446"/>
          <p:cNvCxnSpPr/>
          <p:nvPr/>
        </p:nvCxnSpPr>
        <p:spPr>
          <a:xfrm rot="10800000" flipH="1">
            <a:off x="12987800" y="4341217"/>
            <a:ext cx="794999" cy="1078200"/>
          </a:xfrm>
          <a:prstGeom prst="straightConnector1">
            <a:avLst/>
          </a:prstGeom>
          <a:noFill/>
          <a:ln w="63500" cap="rnd" cmpd="sng">
            <a:solidFill>
              <a:srgbClr val="FF7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1" name="Shape 451"/>
          <p:cNvCxnSpPr/>
          <p:nvPr/>
        </p:nvCxnSpPr>
        <p:spPr>
          <a:xfrm rot="10800000">
            <a:off x="3143137" y="1192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52" name="Shape 452"/>
          <p:cNvSpPr/>
          <p:nvPr/>
        </p:nvSpPr>
        <p:spPr>
          <a:xfrm>
            <a:off x="1727200" y="1752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53" name="Shape 453"/>
          <p:cNvCxnSpPr/>
          <p:nvPr/>
        </p:nvCxnSpPr>
        <p:spPr>
          <a:xfrm rot="10800000">
            <a:off x="3162312" y="30226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4" name="Shape 454"/>
          <p:cNvCxnSpPr/>
          <p:nvPr/>
        </p:nvCxnSpPr>
        <p:spPr>
          <a:xfrm flipH="1" flipV="1">
            <a:off x="6468949" y="2768699"/>
            <a:ext cx="3301" cy="587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56" name="Shape 456"/>
          <p:cNvCxnSpPr>
            <a:stCxn id="457" idx="2"/>
          </p:cNvCxnSpPr>
          <p:nvPr/>
        </p:nvCxnSpPr>
        <p:spPr>
          <a:xfrm flipH="1">
            <a:off x="6468949" y="4051399"/>
            <a:ext cx="8100" cy="472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8" name="Shape 458"/>
          <p:cNvCxnSpPr/>
          <p:nvPr/>
        </p:nvCxnSpPr>
        <p:spPr>
          <a:xfrm rot="10800000" flipH="1">
            <a:off x="3170237" y="4502112"/>
            <a:ext cx="3328200" cy="4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59" name="Shape 459"/>
          <p:cNvCxnSpPr/>
          <p:nvPr/>
        </p:nvCxnSpPr>
        <p:spPr>
          <a:xfrm flipH="1">
            <a:off x="1371574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60" name="Shape 460"/>
          <p:cNvCxnSpPr/>
          <p:nvPr/>
        </p:nvCxnSpPr>
        <p:spPr>
          <a:xfrm rot="10800000" flipH="1">
            <a:off x="3157537" y="5238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1" name="Shape 461"/>
          <p:cNvCxnSpPr/>
          <p:nvPr/>
        </p:nvCxnSpPr>
        <p:spPr>
          <a:xfrm rot="10800000">
            <a:off x="1401636" y="24510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2" name="Shape 462"/>
          <p:cNvCxnSpPr/>
          <p:nvPr/>
        </p:nvCxnSpPr>
        <p:spPr>
          <a:xfrm>
            <a:off x="1401761" y="5225236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63" name="Shape 463"/>
          <p:cNvSpPr txBox="1"/>
          <p:nvPr/>
        </p:nvSpPr>
        <p:spPr>
          <a:xfrm>
            <a:off x="846137" y="1638300"/>
            <a:ext cx="8810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57" name="Shape 457"/>
          <p:cNvSpPr txBox="1"/>
          <p:nvPr/>
        </p:nvSpPr>
        <p:spPr>
          <a:xfrm>
            <a:off x="5016500" y="33020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64" name="Shape 464"/>
          <p:cNvSpPr txBox="1"/>
          <p:nvPr/>
        </p:nvSpPr>
        <p:spPr>
          <a:xfrm>
            <a:off x="4206150" y="13971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5016500" y="2019300"/>
            <a:ext cx="29973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sp>
        <p:nvSpPr>
          <p:cNvPr id="465" name="Shape 465"/>
          <p:cNvSpPr txBox="1"/>
          <p:nvPr/>
        </p:nvSpPr>
        <p:spPr>
          <a:xfrm>
            <a:off x="8356600" y="1714500"/>
            <a:ext cx="7162799" cy="57022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495300" marR="0" lvl="0" indent="-332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iterates</a:t>
            </a: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through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(ordered set)</a:t>
            </a:r>
          </a:p>
          <a:p>
            <a:pPr marL="495300" marR="0" lvl="0" indent="-3329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block (body)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code is executed once for each value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  <a:p>
            <a:pPr marL="495300" marR="0" lvl="0" indent="-3329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moves through all of the values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the </a:t>
            </a:r>
            <a:r>
              <a:rPr lang="en-US" sz="36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sequence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400175" y="6704000"/>
            <a:ext cx="65373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 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467" name="Shape 467"/>
          <p:cNvCxnSpPr/>
          <p:nvPr/>
        </p:nvCxnSpPr>
        <p:spPr>
          <a:xfrm>
            <a:off x="4635525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03050" y="814388"/>
            <a:ext cx="2984500" cy="7472362"/>
            <a:chOff x="11703050" y="381000"/>
            <a:chExt cx="2984500" cy="8278812"/>
          </a:xfrm>
        </p:grpSpPr>
        <p:cxnSp>
          <p:nvCxnSpPr>
            <p:cNvPr id="486" name="Shape 486"/>
            <p:cNvCxnSpPr/>
            <p:nvPr/>
          </p:nvCxnSpPr>
          <p:spPr>
            <a:xfrm rot="10800000" flipH="1">
              <a:off x="13185775" y="915987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87" name="Shape 487"/>
            <p:cNvSpPr txBox="1"/>
            <p:nvPr/>
          </p:nvSpPr>
          <p:spPr>
            <a:xfrm>
              <a:off x="11703050" y="1231900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smtClean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488" name="Shape 488"/>
            <p:cNvSpPr txBox="1"/>
            <p:nvPr/>
          </p:nvSpPr>
          <p:spPr>
            <a:xfrm>
              <a:off x="11703050" y="381000"/>
              <a:ext cx="2984500" cy="523874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5</a:t>
              </a:r>
            </a:p>
          </p:txBody>
        </p:sp>
        <p:cxnSp>
          <p:nvCxnSpPr>
            <p:cNvPr id="489" name="Shape 489"/>
            <p:cNvCxnSpPr/>
            <p:nvPr/>
          </p:nvCxnSpPr>
          <p:spPr>
            <a:xfrm rot="10800000" flipH="1">
              <a:off x="13181012" y="1825625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0" name="Shape 490"/>
            <p:cNvCxnSpPr/>
            <p:nvPr/>
          </p:nvCxnSpPr>
          <p:spPr>
            <a:xfrm rot="10800000" flipH="1">
              <a:off x="13181012" y="2630486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1" name="Shape 491"/>
            <p:cNvSpPr txBox="1"/>
            <p:nvPr/>
          </p:nvSpPr>
          <p:spPr>
            <a:xfrm>
              <a:off x="11703050" y="2946400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smtClean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492" name="Shape 492"/>
            <p:cNvSpPr txBox="1"/>
            <p:nvPr/>
          </p:nvSpPr>
          <p:spPr>
            <a:xfrm>
              <a:off x="11703050" y="2093911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 = 4</a:t>
              </a:r>
            </a:p>
          </p:txBody>
        </p:sp>
        <p:cxnSp>
          <p:nvCxnSpPr>
            <p:cNvPr id="493" name="Shape 493"/>
            <p:cNvCxnSpPr/>
            <p:nvPr/>
          </p:nvCxnSpPr>
          <p:spPr>
            <a:xfrm rot="10800000" flipH="1">
              <a:off x="13181012" y="3459162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4" name="Shape 494"/>
            <p:cNvCxnSpPr/>
            <p:nvPr/>
          </p:nvCxnSpPr>
          <p:spPr>
            <a:xfrm rot="10800000" flipH="1">
              <a:off x="13181012" y="4310062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5" name="Shape 495"/>
            <p:cNvSpPr txBox="1"/>
            <p:nvPr/>
          </p:nvSpPr>
          <p:spPr>
            <a:xfrm>
              <a:off x="11703050" y="4625975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smtClean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496" name="Shape 496"/>
            <p:cNvSpPr txBox="1"/>
            <p:nvPr/>
          </p:nvSpPr>
          <p:spPr>
            <a:xfrm>
              <a:off x="11703050" y="3773487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3</a:t>
              </a:r>
            </a:p>
          </p:txBody>
        </p:sp>
        <p:cxnSp>
          <p:nvCxnSpPr>
            <p:cNvPr id="497" name="Shape 497"/>
            <p:cNvCxnSpPr/>
            <p:nvPr/>
          </p:nvCxnSpPr>
          <p:spPr>
            <a:xfrm rot="10800000" flipH="1">
              <a:off x="13181012" y="5208587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498" name="Shape 498"/>
            <p:cNvCxnSpPr/>
            <p:nvPr/>
          </p:nvCxnSpPr>
          <p:spPr>
            <a:xfrm rot="10800000" flipH="1">
              <a:off x="13181012" y="6107111"/>
              <a:ext cx="12699" cy="306386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499" name="Shape 499"/>
            <p:cNvSpPr txBox="1"/>
            <p:nvPr/>
          </p:nvSpPr>
          <p:spPr>
            <a:xfrm>
              <a:off x="11703050" y="6421437"/>
              <a:ext cx="2984500" cy="5365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smtClean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</a:t>
              </a:r>
              <a:r>
                <a:rPr lang="en-US" sz="32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(</a:t>
              </a:r>
              <a:r>
                <a:rPr lang="en-US" sz="3200" u="none" strike="noStrike" cap="none" dirty="0" err="1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500" name="Shape 500"/>
            <p:cNvSpPr txBox="1"/>
            <p:nvPr/>
          </p:nvSpPr>
          <p:spPr>
            <a:xfrm>
              <a:off x="11703050" y="5570537"/>
              <a:ext cx="2984500" cy="523874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 = 2</a:t>
              </a:r>
            </a:p>
          </p:txBody>
        </p:sp>
        <p:cxnSp>
          <p:nvCxnSpPr>
            <p:cNvPr id="501" name="Shape 501"/>
            <p:cNvCxnSpPr/>
            <p:nvPr/>
          </p:nvCxnSpPr>
          <p:spPr>
            <a:xfrm rot="10800000" flipH="1">
              <a:off x="13181012" y="6934200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502" name="Shape 502"/>
            <p:cNvCxnSpPr/>
            <p:nvPr/>
          </p:nvCxnSpPr>
          <p:spPr>
            <a:xfrm rot="10800000" flipH="1">
              <a:off x="13181012" y="7808911"/>
              <a:ext cx="12699" cy="307974"/>
            </a:xfrm>
            <a:prstGeom prst="straightConnector1">
              <a:avLst/>
            </a:prstGeom>
            <a:noFill/>
            <a:ln w="50800" cap="rnd" cmpd="sng">
              <a:solidFill>
                <a:srgbClr val="1155CC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503" name="Shape 503"/>
            <p:cNvSpPr txBox="1"/>
            <p:nvPr/>
          </p:nvSpPr>
          <p:spPr>
            <a:xfrm>
              <a:off x="11703050" y="8124825"/>
              <a:ext cx="2984500" cy="534987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smtClean="0">
                  <a:solidFill>
                    <a:schemeClr val="lt1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print(</a:t>
              </a:r>
              <a:r>
                <a:rPr lang="en-US" sz="3200" u="none" strike="noStrike" cap="none" dirty="0" err="1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 smtClean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)</a:t>
              </a:r>
              <a:endPara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endParaRPr>
            </a:p>
          </p:txBody>
        </p:sp>
        <p:sp>
          <p:nvSpPr>
            <p:cNvPr id="504" name="Shape 504"/>
            <p:cNvSpPr txBox="1"/>
            <p:nvPr/>
          </p:nvSpPr>
          <p:spPr>
            <a:xfrm>
              <a:off x="11703050" y="7272336"/>
              <a:ext cx="2984500" cy="525462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200" u="none" strike="noStrike" cap="none" dirty="0" err="1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i</a:t>
              </a:r>
              <a:r>
                <a:rPr lang="en-US" sz="32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 = 1</a:t>
              </a:r>
            </a:p>
          </p:txBody>
        </p:sp>
      </p:grpSp>
      <p:sp>
        <p:nvSpPr>
          <p:cNvPr id="505" name="Shape 505"/>
          <p:cNvSpPr txBox="1"/>
          <p:nvPr/>
        </p:nvSpPr>
        <p:spPr>
          <a:xfrm>
            <a:off x="4481375" y="6254750"/>
            <a:ext cx="62682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[5, 4, 3, 2, 1]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cxnSp>
        <p:nvCxnSpPr>
          <p:cNvPr id="38" name="Shape 451"/>
          <p:cNvCxnSpPr/>
          <p:nvPr/>
        </p:nvCxnSpPr>
        <p:spPr>
          <a:xfrm rot="10800000">
            <a:off x="3143137" y="1192249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52"/>
          <p:cNvSpPr/>
          <p:nvPr/>
        </p:nvSpPr>
        <p:spPr>
          <a:xfrm>
            <a:off x="1727200" y="1752600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4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Done?</a:t>
            </a:r>
          </a:p>
        </p:txBody>
      </p:sp>
      <p:cxnSp>
        <p:nvCxnSpPr>
          <p:cNvPr id="40" name="Shape 453"/>
          <p:cNvCxnSpPr/>
          <p:nvPr/>
        </p:nvCxnSpPr>
        <p:spPr>
          <a:xfrm rot="10800000">
            <a:off x="3162312" y="3022699"/>
            <a:ext cx="11100" cy="1498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1" name="Shape 454"/>
          <p:cNvCxnSpPr/>
          <p:nvPr/>
        </p:nvCxnSpPr>
        <p:spPr>
          <a:xfrm flipH="1" flipV="1">
            <a:off x="6468949" y="2768699"/>
            <a:ext cx="3301" cy="587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2" name="Shape 456"/>
          <p:cNvCxnSpPr>
            <a:stCxn id="49" idx="2"/>
          </p:cNvCxnSpPr>
          <p:nvPr/>
        </p:nvCxnSpPr>
        <p:spPr>
          <a:xfrm flipH="1">
            <a:off x="6468949" y="4051399"/>
            <a:ext cx="8100" cy="472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3" name="Shape 458"/>
          <p:cNvCxnSpPr/>
          <p:nvPr/>
        </p:nvCxnSpPr>
        <p:spPr>
          <a:xfrm rot="10800000" flipH="1">
            <a:off x="3170237" y="4502112"/>
            <a:ext cx="3328200" cy="4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4" name="Shape 459"/>
          <p:cNvCxnSpPr/>
          <p:nvPr/>
        </p:nvCxnSpPr>
        <p:spPr>
          <a:xfrm flipH="1">
            <a:off x="1371574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stealth" w="med" len="med"/>
          </a:ln>
        </p:spPr>
      </p:cxnSp>
      <p:cxnSp>
        <p:nvCxnSpPr>
          <p:cNvPr id="45" name="Shape 460"/>
          <p:cNvCxnSpPr/>
          <p:nvPr/>
        </p:nvCxnSpPr>
        <p:spPr>
          <a:xfrm rot="10800000" flipH="1">
            <a:off x="3157537" y="5238874"/>
            <a:ext cx="15899" cy="6444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6" name="Shape 461"/>
          <p:cNvCxnSpPr/>
          <p:nvPr/>
        </p:nvCxnSpPr>
        <p:spPr>
          <a:xfrm rot="10800000">
            <a:off x="1401636" y="2451012"/>
            <a:ext cx="3299" cy="27797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" name="Shape 462"/>
          <p:cNvCxnSpPr/>
          <p:nvPr/>
        </p:nvCxnSpPr>
        <p:spPr>
          <a:xfrm>
            <a:off x="1401761" y="5225236"/>
            <a:ext cx="1752600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8" name="Shape 463"/>
          <p:cNvSpPr txBox="1"/>
          <p:nvPr/>
        </p:nvSpPr>
        <p:spPr>
          <a:xfrm>
            <a:off x="846137" y="1638300"/>
            <a:ext cx="8810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9" name="Shape 457"/>
          <p:cNvSpPr txBox="1"/>
          <p:nvPr/>
        </p:nvSpPr>
        <p:spPr>
          <a:xfrm>
            <a:off x="5016500" y="3302000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</a:t>
            </a:r>
            <a:r>
              <a:rPr lang="en-US" sz="3500" u="none" strike="noStrike" cap="none" dirty="0" err="1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500" u="none" strike="noStrike" cap="none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0" name="Shape 464"/>
          <p:cNvSpPr txBox="1"/>
          <p:nvPr/>
        </p:nvSpPr>
        <p:spPr>
          <a:xfrm>
            <a:off x="4206150" y="1397100"/>
            <a:ext cx="7239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51" name="Shape 455"/>
          <p:cNvSpPr txBox="1"/>
          <p:nvPr/>
        </p:nvSpPr>
        <p:spPr>
          <a:xfrm>
            <a:off x="5016500" y="2019300"/>
            <a:ext cx="2997300" cy="749399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Move </a:t>
            </a:r>
            <a:r>
              <a:rPr lang="en-US" sz="35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</a:t>
            </a:r>
            <a:r>
              <a:rPr lang="en-US" sz="35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ahead</a:t>
            </a:r>
          </a:p>
        </p:txBody>
      </p:sp>
      <p:cxnSp>
        <p:nvCxnSpPr>
          <p:cNvPr id="52" name="Shape 467"/>
          <p:cNvCxnSpPr/>
          <p:nvPr/>
        </p:nvCxnSpPr>
        <p:spPr>
          <a:xfrm>
            <a:off x="4635525" y="2397125"/>
            <a:ext cx="396900" cy="32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50355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 Idioms:</a:t>
            </a:r>
            <a:b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We Do in Loops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/>
            </a:r>
            <a:br>
              <a:rPr lang="en-US" sz="7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4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Note: </a:t>
            </a:r>
            <a:r>
              <a:rPr lang="en-US" sz="48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Even though these examples are simple, the patterns apply to all kinds of loops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Making 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smart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loops</a:t>
            </a:r>
          </a:p>
        </p:txBody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684530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trick is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knowing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something about the whole loop when you are stuck writing code that only sees one entry at a time</a:t>
            </a:r>
          </a:p>
        </p:txBody>
      </p:sp>
      <p:sp>
        <p:nvSpPr>
          <p:cNvPr id="524" name="Shape 524"/>
          <p:cNvSpPr txBox="1"/>
          <p:nvPr/>
        </p:nvSpPr>
        <p:spPr>
          <a:xfrm>
            <a:off x="9245600" y="2628900"/>
            <a:ext cx="5080000" cy="11811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Set some variables to initial values</a:t>
            </a:r>
          </a:p>
        </p:txBody>
      </p:sp>
      <p:sp>
        <p:nvSpPr>
          <p:cNvPr id="525" name="Shape 525"/>
          <p:cNvSpPr txBox="1"/>
          <p:nvPr/>
        </p:nvSpPr>
        <p:spPr>
          <a:xfrm>
            <a:off x="9867900" y="4584700"/>
            <a:ext cx="4406900" cy="22860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 for something or do something to each entry separately, updating a variable</a:t>
            </a:r>
          </a:p>
        </p:txBody>
      </p:sp>
      <p:sp>
        <p:nvSpPr>
          <p:cNvPr id="526" name="Shape 526"/>
          <p:cNvSpPr txBox="1"/>
          <p:nvPr/>
        </p:nvSpPr>
        <p:spPr>
          <a:xfrm>
            <a:off x="9159875" y="3911600"/>
            <a:ext cx="3398838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 data: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9245600" y="7213600"/>
            <a:ext cx="5080000" cy="1016000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Look at the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Looping Through a Set</a:t>
            </a:r>
          </a:p>
        </p:txBody>
      </p:sp>
      <p:sp>
        <p:nvSpPr>
          <p:cNvPr id="533" name="Shape 533"/>
          <p:cNvSpPr txBox="1"/>
          <p:nvPr/>
        </p:nvSpPr>
        <p:spPr>
          <a:xfrm>
            <a:off x="1420525" y="3244325"/>
            <a:ext cx="7774500" cy="2216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'Before'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[9, 41, 12, 3, 74, 15]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34" name="Shape 534"/>
          <p:cNvSpPr txBox="1"/>
          <p:nvPr/>
        </p:nvSpPr>
        <p:spPr>
          <a:xfrm>
            <a:off x="10034586" y="2657475"/>
            <a:ext cx="4767264" cy="49847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python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basicloop.py</a:t>
            </a:r>
            <a:endParaRPr lang="en-US" sz="36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45" name="Shape 5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3" name="Shape 563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3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" name="Shape 599"/>
          <p:cNvSpPr txBox="1"/>
          <p:nvPr/>
        </p:nvSpPr>
        <p:spPr>
          <a:xfrm>
            <a:off x="6642100" y="6259512"/>
            <a:ext cx="7605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766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45" name="Shape 5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760500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55295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73502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94470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3" name="Shape 563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77973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8"/>
          <p:cNvSpPr txBox="1"/>
          <p:nvPr/>
        </p:nvSpPr>
        <p:spPr>
          <a:xfrm>
            <a:off x="2841624" y="6502400"/>
            <a:ext cx="3344863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largest_so_far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72454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4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8194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 txBox="1"/>
          <p:nvPr/>
        </p:nvSpPr>
        <p:spPr>
          <a:xfrm>
            <a:off x="37719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586" name="Shape 5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is the Largest Number?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534352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</p:txBody>
      </p:sp>
      <p:sp>
        <p:nvSpPr>
          <p:cNvPr id="588" name="Shape 588"/>
          <p:cNvSpPr txBox="1"/>
          <p:nvPr/>
        </p:nvSpPr>
        <p:spPr>
          <a:xfrm>
            <a:off x="7145336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8945561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10671175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591" name="Shape 591"/>
          <p:cNvSpPr txBox="1"/>
          <p:nvPr/>
        </p:nvSpPr>
        <p:spPr>
          <a:xfrm>
            <a:off x="12547600" y="3609975"/>
            <a:ext cx="1003199" cy="1181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</p:txBody>
      </p:sp>
      <p:sp>
        <p:nvSpPr>
          <p:cNvPr id="9" name="Shape 597"/>
          <p:cNvSpPr txBox="1"/>
          <p:nvPr/>
        </p:nvSpPr>
        <p:spPr>
          <a:xfrm>
            <a:off x="6451600" y="6159500"/>
            <a:ext cx="5841899" cy="1307999"/>
          </a:xfrm>
          <a:prstGeom prst="rect">
            <a:avLst/>
          </a:prstGeom>
          <a:noFill/>
          <a:ln w="254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Shape 599"/>
          <p:cNvSpPr txBox="1"/>
          <p:nvPr/>
        </p:nvSpPr>
        <p:spPr>
          <a:xfrm>
            <a:off x="6642100" y="6259512"/>
            <a:ext cx="2116138" cy="1108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5400" u="none" strike="noStrike" cap="none" dirty="0" smtClean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endParaRPr lang="en-US" sz="5400" u="none" strike="noStrike" cap="none" dirty="0">
              <a:solidFill>
                <a:srgbClr val="FF0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36771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Largest Value</a:t>
            </a:r>
          </a:p>
        </p:txBody>
      </p:sp>
      <p:sp>
        <p:nvSpPr>
          <p:cNvPr id="673" name="Shape 673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74" name="Shape 674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675" name="Shape 675"/>
          <p:cNvSpPr txBox="1"/>
          <p:nvPr/>
        </p:nvSpPr>
        <p:spPr>
          <a:xfrm>
            <a:off x="906525" y="7194550"/>
            <a:ext cx="14757599" cy="13065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make a </a:t>
            </a:r>
            <a:r>
              <a:rPr lang="en-US" sz="30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contains the </a:t>
            </a:r>
            <a:r>
              <a:rPr lang="en-US" sz="30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value we have seen so far</a:t>
            </a: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current </a:t>
            </a:r>
            <a:r>
              <a:rPr lang="en-US" sz="3000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number we are looking at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larger, it is the new </a:t>
            </a:r>
            <a:r>
              <a:rPr lang="en-US" sz="30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value we have seen so far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D966"/>
                </a:solidFill>
              </a:rPr>
              <a:t>More Loop Patterns</a:t>
            </a:r>
            <a:r>
              <a:rPr lang="is-IS" dirty="0" smtClean="0">
                <a:solidFill>
                  <a:srgbClr val="FFD966"/>
                </a:solidFill>
              </a:rPr>
              <a:t>…</a:t>
            </a:r>
            <a:endParaRPr lang="en-US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6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 in a Loop</a:t>
            </a:r>
          </a:p>
        </p:txBody>
      </p:sp>
      <p:sp>
        <p:nvSpPr>
          <p:cNvPr id="681" name="Shape 681"/>
          <p:cNvSpPr txBox="1"/>
          <p:nvPr/>
        </p:nvSpPr>
        <p:spPr>
          <a:xfrm>
            <a:off x="1741475" y="26495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err="1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thing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err="1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82" name="Shape 682"/>
          <p:cNvSpPr txBox="1"/>
          <p:nvPr/>
        </p:nvSpPr>
        <p:spPr>
          <a:xfrm>
            <a:off x="10261600" y="2362200"/>
            <a:ext cx="4219499" cy="4674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countloop.py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</p:txBody>
      </p:sp>
      <p:sp>
        <p:nvSpPr>
          <p:cNvPr id="683" name="Shape 683"/>
          <p:cNvSpPr txBox="1"/>
          <p:nvPr/>
        </p:nvSpPr>
        <p:spPr>
          <a:xfrm>
            <a:off x="1155700" y="7099849"/>
            <a:ext cx="140714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how many times we execute a loop, we introduce a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counter variable that starts at 0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we add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 to it each time through the loop.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Summing in a Loop</a:t>
            </a:r>
          </a:p>
        </p:txBody>
      </p:sp>
      <p:sp>
        <p:nvSpPr>
          <p:cNvPr id="689" name="Shape 689"/>
          <p:cNvSpPr txBox="1"/>
          <p:nvPr/>
        </p:nvSpPr>
        <p:spPr>
          <a:xfrm>
            <a:off x="1741475" y="2649525"/>
            <a:ext cx="7506900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+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zork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90" name="Shape 690"/>
          <p:cNvSpPr txBox="1"/>
          <p:nvPr/>
        </p:nvSpPr>
        <p:spPr>
          <a:xfrm>
            <a:off x="10261600" y="22098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countloop.py</a:t>
            </a: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50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62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65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139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</a:p>
        </p:txBody>
      </p:sp>
      <p:sp>
        <p:nvSpPr>
          <p:cNvPr id="691" name="Shape 691"/>
          <p:cNvSpPr txBox="1"/>
          <p:nvPr/>
        </p:nvSpPr>
        <p:spPr>
          <a:xfrm>
            <a:off x="1050925" y="7162899"/>
            <a:ext cx="146430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 up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we encounter in a loop,  we introduce a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 variable that starts at 0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we add the </a:t>
            </a:r>
            <a:r>
              <a:rPr lang="en-US" sz="3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the sum each time through the loop.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Average in a Loop</a:t>
            </a:r>
          </a:p>
        </p:txBody>
      </p:sp>
      <p:sp>
        <p:nvSpPr>
          <p:cNvPr id="697" name="Shape 697"/>
          <p:cNvSpPr txBox="1"/>
          <p:nvPr/>
        </p:nvSpPr>
        <p:spPr>
          <a:xfrm>
            <a:off x="838550" y="2717875"/>
            <a:ext cx="7984200" cy="4061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 = 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count,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count = count + 1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sum = sum +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sum,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count,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sum,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sum /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count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10034575" y="2441575"/>
            <a:ext cx="4540199" cy="474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</a:t>
            </a:r>
            <a:r>
              <a:rPr lang="en-US" sz="30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averageloop.py</a:t>
            </a:r>
            <a:r>
              <a:rPr lang="en-US" sz="30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  <a:r>
              <a:rPr lang="en-US" sz="30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50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62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65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139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154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000" u="none" strike="noStrike" cap="none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25.666</a:t>
            </a:r>
            <a:endParaRPr lang="en-US" sz="3000" u="none" strike="noStrike" cap="none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99" name="Shape 699"/>
          <p:cNvSpPr txBox="1"/>
          <p:nvPr/>
        </p:nvSpPr>
        <p:spPr>
          <a:xfrm>
            <a:off x="2952750" y="7188175"/>
            <a:ext cx="110870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average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just combines the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counting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patterns and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divides when the loop is done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Filtering in a Loop</a:t>
            </a:r>
          </a:p>
        </p:txBody>
      </p:sp>
      <p:sp>
        <p:nvSpPr>
          <p:cNvPr id="705" name="Shape 705"/>
          <p:cNvSpPr txBox="1"/>
          <p:nvPr/>
        </p:nvSpPr>
        <p:spPr>
          <a:xfrm>
            <a:off x="1703375" y="3219450"/>
            <a:ext cx="7687500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&gt; 20: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	    </a:t>
            </a:r>
            <a:r>
              <a:rPr lang="en-US" sz="26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print('Large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number',</a:t>
            </a:r>
            <a:r>
              <a:rPr lang="en-US" sz="26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value)</a:t>
            </a:r>
            <a:endParaRPr lang="en-US" sz="26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'After'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06" name="Shape 706"/>
          <p:cNvSpPr txBox="1"/>
          <p:nvPr/>
        </p:nvSpPr>
        <p:spPr>
          <a:xfrm>
            <a:off x="10034586" y="3321050"/>
            <a:ext cx="3744899" cy="276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search1.py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 number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 number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</a:t>
            </a:r>
          </a:p>
        </p:txBody>
      </p:sp>
      <p:sp>
        <p:nvSpPr>
          <p:cNvPr id="707" name="Shape 707"/>
          <p:cNvSpPr txBox="1"/>
          <p:nvPr/>
        </p:nvSpPr>
        <p:spPr>
          <a:xfrm>
            <a:off x="2692386" y="7046913"/>
            <a:ext cx="110870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an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the </a:t>
            </a:r>
            <a:r>
              <a:rPr lang="en-US" sz="36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catch / filter the values we are looking for.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Search Using a Boolean Variable</a:t>
            </a:r>
          </a:p>
        </p:txBody>
      </p:sp>
      <p:sp>
        <p:nvSpPr>
          <p:cNvPr id="713" name="Shape 713"/>
          <p:cNvSpPr txBox="1"/>
          <p:nvPr/>
        </p:nvSpPr>
        <p:spPr>
          <a:xfrm>
            <a:off x="1703375" y="2970200"/>
            <a:ext cx="77078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 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False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== 3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found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b="1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b="1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b="1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b="1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b="1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found</a:t>
            </a:r>
            <a:r>
              <a:rPr lang="en-US" sz="2600" b="1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b="1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14" name="Shape 714"/>
          <p:cNvSpPr txBox="1"/>
          <p:nvPr/>
        </p:nvSpPr>
        <p:spPr>
          <a:xfrm>
            <a:off x="10034586" y="2365375"/>
            <a:ext cx="37448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search1.py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</a:p>
        </p:txBody>
      </p:sp>
      <p:sp>
        <p:nvSpPr>
          <p:cNvPr id="715" name="Shape 715"/>
          <p:cNvSpPr txBox="1"/>
          <p:nvPr/>
        </p:nvSpPr>
        <p:spPr>
          <a:xfrm>
            <a:off x="968200" y="7208974"/>
            <a:ext cx="1411950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we just want to search and</a:t>
            </a:r>
            <a:r>
              <a:rPr lang="en-US" sz="3200" u="none" strike="noStrike" cap="none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know if a value was found</a:t>
            </a: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use a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that starts at </a:t>
            </a:r>
            <a:r>
              <a:rPr lang="en-US" sz="3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False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is set to </a:t>
            </a:r>
            <a:r>
              <a:rPr lang="en-US" sz="32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soon as we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what we are looking for.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Shape 7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How to Find the Smallest Value</a:t>
            </a:r>
          </a:p>
        </p:txBody>
      </p:sp>
      <p:sp>
        <p:nvSpPr>
          <p:cNvPr id="721" name="Shape 721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&gt;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largest_so_far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22" name="Shape 722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</p:txBody>
      </p:sp>
      <p:sp>
        <p:nvSpPr>
          <p:cNvPr id="723" name="Shape 723"/>
          <p:cNvSpPr txBox="1"/>
          <p:nvPr/>
        </p:nvSpPr>
        <p:spPr>
          <a:xfrm>
            <a:off x="906525" y="7194550"/>
            <a:ext cx="14757599" cy="11113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How would we change this to make it find the smallest value in the list?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30" name="Shape 730"/>
          <p:cNvSpPr txBox="1"/>
          <p:nvPr/>
        </p:nvSpPr>
        <p:spPr>
          <a:xfrm>
            <a:off x="906525" y="7194551"/>
            <a:ext cx="14757599" cy="992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</a:t>
            </a:r>
            <a:r>
              <a:rPr lang="en-US" sz="320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switched </a:t>
            </a: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variable name to </a:t>
            </a:r>
            <a:r>
              <a:rPr lang="en-US" sz="3200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switched the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1620375" y="3009225"/>
            <a:ext cx="7995899" cy="332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e_num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if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&lt;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  </a:t>
            </a:r>
            <a:r>
              <a:rPr lang="en-US" sz="2600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endParaRPr lang="en-US"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 err="1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the_num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bin"/>
              <a:buNone/>
            </a:pPr>
            <a:endParaRPr sz="2600" dirty="0">
              <a:solidFill>
                <a:srgbClr val="FF00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smallest_so_far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30" name="Shape 730"/>
          <p:cNvSpPr txBox="1"/>
          <p:nvPr/>
        </p:nvSpPr>
        <p:spPr>
          <a:xfrm>
            <a:off x="906525" y="7194551"/>
            <a:ext cx="14757599" cy="992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</a:t>
            </a:r>
            <a:r>
              <a:rPr lang="en-US" sz="320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switched </a:t>
            </a:r>
            <a:r>
              <a:rPr lang="en-US" sz="32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variable name to </a:t>
            </a:r>
            <a:r>
              <a:rPr lang="en-US" sz="3200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smallest_so_far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switched the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&gt;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</a:t>
            </a:r>
            <a:r>
              <a:rPr lang="en-US" sz="3200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</a:t>
            </a:r>
          </a:p>
        </p:txBody>
      </p:sp>
      <p:sp>
        <p:nvSpPr>
          <p:cNvPr id="5" name="Shape 737"/>
          <p:cNvSpPr txBox="1"/>
          <p:nvPr/>
        </p:nvSpPr>
        <p:spPr>
          <a:xfrm>
            <a:off x="10261600" y="2286000"/>
            <a:ext cx="4219499" cy="4986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</a:t>
            </a:r>
            <a:r>
              <a:rPr lang="en-US" sz="300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smallbad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.py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  <a:r>
              <a:rPr lang="en-US" sz="30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65775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 txBox="1"/>
          <p:nvPr/>
        </p:nvSpPr>
        <p:spPr>
          <a:xfrm>
            <a:off x="1459175" y="2133500"/>
            <a:ext cx="77483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 =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'Before</a:t>
            </a:r>
            <a:r>
              <a:rPr lang="en-US" sz="2600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6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[9, 41, 12, 3,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smallest </a:t>
            </a:r>
            <a:r>
              <a:rPr lang="en-US" sz="260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None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    smallest 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value &lt;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    smallest</a:t>
            </a: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44" name="Shape 744"/>
          <p:cNvSpPr txBox="1"/>
          <p:nvPr/>
        </p:nvSpPr>
        <p:spPr>
          <a:xfrm>
            <a:off x="10225086" y="2327275"/>
            <a:ext cx="37973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</a:t>
            </a:r>
            <a:r>
              <a:rPr lang="en-US" sz="30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python smallest.py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41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9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  <a:r>
              <a:rPr lang="en-US" sz="3000" u="none" strike="noStrike" cap="none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15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</a:t>
            </a:r>
            <a:r>
              <a:rPr lang="en-US" sz="30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745" name="Shape 745"/>
          <p:cNvSpPr txBox="1"/>
          <p:nvPr/>
        </p:nvSpPr>
        <p:spPr>
          <a:xfrm>
            <a:off x="695325" y="7118299"/>
            <a:ext cx="14859000" cy="116845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still have a variable that is the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far. 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first time through the loop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None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so we take the first </a:t>
            </a: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be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smallest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  <p:sp>
        <p:nvSpPr>
          <p:cNvPr id="746" name="Shape 7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Finding the Smallest Value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Shape 7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</a:t>
            </a:r>
            <a:r>
              <a:rPr lang="en-US" sz="7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7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not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Operators</a:t>
            </a:r>
          </a:p>
        </p:txBody>
      </p:sp>
      <p:sp>
        <p:nvSpPr>
          <p:cNvPr id="752" name="Shape 752"/>
          <p:cNvSpPr txBox="1">
            <a:spLocks noGrp="1"/>
          </p:cNvSpPr>
          <p:nvPr>
            <p:ph type="body" idx="1"/>
          </p:nvPr>
        </p:nvSpPr>
        <p:spPr>
          <a:xfrm>
            <a:off x="8616824" y="2603500"/>
            <a:ext cx="6470875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583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has an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4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opera</a:t>
            </a:r>
            <a:r>
              <a:rPr lang="en-US" sz="34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</a:t>
            </a:r>
            <a:r>
              <a:rPr lang="en-US" sz="34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that can be used in logical expressions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Implies 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</a:t>
            </a:r>
            <a:r>
              <a:rPr lang="en-US" sz="34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the same as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”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Similar to, but stronger than </a:t>
            </a:r>
            <a:r>
              <a:rPr lang="en-US" sz="34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==</a:t>
            </a:r>
          </a:p>
          <a:p>
            <a:pPr marL="749300" marR="0" lvl="0" indent="-3583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400" u="none" strike="noStrike" cap="none" dirty="0">
                <a:solidFill>
                  <a:srgbClr val="FF7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not</a:t>
            </a:r>
            <a:r>
              <a:rPr lang="en-US" sz="3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also is a logical operator</a:t>
            </a:r>
          </a:p>
        </p:txBody>
      </p:sp>
      <p:sp>
        <p:nvSpPr>
          <p:cNvPr id="753" name="Shape 753"/>
          <p:cNvSpPr txBox="1"/>
          <p:nvPr/>
        </p:nvSpPr>
        <p:spPr>
          <a:xfrm>
            <a:off x="874425" y="2962250"/>
            <a:ext cx="7742400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Before</a:t>
            </a:r>
            <a:r>
              <a:rPr lang="en-US" sz="26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26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value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[3, 41, 12, 9, 74, 15]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is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None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value &lt;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6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value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value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'After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26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smallest</a:t>
            </a:r>
            <a:r>
              <a:rPr lang="en-US" sz="26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600" i="0" u="none" strike="noStrike" cap="none" dirty="0">
              <a:solidFill>
                <a:schemeClr val="bg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7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758" name="Shape 758"/>
          <p:cNvSpPr txBox="1">
            <a:spLocks noGrp="1"/>
          </p:cNvSpPr>
          <p:nvPr>
            <p:ph type="body" idx="1"/>
          </p:nvPr>
        </p:nvSpPr>
        <p:spPr>
          <a:xfrm>
            <a:off x="1809750" y="2603500"/>
            <a:ext cx="6826250" cy="57023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9446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While loops (indefinite)</a:t>
            </a:r>
          </a:p>
          <a:p>
            <a:pPr marL="685800" marR="0" lvl="0" indent="-39446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Infinite loops</a:t>
            </a:r>
          </a:p>
          <a:p>
            <a:pPr marL="685800" marR="0" lvl="0" indent="-39446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break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Using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continue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None constants and variables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759" name="Shape 759"/>
          <p:cNvSpPr txBox="1">
            <a:spLocks noGrp="1"/>
          </p:cNvSpPr>
          <p:nvPr>
            <p:ph type="body" idx="4294967295"/>
          </p:nvPr>
        </p:nvSpPr>
        <p:spPr>
          <a:xfrm>
            <a:off x="9036050" y="2755900"/>
            <a:ext cx="6051650" cy="57023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loops (definite)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Iteration variables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Loop idioms</a:t>
            </a:r>
          </a:p>
          <a:p>
            <a:pPr marL="685800" marR="0" lvl="0" indent="-394462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Largest or smallest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2435</Words>
  <Application>Microsoft Office PowerPoint</Application>
  <PresentationFormat>Custom</PresentationFormat>
  <Paragraphs>504</Paragraphs>
  <Slides>52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Cabin</vt:lpstr>
      <vt:lpstr>Comic Sans MS</vt:lpstr>
      <vt:lpstr>Courier</vt:lpstr>
      <vt:lpstr>Courier New</vt:lpstr>
      <vt:lpstr>Gill Sans</vt:lpstr>
      <vt:lpstr>ヒラギノ角ゴ ProN W3</vt:lpstr>
      <vt:lpstr>Title &amp; Subtitle</vt:lpstr>
      <vt:lpstr>Loops and Iteration</vt:lpstr>
      <vt:lpstr>Repeated Steps</vt:lpstr>
      <vt:lpstr>An Infinite Loop</vt:lpstr>
      <vt:lpstr>Another Loop</vt:lpstr>
      <vt:lpstr>Breaking Out of a Loop</vt:lpstr>
      <vt:lpstr>Breaking Out of a Loop</vt:lpstr>
      <vt:lpstr>PowerPoint Presentation</vt:lpstr>
      <vt:lpstr>Finishing an Iteration with continue</vt:lpstr>
      <vt:lpstr>Finishing an Iteration with continue</vt:lpstr>
      <vt:lpstr>PowerPoint Presentation</vt:lpstr>
      <vt:lpstr>Indefinite Loops</vt:lpstr>
      <vt:lpstr>Definite Loops</vt:lpstr>
      <vt:lpstr>Definite Loops</vt:lpstr>
      <vt:lpstr>A Simple Definite Loop</vt:lpstr>
      <vt:lpstr>A Definite Loop with Strings</vt:lpstr>
      <vt:lpstr>A Simple Definite Loop</vt:lpstr>
      <vt:lpstr>Looking at in...</vt:lpstr>
      <vt:lpstr>PowerPoint Presentation</vt:lpstr>
      <vt:lpstr>PowerPoint Presentation</vt:lpstr>
      <vt:lpstr>Loop Idioms: What We Do in Loops  Note:   Even though these examples are simple, the patterns apply to all kinds of loops</vt:lpstr>
      <vt:lpstr>Making “smart” loops</vt:lpstr>
      <vt:lpstr>Looping Through a Set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What is the Largest Number?</vt:lpstr>
      <vt:lpstr>Finding the Largest Value</vt:lpstr>
      <vt:lpstr>More Loop Patterns…</vt:lpstr>
      <vt:lpstr>Counting in a Loop</vt:lpstr>
      <vt:lpstr>Summing in a Loop</vt:lpstr>
      <vt:lpstr>Finding the Average in a Loop</vt:lpstr>
      <vt:lpstr>Filtering in a Loop</vt:lpstr>
      <vt:lpstr>Search Using a Boolean Variable</vt:lpstr>
      <vt:lpstr>How to Find the Smallest Value</vt:lpstr>
      <vt:lpstr>Finding the Smallest Value</vt:lpstr>
      <vt:lpstr>Finding the Smallest Value</vt:lpstr>
      <vt:lpstr>Finding the Smallest Value</vt:lpstr>
      <vt:lpstr>The is and is not Operators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Loops and Iteration</dc:title>
  <cp:lastModifiedBy>HP</cp:lastModifiedBy>
  <cp:revision>50</cp:revision>
  <dcterms:modified xsi:type="dcterms:W3CDTF">2023-02-11T02:42:29Z</dcterms:modified>
</cp:coreProperties>
</file>