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14" r:id="rId1"/>
  </p:sldMasterIdLst>
  <p:notesMasterIdLst>
    <p:notesMasterId r:id="rId36"/>
  </p:notesMasterIdLst>
  <p:sldIdLst>
    <p:sldId id="256" r:id="rId2"/>
    <p:sldId id="257" r:id="rId3"/>
    <p:sldId id="302" r:id="rId4"/>
    <p:sldId id="258" r:id="rId5"/>
    <p:sldId id="291" r:id="rId6"/>
    <p:sldId id="260" r:id="rId7"/>
    <p:sldId id="296" r:id="rId8"/>
    <p:sldId id="297" r:id="rId9"/>
    <p:sldId id="298" r:id="rId10"/>
    <p:sldId id="299" r:id="rId11"/>
    <p:sldId id="293" r:id="rId12"/>
    <p:sldId id="263" r:id="rId13"/>
    <p:sldId id="264" r:id="rId14"/>
    <p:sldId id="294" r:id="rId15"/>
    <p:sldId id="301" r:id="rId16"/>
    <p:sldId id="266" r:id="rId17"/>
    <p:sldId id="267" r:id="rId18"/>
    <p:sldId id="268" r:id="rId19"/>
    <p:sldId id="269" r:id="rId20"/>
    <p:sldId id="270" r:id="rId21"/>
    <p:sldId id="271" r:id="rId22"/>
    <p:sldId id="274" r:id="rId23"/>
    <p:sldId id="275" r:id="rId24"/>
    <p:sldId id="276" r:id="rId25"/>
    <p:sldId id="277" r:id="rId26"/>
    <p:sldId id="295" r:id="rId27"/>
    <p:sldId id="278" r:id="rId28"/>
    <p:sldId id="279" r:id="rId29"/>
    <p:sldId id="280" r:id="rId30"/>
    <p:sldId id="281" r:id="rId31"/>
    <p:sldId id="282" r:id="rId32"/>
    <p:sldId id="289" r:id="rId33"/>
    <p:sldId id="288" r:id="rId34"/>
    <p:sldId id="303" r:id="rId35"/>
  </p:sldIdLst>
  <p:sldSz cx="16256000" cy="9144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5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40FF"/>
    <a:srgbClr val="FF545A"/>
    <a:srgbClr val="FF898B"/>
    <a:srgbClr val="00FA00"/>
    <a:srgbClr val="00F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4014B03-8F40-49A2-A0EB-D18ED94CC971}">
  <a:tblStyle styleId="{54014B03-8F40-49A2-A0EB-D18ED94CC971}" styleName="Table_0"/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294"/>
    <p:restoredTop sz="93566"/>
  </p:normalViewPr>
  <p:slideViewPr>
    <p:cSldViewPr snapToGrid="0" snapToObjects="1">
      <p:cViewPr varScale="1">
        <p:scale>
          <a:sx n="63" d="100"/>
          <a:sy n="63" d="100"/>
        </p:scale>
        <p:origin x="994" y="50"/>
      </p:cViewPr>
      <p:guideLst>
        <p:guide orient="horz" pos="2880"/>
        <p:guide pos="5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rnd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36063135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Shape 23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Clr>
                <a:schemeClr val="dk2"/>
              </a:buClr>
              <a:buSzPct val="78571"/>
              <a:buFont typeface="Arial"/>
              <a:buNone/>
            </a:pPr>
            <a:r>
              <a:rPr lang="en-US" dirty="0">
                <a:solidFill>
                  <a:schemeClr val="dk2"/>
                </a:solidFill>
              </a:rPr>
              <a:t>Note from Chuck.  If you are using these materials, you can remove the UM logo and replace it with your own, but please retain the CC-BY logo on the first page as well as retain the acknowledgement page(s)</a:t>
            </a:r>
            <a:r>
              <a:rPr lang="en-US" baseline="0" dirty="0">
                <a:solidFill>
                  <a:schemeClr val="dk2"/>
                </a:solidFill>
              </a:rPr>
              <a:t> at the end.</a:t>
            </a:r>
            <a:endParaRPr lang="en-US" dirty="0">
              <a:solidFill>
                <a:schemeClr val="dk2"/>
              </a:solidFill>
            </a:endParaRPr>
          </a:p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239" name="Shape 23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294024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Shape 24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48" name="Shape 24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796026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Shape 49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99" name="Shape 49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155044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Shape 25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55" name="Shape 25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83518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Shape 25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55" name="Shape 25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029256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Shape 2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83" name="Shape 28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28699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Shape 50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04" name="Shape 50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960597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Shape 51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511" name="Shape 51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996784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Shape 51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517" name="Shape 51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972338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Shape 52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24" name="Shape 52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31983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Shape 50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06" name="Shape 50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821532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Shape 3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10" name="Shape 31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518228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Shape 31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18" name="Shape 31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32811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Shape 31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18" name="Shape 31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911656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Shape 35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52" name="Shape 35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218887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Shape 35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59" name="Shape 35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42581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Shape 3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75" name="Shape 37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891699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Shape 3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82" name="Shape 3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2209095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Shape 39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91" name="Shape 39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936836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Shape 40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08" name="Shape 40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4643795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Shape 43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33" name="Shape 43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550020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Shape 44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41" name="Shape 44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5871501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Shape 44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48" name="Shape 44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4154610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Shape 45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55" name="Shape 45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655166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Shape 41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18" name="Shape 41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634319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Shape 46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62" name="Shape 46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18182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Shape 46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69" name="Shape 46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5534115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Shape 47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77" name="Shape 47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513010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Shape 4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86" name="Shape 48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6947256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Shape 49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92" name="Shape 49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221111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Shape 53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38" name="Shape 53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2064934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Shape 5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32" name="Shape 53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41679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 txBox="1">
            <a:spLocks noGrp="1"/>
          </p:cNvSpPr>
          <p:nvPr>
            <p:ph type="title"/>
          </p:nvPr>
        </p:nvSpPr>
        <p:spPr>
          <a:xfrm>
            <a:off x="1155700" y="1536700"/>
            <a:ext cx="13931900" cy="3086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457200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914400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1371600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1828800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 dirty="0"/>
          </a:p>
        </p:txBody>
      </p:sp>
      <p:sp>
        <p:nvSpPr>
          <p:cNvPr id="40" name="Shape 40"/>
          <p:cNvSpPr txBox="1">
            <a:spLocks noGrp="1"/>
          </p:cNvSpPr>
          <p:nvPr>
            <p:ph type="body" idx="1"/>
          </p:nvPr>
        </p:nvSpPr>
        <p:spPr>
          <a:xfrm>
            <a:off x="1155700" y="4711700"/>
            <a:ext cx="13931900" cy="1054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457200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914400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1371600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1828800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 txBox="1">
            <a:spLocks noGrp="1"/>
          </p:cNvSpPr>
          <p:nvPr>
            <p:ph type="title"/>
          </p:nvPr>
        </p:nvSpPr>
        <p:spPr>
          <a:xfrm>
            <a:off x="812800" y="785812"/>
            <a:ext cx="14630400" cy="1104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457200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914400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1371600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1828800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  <p:sp>
        <p:nvSpPr>
          <p:cNvPr id="155" name="Shape 155"/>
          <p:cNvSpPr txBox="1">
            <a:spLocks noGrp="1"/>
          </p:cNvSpPr>
          <p:nvPr>
            <p:ph type="body" idx="1"/>
          </p:nvPr>
        </p:nvSpPr>
        <p:spPr>
          <a:xfrm>
            <a:off x="812800" y="2133600"/>
            <a:ext cx="14630400" cy="60340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749300" lvl="0" indent="-142494" algn="l" rtl="0"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Font typeface="Cabin"/>
              <a:buChar char="•"/>
              <a:defRPr/>
            </a:lvl1pPr>
            <a:lvl2pPr marL="1041400" lvl="1" indent="-142494" algn="l" rtl="0"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Font typeface="Cabin"/>
              <a:buChar char="•"/>
              <a:defRPr/>
            </a:lvl2pPr>
            <a:lvl3pPr marL="1333500" lvl="2" indent="-142494" algn="l" rtl="0"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Font typeface="Cabin"/>
              <a:buChar char="•"/>
              <a:defRPr/>
            </a:lvl3pPr>
            <a:lvl4pPr marL="1638300" lvl="3" indent="-142494" algn="l" rtl="0"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Font typeface="Cabin"/>
              <a:buChar char="•"/>
              <a:defRPr/>
            </a:lvl4pPr>
            <a:lvl5pPr marL="1930400" lvl="4" indent="-142494" algn="l" rtl="0"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Font typeface="Cabin"/>
              <a:buChar char="•"/>
              <a:defRPr/>
            </a:lvl5pPr>
            <a:lvl6pPr marL="2387600" lvl="5" indent="-142494" algn="l" rtl="0"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Font typeface="Cabin"/>
              <a:buChar char="•"/>
              <a:defRPr/>
            </a:lvl6pPr>
            <a:lvl7pPr marL="2844800" lvl="6" indent="-142494" algn="l" rtl="0"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Font typeface="Cabin"/>
              <a:buChar char="•"/>
              <a:defRPr/>
            </a:lvl7pPr>
            <a:lvl8pPr marL="3302000" lvl="7" indent="-142494" algn="l" rtl="0"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Font typeface="Cabin"/>
              <a:buChar char="•"/>
              <a:defRPr/>
            </a:lvl8pPr>
            <a:lvl9pPr marL="3759200" lvl="8" indent="-142494" algn="l" rtl="0"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Font typeface="Cabin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 txBox="1">
            <a:spLocks noGrp="1"/>
          </p:cNvSpPr>
          <p:nvPr>
            <p:ph type="title"/>
          </p:nvPr>
        </p:nvSpPr>
        <p:spPr>
          <a:xfrm>
            <a:off x="812800" y="785812"/>
            <a:ext cx="14630400" cy="1104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457200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914400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1371600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1828800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827405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88866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1155700" y="1536700"/>
            <a:ext cx="13931900" cy="3086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defRPr/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defRPr/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defRPr/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defRPr/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defRPr/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defRPr/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defRPr/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defRPr/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 dirty="0"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1155700" y="4711700"/>
            <a:ext cx="13931900" cy="1054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defRPr/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defRPr/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defRPr/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defRPr/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defRPr/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defRPr/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defRPr/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defRPr/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 dirty="0"/>
          </a:p>
        </p:txBody>
      </p:sp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0" y="0"/>
            <a:ext cx="16256000" cy="76809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/>
          <a:lstStyle>
            <a:lvl1pPr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>
              <a:defRPr/>
            </a:pPr>
            <a:endParaRPr lang="en-US" altLang="en-US" sz="3600"/>
          </a:p>
        </p:txBody>
      </p:sp>
      <p:sp>
        <p:nvSpPr>
          <p:cNvPr id="5" name="Rectangle 3"/>
          <p:cNvSpPr>
            <a:spLocks noChangeArrowheads="1"/>
          </p:cNvSpPr>
          <p:nvPr userDrawn="1"/>
        </p:nvSpPr>
        <p:spPr bwMode="auto">
          <a:xfrm>
            <a:off x="0" y="8357616"/>
            <a:ext cx="16256000" cy="7863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/>
          <a:lstStyle>
            <a:lvl1pPr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>
              <a:defRPr/>
            </a:pPr>
            <a:endParaRPr lang="en-US" altLang="en-US" sz="360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7" r:id="rId1"/>
    <p:sldLayoutId id="2147483690" r:id="rId2"/>
    <p:sldLayoutId id="2147483715" r:id="rId3"/>
    <p:sldLayoutId id="2147483716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5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40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Mnemonic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Shape 24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7600" u="none" strike="noStrike" cap="none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Variables, Expressions, and Statements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Shape 250"/>
          <p:cNvSpPr txBox="1">
            <a:spLocks noGrp="1"/>
          </p:cNvSpPr>
          <p:nvPr>
            <p:ph type="title"/>
          </p:nvPr>
        </p:nvSpPr>
        <p:spPr>
          <a:xfrm>
            <a:off x="812800" y="785812"/>
            <a:ext cx="14070626" cy="1104899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78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Constants</a:t>
            </a:r>
          </a:p>
        </p:txBody>
      </p:sp>
      <p:sp>
        <p:nvSpPr>
          <p:cNvPr id="251" name="Shape 251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1104900" marR="0" lvl="0" indent="-60337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Fixed values </a:t>
            </a:r>
            <a:r>
              <a:rPr lang="en-US" sz="3600" u="none" strike="noStrike" cap="none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such as numbers, letters, and strings, are called </a:t>
            </a:r>
            <a:r>
              <a:rPr lang="en-US" sz="3600" b="0" i="0" u="none" strike="noStrike" cap="none" dirty="0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r>
              <a:rPr lang="en-US" sz="3600" u="none" strike="noStrike" cap="none" dirty="0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constants</a:t>
            </a:r>
            <a:r>
              <a:rPr lang="en-US" sz="3600" b="0" i="0" u="none" strike="noStrike" cap="none" dirty="0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r>
              <a:rPr lang="en-US" sz="3600" u="none" strike="noStrike" cap="none" dirty="0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3600" u="none" strike="noStrike" cap="none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because their value does not change</a:t>
            </a:r>
          </a:p>
          <a:p>
            <a:pPr marL="1104900" marR="0" lvl="0" indent="-603377" algn="l" rtl="0">
              <a:lnSpc>
                <a:spcPct val="100000"/>
              </a:lnSpc>
              <a:spcBef>
                <a:spcPts val="23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Numeric </a:t>
            </a:r>
            <a:r>
              <a:rPr lang="en-US" sz="3600" u="none" strike="noStrike" cap="none" dirty="0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constants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are as you expect</a:t>
            </a:r>
          </a:p>
          <a:p>
            <a:pPr marL="1104900" marR="0" lvl="0" indent="-603377" algn="l" rtl="0">
              <a:lnSpc>
                <a:spcPct val="100000"/>
              </a:lnSpc>
              <a:spcBef>
                <a:spcPts val="23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String </a:t>
            </a:r>
            <a:r>
              <a:rPr lang="en-US" sz="3600" u="none" strike="noStrike" cap="none" dirty="0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constants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use single</a:t>
            </a:r>
            <a:r>
              <a:rPr lang="en-US" sz="36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quotes (')</a:t>
            </a:r>
            <a:b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</a:b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or double</a:t>
            </a:r>
            <a:r>
              <a:rPr lang="en-US" sz="36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quotes (")</a:t>
            </a:r>
            <a:b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</a:br>
            <a:endParaRPr lang="en-US" sz="3600" u="none" strike="noStrike" cap="none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sp>
        <p:nvSpPr>
          <p:cNvPr id="252" name="Shape 252"/>
          <p:cNvSpPr txBox="1"/>
          <p:nvPr/>
        </p:nvSpPr>
        <p:spPr>
          <a:xfrm>
            <a:off x="10115550" y="5041900"/>
            <a:ext cx="5986463" cy="31257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print(</a:t>
            </a: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123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123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print(</a:t>
            </a: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98.6</a:t>
            </a:r>
            <a:r>
              <a:rPr lang="en-US" sz="30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000" i="0" u="none" strike="noStrike" cap="none" dirty="0">
              <a:solidFill>
                <a:srgbClr val="FF99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98.6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print(</a:t>
            </a: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'Hello world'</a:t>
            </a:r>
            <a:r>
              <a:rPr lang="en-US" sz="30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000" i="0" u="none" strike="noStrike" cap="none" dirty="0">
              <a:solidFill>
                <a:srgbClr val="FF99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Hello world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Shape 50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Reserved Words</a:t>
            </a:r>
          </a:p>
        </p:txBody>
      </p:sp>
      <p:sp>
        <p:nvSpPr>
          <p:cNvPr id="502" name="Shape 502"/>
          <p:cNvSpPr txBox="1">
            <a:spLocks noGrp="1"/>
          </p:cNvSpPr>
          <p:nvPr>
            <p:ph type="body" idx="1"/>
          </p:nvPr>
        </p:nvSpPr>
        <p:spPr>
          <a:xfrm>
            <a:off x="812800" y="2529191"/>
            <a:ext cx="14630400" cy="1186775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t" anchorCtr="0">
            <a:noAutofit/>
          </a:bodyPr>
          <a:lstStyle/>
          <a:p>
            <a:pPr marL="2159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71000"/>
              <a:buNone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You</a:t>
            </a:r>
            <a:r>
              <a:rPr lang="en-US" sz="36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cannot</a:t>
            </a:r>
            <a:r>
              <a:rPr lang="en-US" sz="36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use </a:t>
            </a:r>
            <a:r>
              <a:rPr lang="en-US" sz="36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reserved words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as variable names / identifiers</a:t>
            </a:r>
          </a:p>
        </p:txBody>
      </p:sp>
      <p:sp>
        <p:nvSpPr>
          <p:cNvPr id="503" name="Shape 503"/>
          <p:cNvSpPr txBox="1"/>
          <p:nvPr/>
        </p:nvSpPr>
        <p:spPr>
          <a:xfrm>
            <a:off x="3346315" y="3482501"/>
            <a:ext cx="10369686" cy="41822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lvl="0">
              <a:buClr>
                <a:srgbClr val="FFFF00"/>
              </a:buClr>
              <a:buSzPct val="25000"/>
            </a:pPr>
            <a:r>
              <a:rPr lang="de-DE" sz="3200" dirty="0" err="1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False</a:t>
            </a:r>
            <a:r>
              <a:rPr lang="de-DE" sz="3200" dirty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 	</a:t>
            </a:r>
            <a:r>
              <a:rPr lang="de-DE" sz="3200" dirty="0" err="1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class</a:t>
            </a:r>
            <a:r>
              <a:rPr lang="de-DE" sz="3200" dirty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 	</a:t>
            </a:r>
            <a:r>
              <a:rPr lang="de-DE" sz="3200" dirty="0" err="1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return</a:t>
            </a:r>
            <a:r>
              <a:rPr lang="de-DE" sz="3200" dirty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	</a:t>
            </a:r>
            <a:r>
              <a:rPr lang="de-DE" sz="3200" dirty="0" err="1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is</a:t>
            </a:r>
            <a:r>
              <a:rPr lang="de-DE" sz="3200" dirty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 		</a:t>
            </a:r>
            <a:r>
              <a:rPr lang="de-DE" sz="3200" dirty="0" err="1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finally</a:t>
            </a:r>
            <a:r>
              <a:rPr lang="de-DE" sz="3200" dirty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 </a:t>
            </a:r>
          </a:p>
          <a:p>
            <a:pPr lvl="0">
              <a:buClr>
                <a:srgbClr val="FFFF00"/>
              </a:buClr>
              <a:buSzPct val="25000"/>
            </a:pPr>
            <a:r>
              <a:rPr lang="de-DE" sz="3200" dirty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None 	</a:t>
            </a:r>
            <a:r>
              <a:rPr lang="de-DE" sz="3200" dirty="0" err="1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if</a:t>
            </a:r>
            <a:r>
              <a:rPr lang="de-DE" sz="3200" dirty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		</a:t>
            </a:r>
            <a:r>
              <a:rPr lang="de-DE" sz="3200" dirty="0" err="1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for</a:t>
            </a:r>
            <a:r>
              <a:rPr lang="de-DE" sz="3200" dirty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 	</a:t>
            </a:r>
            <a:r>
              <a:rPr lang="de-DE" sz="3200" dirty="0" err="1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lambda</a:t>
            </a:r>
            <a:r>
              <a:rPr lang="de-DE" sz="3200" dirty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 	</a:t>
            </a:r>
            <a:r>
              <a:rPr lang="de-DE" sz="3200" dirty="0" err="1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continue</a:t>
            </a:r>
            <a:r>
              <a:rPr lang="de-DE" sz="3200" dirty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 </a:t>
            </a:r>
          </a:p>
          <a:p>
            <a:pPr lvl="0">
              <a:buClr>
                <a:srgbClr val="FFFF00"/>
              </a:buClr>
              <a:buSzPct val="25000"/>
            </a:pPr>
            <a:r>
              <a:rPr lang="de-DE" sz="3200" dirty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True 	</a:t>
            </a:r>
            <a:r>
              <a:rPr lang="de-DE" sz="3200" dirty="0" err="1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def</a:t>
            </a:r>
            <a:r>
              <a:rPr lang="de-DE" sz="3200" dirty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 	</a:t>
            </a:r>
            <a:r>
              <a:rPr lang="de-DE" sz="3200" dirty="0" err="1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from</a:t>
            </a:r>
            <a:r>
              <a:rPr lang="de-DE" sz="3200" dirty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 	</a:t>
            </a:r>
            <a:r>
              <a:rPr lang="de-DE" sz="3200" dirty="0" err="1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while</a:t>
            </a:r>
            <a:r>
              <a:rPr lang="de-DE" sz="3200" dirty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	</a:t>
            </a:r>
            <a:r>
              <a:rPr lang="de-DE" sz="3200" dirty="0" err="1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nonlocal</a:t>
            </a:r>
            <a:endParaRPr lang="de-DE" sz="3200" dirty="0">
              <a:solidFill>
                <a:srgbClr val="FFFF00"/>
              </a:solidFill>
              <a:latin typeface="Courier" charset="0"/>
              <a:ea typeface="Courier" charset="0"/>
              <a:cs typeface="Courier" charset="0"/>
              <a:sym typeface="Cabin"/>
            </a:endParaRPr>
          </a:p>
          <a:p>
            <a:pPr lvl="0">
              <a:buClr>
                <a:srgbClr val="FFFF00"/>
              </a:buClr>
              <a:buSzPct val="25000"/>
            </a:pPr>
            <a:r>
              <a:rPr lang="de-DE" sz="3200" dirty="0" err="1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and</a:t>
            </a:r>
            <a:r>
              <a:rPr lang="de-DE" sz="3200" dirty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 	del 	global 	not 	</a:t>
            </a:r>
            <a:r>
              <a:rPr lang="de-DE" sz="3200" dirty="0" err="1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with</a:t>
            </a:r>
            <a:endParaRPr lang="de-DE" sz="3200" dirty="0">
              <a:solidFill>
                <a:srgbClr val="FFFF00"/>
              </a:solidFill>
              <a:latin typeface="Courier" charset="0"/>
              <a:ea typeface="Courier" charset="0"/>
              <a:cs typeface="Courier" charset="0"/>
              <a:sym typeface="Cabin"/>
            </a:endParaRPr>
          </a:p>
          <a:p>
            <a:pPr lvl="0">
              <a:buClr>
                <a:srgbClr val="FFFF00"/>
              </a:buClr>
              <a:buSzPct val="25000"/>
            </a:pPr>
            <a:r>
              <a:rPr lang="de-DE" sz="3200" dirty="0" err="1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as</a:t>
            </a:r>
            <a:r>
              <a:rPr lang="de-DE" sz="3200" dirty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  	</a:t>
            </a:r>
            <a:r>
              <a:rPr lang="de-DE" sz="3200" dirty="0" err="1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elif</a:t>
            </a:r>
            <a:r>
              <a:rPr lang="de-DE" sz="3200" dirty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 	</a:t>
            </a:r>
            <a:r>
              <a:rPr lang="de-DE" sz="3200" dirty="0" err="1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try</a:t>
            </a:r>
            <a:r>
              <a:rPr lang="de-DE" sz="3200" dirty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		</a:t>
            </a:r>
            <a:r>
              <a:rPr lang="de-DE" sz="3200" dirty="0" err="1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or</a:t>
            </a:r>
            <a:r>
              <a:rPr lang="de-DE" sz="3200" dirty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 		</a:t>
            </a:r>
            <a:r>
              <a:rPr lang="de-DE" sz="3200" dirty="0" err="1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yield</a:t>
            </a:r>
            <a:endParaRPr lang="de-DE" sz="3200" dirty="0">
              <a:solidFill>
                <a:srgbClr val="FFFF00"/>
              </a:solidFill>
              <a:latin typeface="Courier" charset="0"/>
              <a:ea typeface="Courier" charset="0"/>
              <a:cs typeface="Courier" charset="0"/>
              <a:sym typeface="Cabin"/>
            </a:endParaRPr>
          </a:p>
          <a:p>
            <a:pPr lvl="0">
              <a:buClr>
                <a:srgbClr val="FFFF00"/>
              </a:buClr>
              <a:buSzPct val="25000"/>
            </a:pPr>
            <a:r>
              <a:rPr lang="de-DE" sz="3200" dirty="0" err="1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assert</a:t>
            </a:r>
            <a:r>
              <a:rPr lang="de-DE" sz="3200" dirty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 	</a:t>
            </a:r>
            <a:r>
              <a:rPr lang="de-DE" sz="3200" dirty="0" err="1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else</a:t>
            </a:r>
            <a:r>
              <a:rPr lang="de-DE" sz="3200" dirty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 	</a:t>
            </a:r>
            <a:r>
              <a:rPr lang="de-DE" sz="3200" dirty="0" err="1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import</a:t>
            </a:r>
            <a:r>
              <a:rPr lang="de-DE" sz="3200" dirty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 	pass</a:t>
            </a:r>
          </a:p>
          <a:p>
            <a:pPr lvl="0">
              <a:buClr>
                <a:srgbClr val="FFFF00"/>
              </a:buClr>
              <a:buSzPct val="25000"/>
            </a:pPr>
            <a:r>
              <a:rPr lang="de-DE" sz="3200" dirty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break 	</a:t>
            </a:r>
            <a:r>
              <a:rPr lang="de-DE" sz="3200" dirty="0" err="1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except</a:t>
            </a:r>
            <a:r>
              <a:rPr lang="de-DE" sz="3200" dirty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 	in 		</a:t>
            </a:r>
            <a:r>
              <a:rPr lang="de-DE" sz="3200" dirty="0" err="1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raise</a:t>
            </a:r>
            <a:endParaRPr lang="en-US" sz="3200" u="none" strike="noStrike" cap="none" dirty="0">
              <a:solidFill>
                <a:srgbClr val="FFFF00"/>
              </a:solidFill>
              <a:latin typeface="Courier" charset="0"/>
              <a:ea typeface="Courier" charset="0"/>
              <a:cs typeface="Courier" charset="0"/>
              <a:sym typeface="Cabin"/>
            </a:endParaRPr>
          </a:p>
        </p:txBody>
      </p:sp>
    </p:spTree>
    <p:extLst>
      <p:ext uri="{BB962C8B-B14F-4D97-AF65-F5344CB8AC3E}">
        <p14:creationId xmlns:p14="http://schemas.microsoft.com/office/powerpoint/2010/main" val="19759387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Shape 25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Variables</a:t>
            </a:r>
          </a:p>
        </p:txBody>
      </p:sp>
      <p:sp>
        <p:nvSpPr>
          <p:cNvPr id="258" name="Shape 258"/>
          <p:cNvSpPr txBox="1">
            <a:spLocks noGrp="1"/>
          </p:cNvSpPr>
          <p:nvPr>
            <p:ph type="body" idx="1"/>
          </p:nvPr>
        </p:nvSpPr>
        <p:spPr>
          <a:xfrm>
            <a:off x="812800" y="2133601"/>
            <a:ext cx="14630400" cy="2674938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749300" marR="0" lvl="0" indent="-37109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 </a:t>
            </a:r>
            <a:r>
              <a:rPr lang="en-US" sz="32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variable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is a named place in the memory where a programmer can store data and later retrieve the data using the </a:t>
            </a:r>
            <a:r>
              <a:rPr lang="en-US" sz="32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variable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3200" b="0" i="0" u="none" strike="noStrike" cap="none" dirty="0">
                <a:solidFill>
                  <a:schemeClr val="lt1"/>
                </a:solidFill>
                <a:sym typeface="Arial"/>
              </a:rPr>
              <a:t>“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name</a:t>
            </a:r>
            <a:r>
              <a:rPr lang="en-US" sz="3200" b="0" i="0" u="none" strike="noStrike" cap="none" dirty="0">
                <a:solidFill>
                  <a:schemeClr val="lt1"/>
                </a:solidFill>
                <a:sym typeface="Arial"/>
              </a:rPr>
              <a:t>”</a:t>
            </a:r>
          </a:p>
          <a:p>
            <a:pPr marL="749300" marR="0" lvl="0" indent="-3710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Programmers get to choose the names of the </a:t>
            </a:r>
            <a:r>
              <a:rPr lang="en-US" sz="32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variables</a:t>
            </a:r>
          </a:p>
          <a:p>
            <a:pPr marL="749300" marR="0" lvl="0" indent="-3710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You can change the contents of a </a:t>
            </a:r>
            <a:r>
              <a:rPr lang="en-US" sz="32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variable 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 a later statement</a:t>
            </a:r>
          </a:p>
        </p:txBody>
      </p:sp>
      <p:sp>
        <p:nvSpPr>
          <p:cNvPr id="259" name="Shape 259"/>
          <p:cNvSpPr txBox="1"/>
          <p:nvPr/>
        </p:nvSpPr>
        <p:spPr>
          <a:xfrm>
            <a:off x="10388600" y="5083164"/>
            <a:ext cx="5016500" cy="1270000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490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49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12.2</a:t>
            </a:r>
          </a:p>
        </p:txBody>
      </p:sp>
      <p:sp>
        <p:nvSpPr>
          <p:cNvPr id="260" name="Shape 260"/>
          <p:cNvSpPr txBox="1"/>
          <p:nvPr/>
        </p:nvSpPr>
        <p:spPr>
          <a:xfrm>
            <a:off x="9534525" y="5280014"/>
            <a:ext cx="444500" cy="8635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52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x</a:t>
            </a:r>
          </a:p>
        </p:txBody>
      </p:sp>
      <p:sp>
        <p:nvSpPr>
          <p:cNvPr id="261" name="Shape 261"/>
          <p:cNvSpPr txBox="1"/>
          <p:nvPr/>
        </p:nvSpPr>
        <p:spPr>
          <a:xfrm>
            <a:off x="10350500" y="6721464"/>
            <a:ext cx="5016500" cy="1270000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490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49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14               </a:t>
            </a:r>
          </a:p>
        </p:txBody>
      </p:sp>
      <p:sp>
        <p:nvSpPr>
          <p:cNvPr id="262" name="Shape 262"/>
          <p:cNvSpPr txBox="1"/>
          <p:nvPr/>
        </p:nvSpPr>
        <p:spPr>
          <a:xfrm>
            <a:off x="9518650" y="6924664"/>
            <a:ext cx="404811" cy="8635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52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</a:t>
            </a:r>
          </a:p>
        </p:txBody>
      </p:sp>
      <p:sp>
        <p:nvSpPr>
          <p:cNvPr id="263" name="Shape 263"/>
          <p:cNvSpPr txBox="1"/>
          <p:nvPr/>
        </p:nvSpPr>
        <p:spPr>
          <a:xfrm>
            <a:off x="2624125" y="5314827"/>
            <a:ext cx="4038900" cy="23876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48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x </a:t>
            </a:r>
            <a:r>
              <a:rPr lang="en-US" sz="4800" i="0" u="none" strike="noStrike" cap="none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=</a:t>
            </a:r>
            <a:r>
              <a:rPr lang="en-US" sz="4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48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12.2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48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y</a:t>
            </a:r>
            <a:r>
              <a:rPr lang="en-US" sz="4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4800" i="0" u="none" strike="noStrike" cap="none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=</a:t>
            </a:r>
            <a:r>
              <a:rPr lang="en-US" sz="4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48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14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800" b="1" dirty="0">
              <a:latin typeface="Courier"/>
              <a:ea typeface="Courier"/>
              <a:cs typeface="Courier"/>
              <a:sym typeface="Courier New"/>
            </a:endParaRPr>
          </a:p>
        </p:txBody>
      </p:sp>
      <p:sp>
        <p:nvSpPr>
          <p:cNvPr id="264" name="Shape 264"/>
          <p:cNvSpPr txBox="1"/>
          <p:nvPr/>
        </p:nvSpPr>
        <p:spPr>
          <a:xfrm>
            <a:off x="2624125" y="8034325"/>
            <a:ext cx="3789000" cy="8637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Font typeface="Cabin"/>
              <a:buNone/>
            </a:pPr>
            <a:endParaRPr sz="4800">
              <a:latin typeface="Courier"/>
              <a:ea typeface="Courier"/>
              <a:cs typeface="Courier"/>
              <a:sym typeface="Courier New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Shape 25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Variables</a:t>
            </a:r>
          </a:p>
        </p:txBody>
      </p:sp>
      <p:sp>
        <p:nvSpPr>
          <p:cNvPr id="258" name="Shape 258"/>
          <p:cNvSpPr txBox="1">
            <a:spLocks noGrp="1"/>
          </p:cNvSpPr>
          <p:nvPr>
            <p:ph type="body" idx="1"/>
          </p:nvPr>
        </p:nvSpPr>
        <p:spPr>
          <a:xfrm>
            <a:off x="812800" y="2133601"/>
            <a:ext cx="14630400" cy="2674938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749300" marR="0" lvl="0" indent="-37109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 </a:t>
            </a:r>
            <a:r>
              <a:rPr lang="en-US" sz="32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variable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is a named place in the memory where a programmer can store data and later retrieve the data using the </a:t>
            </a:r>
            <a:r>
              <a:rPr lang="en-US" sz="32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variable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3200" b="0" i="0" u="none" strike="noStrike" cap="none" dirty="0">
                <a:solidFill>
                  <a:schemeClr val="lt1"/>
                </a:solidFill>
                <a:sym typeface="Arial"/>
              </a:rPr>
              <a:t>“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name</a:t>
            </a:r>
            <a:r>
              <a:rPr lang="en-US" sz="3200" b="0" i="0" u="none" strike="noStrike" cap="none" dirty="0">
                <a:solidFill>
                  <a:schemeClr val="lt1"/>
                </a:solidFill>
                <a:sym typeface="Arial"/>
              </a:rPr>
              <a:t>”</a:t>
            </a:r>
          </a:p>
          <a:p>
            <a:pPr marL="749300" marR="0" lvl="0" indent="-3710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Programmers get to choose the names of the </a:t>
            </a:r>
            <a:r>
              <a:rPr lang="en-US" sz="32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variables</a:t>
            </a:r>
          </a:p>
          <a:p>
            <a:pPr marL="749300" marR="0" lvl="0" indent="-3710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You can change the contents of a </a:t>
            </a:r>
            <a:r>
              <a:rPr lang="en-US" sz="32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variable 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 a later statement</a:t>
            </a:r>
          </a:p>
        </p:txBody>
      </p:sp>
      <p:sp>
        <p:nvSpPr>
          <p:cNvPr id="259" name="Shape 259"/>
          <p:cNvSpPr txBox="1"/>
          <p:nvPr/>
        </p:nvSpPr>
        <p:spPr>
          <a:xfrm>
            <a:off x="10388600" y="5083164"/>
            <a:ext cx="5016500" cy="1270000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490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49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12.2</a:t>
            </a:r>
          </a:p>
        </p:txBody>
      </p:sp>
      <p:sp>
        <p:nvSpPr>
          <p:cNvPr id="260" name="Shape 260"/>
          <p:cNvSpPr txBox="1"/>
          <p:nvPr/>
        </p:nvSpPr>
        <p:spPr>
          <a:xfrm>
            <a:off x="9534525" y="5280014"/>
            <a:ext cx="444500" cy="8635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52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x</a:t>
            </a:r>
          </a:p>
        </p:txBody>
      </p:sp>
      <p:sp>
        <p:nvSpPr>
          <p:cNvPr id="261" name="Shape 261"/>
          <p:cNvSpPr txBox="1"/>
          <p:nvPr/>
        </p:nvSpPr>
        <p:spPr>
          <a:xfrm>
            <a:off x="10350500" y="6721464"/>
            <a:ext cx="5016500" cy="1270000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490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49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14               </a:t>
            </a:r>
          </a:p>
        </p:txBody>
      </p:sp>
      <p:sp>
        <p:nvSpPr>
          <p:cNvPr id="262" name="Shape 262"/>
          <p:cNvSpPr txBox="1"/>
          <p:nvPr/>
        </p:nvSpPr>
        <p:spPr>
          <a:xfrm>
            <a:off x="9518650" y="6924664"/>
            <a:ext cx="404811" cy="8635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52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</a:t>
            </a:r>
          </a:p>
        </p:txBody>
      </p:sp>
      <p:grpSp>
        <p:nvGrpSpPr>
          <p:cNvPr id="10" name="Shape 276"/>
          <p:cNvGrpSpPr/>
          <p:nvPr/>
        </p:nvGrpSpPr>
        <p:grpSpPr>
          <a:xfrm>
            <a:off x="10690224" y="5319702"/>
            <a:ext cx="763600" cy="903398"/>
            <a:chOff x="0" y="0"/>
            <a:chExt cx="762000" cy="901775"/>
          </a:xfrm>
        </p:grpSpPr>
        <p:cxnSp>
          <p:nvCxnSpPr>
            <p:cNvPr id="11" name="Shape 277"/>
            <p:cNvCxnSpPr/>
            <p:nvPr/>
          </p:nvCxnSpPr>
          <p:spPr>
            <a:xfrm flipH="1">
              <a:off x="0" y="15875"/>
              <a:ext cx="762000" cy="885900"/>
            </a:xfrm>
            <a:prstGeom prst="straightConnector1">
              <a:avLst/>
            </a:prstGeom>
            <a:noFill/>
            <a:ln w="63500" cap="rnd" cmpd="sng">
              <a:solidFill>
                <a:srgbClr val="FFFF00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12" name="Shape 278"/>
            <p:cNvCxnSpPr/>
            <p:nvPr/>
          </p:nvCxnSpPr>
          <p:spPr>
            <a:xfrm>
              <a:off x="0" y="0"/>
              <a:ext cx="571500" cy="796799"/>
            </a:xfrm>
            <a:prstGeom prst="straightConnector1">
              <a:avLst/>
            </a:prstGeom>
            <a:noFill/>
            <a:ln w="63500" cap="rnd" cmpd="sng">
              <a:solidFill>
                <a:srgbClr val="FFFF00"/>
              </a:solidFill>
              <a:prstDash val="solid"/>
              <a:miter/>
              <a:headEnd type="none" w="med" len="med"/>
              <a:tailEnd type="none" w="med" len="med"/>
            </a:ln>
          </p:spPr>
        </p:cxnSp>
      </p:grpSp>
      <p:sp>
        <p:nvSpPr>
          <p:cNvPr id="13" name="Shape 279"/>
          <p:cNvSpPr txBox="1"/>
          <p:nvPr/>
        </p:nvSpPr>
        <p:spPr>
          <a:xfrm>
            <a:off x="11852275" y="5256202"/>
            <a:ext cx="1669799" cy="93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58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100</a:t>
            </a:r>
          </a:p>
        </p:txBody>
      </p:sp>
      <p:sp>
        <p:nvSpPr>
          <p:cNvPr id="14" name="Shape 263"/>
          <p:cNvSpPr txBox="1"/>
          <p:nvPr/>
        </p:nvSpPr>
        <p:spPr>
          <a:xfrm>
            <a:off x="2624125" y="5314827"/>
            <a:ext cx="4038900" cy="23876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48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x </a:t>
            </a:r>
            <a:r>
              <a:rPr lang="en-US" sz="4800" i="0" u="none" strike="noStrike" cap="none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=</a:t>
            </a:r>
            <a:r>
              <a:rPr lang="en-US" sz="4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48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12.2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48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y</a:t>
            </a:r>
            <a:r>
              <a:rPr lang="en-US" sz="4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4800" i="0" u="none" strike="noStrike" cap="none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=</a:t>
            </a:r>
            <a:r>
              <a:rPr lang="en-US" sz="4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48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14</a:t>
            </a:r>
          </a:p>
          <a:p>
            <a:r>
              <a:rPr lang="en-US" sz="4800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x </a:t>
            </a:r>
            <a:r>
              <a:rPr lang="en-US" sz="4800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=</a:t>
            </a:r>
            <a:r>
              <a:rPr lang="en-US" sz="48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4800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100</a:t>
            </a:r>
          </a:p>
        </p:txBody>
      </p:sp>
    </p:spTree>
    <p:extLst>
      <p:ext uri="{BB962C8B-B14F-4D97-AF65-F5344CB8AC3E}">
        <p14:creationId xmlns:p14="http://schemas.microsoft.com/office/powerpoint/2010/main" val="8049623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Shape 28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Python Variable Name Rules</a:t>
            </a:r>
          </a:p>
        </p:txBody>
      </p:sp>
      <p:sp>
        <p:nvSpPr>
          <p:cNvPr id="286" name="Shape 286"/>
          <p:cNvSpPr txBox="1">
            <a:spLocks noGrp="1"/>
          </p:cNvSpPr>
          <p:nvPr>
            <p:ph type="body" idx="1"/>
          </p:nvPr>
        </p:nvSpPr>
        <p:spPr>
          <a:xfrm>
            <a:off x="812800" y="2133601"/>
            <a:ext cx="14630400" cy="3124200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949706" indent="-571500">
              <a:spcBef>
                <a:spcPts val="0"/>
              </a:spcBef>
              <a:buSzPct val="100000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Must start with a letter or underscore _ </a:t>
            </a:r>
          </a:p>
          <a:p>
            <a:pPr marL="949706" indent="-571500">
              <a:buSzPct val="100000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Must consist of letters, numbers, and underscores</a:t>
            </a:r>
          </a:p>
          <a:p>
            <a:pPr marL="949706" indent="-571500">
              <a:buSzPct val="100000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Case Sensitive</a:t>
            </a:r>
            <a:br>
              <a:rPr lang="en-US" sz="36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</a:br>
            <a:endParaRPr lang="en-US" sz="3600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34291" y="5500691"/>
            <a:ext cx="11551560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FA00"/>
                </a:solidFill>
                <a:latin typeface="Courier" charset="0"/>
                <a:ea typeface="Courier" charset="0"/>
                <a:cs typeface="Courier" charset="0"/>
              </a:rPr>
              <a:t>Good:    </a:t>
            </a:r>
            <a:r>
              <a:rPr lang="en-US" sz="3600" dirty="0">
                <a:solidFill>
                  <a:schemeClr val="bg1"/>
                </a:solidFill>
                <a:latin typeface="Courier" charset="0"/>
                <a:ea typeface="Courier" charset="0"/>
                <a:cs typeface="Courier" charset="0"/>
              </a:rPr>
              <a:t>spam    eggs   spam23    _speed</a:t>
            </a:r>
          </a:p>
          <a:p>
            <a:r>
              <a:rPr lang="en-US" sz="3600" dirty="0">
                <a:solidFill>
                  <a:srgbClr val="FF545A"/>
                </a:solidFill>
                <a:latin typeface="Courier" charset="0"/>
                <a:ea typeface="Courier" charset="0"/>
                <a:cs typeface="Courier" charset="0"/>
              </a:rPr>
              <a:t>Bad:</a:t>
            </a:r>
            <a:r>
              <a:rPr lang="en-US" sz="36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     </a:t>
            </a:r>
            <a:r>
              <a:rPr lang="en-US" sz="3600" dirty="0">
                <a:solidFill>
                  <a:schemeClr val="bg1"/>
                </a:solidFill>
                <a:latin typeface="Courier" charset="0"/>
                <a:ea typeface="Courier" charset="0"/>
                <a:cs typeface="Courier" charset="0"/>
              </a:rPr>
              <a:t>23spam     #sign  var.12</a:t>
            </a:r>
          </a:p>
          <a:p>
            <a:r>
              <a:rPr lang="en-US" sz="3600" dirty="0">
                <a:solidFill>
                  <a:srgbClr val="00FDFF"/>
                </a:solidFill>
                <a:latin typeface="Courier" charset="0"/>
                <a:ea typeface="Courier" charset="0"/>
                <a:cs typeface="Courier" charset="0"/>
              </a:rPr>
              <a:t>Different:    </a:t>
            </a:r>
            <a:r>
              <a:rPr lang="en-US" sz="3600" dirty="0">
                <a:solidFill>
                  <a:schemeClr val="bg1"/>
                </a:solidFill>
                <a:latin typeface="Courier" charset="0"/>
                <a:ea typeface="Courier" charset="0"/>
                <a:cs typeface="Courier" charset="0"/>
              </a:rPr>
              <a:t>spam   Spam   SPAM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Shape 50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78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Mnemonic Variable Names</a:t>
            </a:r>
          </a:p>
        </p:txBody>
      </p:sp>
      <p:sp>
        <p:nvSpPr>
          <p:cNvPr id="507" name="Shape 507"/>
          <p:cNvSpPr txBox="1">
            <a:spLocks noGrp="1"/>
          </p:cNvSpPr>
          <p:nvPr>
            <p:ph type="body" idx="1"/>
          </p:nvPr>
        </p:nvSpPr>
        <p:spPr>
          <a:xfrm>
            <a:off x="812800" y="2133600"/>
            <a:ext cx="14630400" cy="4995863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1104900" marR="0" lvl="0" indent="-60337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Since we programmers are given a choice in how we choose our variable names, there is a bit of </a:t>
            </a:r>
            <a:r>
              <a:rPr lang="en-US" sz="36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best practice</a:t>
            </a:r>
            <a:r>
              <a:rPr lang="en-US" sz="36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</a:p>
          <a:p>
            <a:pPr marL="1104900" marR="0" lvl="0" indent="-603377" algn="l" rtl="0">
              <a:lnSpc>
                <a:spcPct val="100000"/>
              </a:lnSpc>
              <a:spcBef>
                <a:spcPts val="23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We name variables to help us remember what we intend to store in them (</a:t>
            </a:r>
            <a:r>
              <a:rPr lang="en-US" sz="36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r>
              <a:rPr lang="en-US" sz="36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mnemonic</a:t>
            </a:r>
            <a:r>
              <a:rPr lang="en-US" sz="36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= </a:t>
            </a:r>
            <a:r>
              <a:rPr lang="en-US" sz="36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memory aid</a:t>
            </a:r>
            <a:r>
              <a:rPr lang="en-US" sz="36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)</a:t>
            </a:r>
          </a:p>
          <a:p>
            <a:pPr marL="1104900" marR="0" lvl="0" indent="-603377" algn="l" rtl="0">
              <a:lnSpc>
                <a:spcPct val="100000"/>
              </a:lnSpc>
              <a:spcBef>
                <a:spcPts val="23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This can confuse beginning students because well</a:t>
            </a:r>
            <a:r>
              <a:rPr lang="en-US" sz="36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-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named variables often </a:t>
            </a:r>
            <a:r>
              <a:rPr lang="en-US" sz="36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sound</a:t>
            </a:r>
            <a:r>
              <a:rPr lang="en-US" sz="36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so good that they must be keywords</a:t>
            </a:r>
          </a:p>
        </p:txBody>
      </p:sp>
      <p:sp>
        <p:nvSpPr>
          <p:cNvPr id="508" name="Shape 508"/>
          <p:cNvSpPr txBox="1"/>
          <p:nvPr/>
        </p:nvSpPr>
        <p:spPr>
          <a:xfrm>
            <a:off x="3980350" y="7521575"/>
            <a:ext cx="8295300" cy="6603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u="sng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  <a:hlinkClick r:id="rId3"/>
              </a:rPr>
              <a:t>http://en.wikipedia.org/wiki/Mnemonic </a:t>
            </a:r>
          </a:p>
        </p:txBody>
      </p:sp>
    </p:spTree>
    <p:extLst>
      <p:ext uri="{BB962C8B-B14F-4D97-AF65-F5344CB8AC3E}">
        <p14:creationId xmlns:p14="http://schemas.microsoft.com/office/powerpoint/2010/main" val="13509069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Shape 513"/>
          <p:cNvSpPr txBox="1"/>
          <p:nvPr/>
        </p:nvSpPr>
        <p:spPr>
          <a:xfrm>
            <a:off x="1208073" y="1676400"/>
            <a:ext cx="8341499" cy="23367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x1q3z9ocd = 35.0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x1q3z9afd = 12.50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x1q3p9afd = x1q3z9ocd * x1q3z9afd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print(x1q3p9afd)</a:t>
            </a:r>
          </a:p>
        </p:txBody>
      </p:sp>
      <p:sp>
        <p:nvSpPr>
          <p:cNvPr id="514" name="Shape 514"/>
          <p:cNvSpPr txBox="1"/>
          <p:nvPr/>
        </p:nvSpPr>
        <p:spPr>
          <a:xfrm>
            <a:off x="1536700" y="6057900"/>
            <a:ext cx="3860400" cy="1219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8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What </a:t>
            </a:r>
            <a:r>
              <a:rPr lang="en-US" sz="380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is this bit of </a:t>
            </a:r>
            <a:r>
              <a:rPr lang="en-US" sz="38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code doing?</a:t>
            </a:r>
          </a:p>
        </p:txBody>
      </p:sp>
    </p:spTree>
    <p:extLst>
      <p:ext uri="{BB962C8B-B14F-4D97-AF65-F5344CB8AC3E}">
        <p14:creationId xmlns:p14="http://schemas.microsoft.com/office/powerpoint/2010/main" val="15384186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Shape 519"/>
          <p:cNvSpPr txBox="1"/>
          <p:nvPr/>
        </p:nvSpPr>
        <p:spPr>
          <a:xfrm>
            <a:off x="1208073" y="1676400"/>
            <a:ext cx="8341499" cy="23367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x1q3z9ocd = 35.0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x1q3z9afd = 12.50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x1q3p9afd = x1q3z9ocd * x1q3z9afd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print(x1q3p9afd)</a:t>
            </a:r>
          </a:p>
        </p:txBody>
      </p:sp>
      <p:sp>
        <p:nvSpPr>
          <p:cNvPr id="520" name="Shape 520"/>
          <p:cNvSpPr txBox="1"/>
          <p:nvPr/>
        </p:nvSpPr>
        <p:spPr>
          <a:xfrm>
            <a:off x="11531600" y="1676400"/>
            <a:ext cx="2109899" cy="23367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a = 35.0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b = 12.50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c = a * b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print(c)</a:t>
            </a:r>
          </a:p>
        </p:txBody>
      </p:sp>
      <p:sp>
        <p:nvSpPr>
          <p:cNvPr id="521" name="Shape 521"/>
          <p:cNvSpPr txBox="1"/>
          <p:nvPr/>
        </p:nvSpPr>
        <p:spPr>
          <a:xfrm>
            <a:off x="1536700" y="6057900"/>
            <a:ext cx="4186416" cy="1219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8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What </a:t>
            </a:r>
            <a:r>
              <a:rPr lang="en-US" sz="380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are these bits of </a:t>
            </a:r>
            <a:r>
              <a:rPr lang="en-US" sz="38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code doing?</a:t>
            </a:r>
          </a:p>
        </p:txBody>
      </p:sp>
    </p:spTree>
    <p:extLst>
      <p:ext uri="{BB962C8B-B14F-4D97-AF65-F5344CB8AC3E}">
        <p14:creationId xmlns:p14="http://schemas.microsoft.com/office/powerpoint/2010/main" val="14353888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Shape 526"/>
          <p:cNvSpPr txBox="1"/>
          <p:nvPr/>
        </p:nvSpPr>
        <p:spPr>
          <a:xfrm>
            <a:off x="1208073" y="1676400"/>
            <a:ext cx="8341499" cy="23367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x1q3z9ocd = 35.0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x1q3z9afd = 12.50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x1q3p9afd = x1q3z9ocd * x1q3z9afd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print(x1q3p9afd)</a:t>
            </a:r>
          </a:p>
        </p:txBody>
      </p:sp>
      <p:sp>
        <p:nvSpPr>
          <p:cNvPr id="527" name="Shape 527"/>
          <p:cNvSpPr txBox="1"/>
          <p:nvPr/>
        </p:nvSpPr>
        <p:spPr>
          <a:xfrm>
            <a:off x="7137400" y="5499100"/>
            <a:ext cx="5208599" cy="23367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hours = 35.0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rate = 12.50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pay = hours * rate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print(pay)</a:t>
            </a:r>
          </a:p>
        </p:txBody>
      </p:sp>
      <p:sp>
        <p:nvSpPr>
          <p:cNvPr id="528" name="Shape 528"/>
          <p:cNvSpPr txBox="1"/>
          <p:nvPr/>
        </p:nvSpPr>
        <p:spPr>
          <a:xfrm>
            <a:off x="11531600" y="1676400"/>
            <a:ext cx="2109786" cy="2336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a = 35.0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b = 12.50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c = a * b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print(c)</a:t>
            </a:r>
          </a:p>
        </p:txBody>
      </p:sp>
      <p:sp>
        <p:nvSpPr>
          <p:cNvPr id="529" name="Shape 529"/>
          <p:cNvSpPr txBox="1"/>
          <p:nvPr/>
        </p:nvSpPr>
        <p:spPr>
          <a:xfrm>
            <a:off x="1505339" y="6057900"/>
            <a:ext cx="4249136" cy="1219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8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What </a:t>
            </a:r>
            <a:r>
              <a:rPr lang="en-US" sz="380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are these bits of </a:t>
            </a:r>
            <a:r>
              <a:rPr lang="en-US" sz="38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code doing?</a:t>
            </a:r>
          </a:p>
        </p:txBody>
      </p:sp>
    </p:spTree>
    <p:extLst>
      <p:ext uri="{BB962C8B-B14F-4D97-AF65-F5344CB8AC3E}">
        <p14:creationId xmlns:p14="http://schemas.microsoft.com/office/powerpoint/2010/main" val="9723783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Shape 50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Sentences or Lines</a:t>
            </a:r>
          </a:p>
        </p:txBody>
      </p:sp>
      <p:sp>
        <p:nvSpPr>
          <p:cNvPr id="509" name="Shape 509"/>
          <p:cNvSpPr txBox="1"/>
          <p:nvPr/>
        </p:nvSpPr>
        <p:spPr>
          <a:xfrm>
            <a:off x="1554125" y="2730300"/>
            <a:ext cx="4003499" cy="40385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48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x</a:t>
            </a:r>
            <a:r>
              <a:rPr lang="en-US" sz="48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4800" i="0" u="none" strike="noStrike" cap="none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=</a:t>
            </a:r>
            <a:r>
              <a:rPr lang="en-US" sz="48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48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2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48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x</a:t>
            </a:r>
            <a:r>
              <a:rPr lang="en-US" sz="48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4800" i="0" u="none" strike="noStrike" cap="none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=</a:t>
            </a:r>
            <a:r>
              <a:rPr lang="en-US" sz="48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48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x</a:t>
            </a:r>
            <a:r>
              <a:rPr lang="en-US" sz="48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4800" i="0" u="none" strike="noStrike" cap="none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+</a:t>
            </a:r>
            <a:r>
              <a:rPr lang="en-US" sz="48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48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2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48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</a:t>
            </a:r>
            <a:r>
              <a:rPr lang="en-US" sz="4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rint(</a:t>
            </a:r>
            <a:r>
              <a:rPr lang="en-US" sz="48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x</a:t>
            </a:r>
            <a:r>
              <a:rPr lang="en-US" sz="4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</p:txBody>
      </p:sp>
      <p:sp>
        <p:nvSpPr>
          <p:cNvPr id="510" name="Shape 510"/>
          <p:cNvSpPr txBox="1"/>
          <p:nvPr/>
        </p:nvSpPr>
        <p:spPr>
          <a:xfrm>
            <a:off x="1322915" y="7037422"/>
            <a:ext cx="2341499" cy="723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4200" u="none" strike="noStrike" cap="none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Variable</a:t>
            </a:r>
          </a:p>
        </p:txBody>
      </p:sp>
      <p:sp>
        <p:nvSpPr>
          <p:cNvPr id="511" name="Shape 511"/>
          <p:cNvSpPr txBox="1"/>
          <p:nvPr/>
        </p:nvSpPr>
        <p:spPr>
          <a:xfrm>
            <a:off x="4696365" y="7037422"/>
            <a:ext cx="2197200" cy="723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4200" u="none" strike="noStrike" cap="none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Operator</a:t>
            </a:r>
          </a:p>
        </p:txBody>
      </p:sp>
      <p:sp>
        <p:nvSpPr>
          <p:cNvPr id="512" name="Shape 512"/>
          <p:cNvSpPr txBox="1"/>
          <p:nvPr/>
        </p:nvSpPr>
        <p:spPr>
          <a:xfrm>
            <a:off x="8080914" y="7088222"/>
            <a:ext cx="2455889" cy="723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25000"/>
              <a:buFont typeface="Cabin"/>
              <a:buNone/>
            </a:pPr>
            <a:r>
              <a:rPr lang="en-US" sz="4200" u="none" strike="noStrike" cap="none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Constant</a:t>
            </a:r>
          </a:p>
        </p:txBody>
      </p:sp>
      <p:sp>
        <p:nvSpPr>
          <p:cNvPr id="513" name="Shape 513"/>
          <p:cNvSpPr txBox="1"/>
          <p:nvPr/>
        </p:nvSpPr>
        <p:spPr>
          <a:xfrm>
            <a:off x="11589607" y="7103710"/>
            <a:ext cx="3009992" cy="723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42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Function</a:t>
            </a:r>
          </a:p>
        </p:txBody>
      </p:sp>
      <p:sp>
        <p:nvSpPr>
          <p:cNvPr id="514" name="Shape 514"/>
          <p:cNvSpPr txBox="1"/>
          <p:nvPr/>
        </p:nvSpPr>
        <p:spPr>
          <a:xfrm>
            <a:off x="7213600" y="2717800"/>
            <a:ext cx="8807450" cy="40385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54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Assignment </a:t>
            </a:r>
            <a:r>
              <a:rPr lang="en-US" sz="54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</a:t>
            </a:r>
            <a:r>
              <a:rPr lang="en-US" sz="54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tatement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54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Assignment with expression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54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 statement</a:t>
            </a:r>
          </a:p>
        </p:txBody>
      </p:sp>
      <p:cxnSp>
        <p:nvCxnSpPr>
          <p:cNvPr id="515" name="Shape 515"/>
          <p:cNvCxnSpPr/>
          <p:nvPr/>
        </p:nvCxnSpPr>
        <p:spPr>
          <a:xfrm rot="10800000" flipH="1">
            <a:off x="5308600" y="3886262"/>
            <a:ext cx="1330199" cy="17399"/>
          </a:xfrm>
          <a:prstGeom prst="straightConnector1">
            <a:avLst/>
          </a:prstGeom>
          <a:noFill/>
          <a:ln w="63500" cap="rnd" cmpd="sng">
            <a:solidFill>
              <a:schemeClr val="lt1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516" name="Shape 516"/>
          <p:cNvCxnSpPr/>
          <p:nvPr/>
        </p:nvCxnSpPr>
        <p:spPr>
          <a:xfrm rot="10800000" flipH="1">
            <a:off x="5816600" y="4734062"/>
            <a:ext cx="933599" cy="7800"/>
          </a:xfrm>
          <a:prstGeom prst="straightConnector1">
            <a:avLst/>
          </a:prstGeom>
          <a:noFill/>
          <a:ln w="63500" cap="rnd" cmpd="sng">
            <a:solidFill>
              <a:schemeClr val="lt1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517" name="Shape 517"/>
          <p:cNvCxnSpPr/>
          <p:nvPr/>
        </p:nvCxnSpPr>
        <p:spPr>
          <a:xfrm rot="10800000" flipH="1">
            <a:off x="5384800" y="5562662"/>
            <a:ext cx="1330199" cy="17399"/>
          </a:xfrm>
          <a:prstGeom prst="straightConnector1">
            <a:avLst/>
          </a:prstGeom>
          <a:noFill/>
          <a:ln w="63500" cap="rnd" cmpd="sng">
            <a:solidFill>
              <a:schemeClr val="lt1"/>
            </a:solidFill>
            <a:prstDash val="solid"/>
            <a:miter/>
            <a:headEnd type="stealth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13098552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Shape 3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Assignment Statements</a:t>
            </a:r>
          </a:p>
        </p:txBody>
      </p:sp>
      <p:sp>
        <p:nvSpPr>
          <p:cNvPr id="313" name="Shape 313"/>
          <p:cNvSpPr txBox="1">
            <a:spLocks noGrp="1"/>
          </p:cNvSpPr>
          <p:nvPr>
            <p:ph type="body" idx="1"/>
          </p:nvPr>
        </p:nvSpPr>
        <p:spPr>
          <a:xfrm>
            <a:off x="812800" y="2133601"/>
            <a:ext cx="14630400" cy="3143249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bin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We assign a value to a variable using the </a:t>
            </a:r>
            <a:r>
              <a:rPr lang="en-US" sz="3600" u="none" strike="noStrike" cap="none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assignment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statement (=)</a:t>
            </a:r>
          </a:p>
          <a:p>
            <a:pPr marL="457200" marR="0" lvl="0" indent="-457200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SzPct val="100000"/>
              <a:buFont typeface="Cabin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An </a:t>
            </a:r>
            <a:r>
              <a:rPr lang="en-US" sz="3600" u="none" strike="noStrike" cap="none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assignment statement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consists of an </a:t>
            </a:r>
            <a:r>
              <a:rPr lang="en-US" sz="36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expression on the </a:t>
            </a:r>
            <a:br>
              <a:rPr lang="en-US" sz="36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</a:br>
            <a:r>
              <a:rPr lang="en-US" sz="36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right</a:t>
            </a:r>
            <a:r>
              <a:rPr lang="en-US" sz="3600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-</a:t>
            </a:r>
            <a:r>
              <a:rPr lang="en-US" sz="36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hand side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and a </a:t>
            </a:r>
            <a:r>
              <a:rPr lang="en-US" sz="36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variable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to store the result</a:t>
            </a:r>
          </a:p>
        </p:txBody>
      </p:sp>
      <p:sp>
        <p:nvSpPr>
          <p:cNvPr id="314" name="Shape 314"/>
          <p:cNvSpPr txBox="1"/>
          <p:nvPr/>
        </p:nvSpPr>
        <p:spPr>
          <a:xfrm>
            <a:off x="4252109" y="6134100"/>
            <a:ext cx="10078835" cy="914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4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x</a:t>
            </a:r>
            <a:r>
              <a:rPr lang="en-US" sz="4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 3.9 </a:t>
            </a:r>
            <a:r>
              <a:rPr lang="en-US" sz="4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*</a:t>
            </a:r>
            <a:r>
              <a:rPr lang="en-US" sz="4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4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x </a:t>
            </a:r>
            <a:r>
              <a:rPr lang="en-US" sz="4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*</a:t>
            </a:r>
            <a:r>
              <a:rPr lang="en-US" sz="4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( 1 </a:t>
            </a:r>
            <a:r>
              <a:rPr lang="en-US" sz="4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-</a:t>
            </a:r>
            <a:r>
              <a:rPr lang="en-US" sz="4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4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x</a:t>
            </a:r>
            <a:r>
              <a:rPr lang="en-US" sz="4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)</a:t>
            </a:r>
          </a:p>
        </p:txBody>
      </p:sp>
      <p:sp>
        <p:nvSpPr>
          <p:cNvPr id="315" name="Shape 315"/>
          <p:cNvSpPr txBox="1"/>
          <p:nvPr/>
        </p:nvSpPr>
        <p:spPr>
          <a:xfrm>
            <a:off x="5248625" y="6081811"/>
            <a:ext cx="6324599" cy="1066799"/>
          </a:xfrm>
          <a:prstGeom prst="rect">
            <a:avLst/>
          </a:prstGeom>
          <a:noFill/>
          <a:ln w="50800" cap="rnd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0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Shape 320"/>
          <p:cNvSpPr txBox="1"/>
          <p:nvPr/>
        </p:nvSpPr>
        <p:spPr>
          <a:xfrm>
            <a:off x="6362700" y="3397148"/>
            <a:ext cx="8843961" cy="11494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4000" u="none" strike="noStrike" cap="none" dirty="0">
                <a:solidFill>
                  <a:srgbClr val="00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x</a:t>
            </a:r>
            <a:r>
              <a:rPr lang="en-US" sz="4000" u="none" strike="noStrike" cap="none" dirty="0">
                <a:solidFill>
                  <a:srgbClr val="FF00FF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 </a:t>
            </a:r>
            <a:r>
              <a:rPr lang="en-US" sz="4000" u="none" strike="noStrike" cap="none" dirty="0">
                <a:solidFill>
                  <a:srgbClr val="FFFFFF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=</a:t>
            </a:r>
            <a:r>
              <a:rPr lang="en-US" sz="4000" u="none" strike="noStrike" cap="none" dirty="0">
                <a:solidFill>
                  <a:schemeClr val="lt1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 </a:t>
            </a:r>
            <a:r>
              <a:rPr lang="en-US" sz="4000" u="none" strike="noStrike" cap="none" dirty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3.9 *  x  * ( 1  -  x )</a:t>
            </a:r>
          </a:p>
        </p:txBody>
      </p:sp>
      <p:sp>
        <p:nvSpPr>
          <p:cNvPr id="321" name="Shape 321"/>
          <p:cNvSpPr txBox="1"/>
          <p:nvPr/>
        </p:nvSpPr>
        <p:spPr>
          <a:xfrm>
            <a:off x="10668000" y="850900"/>
            <a:ext cx="5016500" cy="1270000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490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49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0.6</a:t>
            </a:r>
          </a:p>
        </p:txBody>
      </p:sp>
      <p:sp>
        <p:nvSpPr>
          <p:cNvPr id="322" name="Shape 322"/>
          <p:cNvSpPr txBox="1"/>
          <p:nvPr/>
        </p:nvSpPr>
        <p:spPr>
          <a:xfrm>
            <a:off x="9813925" y="1047750"/>
            <a:ext cx="444500" cy="8635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52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x</a:t>
            </a:r>
          </a:p>
        </p:txBody>
      </p:sp>
      <p:sp>
        <p:nvSpPr>
          <p:cNvPr id="323" name="Shape 323"/>
          <p:cNvSpPr txBox="1"/>
          <p:nvPr/>
        </p:nvSpPr>
        <p:spPr>
          <a:xfrm>
            <a:off x="581025" y="6354649"/>
            <a:ext cx="7724775" cy="1663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600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The r</a:t>
            </a:r>
            <a:r>
              <a:rPr lang="en-US" sz="36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ight side is an expression. </a:t>
            </a:r>
            <a:br>
              <a:rPr lang="en-US" sz="36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</a:br>
            <a:r>
              <a:rPr lang="en-US" sz="3600" u="none" strike="noStrike" cap="none" dirty="0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Once</a:t>
            </a:r>
            <a:r>
              <a:rPr lang="en-US" sz="3600" dirty="0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3600" u="none" strike="noStrike" cap="none" dirty="0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the expression is evaluated,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36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the result is placed in (assigned to) x.</a:t>
            </a:r>
          </a:p>
        </p:txBody>
      </p:sp>
      <p:sp>
        <p:nvSpPr>
          <p:cNvPr id="324" name="Shape 324"/>
          <p:cNvSpPr txBox="1"/>
          <p:nvPr/>
        </p:nvSpPr>
        <p:spPr>
          <a:xfrm>
            <a:off x="9423511" y="3086048"/>
            <a:ext cx="900000" cy="622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0.6</a:t>
            </a:r>
          </a:p>
        </p:txBody>
      </p:sp>
      <p:sp>
        <p:nvSpPr>
          <p:cNvPr id="325" name="Shape 325"/>
          <p:cNvSpPr txBox="1"/>
          <p:nvPr/>
        </p:nvSpPr>
        <p:spPr>
          <a:xfrm>
            <a:off x="13244725" y="3192011"/>
            <a:ext cx="1063200" cy="622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0.6</a:t>
            </a:r>
          </a:p>
        </p:txBody>
      </p:sp>
      <p:cxnSp>
        <p:nvCxnSpPr>
          <p:cNvPr id="326" name="Shape 326"/>
          <p:cNvCxnSpPr/>
          <p:nvPr/>
        </p:nvCxnSpPr>
        <p:spPr>
          <a:xfrm flipV="1">
            <a:off x="10100344" y="2129110"/>
            <a:ext cx="606425" cy="956938"/>
          </a:xfrm>
          <a:prstGeom prst="straightConnector1">
            <a:avLst/>
          </a:prstGeom>
          <a:noFill/>
          <a:ln w="63500" cap="rnd" cmpd="sng">
            <a:solidFill>
              <a:schemeClr val="lt1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27" name="Shape 327"/>
          <p:cNvCxnSpPr/>
          <p:nvPr/>
        </p:nvCxnSpPr>
        <p:spPr>
          <a:xfrm flipH="1" flipV="1">
            <a:off x="11739325" y="2129111"/>
            <a:ext cx="1696621" cy="1147467"/>
          </a:xfrm>
          <a:prstGeom prst="straightConnector1">
            <a:avLst/>
          </a:prstGeom>
          <a:noFill/>
          <a:ln w="63500" cap="rnd" cmpd="sng">
            <a:solidFill>
              <a:schemeClr val="lt1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328" name="Shape 328"/>
          <p:cNvSpPr txBox="1"/>
          <p:nvPr/>
        </p:nvSpPr>
        <p:spPr>
          <a:xfrm>
            <a:off x="12150725" y="5054600"/>
            <a:ext cx="1063200" cy="622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0.4</a:t>
            </a:r>
          </a:p>
        </p:txBody>
      </p:sp>
      <p:cxnSp>
        <p:nvCxnSpPr>
          <p:cNvPr id="329" name="Shape 329"/>
          <p:cNvCxnSpPr/>
          <p:nvPr/>
        </p:nvCxnSpPr>
        <p:spPr>
          <a:xfrm flipH="1" flipV="1">
            <a:off x="8085136" y="4457799"/>
            <a:ext cx="2393950" cy="2117626"/>
          </a:xfrm>
          <a:prstGeom prst="straightConnector1">
            <a:avLst/>
          </a:prstGeom>
          <a:noFill/>
          <a:ln w="63500" cap="rnd" cmpd="sng">
            <a:solidFill>
              <a:srgbClr val="FF99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30" name="Shape 330"/>
          <p:cNvCxnSpPr>
            <a:stCxn id="332" idx="0"/>
          </p:cNvCxnSpPr>
          <p:nvPr/>
        </p:nvCxnSpPr>
        <p:spPr>
          <a:xfrm flipH="1" flipV="1">
            <a:off x="9988916" y="4457799"/>
            <a:ext cx="993034" cy="2117626"/>
          </a:xfrm>
          <a:prstGeom prst="straightConnector1">
            <a:avLst/>
          </a:prstGeom>
          <a:noFill/>
          <a:ln w="63500" cap="rnd" cmpd="sng">
            <a:solidFill>
              <a:srgbClr val="FF99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332" name="Shape 332"/>
          <p:cNvSpPr txBox="1"/>
          <p:nvPr/>
        </p:nvSpPr>
        <p:spPr>
          <a:xfrm>
            <a:off x="10115550" y="6575425"/>
            <a:ext cx="1732800" cy="622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0.936</a:t>
            </a:r>
          </a:p>
        </p:txBody>
      </p:sp>
      <p:cxnSp>
        <p:nvCxnSpPr>
          <p:cNvPr id="333" name="Shape 333"/>
          <p:cNvCxnSpPr/>
          <p:nvPr/>
        </p:nvCxnSpPr>
        <p:spPr>
          <a:xfrm rot="10800000" flipH="1">
            <a:off x="13166725" y="4580012"/>
            <a:ext cx="485699" cy="485699"/>
          </a:xfrm>
          <a:prstGeom prst="straightConnector1">
            <a:avLst/>
          </a:prstGeom>
          <a:noFill/>
          <a:ln w="63500" cap="rnd" cmpd="sng">
            <a:solidFill>
              <a:srgbClr val="FF99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34" name="Shape 334"/>
          <p:cNvCxnSpPr/>
          <p:nvPr/>
        </p:nvCxnSpPr>
        <p:spPr>
          <a:xfrm rot="10800000">
            <a:off x="11902974" y="4457799"/>
            <a:ext cx="520800" cy="660300"/>
          </a:xfrm>
          <a:prstGeom prst="straightConnector1">
            <a:avLst/>
          </a:prstGeom>
          <a:noFill/>
          <a:ln w="63500" cap="rnd" cmpd="sng">
            <a:solidFill>
              <a:srgbClr val="FF99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335" name="Shape 335"/>
          <p:cNvSpPr txBox="1"/>
          <p:nvPr/>
        </p:nvSpPr>
        <p:spPr>
          <a:xfrm>
            <a:off x="581025" y="1085850"/>
            <a:ext cx="6578599" cy="1143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 variable is a memory location used to store a value (</a:t>
            </a:r>
            <a:r>
              <a:rPr lang="en-US" sz="3600" u="none" strike="noStrike" cap="none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0.6</a:t>
            </a:r>
            <a:r>
              <a:rPr lang="en-US" sz="36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)</a:t>
            </a:r>
          </a:p>
        </p:txBody>
      </p:sp>
      <p:cxnSp>
        <p:nvCxnSpPr>
          <p:cNvPr id="24" name="Shape 331"/>
          <p:cNvCxnSpPr/>
          <p:nvPr/>
        </p:nvCxnSpPr>
        <p:spPr>
          <a:xfrm flipV="1">
            <a:off x="11453192" y="5676799"/>
            <a:ext cx="1075640" cy="898626"/>
          </a:xfrm>
          <a:prstGeom prst="straightConnector1">
            <a:avLst/>
          </a:prstGeom>
          <a:noFill/>
          <a:ln w="63500" cap="rnd" cmpd="sng">
            <a:solidFill>
              <a:srgbClr val="FF9900"/>
            </a:solidFill>
            <a:prstDash val="solid"/>
            <a:miter/>
            <a:headEnd type="stealth" w="med" len="med"/>
            <a:tailEnd type="none" w="med" len="med"/>
          </a:ln>
        </p:spPr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Shape 320"/>
          <p:cNvSpPr txBox="1"/>
          <p:nvPr/>
        </p:nvSpPr>
        <p:spPr>
          <a:xfrm>
            <a:off x="6362700" y="3397148"/>
            <a:ext cx="8843961" cy="11494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4000" u="none" strike="noStrike" cap="none" dirty="0">
                <a:solidFill>
                  <a:srgbClr val="00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x</a:t>
            </a:r>
            <a:r>
              <a:rPr lang="en-US" sz="4000" u="none" strike="noStrike" cap="none" dirty="0">
                <a:solidFill>
                  <a:srgbClr val="FF00FF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 </a:t>
            </a:r>
            <a:r>
              <a:rPr lang="en-US" sz="4000" u="none" strike="noStrike" cap="none" dirty="0">
                <a:solidFill>
                  <a:srgbClr val="FFFFFF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=</a:t>
            </a:r>
            <a:r>
              <a:rPr lang="en-US" sz="4000" u="none" strike="noStrike" cap="none" dirty="0">
                <a:solidFill>
                  <a:schemeClr val="lt1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 </a:t>
            </a:r>
            <a:r>
              <a:rPr lang="en-US" sz="4000" u="none" strike="noStrike" cap="none" dirty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3.9 *  x  * ( 1  -  x )</a:t>
            </a:r>
          </a:p>
        </p:txBody>
      </p:sp>
      <p:sp>
        <p:nvSpPr>
          <p:cNvPr id="321" name="Shape 321"/>
          <p:cNvSpPr txBox="1"/>
          <p:nvPr/>
        </p:nvSpPr>
        <p:spPr>
          <a:xfrm>
            <a:off x="10668000" y="850900"/>
            <a:ext cx="5016500" cy="1270000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chemeClr val="lt1"/>
              </a:buClr>
              <a:buSzPct val="25000"/>
            </a:pPr>
            <a:r>
              <a:rPr lang="en-US" sz="49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0.6    0.936</a:t>
            </a:r>
          </a:p>
        </p:txBody>
      </p:sp>
      <p:sp>
        <p:nvSpPr>
          <p:cNvPr id="322" name="Shape 322"/>
          <p:cNvSpPr txBox="1"/>
          <p:nvPr/>
        </p:nvSpPr>
        <p:spPr>
          <a:xfrm>
            <a:off x="9813925" y="1047750"/>
            <a:ext cx="444500" cy="8635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52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x</a:t>
            </a:r>
          </a:p>
        </p:txBody>
      </p:sp>
      <p:sp>
        <p:nvSpPr>
          <p:cNvPr id="328" name="Shape 328"/>
          <p:cNvSpPr txBox="1"/>
          <p:nvPr/>
        </p:nvSpPr>
        <p:spPr>
          <a:xfrm>
            <a:off x="12150725" y="5054600"/>
            <a:ext cx="1063200" cy="622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0.4</a:t>
            </a:r>
          </a:p>
        </p:txBody>
      </p:sp>
      <p:cxnSp>
        <p:nvCxnSpPr>
          <p:cNvPr id="331" name="Shape 331"/>
          <p:cNvCxnSpPr/>
          <p:nvPr/>
        </p:nvCxnSpPr>
        <p:spPr>
          <a:xfrm flipV="1">
            <a:off x="11453192" y="5676799"/>
            <a:ext cx="1075640" cy="898626"/>
          </a:xfrm>
          <a:prstGeom prst="straightConnector1">
            <a:avLst/>
          </a:prstGeom>
          <a:noFill/>
          <a:ln w="63500" cap="rnd" cmpd="sng">
            <a:solidFill>
              <a:srgbClr val="FF99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332" name="Shape 332"/>
          <p:cNvSpPr txBox="1"/>
          <p:nvPr/>
        </p:nvSpPr>
        <p:spPr>
          <a:xfrm>
            <a:off x="10115550" y="6575425"/>
            <a:ext cx="1732800" cy="622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0.936</a:t>
            </a:r>
          </a:p>
        </p:txBody>
      </p:sp>
      <p:cxnSp>
        <p:nvCxnSpPr>
          <p:cNvPr id="333" name="Shape 333"/>
          <p:cNvCxnSpPr/>
          <p:nvPr/>
        </p:nvCxnSpPr>
        <p:spPr>
          <a:xfrm rot="10800000" flipH="1">
            <a:off x="13166725" y="4580012"/>
            <a:ext cx="485699" cy="485699"/>
          </a:xfrm>
          <a:prstGeom prst="straightConnector1">
            <a:avLst/>
          </a:prstGeom>
          <a:noFill/>
          <a:ln w="63500" cap="rnd" cmpd="sng">
            <a:solidFill>
              <a:srgbClr val="FF99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34" name="Shape 334"/>
          <p:cNvCxnSpPr/>
          <p:nvPr/>
        </p:nvCxnSpPr>
        <p:spPr>
          <a:xfrm rot="10800000">
            <a:off x="11902974" y="4457799"/>
            <a:ext cx="520800" cy="660300"/>
          </a:xfrm>
          <a:prstGeom prst="straightConnector1">
            <a:avLst/>
          </a:prstGeom>
          <a:noFill/>
          <a:ln w="63500" cap="rnd" cmpd="sng">
            <a:solidFill>
              <a:srgbClr val="FF99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18" name="Shape 348"/>
          <p:cNvCxnSpPr/>
          <p:nvPr/>
        </p:nvCxnSpPr>
        <p:spPr>
          <a:xfrm flipH="1">
            <a:off x="10944311" y="1039812"/>
            <a:ext cx="763500" cy="885900"/>
          </a:xfrm>
          <a:prstGeom prst="straightConnector1">
            <a:avLst/>
          </a:prstGeom>
          <a:noFill/>
          <a:ln w="63500" cap="rnd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19" name="Shape 349"/>
          <p:cNvCxnSpPr/>
          <p:nvPr/>
        </p:nvCxnSpPr>
        <p:spPr>
          <a:xfrm>
            <a:off x="10944225" y="1022350"/>
            <a:ext cx="572999" cy="798600"/>
          </a:xfrm>
          <a:prstGeom prst="straightConnector1">
            <a:avLst/>
          </a:prstGeom>
          <a:noFill/>
          <a:ln w="63500" cap="rnd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20" name="Shape 343"/>
          <p:cNvSpPr txBox="1"/>
          <p:nvPr/>
        </p:nvSpPr>
        <p:spPr>
          <a:xfrm>
            <a:off x="618357" y="5851475"/>
            <a:ext cx="7663862" cy="20701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200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The r</a:t>
            </a:r>
            <a:r>
              <a:rPr lang="en-US" sz="32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ight side is an expression. 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3200" u="none" strike="noStrike" cap="none" dirty="0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Once the expression is evaluated,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32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the result is placed in (assigned to) the variable on the left side (i.e., x).</a:t>
            </a:r>
          </a:p>
        </p:txBody>
      </p:sp>
      <p:sp>
        <p:nvSpPr>
          <p:cNvPr id="21" name="Shape 346"/>
          <p:cNvSpPr txBox="1"/>
          <p:nvPr/>
        </p:nvSpPr>
        <p:spPr>
          <a:xfrm>
            <a:off x="581025" y="850900"/>
            <a:ext cx="7504111" cy="2159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 variable is a memory location used to store a value.  The value stored in a variable can be updated by replacing the old value (</a:t>
            </a:r>
            <a:r>
              <a:rPr lang="en-US" sz="3200" u="none" strike="noStrike" cap="none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0.6</a:t>
            </a:r>
            <a:r>
              <a:rPr lang="en-US" sz="32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) with a new value </a:t>
            </a:r>
            <a:r>
              <a:rPr lang="en-US" sz="32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(</a:t>
            </a:r>
            <a:r>
              <a:rPr lang="en-US" sz="3200" u="none" strike="noStrike" cap="none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0.936</a:t>
            </a:r>
            <a:r>
              <a:rPr lang="en-US" sz="32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).</a:t>
            </a:r>
            <a:endParaRPr lang="en-US" sz="3200" u="none" strike="noStrike" cap="none" dirty="0">
              <a:solidFill>
                <a:srgbClr val="00FF00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sp>
        <p:nvSpPr>
          <p:cNvPr id="33" name="Shape 324"/>
          <p:cNvSpPr txBox="1"/>
          <p:nvPr/>
        </p:nvSpPr>
        <p:spPr>
          <a:xfrm>
            <a:off x="9423511" y="3086048"/>
            <a:ext cx="900000" cy="622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0.6</a:t>
            </a:r>
          </a:p>
        </p:txBody>
      </p:sp>
      <p:sp>
        <p:nvSpPr>
          <p:cNvPr id="34" name="Shape 325"/>
          <p:cNvSpPr txBox="1"/>
          <p:nvPr/>
        </p:nvSpPr>
        <p:spPr>
          <a:xfrm>
            <a:off x="13244725" y="3192011"/>
            <a:ext cx="1063200" cy="622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0.6</a:t>
            </a:r>
          </a:p>
        </p:txBody>
      </p:sp>
      <p:cxnSp>
        <p:nvCxnSpPr>
          <p:cNvPr id="35" name="Shape 326"/>
          <p:cNvCxnSpPr/>
          <p:nvPr/>
        </p:nvCxnSpPr>
        <p:spPr>
          <a:xfrm flipV="1">
            <a:off x="10100344" y="2129110"/>
            <a:ext cx="606425" cy="956938"/>
          </a:xfrm>
          <a:prstGeom prst="straightConnector1">
            <a:avLst/>
          </a:prstGeom>
          <a:noFill/>
          <a:ln w="63500" cap="rnd" cmpd="sng">
            <a:solidFill>
              <a:schemeClr val="lt1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6" name="Shape 327"/>
          <p:cNvCxnSpPr/>
          <p:nvPr/>
        </p:nvCxnSpPr>
        <p:spPr>
          <a:xfrm flipH="1" flipV="1">
            <a:off x="11739325" y="2129111"/>
            <a:ext cx="1696621" cy="1147467"/>
          </a:xfrm>
          <a:prstGeom prst="straightConnector1">
            <a:avLst/>
          </a:prstGeom>
          <a:noFill/>
          <a:ln w="63500" cap="rnd" cmpd="sng">
            <a:solidFill>
              <a:schemeClr val="lt1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7" name="Shape 329"/>
          <p:cNvCxnSpPr/>
          <p:nvPr/>
        </p:nvCxnSpPr>
        <p:spPr>
          <a:xfrm flipH="1" flipV="1">
            <a:off x="8085136" y="4457799"/>
            <a:ext cx="2393950" cy="2117626"/>
          </a:xfrm>
          <a:prstGeom prst="straightConnector1">
            <a:avLst/>
          </a:prstGeom>
          <a:noFill/>
          <a:ln w="63500" cap="rnd" cmpd="sng">
            <a:solidFill>
              <a:srgbClr val="FF99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8" name="Shape 330"/>
          <p:cNvCxnSpPr/>
          <p:nvPr/>
        </p:nvCxnSpPr>
        <p:spPr>
          <a:xfrm flipH="1" flipV="1">
            <a:off x="9988916" y="4457799"/>
            <a:ext cx="993034" cy="2117626"/>
          </a:xfrm>
          <a:prstGeom prst="straightConnector1">
            <a:avLst/>
          </a:prstGeom>
          <a:noFill/>
          <a:ln w="63500" cap="rnd" cmpd="sng">
            <a:solidFill>
              <a:srgbClr val="FF9900"/>
            </a:solidFill>
            <a:prstDash val="solid"/>
            <a:miter/>
            <a:headEnd type="stealth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3220235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7200" dirty="0">
                <a:solidFill>
                  <a:srgbClr val="FFD966"/>
                </a:solidFill>
              </a:rPr>
              <a:t>Expressions</a:t>
            </a:r>
            <a:r>
              <a:rPr lang="is-IS" sz="7200" dirty="0">
                <a:solidFill>
                  <a:srgbClr val="FFD966"/>
                </a:solidFill>
              </a:rPr>
              <a:t>…</a:t>
            </a:r>
            <a:endParaRPr lang="en-US" sz="7200" dirty="0">
              <a:solidFill>
                <a:srgbClr val="FFD9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9790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Shape 35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Numeric Expressions</a:t>
            </a:r>
          </a:p>
        </p:txBody>
      </p:sp>
      <p:sp>
        <p:nvSpPr>
          <p:cNvPr id="355" name="Shape 355"/>
          <p:cNvSpPr txBox="1">
            <a:spLocks noGrp="1"/>
          </p:cNvSpPr>
          <p:nvPr>
            <p:ph type="body" idx="1"/>
          </p:nvPr>
        </p:nvSpPr>
        <p:spPr>
          <a:xfrm>
            <a:off x="812800" y="2133600"/>
            <a:ext cx="9036050" cy="6034087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749300" marR="0" lvl="0" indent="-37109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Because of the lack of mathematical symbols on computer keyboards - we use </a:t>
            </a:r>
            <a:r>
              <a:rPr lang="en-US" sz="36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computer-speak</a:t>
            </a:r>
            <a:r>
              <a:rPr lang="en-US" sz="36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to express the classic math operations</a:t>
            </a:r>
          </a:p>
          <a:p>
            <a:pPr marL="749300" marR="0" lvl="0" indent="-3710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Asterisk is multiplication</a:t>
            </a:r>
          </a:p>
          <a:p>
            <a:pPr marL="749300" marR="0" lvl="0" indent="-3710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Exponentiation (raise to a power) looks different than in math</a:t>
            </a:r>
          </a:p>
        </p:txBody>
      </p:sp>
      <p:graphicFrame>
        <p:nvGraphicFramePr>
          <p:cNvPr id="356" name="Shape 356"/>
          <p:cNvGraphicFramePr/>
          <p:nvPr>
            <p:extLst>
              <p:ext uri="{D42A27DB-BD31-4B8C-83A1-F6EECF244321}">
                <p14:modId xmlns:p14="http://schemas.microsoft.com/office/powerpoint/2010/main" val="1444946014"/>
              </p:ext>
            </p:extLst>
          </p:nvPr>
        </p:nvGraphicFramePr>
        <p:xfrm>
          <a:off x="10337800" y="2289175"/>
          <a:ext cx="5025250" cy="5567275"/>
        </p:xfrm>
        <a:graphic>
          <a:graphicData uri="http://schemas.openxmlformats.org/drawingml/2006/table">
            <a:tbl>
              <a:tblPr>
                <a:noFill/>
                <a:tableStyleId>{54014B03-8F40-49A2-A0EB-D18ED94CC971}</a:tableStyleId>
              </a:tblPr>
              <a:tblGrid>
                <a:gridCol w="2398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26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9532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FFFF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3200" b="0" i="0" u="none">
                          <a:solidFill>
                            <a:srgbClr val="00FFFF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Operator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3200" b="0" i="0" u="none">
                          <a:solidFill>
                            <a:schemeClr val="lt1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Operation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>
                        <a:alpha val="49411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532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FFFF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3100" b="0" i="0" u="none">
                          <a:solidFill>
                            <a:srgbClr val="00FFFF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+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3100" b="0" i="0" u="none">
                          <a:solidFill>
                            <a:schemeClr val="lt1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Addition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532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FFFF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3100" b="0" i="0" u="none">
                          <a:solidFill>
                            <a:srgbClr val="00FFFF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-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3100" b="0" i="0" u="none">
                          <a:solidFill>
                            <a:schemeClr val="lt1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Subtraction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532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FFFF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3100" b="0" i="0" u="none">
                          <a:solidFill>
                            <a:srgbClr val="00FFFF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*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3100" b="0" i="0" u="none">
                          <a:solidFill>
                            <a:schemeClr val="lt1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Multiplication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532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FFFF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3100" b="0" i="0" u="none">
                          <a:solidFill>
                            <a:srgbClr val="00FFFF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/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3100" b="0" i="0" u="none">
                          <a:solidFill>
                            <a:schemeClr val="lt1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Division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9532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FFFF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3100" b="0" i="0" u="none">
                          <a:solidFill>
                            <a:srgbClr val="00FFFF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**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3100" b="0" i="0" u="none">
                          <a:solidFill>
                            <a:schemeClr val="lt1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Power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9532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FFFF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3100" b="0" i="0" u="none">
                          <a:solidFill>
                            <a:srgbClr val="00FFFF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%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3100" b="0" i="0" u="none" dirty="0">
                          <a:solidFill>
                            <a:schemeClr val="lt1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Remainder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Shape 361"/>
          <p:cNvSpPr txBox="1"/>
          <p:nvPr/>
        </p:nvSpPr>
        <p:spPr>
          <a:xfrm>
            <a:off x="1727200" y="2230157"/>
            <a:ext cx="4460999" cy="5308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xx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 2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xx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xx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+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2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print(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xx</a:t>
            </a:r>
            <a:r>
              <a:rPr lang="en-US" sz="30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000" i="0" u="none" strike="noStrike" cap="none" dirty="0">
              <a:solidFill>
                <a:srgbClr val="00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4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0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yy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 440 </a:t>
            </a: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*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12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print(</a:t>
            </a:r>
            <a:r>
              <a:rPr lang="en-US" sz="30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yy</a:t>
            </a:r>
            <a:r>
              <a:rPr lang="en-US" sz="30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000" i="0" u="none" strike="noStrike" cap="none" dirty="0">
              <a:solidFill>
                <a:srgbClr val="00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5280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0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zz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30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yy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/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1000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print(</a:t>
            </a:r>
            <a:r>
              <a:rPr lang="en-US" sz="3000" i="0" u="none" strike="noStrike" cap="none" dirty="0" err="1">
                <a:solidFill>
                  <a:srgbClr val="00FA00"/>
                </a:solidFill>
                <a:latin typeface="Courier"/>
                <a:ea typeface="Courier"/>
                <a:cs typeface="Courier"/>
                <a:sym typeface="Courier New"/>
              </a:rPr>
              <a:t>zz</a:t>
            </a:r>
            <a:r>
              <a:rPr lang="en-US" sz="30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0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5.28</a:t>
            </a:r>
          </a:p>
        </p:txBody>
      </p:sp>
      <p:sp>
        <p:nvSpPr>
          <p:cNvPr id="362" name="Shape 362"/>
          <p:cNvSpPr txBox="1"/>
          <p:nvPr/>
        </p:nvSpPr>
        <p:spPr>
          <a:xfrm>
            <a:off x="7073900" y="2298700"/>
            <a:ext cx="4026600" cy="32258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jj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 23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0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kk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30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jj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% 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5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print(</a:t>
            </a:r>
            <a:r>
              <a:rPr lang="en-US" sz="30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kk</a:t>
            </a:r>
            <a:r>
              <a:rPr lang="en-US" sz="30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000" i="0" u="none" strike="noStrike" cap="none" dirty="0">
              <a:solidFill>
                <a:srgbClr val="00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C000"/>
                </a:solidFill>
                <a:latin typeface="Courier"/>
                <a:ea typeface="Courier"/>
                <a:cs typeface="Courier"/>
                <a:sym typeface="Courier New"/>
              </a:rPr>
              <a:t>3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print(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4 </a:t>
            </a: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**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3</a:t>
            </a:r>
            <a:r>
              <a:rPr lang="en-US" sz="30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0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64</a:t>
            </a:r>
          </a:p>
        </p:txBody>
      </p:sp>
      <p:graphicFrame>
        <p:nvGraphicFramePr>
          <p:cNvPr id="363" name="Shape 363"/>
          <p:cNvGraphicFramePr/>
          <p:nvPr/>
        </p:nvGraphicFramePr>
        <p:xfrm>
          <a:off x="11783875" y="2965450"/>
          <a:ext cx="3752000" cy="4556125"/>
        </p:xfrm>
        <a:graphic>
          <a:graphicData uri="http://schemas.openxmlformats.org/drawingml/2006/table">
            <a:tbl>
              <a:tblPr>
                <a:noFill/>
                <a:tableStyleId>{54014B03-8F40-49A2-A0EB-D18ED94CC971}</a:tableStyleId>
              </a:tblPr>
              <a:tblGrid>
                <a:gridCol w="187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508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FFFF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2400" b="0" i="0" u="none">
                          <a:solidFill>
                            <a:srgbClr val="00FFFF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Operator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2400" b="0" i="0" u="none">
                          <a:solidFill>
                            <a:schemeClr val="lt1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Operation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>
                        <a:alpha val="49411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08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FFFF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2300" b="0" i="0" u="none">
                          <a:solidFill>
                            <a:srgbClr val="00FFFF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+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2300" b="0" i="0" u="none">
                          <a:solidFill>
                            <a:schemeClr val="lt1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Addition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08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FFFF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2300" b="0" i="0" u="none">
                          <a:solidFill>
                            <a:srgbClr val="00FFFF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-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2300" b="0" i="0" u="none">
                          <a:solidFill>
                            <a:schemeClr val="lt1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Subtraction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08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FFFF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2300" b="0" i="0" u="none">
                          <a:solidFill>
                            <a:srgbClr val="00FFFF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*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2300" b="0" i="0" u="none">
                          <a:solidFill>
                            <a:schemeClr val="lt1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Multiplication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08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FFFF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2300" b="0" i="0" u="none">
                          <a:solidFill>
                            <a:srgbClr val="00FFFF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/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2300" b="0" i="0" u="none">
                          <a:solidFill>
                            <a:schemeClr val="lt1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Division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08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FFFF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2300" b="0" i="0" u="none">
                          <a:solidFill>
                            <a:srgbClr val="00FFFF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**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2300" b="0" i="0" u="none">
                          <a:solidFill>
                            <a:schemeClr val="lt1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Power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508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FFFF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2300" b="0" i="0" u="none">
                          <a:solidFill>
                            <a:srgbClr val="00FFFF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%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2300" b="0" i="0" u="none">
                          <a:solidFill>
                            <a:schemeClr val="lt1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Remainder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cxnSp>
        <p:nvCxnSpPr>
          <p:cNvPr id="364" name="Shape 364"/>
          <p:cNvCxnSpPr/>
          <p:nvPr/>
        </p:nvCxnSpPr>
        <p:spPr>
          <a:xfrm>
            <a:off x="8432800" y="6225788"/>
            <a:ext cx="12699" cy="595311"/>
          </a:xfrm>
          <a:prstGeom prst="straightConnector1">
            <a:avLst/>
          </a:prstGeom>
          <a:noFill/>
          <a:ln w="25400" cap="rnd" cmpd="sng">
            <a:solidFill>
              <a:schemeClr val="lt1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365" name="Shape 365"/>
          <p:cNvCxnSpPr/>
          <p:nvPr/>
        </p:nvCxnSpPr>
        <p:spPr>
          <a:xfrm rot="10800000" flipH="1">
            <a:off x="8432800" y="6210300"/>
            <a:ext cx="2035175" cy="25399"/>
          </a:xfrm>
          <a:prstGeom prst="straightConnector1">
            <a:avLst/>
          </a:prstGeom>
          <a:noFill/>
          <a:ln w="25400" cap="rnd" cmpd="sng">
            <a:solidFill>
              <a:schemeClr val="lt1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366" name="Shape 366"/>
          <p:cNvSpPr txBox="1"/>
          <p:nvPr/>
        </p:nvSpPr>
        <p:spPr>
          <a:xfrm>
            <a:off x="7807325" y="6273800"/>
            <a:ext cx="342899" cy="6222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5</a:t>
            </a:r>
          </a:p>
        </p:txBody>
      </p:sp>
      <p:sp>
        <p:nvSpPr>
          <p:cNvPr id="367" name="Shape 367"/>
          <p:cNvSpPr txBox="1"/>
          <p:nvPr/>
        </p:nvSpPr>
        <p:spPr>
          <a:xfrm>
            <a:off x="8572500" y="6273800"/>
            <a:ext cx="571500" cy="6222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23</a:t>
            </a:r>
          </a:p>
        </p:txBody>
      </p:sp>
      <p:sp>
        <p:nvSpPr>
          <p:cNvPr id="368" name="Shape 368"/>
          <p:cNvSpPr txBox="1"/>
          <p:nvPr/>
        </p:nvSpPr>
        <p:spPr>
          <a:xfrm>
            <a:off x="8816975" y="5605462"/>
            <a:ext cx="1100136" cy="6222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4 R 3</a:t>
            </a:r>
          </a:p>
        </p:txBody>
      </p:sp>
      <p:sp>
        <p:nvSpPr>
          <p:cNvPr id="369" name="Shape 369"/>
          <p:cNvSpPr txBox="1"/>
          <p:nvPr/>
        </p:nvSpPr>
        <p:spPr>
          <a:xfrm>
            <a:off x="8572500" y="6731000"/>
            <a:ext cx="571500" cy="6222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20</a:t>
            </a:r>
          </a:p>
        </p:txBody>
      </p:sp>
      <p:cxnSp>
        <p:nvCxnSpPr>
          <p:cNvPr id="370" name="Shape 370"/>
          <p:cNvCxnSpPr/>
          <p:nvPr/>
        </p:nvCxnSpPr>
        <p:spPr>
          <a:xfrm>
            <a:off x="8496300" y="7440611"/>
            <a:ext cx="584200" cy="0"/>
          </a:xfrm>
          <a:prstGeom prst="straightConnector1">
            <a:avLst/>
          </a:prstGeom>
          <a:noFill/>
          <a:ln w="25400" cap="rnd" cmpd="sng">
            <a:solidFill>
              <a:schemeClr val="lt1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371" name="Shape 371"/>
          <p:cNvSpPr txBox="1"/>
          <p:nvPr/>
        </p:nvSpPr>
        <p:spPr>
          <a:xfrm>
            <a:off x="8801100" y="7505700"/>
            <a:ext cx="342899" cy="6222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FFC0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3</a:t>
            </a:r>
          </a:p>
        </p:txBody>
      </p:sp>
      <p:sp>
        <p:nvSpPr>
          <p:cNvPr id="372" name="Shape 37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Numeric Expressions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Shape 37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Order of Evaluation</a:t>
            </a:r>
          </a:p>
        </p:txBody>
      </p:sp>
      <p:sp>
        <p:nvSpPr>
          <p:cNvPr id="378" name="Shape 378"/>
          <p:cNvSpPr txBox="1">
            <a:spLocks noGrp="1"/>
          </p:cNvSpPr>
          <p:nvPr>
            <p:ph type="body" idx="1"/>
          </p:nvPr>
        </p:nvSpPr>
        <p:spPr>
          <a:xfrm>
            <a:off x="812800" y="2133600"/>
            <a:ext cx="14630400" cy="4000499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749300" marR="0" lvl="0" indent="-37109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When we string operators together - Python must know which one to do first</a:t>
            </a:r>
          </a:p>
          <a:p>
            <a:pPr marL="749300" marR="0" lvl="0" indent="-3710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This is called </a:t>
            </a:r>
            <a:r>
              <a:rPr lang="en-US" sz="36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r>
              <a:rPr lang="en-US" sz="3600" u="none" strike="noStrike" cap="none" dirty="0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operator precedence</a:t>
            </a:r>
            <a:r>
              <a:rPr lang="en-US" sz="36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</a:p>
          <a:p>
            <a:pPr marL="749300" marR="0" lvl="0" indent="-3710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Which operator </a:t>
            </a:r>
            <a:r>
              <a:rPr lang="en-US" sz="36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takes precedence</a:t>
            </a:r>
            <a:r>
              <a:rPr lang="en-US" sz="36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over the others?</a:t>
            </a:r>
          </a:p>
        </p:txBody>
      </p:sp>
      <p:sp>
        <p:nvSpPr>
          <p:cNvPr id="379" name="Shape 379"/>
          <p:cNvSpPr txBox="1"/>
          <p:nvPr/>
        </p:nvSpPr>
        <p:spPr>
          <a:xfrm>
            <a:off x="3756025" y="6640900"/>
            <a:ext cx="8743950" cy="622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4400" u="none" strike="noStrike" cap="none" dirty="0">
                <a:solidFill>
                  <a:srgbClr val="00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x</a:t>
            </a:r>
            <a:r>
              <a:rPr lang="en-US" sz="4400" u="none" strike="noStrike" cap="none" dirty="0">
                <a:solidFill>
                  <a:schemeClr val="lt1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 = 1</a:t>
            </a:r>
            <a:r>
              <a:rPr lang="en-US" sz="4400" u="none" strike="noStrike" cap="none" dirty="0">
                <a:solidFill>
                  <a:srgbClr val="00FFFF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 +</a:t>
            </a:r>
            <a:r>
              <a:rPr lang="en-US" sz="4400" u="none" strike="noStrike" cap="none" dirty="0">
                <a:solidFill>
                  <a:schemeClr val="lt1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 2 </a:t>
            </a:r>
            <a:r>
              <a:rPr lang="en-US" sz="4400" u="none" strike="noStrike" cap="none" dirty="0">
                <a:solidFill>
                  <a:srgbClr val="00FFFF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* </a:t>
            </a:r>
            <a:r>
              <a:rPr lang="en-US" sz="4400" u="none" strike="noStrike" cap="none" dirty="0">
                <a:solidFill>
                  <a:schemeClr val="lt1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3 </a:t>
            </a:r>
            <a:r>
              <a:rPr lang="en-US" sz="4400" u="none" strike="noStrike" cap="none" dirty="0">
                <a:solidFill>
                  <a:srgbClr val="00FFFF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- </a:t>
            </a:r>
            <a:r>
              <a:rPr lang="en-US" sz="4400" u="none" strike="noStrike" cap="none" dirty="0">
                <a:solidFill>
                  <a:schemeClr val="lt1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4</a:t>
            </a:r>
            <a:r>
              <a:rPr lang="en-US" sz="4400" u="none" strike="noStrike" cap="none" dirty="0">
                <a:solidFill>
                  <a:srgbClr val="00FFFF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 / </a:t>
            </a:r>
            <a:r>
              <a:rPr lang="en-US" sz="4400" u="none" strike="noStrike" cap="none" dirty="0">
                <a:solidFill>
                  <a:schemeClr val="lt1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5 </a:t>
            </a:r>
            <a:r>
              <a:rPr lang="en-US" sz="4400" u="none" strike="noStrike" cap="none" dirty="0">
                <a:solidFill>
                  <a:srgbClr val="00FFFF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** </a:t>
            </a:r>
            <a:r>
              <a:rPr lang="en-US" sz="4400" u="none" strike="noStrike" cap="none" dirty="0">
                <a:solidFill>
                  <a:schemeClr val="lt1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6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Shape 38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Operator Precedence Rules</a:t>
            </a:r>
          </a:p>
        </p:txBody>
      </p:sp>
      <p:sp>
        <p:nvSpPr>
          <p:cNvPr id="385" name="Shape 385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Highest precedence rule to lowest precedence rule:</a:t>
            </a:r>
          </a:p>
          <a:p>
            <a:pPr marL="1041400" marR="0" lvl="1" indent="-3456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Parentheses are always respected</a:t>
            </a:r>
          </a:p>
          <a:p>
            <a:pPr marL="1041400" marR="0" lvl="1" indent="-3456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Exponentiation (raise to a power)</a:t>
            </a:r>
          </a:p>
          <a:p>
            <a:pPr marL="1041400" marR="0" lvl="1" indent="-3456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Multiplication, Division, and Remainder</a:t>
            </a:r>
          </a:p>
          <a:p>
            <a:pPr marL="1041400" marR="0" lvl="1" indent="-3456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Addition and Subtraction</a:t>
            </a:r>
          </a:p>
          <a:p>
            <a:pPr marL="1041400" marR="0" lvl="1" indent="-3456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Left to right</a:t>
            </a:r>
          </a:p>
        </p:txBody>
      </p:sp>
      <p:grpSp>
        <p:nvGrpSpPr>
          <p:cNvPr id="386" name="Shape 386"/>
          <p:cNvGrpSpPr/>
          <p:nvPr/>
        </p:nvGrpSpPr>
        <p:grpSpPr>
          <a:xfrm>
            <a:off x="12079286" y="3276578"/>
            <a:ext cx="3338701" cy="3020428"/>
            <a:chOff x="0" y="-349272"/>
            <a:chExt cx="2522536" cy="3020428"/>
          </a:xfrm>
        </p:grpSpPr>
        <p:sp>
          <p:nvSpPr>
            <p:cNvPr id="387" name="Shape 387"/>
            <p:cNvSpPr txBox="1"/>
            <p:nvPr/>
          </p:nvSpPr>
          <p:spPr>
            <a:xfrm>
              <a:off x="0" y="-349272"/>
              <a:ext cx="2262187" cy="3020428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00FF"/>
                </a:buClr>
                <a:buSzPct val="25000"/>
                <a:buFont typeface="Cabin"/>
                <a:buNone/>
              </a:pPr>
              <a:r>
                <a:rPr lang="en-US" sz="3600" u="none" strike="noStrike" cap="none" dirty="0">
                  <a:solidFill>
                    <a:srgbClr val="FF00FF"/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Parenthesis</a:t>
              </a: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ct val="25000"/>
                <a:buFont typeface="Cabin"/>
                <a:buNone/>
              </a:pPr>
              <a:r>
                <a:rPr lang="en-US" sz="3600" u="none" strike="noStrike" cap="none" dirty="0">
                  <a:solidFill>
                    <a:srgbClr val="00FFFF"/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Power</a:t>
              </a: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FF00"/>
                </a:buClr>
                <a:buSzPct val="25000"/>
                <a:buFont typeface="Cabin"/>
                <a:buNone/>
              </a:pPr>
              <a:r>
                <a:rPr lang="en-US" sz="3600" u="none" strike="noStrike" cap="none" dirty="0">
                  <a:solidFill>
                    <a:srgbClr val="00FF00"/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Multiplication</a:t>
              </a: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7F00"/>
                </a:buClr>
                <a:buSzPct val="25000"/>
                <a:buFont typeface="Cabin"/>
                <a:buNone/>
              </a:pPr>
              <a:r>
                <a:rPr lang="en-US" sz="3600" u="none" strike="noStrike" cap="none" dirty="0">
                  <a:solidFill>
                    <a:srgbClr val="FF9900"/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Addition</a:t>
              </a: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00"/>
                </a:buClr>
                <a:buSzPct val="25000"/>
                <a:buFont typeface="Cabin"/>
                <a:buNone/>
              </a:pPr>
              <a:r>
                <a:rPr lang="en-US" sz="3600" u="none" strike="noStrike" cap="none" dirty="0">
                  <a:solidFill>
                    <a:srgbClr val="FFFF00"/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Left to Right</a:t>
              </a:r>
            </a:p>
          </p:txBody>
        </p:sp>
        <p:cxnSp>
          <p:nvCxnSpPr>
            <p:cNvPr id="388" name="Shape 388"/>
            <p:cNvCxnSpPr/>
            <p:nvPr/>
          </p:nvCxnSpPr>
          <p:spPr>
            <a:xfrm flipV="1">
              <a:off x="2522536" y="134936"/>
              <a:ext cx="0" cy="2051050"/>
            </a:xfrm>
            <a:prstGeom prst="straightConnector1">
              <a:avLst/>
            </a:prstGeom>
            <a:noFill/>
            <a:ln w="88900" cap="rnd" cmpd="sng">
              <a:solidFill>
                <a:schemeClr val="lt1"/>
              </a:solidFill>
              <a:prstDash val="solid"/>
              <a:miter/>
              <a:headEnd type="stealth" w="med" len="med"/>
              <a:tailEnd type="none" w="med" len="med"/>
            </a:ln>
          </p:spPr>
        </p:cxn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Shape 396"/>
          <p:cNvSpPr txBox="1"/>
          <p:nvPr/>
        </p:nvSpPr>
        <p:spPr>
          <a:xfrm>
            <a:off x="10307636" y="990600"/>
            <a:ext cx="4627564" cy="8000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1 + </a:t>
            </a:r>
            <a:r>
              <a:rPr lang="en-US" sz="3200" u="none" strike="noStrike" cap="none" dirty="0">
                <a:solidFill>
                  <a:srgbClr val="00FFFF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2 ** 3</a:t>
            </a:r>
            <a:r>
              <a:rPr lang="en-US" sz="3200" u="none" strike="noStrike" cap="none" dirty="0">
                <a:solidFill>
                  <a:schemeClr val="lt1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 / 4 * 5</a:t>
            </a:r>
          </a:p>
        </p:txBody>
      </p:sp>
      <p:sp>
        <p:nvSpPr>
          <p:cNvPr id="397" name="Shape 397"/>
          <p:cNvSpPr txBox="1"/>
          <p:nvPr/>
        </p:nvSpPr>
        <p:spPr>
          <a:xfrm>
            <a:off x="10891836" y="2540000"/>
            <a:ext cx="4043364" cy="8000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1 + </a:t>
            </a:r>
            <a:r>
              <a:rPr lang="en-US" sz="3200" u="none" strike="noStrike" cap="none" dirty="0">
                <a:solidFill>
                  <a:srgbClr val="00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8 / 4</a:t>
            </a:r>
            <a:r>
              <a:rPr lang="en-US" sz="3200" u="none" strike="noStrike" cap="none" dirty="0">
                <a:solidFill>
                  <a:schemeClr val="lt1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 * 5</a:t>
            </a:r>
          </a:p>
        </p:txBody>
      </p:sp>
      <p:cxnSp>
        <p:nvCxnSpPr>
          <p:cNvPr id="398" name="Shape 398"/>
          <p:cNvCxnSpPr/>
          <p:nvPr/>
        </p:nvCxnSpPr>
        <p:spPr>
          <a:xfrm rot="10800000">
            <a:off x="11917975" y="1686224"/>
            <a:ext cx="277199" cy="837900"/>
          </a:xfrm>
          <a:prstGeom prst="straightConnector1">
            <a:avLst/>
          </a:prstGeom>
          <a:noFill/>
          <a:ln w="635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399" name="Shape 399"/>
          <p:cNvSpPr txBox="1"/>
          <p:nvPr/>
        </p:nvSpPr>
        <p:spPr>
          <a:xfrm>
            <a:off x="11298236" y="4000500"/>
            <a:ext cx="3217864" cy="8000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1 + </a:t>
            </a:r>
            <a:r>
              <a:rPr lang="en-US" sz="3200" u="none" strike="noStrike" cap="none" dirty="0">
                <a:solidFill>
                  <a:srgbClr val="00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2 * 5</a:t>
            </a:r>
          </a:p>
        </p:txBody>
      </p:sp>
      <p:cxnSp>
        <p:nvCxnSpPr>
          <p:cNvPr id="400" name="Shape 400"/>
          <p:cNvCxnSpPr/>
          <p:nvPr/>
        </p:nvCxnSpPr>
        <p:spPr>
          <a:xfrm flipV="1">
            <a:off x="12322173" y="3348026"/>
            <a:ext cx="74752" cy="652474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401" name="Shape 401"/>
          <p:cNvSpPr txBox="1"/>
          <p:nvPr/>
        </p:nvSpPr>
        <p:spPr>
          <a:xfrm>
            <a:off x="11590336" y="5638800"/>
            <a:ext cx="2259014" cy="8000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rgbClr val="FF99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1 + 10</a:t>
            </a:r>
          </a:p>
        </p:txBody>
      </p:sp>
      <p:cxnSp>
        <p:nvCxnSpPr>
          <p:cNvPr id="402" name="Shape 402"/>
          <p:cNvCxnSpPr>
            <a:endCxn id="399" idx="2"/>
          </p:cNvCxnSpPr>
          <p:nvPr/>
        </p:nvCxnSpPr>
        <p:spPr>
          <a:xfrm flipV="1">
            <a:off x="12785524" y="4800599"/>
            <a:ext cx="121644" cy="863725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403" name="Shape 403"/>
          <p:cNvSpPr txBox="1"/>
          <p:nvPr/>
        </p:nvSpPr>
        <p:spPr>
          <a:xfrm>
            <a:off x="12085636" y="6934200"/>
            <a:ext cx="723900" cy="8000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rgbClr val="FF99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11</a:t>
            </a:r>
          </a:p>
        </p:txBody>
      </p:sp>
      <p:cxnSp>
        <p:nvCxnSpPr>
          <p:cNvPr id="404" name="Shape 404"/>
          <p:cNvCxnSpPr/>
          <p:nvPr/>
        </p:nvCxnSpPr>
        <p:spPr>
          <a:xfrm rot="10800000">
            <a:off x="12225274" y="6308749"/>
            <a:ext cx="96899" cy="708000"/>
          </a:xfrm>
          <a:prstGeom prst="straightConnector1">
            <a:avLst/>
          </a:prstGeom>
          <a:noFill/>
          <a:ln w="63500" cap="rnd" cmpd="sng">
            <a:solidFill>
              <a:srgbClr val="FF99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405" name="Shape 405"/>
          <p:cNvSpPr txBox="1"/>
          <p:nvPr/>
        </p:nvSpPr>
        <p:spPr>
          <a:xfrm>
            <a:off x="1455723" y="1309675"/>
            <a:ext cx="7351799" cy="2955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x = 1 + 2 ** 3 / 4 * 5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print(x)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11.0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</a:t>
            </a:r>
            <a:r>
              <a:rPr lang="en-US" sz="3600" b="1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</a:p>
        </p:txBody>
      </p:sp>
      <p:grpSp>
        <p:nvGrpSpPr>
          <p:cNvPr id="18" name="Shape 386"/>
          <p:cNvGrpSpPr/>
          <p:nvPr/>
        </p:nvGrpSpPr>
        <p:grpSpPr>
          <a:xfrm>
            <a:off x="3242938" y="4450596"/>
            <a:ext cx="3338701" cy="3020428"/>
            <a:chOff x="0" y="-349272"/>
            <a:chExt cx="2522536" cy="3020428"/>
          </a:xfrm>
        </p:grpSpPr>
        <p:sp>
          <p:nvSpPr>
            <p:cNvPr id="19" name="Shape 387"/>
            <p:cNvSpPr txBox="1"/>
            <p:nvPr/>
          </p:nvSpPr>
          <p:spPr>
            <a:xfrm>
              <a:off x="0" y="-349272"/>
              <a:ext cx="2262187" cy="3020428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00FF"/>
                </a:buClr>
                <a:buSzPct val="25000"/>
                <a:buFont typeface="Cabin"/>
                <a:buNone/>
              </a:pPr>
              <a:r>
                <a:rPr lang="en-US" sz="3600" u="none" strike="noStrike" cap="none" dirty="0">
                  <a:solidFill>
                    <a:srgbClr val="FF00FF"/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Parenthesis</a:t>
              </a: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ct val="25000"/>
                <a:buFont typeface="Cabin"/>
                <a:buNone/>
              </a:pPr>
              <a:r>
                <a:rPr lang="en-US" sz="3600" u="none" strike="noStrike" cap="none" dirty="0">
                  <a:solidFill>
                    <a:srgbClr val="00FFFF"/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Power</a:t>
              </a: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FF00"/>
                </a:buClr>
                <a:buSzPct val="25000"/>
                <a:buFont typeface="Cabin"/>
                <a:buNone/>
              </a:pPr>
              <a:r>
                <a:rPr lang="en-US" sz="3600" u="none" strike="noStrike" cap="none" dirty="0">
                  <a:solidFill>
                    <a:srgbClr val="00FF00"/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Multiplication</a:t>
              </a: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7F00"/>
                </a:buClr>
                <a:buSzPct val="25000"/>
                <a:buFont typeface="Cabin"/>
                <a:buNone/>
              </a:pPr>
              <a:r>
                <a:rPr lang="en-US" sz="3600" u="none" strike="noStrike" cap="none" dirty="0">
                  <a:solidFill>
                    <a:srgbClr val="FF9900"/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Addition</a:t>
              </a: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00"/>
                </a:buClr>
                <a:buSzPct val="25000"/>
                <a:buFont typeface="Cabin"/>
                <a:buNone/>
              </a:pPr>
              <a:r>
                <a:rPr lang="en-US" sz="3600" u="none" strike="noStrike" cap="none" dirty="0">
                  <a:solidFill>
                    <a:srgbClr val="FFFF00"/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Left to Right</a:t>
              </a:r>
            </a:p>
          </p:txBody>
        </p:sp>
        <p:cxnSp>
          <p:nvCxnSpPr>
            <p:cNvPr id="20" name="Shape 388"/>
            <p:cNvCxnSpPr/>
            <p:nvPr/>
          </p:nvCxnSpPr>
          <p:spPr>
            <a:xfrm flipV="1">
              <a:off x="2522536" y="134936"/>
              <a:ext cx="0" cy="2051050"/>
            </a:xfrm>
            <a:prstGeom prst="straightConnector1">
              <a:avLst/>
            </a:prstGeom>
            <a:noFill/>
            <a:ln w="88900" cap="rnd" cmpd="sng">
              <a:solidFill>
                <a:schemeClr val="lt1"/>
              </a:solidFill>
              <a:prstDash val="solid"/>
              <a:miter/>
              <a:headEnd type="stealth" w="med" len="med"/>
              <a:tailEnd type="none" w="med" len="med"/>
            </a:ln>
          </p:spPr>
        </p:cxn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Shape 410"/>
          <p:cNvSpPr txBox="1">
            <a:spLocks noGrp="1"/>
          </p:cNvSpPr>
          <p:nvPr>
            <p:ph type="title"/>
          </p:nvPr>
        </p:nvSpPr>
        <p:spPr>
          <a:xfrm>
            <a:off x="812800" y="785812"/>
            <a:ext cx="10621667" cy="1104899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Operator Precedence</a:t>
            </a:r>
          </a:p>
        </p:txBody>
      </p:sp>
      <p:sp>
        <p:nvSpPr>
          <p:cNvPr id="411" name="Shape 411"/>
          <p:cNvSpPr txBox="1">
            <a:spLocks noGrp="1"/>
          </p:cNvSpPr>
          <p:nvPr>
            <p:ph type="body" idx="1"/>
          </p:nvPr>
        </p:nvSpPr>
        <p:spPr>
          <a:xfrm>
            <a:off x="812800" y="2133601"/>
            <a:ext cx="14630400" cy="5067300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749300" marR="0" lvl="0" indent="-37109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Remember the rules top to bottom</a:t>
            </a:r>
          </a:p>
          <a:p>
            <a:pPr marL="749300" marR="0" lvl="0" indent="-3710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When writing code - use parentheses</a:t>
            </a:r>
          </a:p>
          <a:p>
            <a:pPr marL="749300" marR="0" lvl="0" indent="-3710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When writing code - keep mathematical expressions simple enough that they are easy to understand</a:t>
            </a:r>
          </a:p>
          <a:p>
            <a:pPr marL="749300" marR="0" lvl="0" indent="-3710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Break long series of mathematical operations up to make them more clear</a:t>
            </a:r>
          </a:p>
        </p:txBody>
      </p:sp>
      <p:grpSp>
        <p:nvGrpSpPr>
          <p:cNvPr id="412" name="Shape 412"/>
          <p:cNvGrpSpPr/>
          <p:nvPr/>
        </p:nvGrpSpPr>
        <p:grpSpPr>
          <a:xfrm>
            <a:off x="11767343" y="1543050"/>
            <a:ext cx="3249614" cy="2324099"/>
            <a:chOff x="0" y="0"/>
            <a:chExt cx="2541586" cy="2324099"/>
          </a:xfrm>
        </p:grpSpPr>
        <p:sp>
          <p:nvSpPr>
            <p:cNvPr id="413" name="Shape 413"/>
            <p:cNvSpPr txBox="1"/>
            <p:nvPr/>
          </p:nvSpPr>
          <p:spPr>
            <a:xfrm>
              <a:off x="0" y="0"/>
              <a:ext cx="2262187" cy="2324099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00FF"/>
                </a:buClr>
                <a:buSzPct val="25000"/>
                <a:buFont typeface="Cabin"/>
                <a:buNone/>
              </a:pPr>
              <a:r>
                <a:rPr lang="en-US" sz="3100" u="none" strike="noStrike" cap="none" dirty="0">
                  <a:solidFill>
                    <a:srgbClr val="FF00FF"/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Parenthesis</a:t>
              </a: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ct val="25000"/>
                <a:buFont typeface="Cabin"/>
                <a:buNone/>
              </a:pPr>
              <a:r>
                <a:rPr lang="en-US" sz="3100" u="none" strike="noStrike" cap="none" dirty="0">
                  <a:solidFill>
                    <a:srgbClr val="00FFFF"/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Power</a:t>
              </a: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FF00"/>
                </a:buClr>
                <a:buSzPct val="25000"/>
                <a:buFont typeface="Cabin"/>
                <a:buNone/>
              </a:pPr>
              <a:r>
                <a:rPr lang="en-US" sz="3100" u="none" strike="noStrike" cap="none" dirty="0">
                  <a:solidFill>
                    <a:srgbClr val="00FF00"/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Multiplication</a:t>
              </a: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7F00"/>
                </a:buClr>
                <a:buSzPct val="25000"/>
                <a:buFont typeface="Cabin"/>
                <a:buNone/>
              </a:pPr>
              <a:r>
                <a:rPr lang="en-US" sz="3100" u="none" strike="noStrike" cap="none" dirty="0">
                  <a:solidFill>
                    <a:srgbClr val="FF9900"/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Addition</a:t>
              </a: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00"/>
                </a:buClr>
                <a:buSzPct val="25000"/>
                <a:buFont typeface="Cabin"/>
                <a:buNone/>
              </a:pPr>
              <a:r>
                <a:rPr lang="en-US" sz="3100" u="none" strike="noStrike" cap="none" dirty="0">
                  <a:solidFill>
                    <a:srgbClr val="FFFF00"/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Left to Right</a:t>
              </a:r>
            </a:p>
          </p:txBody>
        </p:sp>
        <p:cxnSp>
          <p:nvCxnSpPr>
            <p:cNvPr id="414" name="Shape 414"/>
            <p:cNvCxnSpPr/>
            <p:nvPr/>
          </p:nvCxnSpPr>
          <p:spPr>
            <a:xfrm rot="10800000">
              <a:off x="2522536" y="134936"/>
              <a:ext cx="19049" cy="2051050"/>
            </a:xfrm>
            <a:prstGeom prst="straightConnector1">
              <a:avLst/>
            </a:prstGeom>
            <a:noFill/>
            <a:ln w="88900" cap="rnd" cmpd="sng">
              <a:solidFill>
                <a:schemeClr val="lt1"/>
              </a:solidFill>
              <a:prstDash val="solid"/>
              <a:miter/>
              <a:headEnd type="stealth" w="med" len="med"/>
              <a:tailEnd type="none" w="med" len="med"/>
            </a:ln>
          </p:spPr>
        </p:cxn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Shape 43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What Does </a:t>
            </a:r>
            <a:r>
              <a:rPr lang="en-US" sz="7600" b="0" i="0" u="none" strike="noStrike" cap="none">
                <a:solidFill>
                  <a:srgbClr val="FFD966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Type</a:t>
            </a:r>
            <a:r>
              <a:rPr lang="en-US" sz="7600" b="0" i="0" u="none" strike="noStrike" cap="none">
                <a:solidFill>
                  <a:srgbClr val="FFD966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Mean?</a:t>
            </a:r>
          </a:p>
        </p:txBody>
      </p:sp>
      <p:sp>
        <p:nvSpPr>
          <p:cNvPr id="436" name="Shape 436"/>
          <p:cNvSpPr txBox="1">
            <a:spLocks noGrp="1"/>
          </p:cNvSpPr>
          <p:nvPr>
            <p:ph type="body" idx="1"/>
          </p:nvPr>
        </p:nvSpPr>
        <p:spPr>
          <a:xfrm>
            <a:off x="812800" y="2133600"/>
            <a:ext cx="8540750" cy="6034087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749300" marR="0" lvl="0" indent="-37109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 Python variables, literals, and constants have a </a:t>
            </a:r>
            <a:r>
              <a:rPr lang="en-US" sz="36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r>
              <a:rPr lang="en-US" sz="36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type</a:t>
            </a:r>
            <a:r>
              <a:rPr lang="en-US" sz="36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</a:p>
          <a:p>
            <a:pPr marL="749300" marR="0" lvl="0" indent="-3710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Python knows the </a:t>
            </a:r>
            <a:r>
              <a:rPr lang="en-US" sz="36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difference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between an integer number and a string</a:t>
            </a:r>
          </a:p>
          <a:p>
            <a:pPr marL="749300" marR="0" lvl="0" indent="-3710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For example </a:t>
            </a:r>
            <a:r>
              <a:rPr lang="en-US" sz="36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r>
              <a:rPr lang="en-US" sz="3600" u="none" strike="noStrike" cap="none" dirty="0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+</a:t>
            </a:r>
            <a:r>
              <a:rPr lang="en-US" sz="36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means </a:t>
            </a:r>
            <a:r>
              <a:rPr lang="en-US" sz="36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addition</a:t>
            </a:r>
            <a:r>
              <a:rPr lang="en-US" sz="36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if something is a number and </a:t>
            </a:r>
            <a:r>
              <a:rPr lang="en-US" sz="36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concatenate</a:t>
            </a:r>
            <a:r>
              <a:rPr lang="en-US" sz="36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if something is a string </a:t>
            </a:r>
          </a:p>
        </p:txBody>
      </p:sp>
      <p:sp>
        <p:nvSpPr>
          <p:cNvPr id="437" name="Shape 437"/>
          <p:cNvSpPr txBox="1"/>
          <p:nvPr/>
        </p:nvSpPr>
        <p:spPr>
          <a:xfrm>
            <a:off x="9696450" y="3224956"/>
            <a:ext cx="6076799" cy="32258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8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ddd</a:t>
            </a:r>
            <a:r>
              <a:rPr lang="en-US" sz="2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= 1 + 4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&gt;&gt;&gt; print(</a:t>
            </a:r>
            <a:r>
              <a:rPr lang="en-US" sz="28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ddd</a:t>
            </a:r>
            <a:r>
              <a:rPr lang="en-US" sz="2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5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8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eee</a:t>
            </a:r>
            <a:r>
              <a:rPr lang="en-US" sz="2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= 'hello ' + 'there'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&gt;&gt;&gt; print(</a:t>
            </a:r>
            <a:r>
              <a:rPr lang="en-US" sz="28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eee</a:t>
            </a:r>
            <a:r>
              <a:rPr lang="en-US" sz="2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hello there</a:t>
            </a:r>
          </a:p>
        </p:txBody>
      </p:sp>
      <p:sp>
        <p:nvSpPr>
          <p:cNvPr id="438" name="Shape 438"/>
          <p:cNvSpPr txBox="1"/>
          <p:nvPr/>
        </p:nvSpPr>
        <p:spPr>
          <a:xfrm>
            <a:off x="9322576" y="7694909"/>
            <a:ext cx="6214500" cy="622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00FA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concatenate = put together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Shape 443"/>
          <p:cNvSpPr txBox="1">
            <a:spLocks noGrp="1"/>
          </p:cNvSpPr>
          <p:nvPr>
            <p:ph type="title"/>
          </p:nvPr>
        </p:nvSpPr>
        <p:spPr>
          <a:xfrm>
            <a:off x="812800" y="785812"/>
            <a:ext cx="13822827" cy="1104899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Type Matters</a:t>
            </a:r>
          </a:p>
        </p:txBody>
      </p:sp>
      <p:sp>
        <p:nvSpPr>
          <p:cNvPr id="444" name="Shape 444"/>
          <p:cNvSpPr txBox="1">
            <a:spLocks noGrp="1"/>
          </p:cNvSpPr>
          <p:nvPr>
            <p:ph type="body" idx="1"/>
          </p:nvPr>
        </p:nvSpPr>
        <p:spPr>
          <a:xfrm>
            <a:off x="812800" y="2133600"/>
            <a:ext cx="7169150" cy="6034087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749300" marR="0" lvl="0" indent="-37109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Python knows what </a:t>
            </a:r>
            <a:r>
              <a:rPr lang="en-US" sz="36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r>
              <a:rPr lang="en-US" sz="36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type</a:t>
            </a:r>
            <a:r>
              <a:rPr lang="en-US" sz="36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everything is </a:t>
            </a:r>
          </a:p>
          <a:p>
            <a:pPr marL="749300" marR="0" lvl="0" indent="-3710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Some operations are prohibited</a:t>
            </a:r>
          </a:p>
          <a:p>
            <a:pPr marL="749300" marR="0" lvl="0" indent="-3710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rgbClr val="00FFFF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You cannot </a:t>
            </a:r>
            <a:r>
              <a:rPr lang="en-US" sz="3600" b="0" i="0" u="none" strike="noStrike" cap="none" dirty="0">
                <a:solidFill>
                  <a:srgbClr val="00FFFF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r>
              <a:rPr lang="en-US" sz="3600" u="none" strike="noStrike" cap="none" dirty="0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add 1</a:t>
            </a:r>
            <a:r>
              <a:rPr lang="en-US" sz="3600" b="0" i="0" u="none" strike="noStrike" cap="none" dirty="0">
                <a:solidFill>
                  <a:srgbClr val="00FFFF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r>
              <a:rPr lang="en-US" sz="3600" u="none" strike="noStrike" cap="none" dirty="0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to a string</a:t>
            </a:r>
          </a:p>
          <a:p>
            <a:pPr marL="749300" marR="0" lvl="0" indent="-3710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We can ask Python what type something is by using the </a:t>
            </a:r>
            <a:r>
              <a:rPr lang="en-US" sz="36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type()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function</a:t>
            </a:r>
          </a:p>
        </p:txBody>
      </p:sp>
      <p:sp>
        <p:nvSpPr>
          <p:cNvPr id="445" name="Shape 445"/>
          <p:cNvSpPr txBox="1"/>
          <p:nvPr/>
        </p:nvSpPr>
        <p:spPr>
          <a:xfrm>
            <a:off x="8586779" y="2120900"/>
            <a:ext cx="7315200" cy="60467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8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eee</a:t>
            </a:r>
            <a:r>
              <a:rPr lang="en-US" sz="2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= 'hello ' + 'there'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800" i="0" u="none" strike="noStrike" cap="none" dirty="0" err="1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eee</a:t>
            </a:r>
            <a:r>
              <a:rPr lang="en-US" sz="28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2800" i="0" u="none" strike="noStrike" cap="none" dirty="0" err="1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eee</a:t>
            </a:r>
            <a:r>
              <a:rPr lang="en-US" sz="28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 + 1</a:t>
            </a:r>
          </a:p>
          <a:p>
            <a:pPr lvl="0">
              <a:buClr>
                <a:srgbClr val="FF0000"/>
              </a:buClr>
              <a:buSzPct val="25000"/>
            </a:pPr>
            <a:r>
              <a:rPr lang="en-US" sz="2800" dirty="0" err="1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Traceback</a:t>
            </a:r>
            <a:r>
              <a:rPr lang="en-US" sz="2800" dirty="0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 (most recent call last):  File "&lt;</a:t>
            </a:r>
            <a:r>
              <a:rPr lang="en-US" sz="2800" dirty="0" err="1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stdin</a:t>
            </a:r>
            <a:r>
              <a:rPr lang="en-US" sz="2800" dirty="0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&gt;", line 1, in &lt;module&gt;</a:t>
            </a:r>
            <a:r>
              <a:rPr lang="en-US" sz="2800" dirty="0" err="1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TypeError</a:t>
            </a:r>
            <a:r>
              <a:rPr lang="en-US" sz="2800" dirty="0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: Can't convert '</a:t>
            </a:r>
            <a:r>
              <a:rPr lang="en-US" sz="2800" dirty="0" err="1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int</a:t>
            </a:r>
            <a:r>
              <a:rPr lang="en-US" sz="2800" dirty="0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' object to </a:t>
            </a:r>
            <a:r>
              <a:rPr lang="en-US" sz="2800" dirty="0" err="1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str</a:t>
            </a:r>
            <a:r>
              <a:rPr lang="en-US" sz="2800" dirty="0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 implicitly</a:t>
            </a:r>
          </a:p>
          <a:p>
            <a:pPr lvl="0">
              <a:buClr>
                <a:srgbClr val="FF0000"/>
              </a:buClr>
              <a:buSzPct val="25000"/>
            </a:pPr>
            <a:r>
              <a:rPr lang="en-US" sz="2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8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type</a:t>
            </a:r>
            <a:r>
              <a:rPr lang="en-US" sz="2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8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eee</a:t>
            </a:r>
            <a:r>
              <a:rPr lang="en-US" sz="2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&lt;</a:t>
            </a:r>
            <a:r>
              <a:rPr lang="en-US" sz="28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class'str</a:t>
            </a:r>
            <a:r>
              <a:rPr lang="en-US" sz="2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'&gt;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8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type</a:t>
            </a:r>
            <a:r>
              <a:rPr lang="en-US" sz="2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('hello')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&lt;</a:t>
            </a:r>
            <a:r>
              <a:rPr lang="en-US" sz="28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class'str</a:t>
            </a:r>
            <a:r>
              <a:rPr lang="en-US" sz="2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'&gt;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8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type</a:t>
            </a:r>
            <a:r>
              <a:rPr lang="en-US" sz="2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(1)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&lt;</a:t>
            </a:r>
            <a:r>
              <a:rPr lang="en-US" sz="28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class'int</a:t>
            </a:r>
            <a:r>
              <a:rPr lang="en-US" sz="2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'&gt;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Shape 45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Several Types of Numbers</a:t>
            </a:r>
          </a:p>
        </p:txBody>
      </p:sp>
      <p:sp>
        <p:nvSpPr>
          <p:cNvPr id="451" name="Shape 451"/>
          <p:cNvSpPr txBox="1">
            <a:spLocks noGrp="1"/>
          </p:cNvSpPr>
          <p:nvPr>
            <p:ph type="body" idx="1"/>
          </p:nvPr>
        </p:nvSpPr>
        <p:spPr>
          <a:xfrm>
            <a:off x="812800" y="2133600"/>
            <a:ext cx="8350250" cy="6034087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749300" marR="0" lvl="0" indent="-37109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Numbers have two main types</a:t>
            </a:r>
          </a:p>
          <a:p>
            <a:pPr marL="670306" marR="0" lvl="1" indent="0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en-US" sz="3600" u="none" strike="noStrike" cap="none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-  </a:t>
            </a:r>
            <a:r>
              <a:rPr lang="en-US" sz="36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Integers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are whole numbers: </a:t>
            </a:r>
            <a:b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</a:b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  -14, -2, 0, 1, 100, 401233</a:t>
            </a:r>
          </a:p>
          <a:p>
            <a:pPr marL="670306" marR="0" lvl="1" indent="0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en-US" sz="3600" u="none" strike="noStrike" cap="none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- </a:t>
            </a:r>
            <a:r>
              <a:rPr lang="en-US" sz="36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Floating Point Numbers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have  decimal parts:  -2.5 , 0.0, 98.6, 14.0</a:t>
            </a:r>
          </a:p>
          <a:p>
            <a:pPr marL="749300" marR="0" lvl="0" indent="-3710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There are other number types - they are variations on float and integer</a:t>
            </a:r>
          </a:p>
        </p:txBody>
      </p:sp>
      <p:sp>
        <p:nvSpPr>
          <p:cNvPr id="452" name="Shape 452"/>
          <p:cNvSpPr txBox="1"/>
          <p:nvPr/>
        </p:nvSpPr>
        <p:spPr>
          <a:xfrm>
            <a:off x="10598100" y="2235993"/>
            <a:ext cx="5238599" cy="58292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4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xx</a:t>
            </a:r>
            <a:r>
              <a:rPr lang="en-US" sz="3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 1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4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type</a:t>
            </a:r>
            <a:r>
              <a:rPr lang="en-US" sz="3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(</a:t>
            </a:r>
            <a:r>
              <a:rPr lang="en-US" sz="34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xx</a:t>
            </a:r>
            <a:r>
              <a:rPr lang="en-US" sz="3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&lt;class '</a:t>
            </a:r>
            <a:r>
              <a:rPr lang="en-US" sz="3400" i="0" u="none" strike="noStrike" cap="none" dirty="0" err="1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int</a:t>
            </a:r>
            <a:r>
              <a:rPr lang="en-US" sz="3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'&gt;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4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temp</a:t>
            </a:r>
            <a:r>
              <a:rPr lang="en-US" sz="3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 98.6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4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type</a:t>
            </a:r>
            <a:r>
              <a:rPr lang="en-US" sz="3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4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temp</a:t>
            </a:r>
            <a:r>
              <a:rPr lang="en-US" sz="3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&lt;</a:t>
            </a:r>
            <a:r>
              <a:rPr lang="en-US" sz="3400" i="0" u="none" strike="noStrike" cap="none" dirty="0" err="1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class'float</a:t>
            </a:r>
            <a:r>
              <a:rPr lang="en-US" sz="3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'&gt;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4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type</a:t>
            </a:r>
            <a:r>
              <a:rPr lang="en-US" sz="3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(1)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&lt;class '</a:t>
            </a:r>
            <a:r>
              <a:rPr lang="en-US" sz="3400" i="0" u="none" strike="noStrike" cap="none" dirty="0" err="1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int</a:t>
            </a:r>
            <a:r>
              <a:rPr lang="en-US" sz="3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'&gt;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4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type</a:t>
            </a:r>
            <a:r>
              <a:rPr lang="en-US" sz="3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(1.0)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&lt;</a:t>
            </a:r>
            <a:r>
              <a:rPr lang="en-US" sz="3400" i="0" u="none" strike="noStrike" cap="none" dirty="0" err="1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class'float</a:t>
            </a:r>
            <a:r>
              <a:rPr lang="en-US" sz="3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'&gt;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Shape 45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7600" u="none" strike="noStrike" cap="none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Type Conversions</a:t>
            </a:r>
          </a:p>
        </p:txBody>
      </p:sp>
      <p:sp>
        <p:nvSpPr>
          <p:cNvPr id="458" name="Shape 458"/>
          <p:cNvSpPr txBox="1">
            <a:spLocks noGrp="1"/>
          </p:cNvSpPr>
          <p:nvPr>
            <p:ph type="body" idx="1"/>
          </p:nvPr>
        </p:nvSpPr>
        <p:spPr>
          <a:xfrm>
            <a:off x="812800" y="2133600"/>
            <a:ext cx="6921500" cy="6034087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749300" marR="0" lvl="0" indent="-533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71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When you put an integer and floating point in an expression, the integer is </a:t>
            </a:r>
            <a:r>
              <a:rPr lang="en-US" sz="36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implicitly 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converted to a float</a:t>
            </a:r>
          </a:p>
          <a:p>
            <a:pPr marL="749300" marR="0" lvl="0" indent="-533400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71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You can control this with the built</a:t>
            </a:r>
            <a:r>
              <a:rPr lang="en-US" sz="36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-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 functions </a:t>
            </a:r>
            <a:r>
              <a:rPr lang="en-US" sz="3600" u="none" strike="noStrike" cap="none" dirty="0" err="1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int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() and float()</a:t>
            </a:r>
          </a:p>
        </p:txBody>
      </p:sp>
      <p:sp>
        <p:nvSpPr>
          <p:cNvPr id="459" name="Shape 459"/>
          <p:cNvSpPr txBox="1"/>
          <p:nvPr/>
        </p:nvSpPr>
        <p:spPr>
          <a:xfrm>
            <a:off x="9048750" y="1890711"/>
            <a:ext cx="7010399" cy="5981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lvl="0">
              <a:buClr>
                <a:schemeClr val="lt1"/>
              </a:buClr>
              <a:buSzPct val="25000"/>
            </a:pP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2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print(</a:t>
            </a:r>
            <a:r>
              <a:rPr lang="en-US" sz="32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float</a:t>
            </a: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(99) </a:t>
            </a:r>
            <a:r>
              <a:rPr lang="en-US" sz="32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+</a:t>
            </a: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100</a:t>
            </a:r>
            <a:r>
              <a:rPr lang="en-US" sz="32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2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199.0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200" i="0" u="none" strike="noStrike" cap="none" dirty="0" err="1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i</a:t>
            </a: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 42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2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type</a:t>
            </a: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200" i="0" u="none" strike="noStrike" cap="none" dirty="0" err="1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i</a:t>
            </a: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&lt;</a:t>
            </a:r>
            <a:r>
              <a:rPr lang="en-US" sz="3200" i="0" u="none" strike="noStrike" cap="none" dirty="0" err="1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class'int</a:t>
            </a: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'&gt;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f = </a:t>
            </a:r>
            <a:r>
              <a:rPr lang="en-US" sz="32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float</a:t>
            </a: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200" i="0" u="none" strike="noStrike" cap="none" dirty="0" err="1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i</a:t>
            </a: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2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print(</a:t>
            </a: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f</a:t>
            </a:r>
            <a:r>
              <a:rPr lang="en-US" sz="32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2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42.0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2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type</a:t>
            </a: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(f)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&lt;</a:t>
            </a:r>
            <a:r>
              <a:rPr lang="en-US" sz="3200" i="0" u="none" strike="noStrike" cap="none" dirty="0" err="1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class'float</a:t>
            </a: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'&gt;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Shape 420"/>
          <p:cNvSpPr txBox="1">
            <a:spLocks noGrp="1"/>
          </p:cNvSpPr>
          <p:nvPr>
            <p:ph type="title"/>
          </p:nvPr>
        </p:nvSpPr>
        <p:spPr>
          <a:xfrm>
            <a:off x="812800" y="785812"/>
            <a:ext cx="13791852" cy="1104899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7600" u="none" strike="noStrike" cap="none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Integer Division</a:t>
            </a:r>
          </a:p>
        </p:txBody>
      </p:sp>
      <p:sp>
        <p:nvSpPr>
          <p:cNvPr id="421" name="Shape 421"/>
          <p:cNvSpPr txBox="1">
            <a:spLocks noGrp="1"/>
          </p:cNvSpPr>
          <p:nvPr>
            <p:ph type="body" idx="1"/>
          </p:nvPr>
        </p:nvSpPr>
        <p:spPr>
          <a:xfrm>
            <a:off x="812800" y="2457449"/>
            <a:ext cx="8235950" cy="3905251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378206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Integer division produces a floating point result</a:t>
            </a:r>
          </a:p>
        </p:txBody>
      </p:sp>
      <p:sp>
        <p:nvSpPr>
          <p:cNvPr id="422" name="Shape 422"/>
          <p:cNvSpPr txBox="1"/>
          <p:nvPr/>
        </p:nvSpPr>
        <p:spPr>
          <a:xfrm>
            <a:off x="9527775" y="2647950"/>
            <a:ext cx="6417075" cy="46863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lvl="0">
              <a:buClr>
                <a:schemeClr val="lt1"/>
              </a:buClr>
              <a:buSzPct val="25000"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print(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10 </a:t>
            </a: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/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2</a:t>
            </a:r>
            <a:r>
              <a:rPr lang="en-US" sz="30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r>
              <a:rPr lang="en-US" sz="30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endParaRPr lang="en-US" sz="30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40FF"/>
                </a:solidFill>
                <a:latin typeface="Courier"/>
                <a:ea typeface="Courier"/>
                <a:cs typeface="Courier"/>
                <a:sym typeface="Courier New"/>
              </a:rPr>
              <a:t>5.0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print(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9 </a:t>
            </a: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/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2</a:t>
            </a:r>
            <a:r>
              <a:rPr lang="en-US" sz="30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r>
              <a:rPr lang="en-US" sz="30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endParaRPr lang="en-US" sz="30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40FF"/>
                </a:solidFill>
                <a:latin typeface="Courier"/>
                <a:ea typeface="Courier"/>
                <a:cs typeface="Courier"/>
                <a:sym typeface="Courier New"/>
              </a:rPr>
              <a:t>4.5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print(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99 </a:t>
            </a: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/ 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100</a:t>
            </a:r>
            <a:r>
              <a:rPr lang="en-US" sz="30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r>
              <a:rPr lang="en-US" sz="30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endParaRPr lang="en-US" sz="30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40FF"/>
                </a:solidFill>
                <a:latin typeface="Courier"/>
                <a:ea typeface="Courier"/>
                <a:cs typeface="Courier"/>
                <a:sym typeface="Courier New"/>
              </a:rPr>
              <a:t>0.99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print(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10.0 </a:t>
            </a: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/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2.0</a:t>
            </a:r>
            <a:r>
              <a:rPr lang="en-US" sz="30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r>
              <a:rPr lang="en-US" sz="30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endParaRPr lang="en-US" sz="30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5.0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print(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99.0 </a:t>
            </a: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/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100.0</a:t>
            </a:r>
            <a:r>
              <a:rPr lang="en-US" sz="30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r>
              <a:rPr lang="en-US" sz="30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endParaRPr lang="en-US" sz="30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0.99</a:t>
            </a:r>
          </a:p>
        </p:txBody>
      </p:sp>
      <p:sp>
        <p:nvSpPr>
          <p:cNvPr id="423" name="Shape 423"/>
          <p:cNvSpPr txBox="1"/>
          <p:nvPr/>
        </p:nvSpPr>
        <p:spPr>
          <a:xfrm>
            <a:off x="812800" y="7334251"/>
            <a:ext cx="7147750" cy="622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FF4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This was different in Python 2.x</a:t>
            </a:r>
          </a:p>
        </p:txBody>
      </p:sp>
    </p:spTree>
    <p:extLst>
      <p:ext uri="{BB962C8B-B14F-4D97-AF65-F5344CB8AC3E}">
        <p14:creationId xmlns:p14="http://schemas.microsoft.com/office/powerpoint/2010/main" val="5245145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Shape 464"/>
          <p:cNvSpPr txBox="1">
            <a:spLocks noGrp="1"/>
          </p:cNvSpPr>
          <p:nvPr>
            <p:ph type="title"/>
          </p:nvPr>
        </p:nvSpPr>
        <p:spPr>
          <a:xfrm>
            <a:off x="812800" y="785812"/>
            <a:ext cx="7283450" cy="2166938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String Conversions</a:t>
            </a:r>
          </a:p>
        </p:txBody>
      </p:sp>
      <p:sp>
        <p:nvSpPr>
          <p:cNvPr id="465" name="Shape 465"/>
          <p:cNvSpPr txBox="1">
            <a:spLocks noGrp="1"/>
          </p:cNvSpPr>
          <p:nvPr>
            <p:ph type="body" idx="1"/>
          </p:nvPr>
        </p:nvSpPr>
        <p:spPr>
          <a:xfrm>
            <a:off x="812800" y="3105150"/>
            <a:ext cx="7283450" cy="5062537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749300" marR="0" lvl="0" indent="-533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71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You can also use </a:t>
            </a:r>
            <a:r>
              <a:rPr lang="en-US" sz="3600" u="none" strike="noStrike" cap="none" dirty="0" err="1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int</a:t>
            </a:r>
            <a:r>
              <a:rPr lang="en-US" sz="36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()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and </a:t>
            </a:r>
            <a:r>
              <a:rPr lang="en-US" sz="36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float()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to convert between strings and integers</a:t>
            </a:r>
          </a:p>
          <a:p>
            <a:pPr marL="749300" marR="0" lvl="0" indent="-533400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71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You will get an </a:t>
            </a:r>
            <a:r>
              <a:rPr lang="en-US" sz="3600" u="none" strike="noStrike" cap="none" dirty="0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error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if the string does not contain numeric characters</a:t>
            </a:r>
          </a:p>
        </p:txBody>
      </p:sp>
      <p:sp>
        <p:nvSpPr>
          <p:cNvPr id="466" name="Shape 466"/>
          <p:cNvSpPr txBox="1"/>
          <p:nvPr/>
        </p:nvSpPr>
        <p:spPr>
          <a:xfrm>
            <a:off x="8470900" y="730250"/>
            <a:ext cx="7607300" cy="76581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 </a:t>
            </a:r>
            <a:r>
              <a:rPr lang="en-US" sz="26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sval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 '123'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type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sval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&lt;class '</a:t>
            </a:r>
            <a:r>
              <a:rPr lang="en-US" sz="2600" i="0" u="none" strike="noStrike" cap="none" dirty="0" err="1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str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'&gt;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6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sval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6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+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1)</a:t>
            </a:r>
          </a:p>
          <a:p>
            <a:pPr lvl="0">
              <a:buClr>
                <a:srgbClr val="FF0000"/>
              </a:buClr>
              <a:buSzPct val="25000"/>
            </a:pPr>
            <a:r>
              <a:rPr lang="en-US" sz="2600" dirty="0" err="1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Traceback</a:t>
            </a:r>
            <a:r>
              <a:rPr lang="en-US" sz="2600" dirty="0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 (most recent call last):  File "&lt;</a:t>
            </a:r>
            <a:r>
              <a:rPr lang="en-US" sz="2600" dirty="0" err="1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stdin</a:t>
            </a:r>
            <a:r>
              <a:rPr lang="en-US" sz="2600" dirty="0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&gt;", line 1, in &lt;module&gt;</a:t>
            </a:r>
          </a:p>
          <a:p>
            <a:pPr lvl="0">
              <a:buClr>
                <a:srgbClr val="FF0000"/>
              </a:buClr>
              <a:buSzPct val="25000"/>
            </a:pPr>
            <a:r>
              <a:rPr lang="en-US" sz="2600" dirty="0" err="1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TypeError</a:t>
            </a:r>
            <a:r>
              <a:rPr lang="en-US" sz="2600" dirty="0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: Can't convert '</a:t>
            </a:r>
            <a:r>
              <a:rPr lang="en-US" sz="2600" dirty="0" err="1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int</a:t>
            </a:r>
            <a:r>
              <a:rPr lang="en-US" sz="2600" dirty="0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' object to </a:t>
            </a:r>
            <a:r>
              <a:rPr lang="en-US" sz="2600" dirty="0" err="1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str</a:t>
            </a:r>
            <a:r>
              <a:rPr lang="en-US" sz="2600" dirty="0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 implicitly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6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ival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26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int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sval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type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ival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&lt;class '</a:t>
            </a:r>
            <a:r>
              <a:rPr lang="en-US" sz="2600" i="0" u="none" strike="noStrike" cap="none" dirty="0" err="1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int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'&gt;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6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ival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+ 1)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124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6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nsv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 'hello bob'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6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niv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26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int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nsv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lvl="0">
              <a:buClr>
                <a:srgbClr val="FF0000"/>
              </a:buClr>
              <a:buSzPct val="25000"/>
            </a:pPr>
            <a:r>
              <a:rPr lang="en-US" sz="2600" dirty="0" err="1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Traceback</a:t>
            </a:r>
            <a:r>
              <a:rPr lang="en-US" sz="2600" dirty="0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 (most recent call last):  File "&lt;</a:t>
            </a:r>
            <a:r>
              <a:rPr lang="en-US" sz="2600" dirty="0" err="1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stdin</a:t>
            </a:r>
            <a:r>
              <a:rPr lang="en-US" sz="2600" dirty="0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&gt;", line 1, in &lt;module&gt;</a:t>
            </a:r>
          </a:p>
          <a:p>
            <a:pPr lvl="0">
              <a:buClr>
                <a:srgbClr val="FF0000"/>
              </a:buClr>
              <a:buSzPct val="25000"/>
            </a:pPr>
            <a:r>
              <a:rPr lang="en-US" sz="2600" dirty="0" err="1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ValueError</a:t>
            </a:r>
            <a:r>
              <a:rPr lang="en-US" sz="2600" dirty="0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: invalid literal for </a:t>
            </a:r>
            <a:r>
              <a:rPr lang="en-US" sz="2600" dirty="0" err="1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int</a:t>
            </a:r>
            <a:r>
              <a:rPr lang="en-US" sz="2600" dirty="0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() with base 10: 'x'</a:t>
            </a:r>
            <a:endParaRPr lang="en-US" sz="2600" i="0" u="none" strike="noStrike" cap="none" dirty="0">
              <a:solidFill>
                <a:srgbClr val="E06666"/>
              </a:solidFill>
              <a:latin typeface="Courier"/>
              <a:ea typeface="Courier"/>
              <a:cs typeface="Courier"/>
              <a:sym typeface="Courier New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Shape 471"/>
          <p:cNvSpPr txBox="1">
            <a:spLocks noGrp="1"/>
          </p:cNvSpPr>
          <p:nvPr>
            <p:ph type="title"/>
          </p:nvPr>
        </p:nvSpPr>
        <p:spPr>
          <a:xfrm>
            <a:off x="812800" y="785812"/>
            <a:ext cx="13652465" cy="1104899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78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User Input</a:t>
            </a:r>
          </a:p>
        </p:txBody>
      </p:sp>
      <p:sp>
        <p:nvSpPr>
          <p:cNvPr id="472" name="Shape 472"/>
          <p:cNvSpPr txBox="1">
            <a:spLocks noGrp="1"/>
          </p:cNvSpPr>
          <p:nvPr>
            <p:ph type="body" idx="1"/>
          </p:nvPr>
        </p:nvSpPr>
        <p:spPr>
          <a:xfrm>
            <a:off x="812800" y="2133601"/>
            <a:ext cx="6864350" cy="5295900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1104900" marR="0" lvl="0" indent="-787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71000"/>
              <a:buFont typeface="Cabin"/>
              <a:buChar char="•"/>
            </a:pPr>
            <a:r>
              <a:rPr lang="en-US" sz="38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We can instruct Python to pause and read data from the user using the </a:t>
            </a:r>
            <a:r>
              <a:rPr lang="en-US" sz="38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input()</a:t>
            </a:r>
            <a:r>
              <a:rPr lang="en-US" sz="3800" u="none" strike="noStrike" cap="none" dirty="0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38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function</a:t>
            </a:r>
          </a:p>
          <a:p>
            <a:pPr marL="1104900" marR="0" lvl="0" indent="-787400" algn="l" rtl="0">
              <a:lnSpc>
                <a:spcPct val="100000"/>
              </a:lnSpc>
              <a:spcBef>
                <a:spcPts val="2300"/>
              </a:spcBef>
              <a:spcAft>
                <a:spcPts val="0"/>
              </a:spcAft>
              <a:buClr>
                <a:schemeClr val="lt1"/>
              </a:buClr>
              <a:buSzPct val="171000"/>
              <a:buFont typeface="Cabin"/>
              <a:buChar char="•"/>
            </a:pPr>
            <a:r>
              <a:rPr lang="en-US" sz="38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The </a:t>
            </a:r>
            <a:r>
              <a:rPr lang="en-US" sz="38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input()</a:t>
            </a:r>
            <a:r>
              <a:rPr lang="en-US" sz="3800" u="none" strike="noStrike" cap="none" dirty="0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38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function returns a string</a:t>
            </a:r>
          </a:p>
        </p:txBody>
      </p:sp>
      <p:sp>
        <p:nvSpPr>
          <p:cNvPr id="473" name="Shape 473"/>
          <p:cNvSpPr txBox="1"/>
          <p:nvPr/>
        </p:nvSpPr>
        <p:spPr>
          <a:xfrm>
            <a:off x="8822673" y="3226594"/>
            <a:ext cx="7077727" cy="1219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nam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input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Who are you? </a:t>
            </a:r>
            <a:r>
              <a:rPr lang="en-US" sz="30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lvl="0">
              <a:buClr>
                <a:srgbClr val="FFFF00"/>
              </a:buClr>
              <a:buSzPct val="25000"/>
            </a:pPr>
            <a:r>
              <a:rPr lang="en-US" sz="30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rint(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'Welcome', </a:t>
            </a:r>
            <a:r>
              <a:rPr lang="en-US" sz="30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nam</a:t>
            </a:r>
            <a:r>
              <a:rPr lang="en-US" sz="30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000" i="0" u="none" strike="noStrike" cap="none" dirty="0">
              <a:solidFill>
                <a:srgbClr val="00FF00"/>
              </a:solidFill>
              <a:latin typeface="Courier"/>
              <a:ea typeface="Courier"/>
              <a:cs typeface="Courier"/>
              <a:sym typeface="Courier New"/>
            </a:endParaRPr>
          </a:p>
        </p:txBody>
      </p:sp>
      <p:sp>
        <p:nvSpPr>
          <p:cNvPr id="474" name="Shape 474"/>
          <p:cNvSpPr txBox="1"/>
          <p:nvPr/>
        </p:nvSpPr>
        <p:spPr>
          <a:xfrm>
            <a:off x="9385497" y="5781676"/>
            <a:ext cx="4679870" cy="192127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8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Who are you? </a:t>
            </a:r>
            <a:r>
              <a:rPr lang="en-US" sz="38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Chuck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8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Welcome Chuck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Shape 479"/>
          <p:cNvSpPr txBox="1">
            <a:spLocks noGrp="1"/>
          </p:cNvSpPr>
          <p:nvPr>
            <p:ph type="title"/>
          </p:nvPr>
        </p:nvSpPr>
        <p:spPr>
          <a:xfrm>
            <a:off x="812800" y="785812"/>
            <a:ext cx="10521950" cy="1104899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7800" u="none" strike="noStrike" cap="none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Converting User Input</a:t>
            </a:r>
          </a:p>
        </p:txBody>
      </p:sp>
      <p:sp>
        <p:nvSpPr>
          <p:cNvPr id="480" name="Shape 480"/>
          <p:cNvSpPr txBox="1">
            <a:spLocks noGrp="1"/>
          </p:cNvSpPr>
          <p:nvPr>
            <p:ph type="body" idx="1"/>
          </p:nvPr>
        </p:nvSpPr>
        <p:spPr>
          <a:xfrm>
            <a:off x="812800" y="2133600"/>
            <a:ext cx="7245350" cy="6034087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1104900" marR="0" lvl="0" indent="-787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71000"/>
              <a:buFont typeface="Cabin"/>
              <a:buChar char="•"/>
            </a:pPr>
            <a:r>
              <a:rPr lang="en-US" sz="38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If we want to read a number from the user, we must convert it from a string to a number using a type conversion function</a:t>
            </a:r>
          </a:p>
          <a:p>
            <a:pPr marL="1104900" marR="0" lvl="0" indent="-787400" algn="l" rtl="0">
              <a:lnSpc>
                <a:spcPct val="100000"/>
              </a:lnSpc>
              <a:spcBef>
                <a:spcPts val="2300"/>
              </a:spcBef>
              <a:spcAft>
                <a:spcPts val="0"/>
              </a:spcAft>
              <a:buClr>
                <a:schemeClr val="lt1"/>
              </a:buClr>
              <a:buSzPct val="171000"/>
              <a:buFont typeface="Cabin"/>
              <a:buChar char="•"/>
            </a:pPr>
            <a:r>
              <a:rPr lang="en-US" sz="38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Later we will deal with bad input data</a:t>
            </a:r>
          </a:p>
        </p:txBody>
      </p:sp>
      <p:sp>
        <p:nvSpPr>
          <p:cNvPr id="481" name="Shape 481"/>
          <p:cNvSpPr txBox="1"/>
          <p:nvPr/>
        </p:nvSpPr>
        <p:spPr>
          <a:xfrm>
            <a:off x="8862999" y="3683000"/>
            <a:ext cx="6831899" cy="17781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28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inp</a:t>
            </a: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2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input(</a:t>
            </a:r>
            <a:r>
              <a:rPr lang="en-US" sz="28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Europe floor?</a:t>
            </a:r>
            <a:r>
              <a:rPr lang="en-US" sz="28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  <a:r>
              <a:rPr lang="en-US" sz="2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28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usf</a:t>
            </a: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28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int</a:t>
            </a:r>
            <a:r>
              <a:rPr lang="en-US" sz="2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8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inp</a:t>
            </a:r>
            <a:r>
              <a:rPr lang="en-US" sz="2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8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+</a:t>
            </a: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1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print(</a:t>
            </a: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'US floor', </a:t>
            </a:r>
            <a:r>
              <a:rPr lang="en-US" sz="28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usf</a:t>
            </a:r>
            <a:r>
              <a:rPr lang="en-US" sz="2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</p:txBody>
      </p:sp>
      <p:sp>
        <p:nvSpPr>
          <p:cNvPr id="482" name="Shape 482"/>
          <p:cNvSpPr txBox="1"/>
          <p:nvPr/>
        </p:nvSpPr>
        <p:spPr>
          <a:xfrm>
            <a:off x="10198100" y="6515100"/>
            <a:ext cx="4569900" cy="1219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8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Europe floor? </a:t>
            </a:r>
            <a:r>
              <a:rPr lang="en-US" sz="38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0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8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US floor 1</a:t>
            </a:r>
          </a:p>
        </p:txBody>
      </p:sp>
      <p:pic>
        <p:nvPicPr>
          <p:cNvPr id="483" name="Shape 48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153875" y="1193800"/>
            <a:ext cx="3174900" cy="2121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Shape 48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Comments in Python</a:t>
            </a:r>
          </a:p>
        </p:txBody>
      </p:sp>
      <p:sp>
        <p:nvSpPr>
          <p:cNvPr id="489" name="Shape 489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749300" marR="0" lvl="0" indent="-37109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Anything after a </a:t>
            </a:r>
            <a:r>
              <a:rPr lang="en-US" sz="36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# 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is ignored by Python</a:t>
            </a:r>
          </a:p>
          <a:p>
            <a:pPr marL="749300" marR="0" lvl="0" indent="-3710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Why comment?</a:t>
            </a:r>
          </a:p>
          <a:p>
            <a:pPr marL="670306" marR="0" lvl="1" indent="0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-  Describe what is going to happen in a sequence of code</a:t>
            </a:r>
          </a:p>
          <a:p>
            <a:pPr marL="670306" marR="0" lvl="1" indent="0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-  Document who wrote the code or other ancillary information</a:t>
            </a:r>
          </a:p>
          <a:p>
            <a:pPr marL="670306" marR="0" lvl="1" indent="0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-  Turn off a line of code - perhaps temporarily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Shape 494"/>
          <p:cNvSpPr txBox="1"/>
          <p:nvPr/>
        </p:nvSpPr>
        <p:spPr>
          <a:xfrm>
            <a:off x="4241800" y="685801"/>
            <a:ext cx="8234400" cy="7620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4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# Get the name of the file and open it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name = input('Enter file:')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handle = open(name, 'r')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i="0" u="none" strike="noStrike" cap="none" dirty="0">
              <a:solidFill>
                <a:srgbClr val="FF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4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# Count word frequency</a:t>
            </a:r>
          </a:p>
          <a:p>
            <a:pPr lvl="0">
              <a:buClr>
                <a:srgbClr val="FFFFFF"/>
              </a:buClr>
              <a:buSzPct val="25000"/>
            </a:pPr>
            <a:r>
              <a:rPr lang="en-US" sz="2400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counts = </a:t>
            </a:r>
            <a:r>
              <a:rPr lang="en-US" sz="2400" dirty="0" err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dict</a:t>
            </a:r>
            <a:r>
              <a:rPr lang="en-US" sz="2400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()</a:t>
            </a:r>
          </a:p>
          <a:p>
            <a:pPr lvl="0">
              <a:buClr>
                <a:srgbClr val="FFFFFF"/>
              </a:buClr>
              <a:buSzPct val="25000"/>
            </a:pPr>
            <a:r>
              <a:rPr lang="en-US" sz="2400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for line in handle:</a:t>
            </a:r>
          </a:p>
          <a:p>
            <a:pPr lvl="0">
              <a:buClr>
                <a:srgbClr val="FFFFFF"/>
              </a:buClr>
              <a:buSzPct val="25000"/>
            </a:pPr>
            <a:r>
              <a:rPr lang="en-US" sz="2400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    words = </a:t>
            </a:r>
            <a:r>
              <a:rPr lang="en-US" sz="2400" dirty="0" err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line.split</a:t>
            </a:r>
            <a:r>
              <a:rPr lang="en-US" sz="2400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()</a:t>
            </a:r>
          </a:p>
          <a:p>
            <a:pPr lvl="0">
              <a:buClr>
                <a:srgbClr val="FFFFFF"/>
              </a:buClr>
              <a:buSzPct val="25000"/>
            </a:pPr>
            <a:r>
              <a:rPr lang="en-US" sz="2400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    for word in words:</a:t>
            </a:r>
          </a:p>
          <a:p>
            <a:pPr lvl="0">
              <a:buClr>
                <a:srgbClr val="FFFFFF"/>
              </a:buClr>
              <a:buSzPct val="25000"/>
            </a:pPr>
            <a:r>
              <a:rPr lang="en-US" sz="2400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        counts[word] = </a:t>
            </a:r>
            <a:r>
              <a:rPr lang="en-US" sz="2400" dirty="0" err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counts.get</a:t>
            </a:r>
            <a:r>
              <a:rPr lang="en-US" sz="2400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(word,0) + 1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i="0" u="none" strike="noStrike" cap="none" dirty="0">
              <a:solidFill>
                <a:srgbClr val="FF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4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# Find the most common word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abin"/>
              <a:buNone/>
            </a:pPr>
            <a:r>
              <a:rPr lang="en-US" sz="2400" i="0" u="none" strike="noStrike" cap="none" dirty="0" err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bigcount</a:t>
            </a:r>
            <a:r>
              <a:rPr lang="en-US" sz="2400" i="0" u="none" strike="noStrike" cap="none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 = None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abin"/>
              <a:buNone/>
            </a:pPr>
            <a:r>
              <a:rPr lang="en-US" sz="2400" i="0" u="none" strike="noStrike" cap="none" dirty="0" err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bigword</a:t>
            </a:r>
            <a:r>
              <a:rPr lang="en-US" sz="2400" i="0" u="none" strike="noStrike" cap="none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 = None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abin"/>
              <a:buNone/>
            </a:pPr>
            <a:r>
              <a:rPr lang="en-US" sz="2400" i="0" u="none" strike="noStrike" cap="none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for </a:t>
            </a:r>
            <a:r>
              <a:rPr lang="en-US" sz="2400" i="0" u="none" strike="noStrike" cap="none" dirty="0" err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word,count</a:t>
            </a:r>
            <a:r>
              <a:rPr lang="en-US" sz="2400" i="0" u="none" strike="noStrike" cap="none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 in </a:t>
            </a:r>
            <a:r>
              <a:rPr lang="en-US" sz="2400" i="0" u="none" strike="noStrike" cap="none" dirty="0" err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counts.items</a:t>
            </a:r>
            <a:r>
              <a:rPr lang="en-US" sz="2400" i="0" u="none" strike="noStrike" cap="none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():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abin"/>
              <a:buNone/>
            </a:pPr>
            <a:r>
              <a:rPr lang="en-US" sz="2400" i="0" u="none" strike="noStrike" cap="none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    if </a:t>
            </a:r>
            <a:r>
              <a:rPr lang="en-US" sz="2400" i="0" u="none" strike="noStrike" cap="none" dirty="0" err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bigcount</a:t>
            </a:r>
            <a:r>
              <a:rPr lang="en-US" sz="2400" i="0" u="none" strike="noStrike" cap="none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 is None or count &gt; </a:t>
            </a:r>
            <a:r>
              <a:rPr lang="en-US" sz="2400" i="0" u="none" strike="noStrike" cap="none" dirty="0" err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bigcount</a:t>
            </a:r>
            <a:r>
              <a:rPr lang="en-US" sz="2400" i="0" u="none" strike="noStrike" cap="none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abin"/>
              <a:buNone/>
            </a:pPr>
            <a:r>
              <a:rPr lang="en-US" sz="2400" i="0" u="none" strike="noStrike" cap="none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        </a:t>
            </a:r>
            <a:r>
              <a:rPr lang="en-US" sz="2400" i="0" u="none" strike="noStrike" cap="none" dirty="0" err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bigword</a:t>
            </a:r>
            <a:r>
              <a:rPr lang="en-US" sz="2400" i="0" u="none" strike="noStrike" cap="none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 = word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abin"/>
              <a:buNone/>
            </a:pPr>
            <a:r>
              <a:rPr lang="en-US" sz="2400" i="0" u="none" strike="noStrike" cap="none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        </a:t>
            </a:r>
            <a:r>
              <a:rPr lang="en-US" sz="2400" i="0" u="none" strike="noStrike" cap="none" dirty="0" err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bigcount</a:t>
            </a:r>
            <a:r>
              <a:rPr lang="en-US" sz="2400" i="0" u="none" strike="noStrike" cap="none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 = count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i="0" u="none" strike="noStrike" cap="none" dirty="0">
              <a:solidFill>
                <a:srgbClr val="FF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4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# All </a:t>
            </a:r>
            <a:r>
              <a:rPr lang="en-US" sz="24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d</a:t>
            </a:r>
            <a:r>
              <a:rPr lang="en-US" sz="24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one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abin"/>
              <a:buNone/>
            </a:pPr>
            <a:r>
              <a:rPr lang="en-US" sz="2400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p</a:t>
            </a:r>
            <a:r>
              <a:rPr lang="en-US" sz="2400" i="0" u="none" strike="noStrike" cap="none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rint(</a:t>
            </a:r>
            <a:r>
              <a:rPr lang="en-US" sz="2400" i="0" u="none" strike="noStrike" cap="none" dirty="0" err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bigword</a:t>
            </a:r>
            <a:r>
              <a:rPr lang="en-US" sz="2400" i="0" u="none" strike="noStrike" cap="none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, </a:t>
            </a:r>
            <a:r>
              <a:rPr lang="en-US" sz="2400" i="0" u="none" strike="noStrike" cap="none" dirty="0" err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bigcount</a:t>
            </a:r>
            <a:r>
              <a:rPr lang="en-US" sz="2400" i="0" u="none" strike="noStrike" cap="none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Shape 540"/>
          <p:cNvSpPr txBox="1">
            <a:spLocks noGrp="1"/>
          </p:cNvSpPr>
          <p:nvPr>
            <p:ph type="title"/>
          </p:nvPr>
        </p:nvSpPr>
        <p:spPr>
          <a:xfrm>
            <a:off x="812800" y="785812"/>
            <a:ext cx="13745390" cy="1104899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Summary</a:t>
            </a:r>
          </a:p>
        </p:txBody>
      </p:sp>
      <p:sp>
        <p:nvSpPr>
          <p:cNvPr id="541" name="Shape 541"/>
          <p:cNvSpPr txBox="1">
            <a:spLocks noGrp="1"/>
          </p:cNvSpPr>
          <p:nvPr>
            <p:ph type="body" idx="1"/>
          </p:nvPr>
        </p:nvSpPr>
        <p:spPr>
          <a:xfrm>
            <a:off x="1362894" y="2659529"/>
            <a:ext cx="6427286" cy="5508158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t" anchorCtr="0">
            <a:noAutofit/>
          </a:bodyPr>
          <a:lstStyle/>
          <a:p>
            <a:pPr marL="685800" marR="0" lvl="0" indent="-32931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Type</a:t>
            </a:r>
          </a:p>
          <a:p>
            <a:pPr marL="685800" marR="0" lvl="0" indent="-329311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Reserved words</a:t>
            </a:r>
          </a:p>
          <a:p>
            <a:pPr marL="685800" marR="0" lvl="0" indent="-329311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Variables (mnemonic)</a:t>
            </a:r>
          </a:p>
          <a:p>
            <a:pPr marL="685800" marR="0" lvl="0" indent="-329311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Operators</a:t>
            </a:r>
          </a:p>
          <a:p>
            <a:pPr marL="685800" marR="0" lvl="0" indent="-329311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Operator precedence</a:t>
            </a:r>
          </a:p>
          <a:p>
            <a:pPr marL="0" marR="0" lvl="0" indent="0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None/>
            </a:pPr>
            <a:endParaRPr sz="3600" dirty="0"/>
          </a:p>
        </p:txBody>
      </p:sp>
      <p:sp>
        <p:nvSpPr>
          <p:cNvPr id="543" name="Shape 543"/>
          <p:cNvSpPr txBox="1">
            <a:spLocks noGrp="1"/>
          </p:cNvSpPr>
          <p:nvPr>
            <p:ph type="body" idx="4294967295"/>
          </p:nvPr>
        </p:nvSpPr>
        <p:spPr>
          <a:xfrm>
            <a:off x="8753402" y="2659529"/>
            <a:ext cx="6532697" cy="5395913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t" anchorCtr="0">
            <a:noAutofit/>
          </a:bodyPr>
          <a:lstStyle/>
          <a:p>
            <a:pPr marL="685800" marR="0" lvl="0" indent="-329311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Integer Division</a:t>
            </a:r>
          </a:p>
          <a:p>
            <a:pPr marL="685800" marR="0" lvl="0" indent="-329311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Conversion between types</a:t>
            </a:r>
          </a:p>
          <a:p>
            <a:pPr marL="685800" marR="0" lvl="0" indent="-329311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User input</a:t>
            </a:r>
          </a:p>
          <a:p>
            <a:pPr marL="685800" marR="0" lvl="0" indent="-329311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Comments (#)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Shape 534"/>
          <p:cNvSpPr txBox="1"/>
          <p:nvPr/>
        </p:nvSpPr>
        <p:spPr>
          <a:xfrm>
            <a:off x="687387" y="985837"/>
            <a:ext cx="2727325" cy="6603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8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Exercise</a:t>
            </a:r>
          </a:p>
        </p:txBody>
      </p:sp>
      <p:sp>
        <p:nvSpPr>
          <p:cNvPr id="535" name="Shape 535"/>
          <p:cNvSpPr txBox="1"/>
          <p:nvPr/>
        </p:nvSpPr>
        <p:spPr>
          <a:xfrm>
            <a:off x="2908300" y="2413000"/>
            <a:ext cx="10706100" cy="44496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8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Write a program to prompt the user for hours and rate per hour to compute gross pay.</a:t>
            </a:r>
            <a:br>
              <a:rPr lang="en-US" sz="38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</a:br>
            <a:endParaRPr lang="en-US" sz="3800" u="none" strike="noStrike" cap="none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800" u="none" strike="noStrike" cap="none" dirty="0">
                <a:solidFill>
                  <a:schemeClr val="lt1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Enter Hours: </a:t>
            </a:r>
            <a:r>
              <a:rPr lang="en-US" sz="3800" u="none" strike="noStrike" cap="none" dirty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35</a:t>
            </a:r>
            <a:r>
              <a:rPr lang="en-US" sz="3800" u="none" strike="noStrike" cap="none" dirty="0">
                <a:solidFill>
                  <a:schemeClr val="lt1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 </a:t>
            </a: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800" u="none" strike="noStrike" cap="none" dirty="0">
                <a:solidFill>
                  <a:schemeClr val="lt1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Enter Rate: </a:t>
            </a:r>
            <a:r>
              <a:rPr lang="en-US" sz="3800" u="none" strike="noStrike" cap="none" dirty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2.75 </a:t>
            </a: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endParaRPr lang="en-US" sz="3800" u="none" strike="noStrike" cap="none" dirty="0">
              <a:solidFill>
                <a:srgbClr val="FFFF00"/>
              </a:solidFill>
              <a:latin typeface="Courier" charset="0"/>
              <a:ea typeface="Courier" charset="0"/>
              <a:cs typeface="Courier" charset="0"/>
              <a:sym typeface="Cabin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800" u="none" strike="noStrike" cap="none" dirty="0">
                <a:solidFill>
                  <a:schemeClr val="lt1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Pay: 96.25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8497CE-2A30-480D-E129-E5798E033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0" dirty="0">
                <a:solidFill>
                  <a:schemeClr val="bg1"/>
                </a:solidFill>
                <a:effectLst/>
                <a:latin typeface="Inter-Bold"/>
              </a:rPr>
              <a:t>Python Example to Accept Input From a User</a:t>
            </a:r>
            <a:br>
              <a:rPr lang="en-US" b="1" i="0" dirty="0">
                <a:solidFill>
                  <a:schemeClr val="bg1"/>
                </a:solidFill>
                <a:effectLst/>
                <a:latin typeface="Inter-Bold"/>
              </a:rPr>
            </a:br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AEE60F-3A4D-2A14-556A-A3D67E2DFB8C}"/>
              </a:ext>
            </a:extLst>
          </p:cNvPr>
          <p:cNvSpPr txBox="1"/>
          <p:nvPr/>
        </p:nvSpPr>
        <p:spPr>
          <a:xfrm>
            <a:off x="2803756" y="2564495"/>
            <a:ext cx="10554962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3200" dirty="0">
                <a:solidFill>
                  <a:schemeClr val="bg1"/>
                </a:solidFill>
              </a:rPr>
              <a:t># take three values from user</a:t>
            </a:r>
          </a:p>
          <a:p>
            <a:r>
              <a:rPr lang="en-IN" sz="3200" dirty="0">
                <a:solidFill>
                  <a:schemeClr val="bg1"/>
                </a:solidFill>
              </a:rPr>
              <a:t>name = input("Enter Employee Name: ")</a:t>
            </a:r>
          </a:p>
          <a:p>
            <a:r>
              <a:rPr lang="en-IN" sz="3200" dirty="0">
                <a:solidFill>
                  <a:schemeClr val="bg1"/>
                </a:solidFill>
              </a:rPr>
              <a:t>salary = input("Enter salary: ")</a:t>
            </a:r>
          </a:p>
          <a:p>
            <a:r>
              <a:rPr lang="en-IN" sz="3200" dirty="0">
                <a:solidFill>
                  <a:schemeClr val="bg1"/>
                </a:solidFill>
              </a:rPr>
              <a:t>company = input("Enter Company name: ")</a:t>
            </a:r>
          </a:p>
          <a:p>
            <a:endParaRPr lang="en-IN" sz="3200" dirty="0">
              <a:solidFill>
                <a:schemeClr val="bg1"/>
              </a:solidFill>
            </a:endParaRPr>
          </a:p>
          <a:p>
            <a:r>
              <a:rPr lang="en-IN" sz="3200" dirty="0">
                <a:solidFill>
                  <a:schemeClr val="bg1"/>
                </a:solidFill>
              </a:rPr>
              <a:t># Display all values on screen</a:t>
            </a:r>
          </a:p>
          <a:p>
            <a:r>
              <a:rPr lang="en-IN" sz="3200" dirty="0">
                <a:solidFill>
                  <a:schemeClr val="bg1"/>
                </a:solidFill>
              </a:rPr>
              <a:t>print("\n")</a:t>
            </a:r>
          </a:p>
          <a:p>
            <a:r>
              <a:rPr lang="en-IN" sz="3200" dirty="0">
                <a:solidFill>
                  <a:schemeClr val="bg1"/>
                </a:solidFill>
              </a:rPr>
              <a:t>print("Printing Employee Details")</a:t>
            </a:r>
          </a:p>
          <a:p>
            <a:r>
              <a:rPr lang="en-IN" sz="3200" dirty="0">
                <a:solidFill>
                  <a:schemeClr val="bg1"/>
                </a:solidFill>
              </a:rPr>
              <a:t>print("Name", "Salary", "Company")</a:t>
            </a:r>
          </a:p>
          <a:p>
            <a:r>
              <a:rPr lang="en-IN" sz="3200" dirty="0">
                <a:solidFill>
                  <a:schemeClr val="bg1"/>
                </a:solidFill>
              </a:rPr>
              <a:t>print(name, salary, company)</a:t>
            </a:r>
          </a:p>
        </p:txBody>
      </p:sp>
    </p:spTree>
    <p:extLst>
      <p:ext uri="{BB962C8B-B14F-4D97-AF65-F5344CB8AC3E}">
        <p14:creationId xmlns:p14="http://schemas.microsoft.com/office/powerpoint/2010/main" val="335433677"/>
      </p:ext>
    </p:extLst>
  </p:cSld>
  <p:clrMapOvr>
    <a:masterClrMapping/>
  </p:clrMapOvr>
</p:sld>
</file>

<file path=ppt/theme/theme1.xml><?xml version="1.0" encoding="utf-8"?>
<a:theme xmlns:a="http://schemas.openxmlformats.org/drawingml/2006/main" name="Title &amp; Subtitle">
  <a:themeElements>
    <a:clrScheme name="">
      <a:dk1>
        <a:srgbClr val="808080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DADADA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511</TotalTime>
  <Words>2075</Words>
  <Application>Microsoft Office PowerPoint</Application>
  <PresentationFormat>Custom</PresentationFormat>
  <Paragraphs>367</Paragraphs>
  <Slides>34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0" baseType="lpstr">
      <vt:lpstr>Arial</vt:lpstr>
      <vt:lpstr>Cabin</vt:lpstr>
      <vt:lpstr>Courier</vt:lpstr>
      <vt:lpstr>Gill Sans</vt:lpstr>
      <vt:lpstr>Inter-Bold</vt:lpstr>
      <vt:lpstr>Title &amp; Subtitle</vt:lpstr>
      <vt:lpstr>Variables, Expressions, and Statements</vt:lpstr>
      <vt:lpstr>Constants</vt:lpstr>
      <vt:lpstr>Reserved Words</vt:lpstr>
      <vt:lpstr>Variables</vt:lpstr>
      <vt:lpstr>Variables</vt:lpstr>
      <vt:lpstr>Python Variable Name Rules</vt:lpstr>
      <vt:lpstr>Mnemonic Variable Names</vt:lpstr>
      <vt:lpstr>PowerPoint Presentation</vt:lpstr>
      <vt:lpstr>PowerPoint Presentation</vt:lpstr>
      <vt:lpstr>PowerPoint Presentation</vt:lpstr>
      <vt:lpstr>Sentences or Lines</vt:lpstr>
      <vt:lpstr>Assignment Statements</vt:lpstr>
      <vt:lpstr>PowerPoint Presentation</vt:lpstr>
      <vt:lpstr>PowerPoint Presentation</vt:lpstr>
      <vt:lpstr>Expressions…</vt:lpstr>
      <vt:lpstr>Numeric Expressions</vt:lpstr>
      <vt:lpstr>Numeric Expressions</vt:lpstr>
      <vt:lpstr>Order of Evaluation</vt:lpstr>
      <vt:lpstr>Operator Precedence Rules</vt:lpstr>
      <vt:lpstr>PowerPoint Presentation</vt:lpstr>
      <vt:lpstr>Operator Precedence</vt:lpstr>
      <vt:lpstr>What Does “Type” Mean?</vt:lpstr>
      <vt:lpstr>Type Matters</vt:lpstr>
      <vt:lpstr>Several Types of Numbers</vt:lpstr>
      <vt:lpstr>Type Conversions</vt:lpstr>
      <vt:lpstr>Integer Division</vt:lpstr>
      <vt:lpstr>String Conversions</vt:lpstr>
      <vt:lpstr>User Input</vt:lpstr>
      <vt:lpstr>Converting User Input</vt:lpstr>
      <vt:lpstr>Comments in Python</vt:lpstr>
      <vt:lpstr>PowerPoint Presentation</vt:lpstr>
      <vt:lpstr>Summary</vt:lpstr>
      <vt:lpstr>PowerPoint Presentation</vt:lpstr>
      <vt:lpstr>Python Example to Accept Input From a User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Variables, Expressions, and Statements</dc:title>
  <cp:lastModifiedBy>ABC 123</cp:lastModifiedBy>
  <cp:revision>76</cp:revision>
  <cp:lastPrinted>2016-11-29T05:21:41Z</cp:lastPrinted>
  <dcterms:modified xsi:type="dcterms:W3CDTF">2023-12-23T18:20:10Z</dcterms:modified>
</cp:coreProperties>
</file>