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948" r:id="rId5"/>
    <p:sldMasterId id="2147483968" r:id="rId6"/>
  </p:sldMasterIdLst>
  <p:sldIdLst>
    <p:sldId id="270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00F3FC-8C2B-4C7E-A983-5928E5EABE21}" v="15" dt="2024-09-01T06:44:01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57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BA1077-7B1A-4FEB-A5FA-DBE5DDBAD9A3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16D300C4-1EBC-49A2-9384-9483D6744659}">
      <dgm:prSet phldrT="[Text]"/>
      <dgm:spPr/>
      <dgm:t>
        <a:bodyPr/>
        <a:lstStyle/>
        <a:p>
          <a:r>
            <a:rPr lang="en-US" b="1" dirty="0"/>
            <a:t>PROTOTYPING TECHNOLOGIES</a:t>
          </a:r>
        </a:p>
      </dgm:t>
    </dgm:pt>
    <dgm:pt modelId="{9D9E01F4-01D9-4C67-B920-B621290CDB9C}" type="parTrans" cxnId="{9D65A9FC-1E83-427C-91BD-2860488B8285}">
      <dgm:prSet/>
      <dgm:spPr/>
      <dgm:t>
        <a:bodyPr/>
        <a:lstStyle/>
        <a:p>
          <a:endParaRPr lang="en-US"/>
        </a:p>
      </dgm:t>
    </dgm:pt>
    <dgm:pt modelId="{6122E747-F63D-4762-B7ED-B4769529C60F}" type="sibTrans" cxnId="{9D65A9FC-1E83-427C-91BD-2860488B8285}">
      <dgm:prSet/>
      <dgm:spPr/>
      <dgm:t>
        <a:bodyPr/>
        <a:lstStyle/>
        <a:p>
          <a:endParaRPr lang="en-US"/>
        </a:p>
      </dgm:t>
    </dgm:pt>
    <dgm:pt modelId="{715F9567-2EC7-40A3-936C-4790676DAE5F}">
      <dgm:prSet phldrT="[Text]"/>
      <dgm:spPr/>
      <dgm:t>
        <a:bodyPr/>
        <a:lstStyle/>
        <a:p>
          <a:r>
            <a:rPr lang="en-US" dirty="0"/>
            <a:t>3D CAD Modeling and Analysis</a:t>
          </a:r>
        </a:p>
      </dgm:t>
    </dgm:pt>
    <dgm:pt modelId="{756B833B-3C40-4D31-9F3C-49440066E66B}" type="parTrans" cxnId="{CB0088B0-A9BC-440C-A493-344FB8360FE2}">
      <dgm:prSet/>
      <dgm:spPr/>
      <dgm:t>
        <a:bodyPr/>
        <a:lstStyle/>
        <a:p>
          <a:endParaRPr lang="en-US"/>
        </a:p>
      </dgm:t>
    </dgm:pt>
    <dgm:pt modelId="{F706A777-F254-4295-9AD1-53B1CE6E0212}" type="sibTrans" cxnId="{CB0088B0-A9BC-440C-A493-344FB8360FE2}">
      <dgm:prSet/>
      <dgm:spPr/>
      <dgm:t>
        <a:bodyPr/>
        <a:lstStyle/>
        <a:p>
          <a:endParaRPr lang="en-US"/>
        </a:p>
      </dgm:t>
    </dgm:pt>
    <dgm:pt modelId="{48D7091B-BB8E-4E41-9503-14473D627273}">
      <dgm:prSet phldrT="[Text]"/>
      <dgm:spPr/>
      <dgm:t>
        <a:bodyPr/>
        <a:lstStyle/>
        <a:p>
          <a:r>
            <a:rPr lang="en-US" dirty="0"/>
            <a:t>Free-Form Fabrication</a:t>
          </a:r>
        </a:p>
      </dgm:t>
    </dgm:pt>
    <dgm:pt modelId="{DB901497-3581-45B5-945C-2A3C5C9D747A}" type="parTrans" cxnId="{5E73EC37-23F0-4BE2-AD35-B8D8C5E3C677}">
      <dgm:prSet/>
      <dgm:spPr/>
      <dgm:t>
        <a:bodyPr/>
        <a:lstStyle/>
        <a:p>
          <a:endParaRPr lang="en-US"/>
        </a:p>
      </dgm:t>
    </dgm:pt>
    <dgm:pt modelId="{70C88E3C-30FE-407B-997E-8FE325DF88C7}" type="sibTrans" cxnId="{5E73EC37-23F0-4BE2-AD35-B8D8C5E3C677}">
      <dgm:prSet/>
      <dgm:spPr/>
      <dgm:t>
        <a:bodyPr/>
        <a:lstStyle/>
        <a:p>
          <a:endParaRPr lang="en-US"/>
        </a:p>
      </dgm:t>
    </dgm:pt>
    <dgm:pt modelId="{2B1187B9-61DE-467A-8D9F-D719030E8A5E}" type="pres">
      <dgm:prSet presAssocID="{3BBA1077-7B1A-4FEB-A5FA-DBE5DDBAD9A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3B14E72-336D-471D-B30D-56E97EE975F6}" type="pres">
      <dgm:prSet presAssocID="{16D300C4-1EBC-49A2-9384-9483D6744659}" presName="hierRoot1" presStyleCnt="0"/>
      <dgm:spPr/>
    </dgm:pt>
    <dgm:pt modelId="{08E8FAA2-B102-4FBA-A028-BCBECC02BB8D}" type="pres">
      <dgm:prSet presAssocID="{16D300C4-1EBC-49A2-9384-9483D6744659}" presName="composite" presStyleCnt="0"/>
      <dgm:spPr/>
    </dgm:pt>
    <dgm:pt modelId="{D422660C-E777-4A64-A318-B2AD6495C036}" type="pres">
      <dgm:prSet presAssocID="{16D300C4-1EBC-49A2-9384-9483D6744659}" presName="background" presStyleLbl="node0" presStyleIdx="0" presStyleCnt="1"/>
      <dgm:spPr/>
    </dgm:pt>
    <dgm:pt modelId="{179BCFEA-058F-4068-A143-E14C806442BF}" type="pres">
      <dgm:prSet presAssocID="{16D300C4-1EBC-49A2-9384-9483D6744659}" presName="text" presStyleLbl="fgAcc0" presStyleIdx="0" presStyleCnt="1">
        <dgm:presLayoutVars>
          <dgm:chPref val="3"/>
        </dgm:presLayoutVars>
      </dgm:prSet>
      <dgm:spPr/>
    </dgm:pt>
    <dgm:pt modelId="{5EC75206-76FC-4EBB-91A8-3658B6055773}" type="pres">
      <dgm:prSet presAssocID="{16D300C4-1EBC-49A2-9384-9483D6744659}" presName="hierChild2" presStyleCnt="0"/>
      <dgm:spPr/>
    </dgm:pt>
    <dgm:pt modelId="{9ABAA873-EB5C-457F-8BD5-9B9D1705EA02}" type="pres">
      <dgm:prSet presAssocID="{756B833B-3C40-4D31-9F3C-49440066E66B}" presName="Name10" presStyleLbl="parChTrans1D2" presStyleIdx="0" presStyleCnt="2"/>
      <dgm:spPr/>
    </dgm:pt>
    <dgm:pt modelId="{C9647DB9-F978-402B-A953-0F7EE59281C2}" type="pres">
      <dgm:prSet presAssocID="{715F9567-2EC7-40A3-936C-4790676DAE5F}" presName="hierRoot2" presStyleCnt="0"/>
      <dgm:spPr/>
    </dgm:pt>
    <dgm:pt modelId="{AF4E510F-441E-47C5-92F5-262BD41F2C5A}" type="pres">
      <dgm:prSet presAssocID="{715F9567-2EC7-40A3-936C-4790676DAE5F}" presName="composite2" presStyleCnt="0"/>
      <dgm:spPr/>
    </dgm:pt>
    <dgm:pt modelId="{08FE6215-89EF-4CE8-A331-E23FC3879935}" type="pres">
      <dgm:prSet presAssocID="{715F9567-2EC7-40A3-936C-4790676DAE5F}" presName="background2" presStyleLbl="node2" presStyleIdx="0" presStyleCnt="2"/>
      <dgm:spPr/>
    </dgm:pt>
    <dgm:pt modelId="{11604C1C-FEB5-4918-A369-F66277A5D81F}" type="pres">
      <dgm:prSet presAssocID="{715F9567-2EC7-40A3-936C-4790676DAE5F}" presName="text2" presStyleLbl="fgAcc2" presStyleIdx="0" presStyleCnt="2">
        <dgm:presLayoutVars>
          <dgm:chPref val="3"/>
        </dgm:presLayoutVars>
      </dgm:prSet>
      <dgm:spPr/>
    </dgm:pt>
    <dgm:pt modelId="{15E9892B-03DF-4038-81B4-028911B6DFDB}" type="pres">
      <dgm:prSet presAssocID="{715F9567-2EC7-40A3-936C-4790676DAE5F}" presName="hierChild3" presStyleCnt="0"/>
      <dgm:spPr/>
    </dgm:pt>
    <dgm:pt modelId="{E4A1E4FA-F60B-484B-A157-59E769F5E396}" type="pres">
      <dgm:prSet presAssocID="{DB901497-3581-45B5-945C-2A3C5C9D747A}" presName="Name10" presStyleLbl="parChTrans1D2" presStyleIdx="1" presStyleCnt="2"/>
      <dgm:spPr/>
    </dgm:pt>
    <dgm:pt modelId="{C436AD16-EE61-457B-B87D-5257A2DE1B2F}" type="pres">
      <dgm:prSet presAssocID="{48D7091B-BB8E-4E41-9503-14473D627273}" presName="hierRoot2" presStyleCnt="0"/>
      <dgm:spPr/>
    </dgm:pt>
    <dgm:pt modelId="{1C277968-A2CF-4CC4-97CA-1AD228CC22B3}" type="pres">
      <dgm:prSet presAssocID="{48D7091B-BB8E-4E41-9503-14473D627273}" presName="composite2" presStyleCnt="0"/>
      <dgm:spPr/>
    </dgm:pt>
    <dgm:pt modelId="{BA41C969-5BAF-47B0-AFA1-0968506B4330}" type="pres">
      <dgm:prSet presAssocID="{48D7091B-BB8E-4E41-9503-14473D627273}" presName="background2" presStyleLbl="node2" presStyleIdx="1" presStyleCnt="2"/>
      <dgm:spPr/>
    </dgm:pt>
    <dgm:pt modelId="{EE6D8E8F-D7F4-473C-8998-8235C9A65D93}" type="pres">
      <dgm:prSet presAssocID="{48D7091B-BB8E-4E41-9503-14473D627273}" presName="text2" presStyleLbl="fgAcc2" presStyleIdx="1" presStyleCnt="2">
        <dgm:presLayoutVars>
          <dgm:chPref val="3"/>
        </dgm:presLayoutVars>
      </dgm:prSet>
      <dgm:spPr/>
    </dgm:pt>
    <dgm:pt modelId="{92FA7DDA-E713-4B5B-AFEF-83EEAD4FE413}" type="pres">
      <dgm:prSet presAssocID="{48D7091B-BB8E-4E41-9503-14473D627273}" presName="hierChild3" presStyleCnt="0"/>
      <dgm:spPr/>
    </dgm:pt>
  </dgm:ptLst>
  <dgm:cxnLst>
    <dgm:cxn modelId="{004B6C21-81D1-4945-9AB7-D15E40827EAC}" type="presOf" srcId="{715F9567-2EC7-40A3-936C-4790676DAE5F}" destId="{11604C1C-FEB5-4918-A369-F66277A5D81F}" srcOrd="0" destOrd="0" presId="urn:microsoft.com/office/officeart/2005/8/layout/hierarchy1"/>
    <dgm:cxn modelId="{3DECDB23-24AD-463E-9F4C-632A7BEC0ADC}" type="presOf" srcId="{DB901497-3581-45B5-945C-2A3C5C9D747A}" destId="{E4A1E4FA-F60B-484B-A157-59E769F5E396}" srcOrd="0" destOrd="0" presId="urn:microsoft.com/office/officeart/2005/8/layout/hierarchy1"/>
    <dgm:cxn modelId="{5E73EC37-23F0-4BE2-AD35-B8D8C5E3C677}" srcId="{16D300C4-1EBC-49A2-9384-9483D6744659}" destId="{48D7091B-BB8E-4E41-9503-14473D627273}" srcOrd="1" destOrd="0" parTransId="{DB901497-3581-45B5-945C-2A3C5C9D747A}" sibTransId="{70C88E3C-30FE-407B-997E-8FE325DF88C7}"/>
    <dgm:cxn modelId="{8081B565-69EF-46D8-A405-03BBCD0EF321}" type="presOf" srcId="{756B833B-3C40-4D31-9F3C-49440066E66B}" destId="{9ABAA873-EB5C-457F-8BD5-9B9D1705EA02}" srcOrd="0" destOrd="0" presId="urn:microsoft.com/office/officeart/2005/8/layout/hierarchy1"/>
    <dgm:cxn modelId="{A99E376E-6C82-4E50-84BF-545B113BB893}" type="presOf" srcId="{16D300C4-1EBC-49A2-9384-9483D6744659}" destId="{179BCFEA-058F-4068-A143-E14C806442BF}" srcOrd="0" destOrd="0" presId="urn:microsoft.com/office/officeart/2005/8/layout/hierarchy1"/>
    <dgm:cxn modelId="{88E48F7A-C297-456A-B2A6-B4E5CADD4666}" type="presOf" srcId="{48D7091B-BB8E-4E41-9503-14473D627273}" destId="{EE6D8E8F-D7F4-473C-8998-8235C9A65D93}" srcOrd="0" destOrd="0" presId="urn:microsoft.com/office/officeart/2005/8/layout/hierarchy1"/>
    <dgm:cxn modelId="{852CBC9B-D9C7-46B3-ACCD-3FB114A27066}" type="presOf" srcId="{3BBA1077-7B1A-4FEB-A5FA-DBE5DDBAD9A3}" destId="{2B1187B9-61DE-467A-8D9F-D719030E8A5E}" srcOrd="0" destOrd="0" presId="urn:microsoft.com/office/officeart/2005/8/layout/hierarchy1"/>
    <dgm:cxn modelId="{CB0088B0-A9BC-440C-A493-344FB8360FE2}" srcId="{16D300C4-1EBC-49A2-9384-9483D6744659}" destId="{715F9567-2EC7-40A3-936C-4790676DAE5F}" srcOrd="0" destOrd="0" parTransId="{756B833B-3C40-4D31-9F3C-49440066E66B}" sibTransId="{F706A777-F254-4295-9AD1-53B1CE6E0212}"/>
    <dgm:cxn modelId="{9D65A9FC-1E83-427C-91BD-2860488B8285}" srcId="{3BBA1077-7B1A-4FEB-A5FA-DBE5DDBAD9A3}" destId="{16D300C4-1EBC-49A2-9384-9483D6744659}" srcOrd="0" destOrd="0" parTransId="{9D9E01F4-01D9-4C67-B920-B621290CDB9C}" sibTransId="{6122E747-F63D-4762-B7ED-B4769529C60F}"/>
    <dgm:cxn modelId="{8FB5E3E3-58E2-4EC3-9A48-D7A2CE3078EB}" type="presParOf" srcId="{2B1187B9-61DE-467A-8D9F-D719030E8A5E}" destId="{D3B14E72-336D-471D-B30D-56E97EE975F6}" srcOrd="0" destOrd="0" presId="urn:microsoft.com/office/officeart/2005/8/layout/hierarchy1"/>
    <dgm:cxn modelId="{212CE3CC-DAE7-41DB-BD3C-147EDE1312B1}" type="presParOf" srcId="{D3B14E72-336D-471D-B30D-56E97EE975F6}" destId="{08E8FAA2-B102-4FBA-A028-BCBECC02BB8D}" srcOrd="0" destOrd="0" presId="urn:microsoft.com/office/officeart/2005/8/layout/hierarchy1"/>
    <dgm:cxn modelId="{243E36B9-1435-40CF-8350-69861DA99063}" type="presParOf" srcId="{08E8FAA2-B102-4FBA-A028-BCBECC02BB8D}" destId="{D422660C-E777-4A64-A318-B2AD6495C036}" srcOrd="0" destOrd="0" presId="urn:microsoft.com/office/officeart/2005/8/layout/hierarchy1"/>
    <dgm:cxn modelId="{2C8CF685-C714-4688-ADEA-2AB3C53A9D5D}" type="presParOf" srcId="{08E8FAA2-B102-4FBA-A028-BCBECC02BB8D}" destId="{179BCFEA-058F-4068-A143-E14C806442BF}" srcOrd="1" destOrd="0" presId="urn:microsoft.com/office/officeart/2005/8/layout/hierarchy1"/>
    <dgm:cxn modelId="{058CC2C3-4904-410E-9A13-27A98A18CA45}" type="presParOf" srcId="{D3B14E72-336D-471D-B30D-56E97EE975F6}" destId="{5EC75206-76FC-4EBB-91A8-3658B6055773}" srcOrd="1" destOrd="0" presId="urn:microsoft.com/office/officeart/2005/8/layout/hierarchy1"/>
    <dgm:cxn modelId="{9C043860-6740-45E3-9A1F-5F76839380FE}" type="presParOf" srcId="{5EC75206-76FC-4EBB-91A8-3658B6055773}" destId="{9ABAA873-EB5C-457F-8BD5-9B9D1705EA02}" srcOrd="0" destOrd="0" presId="urn:microsoft.com/office/officeart/2005/8/layout/hierarchy1"/>
    <dgm:cxn modelId="{A3186D45-F79C-49DF-B9D7-C5856AE0666A}" type="presParOf" srcId="{5EC75206-76FC-4EBB-91A8-3658B6055773}" destId="{C9647DB9-F978-402B-A953-0F7EE59281C2}" srcOrd="1" destOrd="0" presId="urn:microsoft.com/office/officeart/2005/8/layout/hierarchy1"/>
    <dgm:cxn modelId="{A4B202DE-9D66-47FE-A6B7-B413BFC79B09}" type="presParOf" srcId="{C9647DB9-F978-402B-A953-0F7EE59281C2}" destId="{AF4E510F-441E-47C5-92F5-262BD41F2C5A}" srcOrd="0" destOrd="0" presId="urn:microsoft.com/office/officeart/2005/8/layout/hierarchy1"/>
    <dgm:cxn modelId="{DBE857B9-4516-4037-BB3D-3692BFE7437D}" type="presParOf" srcId="{AF4E510F-441E-47C5-92F5-262BD41F2C5A}" destId="{08FE6215-89EF-4CE8-A331-E23FC3879935}" srcOrd="0" destOrd="0" presId="urn:microsoft.com/office/officeart/2005/8/layout/hierarchy1"/>
    <dgm:cxn modelId="{EA1AD390-439A-4D1F-8132-AB7EBF98BD75}" type="presParOf" srcId="{AF4E510F-441E-47C5-92F5-262BD41F2C5A}" destId="{11604C1C-FEB5-4918-A369-F66277A5D81F}" srcOrd="1" destOrd="0" presId="urn:microsoft.com/office/officeart/2005/8/layout/hierarchy1"/>
    <dgm:cxn modelId="{E0867B0B-17C9-4A1D-9C26-2FC6995CD76D}" type="presParOf" srcId="{C9647DB9-F978-402B-A953-0F7EE59281C2}" destId="{15E9892B-03DF-4038-81B4-028911B6DFDB}" srcOrd="1" destOrd="0" presId="urn:microsoft.com/office/officeart/2005/8/layout/hierarchy1"/>
    <dgm:cxn modelId="{4F1B5C97-2AF7-4146-A809-73482935F6A6}" type="presParOf" srcId="{5EC75206-76FC-4EBB-91A8-3658B6055773}" destId="{E4A1E4FA-F60B-484B-A157-59E769F5E396}" srcOrd="2" destOrd="0" presId="urn:microsoft.com/office/officeart/2005/8/layout/hierarchy1"/>
    <dgm:cxn modelId="{8DA670AF-01D3-4836-A31B-A6A3A02A181B}" type="presParOf" srcId="{5EC75206-76FC-4EBB-91A8-3658B6055773}" destId="{C436AD16-EE61-457B-B87D-5257A2DE1B2F}" srcOrd="3" destOrd="0" presId="urn:microsoft.com/office/officeart/2005/8/layout/hierarchy1"/>
    <dgm:cxn modelId="{134C1F72-2393-40E7-A524-795C41D96FCB}" type="presParOf" srcId="{C436AD16-EE61-457B-B87D-5257A2DE1B2F}" destId="{1C277968-A2CF-4CC4-97CA-1AD228CC22B3}" srcOrd="0" destOrd="0" presId="urn:microsoft.com/office/officeart/2005/8/layout/hierarchy1"/>
    <dgm:cxn modelId="{4DE1C9A2-6FDB-4A0A-9265-2447EE81AD05}" type="presParOf" srcId="{1C277968-A2CF-4CC4-97CA-1AD228CC22B3}" destId="{BA41C969-5BAF-47B0-AFA1-0968506B4330}" srcOrd="0" destOrd="0" presId="urn:microsoft.com/office/officeart/2005/8/layout/hierarchy1"/>
    <dgm:cxn modelId="{C11DDD96-AFE0-47FA-9089-C6ADB441630D}" type="presParOf" srcId="{1C277968-A2CF-4CC4-97CA-1AD228CC22B3}" destId="{EE6D8E8F-D7F4-473C-8998-8235C9A65D93}" srcOrd="1" destOrd="0" presId="urn:microsoft.com/office/officeart/2005/8/layout/hierarchy1"/>
    <dgm:cxn modelId="{2299AC34-7575-4F07-B884-23DD002311BD}" type="presParOf" srcId="{C436AD16-EE61-457B-B87D-5257A2DE1B2F}" destId="{92FA7DDA-E713-4B5B-AFEF-83EEAD4FE41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1E4FA-F60B-484B-A157-59E769F5E396}">
      <dsp:nvSpPr>
        <dsp:cNvPr id="0" name=""/>
        <dsp:cNvSpPr/>
      </dsp:nvSpPr>
      <dsp:spPr>
        <a:xfrm>
          <a:off x="2912566" y="1548840"/>
          <a:ext cx="1489769" cy="708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159"/>
              </a:lnTo>
              <a:lnTo>
                <a:pt x="1489769" y="483159"/>
              </a:lnTo>
              <a:lnTo>
                <a:pt x="1489769" y="708994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BAA873-EB5C-457F-8BD5-9B9D1705EA02}">
      <dsp:nvSpPr>
        <dsp:cNvPr id="0" name=""/>
        <dsp:cNvSpPr/>
      </dsp:nvSpPr>
      <dsp:spPr>
        <a:xfrm>
          <a:off x="1422796" y="1548840"/>
          <a:ext cx="1489769" cy="708994"/>
        </a:xfrm>
        <a:custGeom>
          <a:avLst/>
          <a:gdLst/>
          <a:ahLst/>
          <a:cxnLst/>
          <a:rect l="0" t="0" r="0" b="0"/>
          <a:pathLst>
            <a:path>
              <a:moveTo>
                <a:pt x="1489769" y="0"/>
              </a:moveTo>
              <a:lnTo>
                <a:pt x="1489769" y="483159"/>
              </a:lnTo>
              <a:lnTo>
                <a:pt x="0" y="483159"/>
              </a:lnTo>
              <a:lnTo>
                <a:pt x="0" y="708994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22660C-E777-4A64-A318-B2AD6495C036}">
      <dsp:nvSpPr>
        <dsp:cNvPr id="0" name=""/>
        <dsp:cNvSpPr/>
      </dsp:nvSpPr>
      <dsp:spPr>
        <a:xfrm>
          <a:off x="1693664" y="834"/>
          <a:ext cx="2437804" cy="1548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9BCFEA-058F-4068-A143-E14C806442BF}">
      <dsp:nvSpPr>
        <dsp:cNvPr id="0" name=""/>
        <dsp:cNvSpPr/>
      </dsp:nvSpPr>
      <dsp:spPr>
        <a:xfrm>
          <a:off x="1964531" y="258158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PROTOTYPING TECHNOLOGIES</a:t>
          </a:r>
        </a:p>
      </dsp:txBody>
      <dsp:txXfrm>
        <a:off x="2009871" y="303498"/>
        <a:ext cx="2347124" cy="1457325"/>
      </dsp:txXfrm>
    </dsp:sp>
    <dsp:sp modelId="{08FE6215-89EF-4CE8-A331-E23FC3879935}">
      <dsp:nvSpPr>
        <dsp:cNvPr id="0" name=""/>
        <dsp:cNvSpPr/>
      </dsp:nvSpPr>
      <dsp:spPr>
        <a:xfrm>
          <a:off x="203894" y="2257835"/>
          <a:ext cx="2437804" cy="154800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604C1C-FEB5-4918-A369-F66277A5D81F}">
      <dsp:nvSpPr>
        <dsp:cNvPr id="0" name=""/>
        <dsp:cNvSpPr/>
      </dsp:nvSpPr>
      <dsp:spPr>
        <a:xfrm>
          <a:off x="474761" y="2515159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3D CAD Modeling and Analysis</a:t>
          </a:r>
        </a:p>
      </dsp:txBody>
      <dsp:txXfrm>
        <a:off x="520101" y="2560499"/>
        <a:ext cx="2347124" cy="1457325"/>
      </dsp:txXfrm>
    </dsp:sp>
    <dsp:sp modelId="{BA41C969-5BAF-47B0-AFA1-0968506B4330}">
      <dsp:nvSpPr>
        <dsp:cNvPr id="0" name=""/>
        <dsp:cNvSpPr/>
      </dsp:nvSpPr>
      <dsp:spPr>
        <a:xfrm>
          <a:off x="3183433" y="2257835"/>
          <a:ext cx="2437804" cy="154800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6D8E8F-D7F4-473C-8998-8235C9A65D93}">
      <dsp:nvSpPr>
        <dsp:cNvPr id="0" name=""/>
        <dsp:cNvSpPr/>
      </dsp:nvSpPr>
      <dsp:spPr>
        <a:xfrm>
          <a:off x="3454300" y="2515159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Free-Form Fabrication</a:t>
          </a:r>
        </a:p>
      </dsp:txBody>
      <dsp:txXfrm>
        <a:off x="3499640" y="2560499"/>
        <a:ext cx="2347124" cy="14573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249483-8538-FB5A-A967-A772315785BD}"/>
              </a:ext>
            </a:extLst>
          </p:cNvPr>
          <p:cNvSpPr/>
          <p:nvPr userDrawn="1"/>
        </p:nvSpPr>
        <p:spPr>
          <a:xfrm>
            <a:off x="0" y="838200"/>
            <a:ext cx="91440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2" descr="E:\Learning Mode\imp\Nitika ppt\T\Product design and development\PRODUCT-DESIGN.jpg">
            <a:extLst>
              <a:ext uri="{FF2B5EF4-FFF2-40B4-BE49-F238E27FC236}">
                <a16:creationId xmlns:a16="http://schemas.microsoft.com/office/drawing/2014/main" id="{F6D7DF37-0547-1AA4-1A06-EE2C3E866A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 l="68667" t="44180" r="1469" b="21973"/>
          <a:stretch>
            <a:fillRect/>
          </a:stretch>
        </p:blipFill>
        <p:spPr bwMode="auto">
          <a:xfrm>
            <a:off x="0" y="2362200"/>
            <a:ext cx="4876800" cy="3048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TextBox 14">
            <a:extLst>
              <a:ext uri="{FF2B5EF4-FFF2-40B4-BE49-F238E27FC236}">
                <a16:creationId xmlns:a16="http://schemas.microsoft.com/office/drawing/2014/main" id="{EDC9E9C9-5A18-62FF-6943-CD359CBB93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" y="906463"/>
            <a:ext cx="920432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>
                <a:latin typeface="Tahoma" pitchFamily="34" charset="0"/>
                <a:cs typeface="Tahoma" pitchFamily="34" charset="0"/>
              </a:rPr>
              <a:t>Product Design &amp; Development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4990BFF-6F59-5883-493B-94259D30F89B}"/>
              </a:ext>
            </a:extLst>
          </p:cNvPr>
          <p:cNvCxnSpPr/>
          <p:nvPr userDrawn="1"/>
        </p:nvCxnSpPr>
        <p:spPr>
          <a:xfrm rot="5400000">
            <a:off x="-1334293" y="4228306"/>
            <a:ext cx="44958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511A141-3E87-0951-249B-7F0CF941B851}"/>
              </a:ext>
            </a:extLst>
          </p:cNvPr>
          <p:cNvCxnSpPr/>
          <p:nvPr userDrawn="1"/>
        </p:nvCxnSpPr>
        <p:spPr>
          <a:xfrm>
            <a:off x="457200" y="6170613"/>
            <a:ext cx="64008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8134F23E-5DBD-3DD3-2B08-7BF078AC1796}"/>
              </a:ext>
            </a:extLst>
          </p:cNvPr>
          <p:cNvSpPr/>
          <p:nvPr userDrawn="1"/>
        </p:nvSpPr>
        <p:spPr>
          <a:xfrm>
            <a:off x="685800" y="5943600"/>
            <a:ext cx="457200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A8FD579-A568-228D-2F19-454486176E07}"/>
              </a:ext>
            </a:extLst>
          </p:cNvPr>
          <p:cNvCxnSpPr/>
          <p:nvPr userDrawn="1"/>
        </p:nvCxnSpPr>
        <p:spPr>
          <a:xfrm>
            <a:off x="533400" y="5713413"/>
            <a:ext cx="49530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D738FB75-36A1-11D8-F600-B38269B2D34E}"/>
              </a:ext>
            </a:extLst>
          </p:cNvPr>
          <p:cNvSpPr/>
          <p:nvPr userDrawn="1"/>
        </p:nvSpPr>
        <p:spPr>
          <a:xfrm>
            <a:off x="762000" y="5486400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Box 27">
            <a:extLst>
              <a:ext uri="{FF2B5EF4-FFF2-40B4-BE49-F238E27FC236}">
                <a16:creationId xmlns:a16="http://schemas.microsoft.com/office/drawing/2014/main" id="{8DDEBCD4-FA19-A8D4-3C16-37BFC91EEE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010400" y="5287963"/>
            <a:ext cx="210661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>
                <a:latin typeface="Arial Black" pitchFamily="34" charset="0"/>
              </a:rPr>
              <a:t>4</a:t>
            </a:r>
            <a:r>
              <a:rPr lang="en-US">
                <a:latin typeface="Calibri" pitchFamily="34" charset="0"/>
              </a:rPr>
              <a:t> </a:t>
            </a:r>
            <a:r>
              <a:rPr lang="en-US" sz="2800" b="1">
                <a:latin typeface="Calibri" pitchFamily="34" charset="0"/>
              </a:rPr>
              <a:t>Edition</a:t>
            </a:r>
          </a:p>
        </p:txBody>
      </p:sp>
      <p:sp>
        <p:nvSpPr>
          <p:cNvPr id="11" name="TextBox 28">
            <a:extLst>
              <a:ext uri="{FF2B5EF4-FFF2-40B4-BE49-F238E27FC236}">
                <a16:creationId xmlns:a16="http://schemas.microsoft.com/office/drawing/2014/main" id="{3D304BE9-1042-5C96-F582-5E2AD69FD1D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72400" y="5334000"/>
            <a:ext cx="68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Calibri" pitchFamily="34" charset="0"/>
              </a:rPr>
              <a:t>th</a:t>
            </a:r>
          </a:p>
        </p:txBody>
      </p:sp>
      <p:sp>
        <p:nvSpPr>
          <p:cNvPr id="12" name="TextBox 30">
            <a:extLst>
              <a:ext uri="{FF2B5EF4-FFF2-40B4-BE49-F238E27FC236}">
                <a16:creationId xmlns:a16="http://schemas.microsoft.com/office/drawing/2014/main" id="{7C473918-2A7D-2FCA-E52A-D28223ADD35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953000" y="3124200"/>
            <a:ext cx="3810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>
                <a:latin typeface="Arial Black" pitchFamily="34" charset="0"/>
              </a:rPr>
              <a:t>  Karl T Ulrich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>
                <a:latin typeface="Arial Black" pitchFamily="34" charset="0"/>
              </a:rPr>
              <a:t>  Steven D Eppinger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>
                <a:latin typeface="Arial Black" pitchFamily="34" charset="0"/>
              </a:rPr>
              <a:t>  Anita Goyal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98F0A5-1A6E-9756-CA66-50280C2CB9A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2400" y="6505575"/>
            <a:ext cx="1968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latin typeface="Calibri" pitchFamily="34" charset="0"/>
              </a:rPr>
              <a:t>Developed By: Anubhuti Jain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2EFB6D5-EA77-D7C8-A283-70F88495E9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41CA256-B6AF-4381-B283-D9B36296FF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9091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id="{93BA949F-7FAB-872D-5BD6-4B11807E130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1371600"/>
            <a:ext cx="9144000" cy="5394325"/>
            <a:chOff x="0" y="1371600"/>
            <a:chExt cx="9144000" cy="539496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BCEE03FF-0868-6A90-99FB-115CC294BCF7}"/>
                </a:ext>
              </a:extLst>
            </p:cNvPr>
            <p:cNvCxnSpPr/>
            <p:nvPr/>
          </p:nvCxnSpPr>
          <p:spPr>
            <a:xfrm rot="5400000">
              <a:off x="6141720" y="4069081"/>
              <a:ext cx="5394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8788906-F857-899F-F5AA-9EC9133C528B}"/>
                </a:ext>
              </a:extLst>
            </p:cNvPr>
            <p:cNvCxnSpPr/>
            <p:nvPr/>
          </p:nvCxnSpPr>
          <p:spPr>
            <a:xfrm rot="10800000">
              <a:off x="0" y="6248974"/>
              <a:ext cx="9144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2591B40-7536-DAD7-E3A6-83E9A27A2B85}"/>
                </a:ext>
              </a:extLst>
            </p:cNvPr>
            <p:cNvSpPr/>
            <p:nvPr/>
          </p:nvSpPr>
          <p:spPr>
            <a:xfrm>
              <a:off x="8610600" y="6020347"/>
              <a:ext cx="514350" cy="457254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7" name="Title 3">
            <a:extLst>
              <a:ext uri="{FF2B5EF4-FFF2-40B4-BE49-F238E27FC236}">
                <a16:creationId xmlns:a16="http://schemas.microsoft.com/office/drawing/2014/main" id="{9AFD7159-9167-7806-7FC7-0DA93DC0206A}"/>
              </a:ext>
            </a:extLst>
          </p:cNvPr>
          <p:cNvSpPr txBox="1">
            <a:spLocks/>
          </p:cNvSpPr>
          <p:nvPr userDrawn="1"/>
        </p:nvSpPr>
        <p:spPr>
          <a:xfrm>
            <a:off x="0" y="274638"/>
            <a:ext cx="9144000" cy="1143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FA83432-B5B8-4ED2-716B-55F12DB2F4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492875"/>
            <a:ext cx="8610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AA74A6A-88C2-9429-514C-B2F345AA3E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63000" y="0"/>
            <a:ext cx="381000" cy="365125"/>
          </a:xfrm>
        </p:spPr>
        <p:txBody>
          <a:bodyPr/>
          <a:lstStyle>
            <a:lvl1pPr>
              <a:defRPr/>
            </a:lvl1pPr>
          </a:lstStyle>
          <a:p>
            <a:fld id="{ADC53A03-70CA-4CBC-8182-8142490CE6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37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09C312-520F-E8CE-03E2-F60C1D6DD768}"/>
              </a:ext>
            </a:extLst>
          </p:cNvPr>
          <p:cNvSpPr/>
          <p:nvPr userDrawn="1"/>
        </p:nvSpPr>
        <p:spPr>
          <a:xfrm>
            <a:off x="0" y="2895600"/>
            <a:ext cx="9144000" cy="1447800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BB8A0A-EDFF-E0FD-900C-FA16AD1C3FD4}"/>
              </a:ext>
            </a:extLst>
          </p:cNvPr>
          <p:cNvSpPr/>
          <p:nvPr userDrawn="1"/>
        </p:nvSpPr>
        <p:spPr>
          <a:xfrm>
            <a:off x="0" y="2209800"/>
            <a:ext cx="35814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Arial Black" pitchFamily="34" charset="0"/>
              </a:rPr>
              <a:t>CHAPTER TWELVE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060BC-9F8A-AAEB-096F-F4B609028407}"/>
              </a:ext>
            </a:extLst>
          </p:cNvPr>
          <p:cNvCxnSpPr/>
          <p:nvPr userDrawn="1"/>
        </p:nvCxnSpPr>
        <p:spPr>
          <a:xfrm rot="5400000">
            <a:off x="6438901" y="4000500"/>
            <a:ext cx="3733800" cy="31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39875BD-4947-DBE8-41F6-398840FB068F}"/>
              </a:ext>
            </a:extLst>
          </p:cNvPr>
          <p:cNvCxnSpPr/>
          <p:nvPr userDrawn="1"/>
        </p:nvCxnSpPr>
        <p:spPr>
          <a:xfrm rot="10800000">
            <a:off x="4114800" y="5257800"/>
            <a:ext cx="50292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F515B2E3-3E0B-B70C-7712-DA11342DF3D8}"/>
              </a:ext>
            </a:extLst>
          </p:cNvPr>
          <p:cNvSpPr/>
          <p:nvPr userDrawn="1"/>
        </p:nvSpPr>
        <p:spPr>
          <a:xfrm>
            <a:off x="8077200" y="5029200"/>
            <a:ext cx="533400" cy="533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B6B8329-7150-D384-819C-B423D2DD7280}"/>
              </a:ext>
            </a:extLst>
          </p:cNvPr>
          <p:cNvSpPr/>
          <p:nvPr userDrawn="1"/>
        </p:nvSpPr>
        <p:spPr>
          <a:xfrm>
            <a:off x="8153400" y="5105400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A69B5F-43C0-898B-0C2F-E4AFCC6AD338}"/>
              </a:ext>
            </a:extLst>
          </p:cNvPr>
          <p:cNvSpPr txBox="1"/>
          <p:nvPr userDrawn="1"/>
        </p:nvSpPr>
        <p:spPr>
          <a:xfrm>
            <a:off x="0" y="2895600"/>
            <a:ext cx="81534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latin typeface="+mj-lt"/>
              </a:rPr>
              <a:t>Prototyping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AECCABD-1596-E09E-6821-4C6D0EF87F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0EAC1E9-1079-4A73-86D5-F4D357D2347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" name="Footer Placeholder 10">
            <a:extLst>
              <a:ext uri="{FF2B5EF4-FFF2-40B4-BE49-F238E27FC236}">
                <a16:creationId xmlns:a16="http://schemas.microsoft.com/office/drawing/2014/main" id="{55475DC9-D831-74A7-6B8B-4B7349A79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777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9DFBF761-652F-6932-4955-E3C66278C64D}"/>
              </a:ext>
            </a:extLst>
          </p:cNvPr>
          <p:cNvSpPr txBox="1">
            <a:spLocks/>
          </p:cNvSpPr>
          <p:nvPr userDrawn="1"/>
        </p:nvSpPr>
        <p:spPr>
          <a:xfrm>
            <a:off x="0" y="274638"/>
            <a:ext cx="9144000" cy="1143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E259C5BA-28B0-1F43-D5C8-02327014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F7F14A12-239D-4C0E-5FC5-024E4133D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53A3CA-159E-2F9D-0A37-160838A39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1BB0EC-680C-43C6-AD05-D3A575BD9C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3027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9E6685B-5A92-8D53-D2A8-3BB58977C125}"/>
              </a:ext>
            </a:extLst>
          </p:cNvPr>
          <p:cNvSpPr txBox="1">
            <a:spLocks/>
          </p:cNvSpPr>
          <p:nvPr userDrawn="1"/>
        </p:nvSpPr>
        <p:spPr>
          <a:xfrm>
            <a:off x="0" y="274638"/>
            <a:ext cx="9144000" cy="1143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9D2A763D-5277-5A49-AE7B-00F270ABF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019B437E-FEA6-16EF-355F-59AA357F5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0CD5D79D-3872-B45C-CECE-4CD01EDC9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BEBF4-8E26-43C8-9FE5-C18AC82A2E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8347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941D8C4-DBCE-0837-4789-4A515C445A11}"/>
              </a:ext>
            </a:extLst>
          </p:cNvPr>
          <p:cNvSpPr/>
          <p:nvPr userDrawn="1"/>
        </p:nvSpPr>
        <p:spPr>
          <a:xfrm>
            <a:off x="0" y="304800"/>
            <a:ext cx="9144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D8F08D-A054-EC02-BF08-5B21D36898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4800" y="6324600"/>
            <a:ext cx="8610600" cy="365125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05C0F1-D617-63AB-B063-59174FFBA2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7D9CDE6-B172-4E1E-B299-36571CD0D5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8577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id="{59C55FA9-A0A5-403E-0232-CA6B3EB8395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381000"/>
            <a:ext cx="9144000" cy="6384925"/>
            <a:chOff x="0" y="1371600"/>
            <a:chExt cx="9144000" cy="539496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26E6295F-8B26-DABC-1301-33A48AF344FE}"/>
                </a:ext>
              </a:extLst>
            </p:cNvPr>
            <p:cNvCxnSpPr/>
            <p:nvPr/>
          </p:nvCxnSpPr>
          <p:spPr>
            <a:xfrm rot="5400000">
              <a:off x="6141720" y="4069080"/>
              <a:ext cx="5394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219AEFD3-9CDF-C48B-0BA4-304DDC06B936}"/>
                </a:ext>
              </a:extLst>
            </p:cNvPr>
            <p:cNvCxnSpPr/>
            <p:nvPr/>
          </p:nvCxnSpPr>
          <p:spPr>
            <a:xfrm rot="10800000">
              <a:off x="0" y="6248794"/>
              <a:ext cx="9144000" cy="13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061BF46-FC94-08DB-E494-38D2F4B360A9}"/>
                </a:ext>
              </a:extLst>
            </p:cNvPr>
            <p:cNvSpPr/>
            <p:nvPr/>
          </p:nvSpPr>
          <p:spPr>
            <a:xfrm>
              <a:off x="8610600" y="6020762"/>
              <a:ext cx="514350" cy="457405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678F37F5-9C75-1492-47D0-46031E3C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67B30E64-C5A6-1DB3-E70C-15E78475C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2564801-CBBD-D73A-B4DF-9D883DBBA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2EB240-C134-458D-B9E6-A1D7288C18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49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A95E44-B0BD-8572-88E2-8A2ACAF5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2C17AE-CA8E-6F7A-4F67-21488563A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622DB0-9B2A-A96F-EF09-8905481B4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0D6AB9-C65F-4912-A40F-BE0EF9340A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3225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E4FCD-23D7-EB33-F884-903E27C521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A8F7B9-9927-4EB4-4CB7-177219933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24677-8EE3-EB54-1800-228AD5396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EE60AA-9293-4DD5-9F7C-74AC3900BE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6710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018DD-6CB6-571D-7E39-3DA126C2B5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D844E-2A65-242A-04CF-13CB856C1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0CE2A-8F2A-4D04-DB8B-09DE2DF70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85800-C61C-4EA2-A64E-BE764C6271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7475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EA4CA-BA3D-7A31-BBF9-8D9EAC4844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CD606-265C-5E8F-B0C4-3CEE87D82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B94D6-62AF-29FD-E91E-C3D22110F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4B9269-1C1A-4A01-81BD-D9AAE3F7C5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5989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2083B8-1338-F67F-4A95-282EB12CDD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040ACF-1C18-A039-1A71-D6508F268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817E09-2AEB-B3CE-9D28-F4B50DD00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AB9AF9-9D65-41BD-A6CF-EFA72699DD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8671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C07DB1E-99E8-7A32-06B4-311DFACBBA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F5DB244-EF6A-7DFE-E053-9970871F59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34970D-BBCD-4215-9BD4-61A4F41276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0082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5A0C-4919-4DD6-AB6E-1E3CD2C1B547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8EF12-1E48-4BC9-903C-3C8D962601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4429369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5A0C-4919-4DD6-AB6E-1E3CD2C1B547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53A03-70CA-4CBC-8182-8142490CE60C}" type="slidenum">
              <a:rPr lang="en-US" altLang="en-US" smtClean="0"/>
              <a:pPr/>
              <a:t>‹#›</a:t>
            </a:fld>
            <a:endParaRPr lang="en-US" alt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A90839A8-1BC7-C288-2523-7CF0C4AB85A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1371600"/>
            <a:ext cx="9144000" cy="5394325"/>
            <a:chOff x="0" y="1371600"/>
            <a:chExt cx="9144000" cy="539496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7C1BF69-4CBC-6E5D-7DEC-148E5FECD8F6}"/>
                </a:ext>
              </a:extLst>
            </p:cNvPr>
            <p:cNvCxnSpPr/>
            <p:nvPr/>
          </p:nvCxnSpPr>
          <p:spPr>
            <a:xfrm rot="5400000">
              <a:off x="6141720" y="4069081"/>
              <a:ext cx="5394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0BC0C27-6BA0-4597-78E0-3D07F7BFFF5F}"/>
                </a:ext>
              </a:extLst>
            </p:cNvPr>
            <p:cNvCxnSpPr/>
            <p:nvPr/>
          </p:nvCxnSpPr>
          <p:spPr>
            <a:xfrm rot="10800000">
              <a:off x="0" y="6248974"/>
              <a:ext cx="9144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DA38E10-A99C-ED88-DAA6-E3642531AF57}"/>
                </a:ext>
              </a:extLst>
            </p:cNvPr>
            <p:cNvSpPr/>
            <p:nvPr/>
          </p:nvSpPr>
          <p:spPr>
            <a:xfrm>
              <a:off x="8610600" y="6020347"/>
              <a:ext cx="514350" cy="457254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1" name="Title 3">
            <a:extLst>
              <a:ext uri="{FF2B5EF4-FFF2-40B4-BE49-F238E27FC236}">
                <a16:creationId xmlns:a16="http://schemas.microsoft.com/office/drawing/2014/main" id="{2A50AC15-1814-652B-9A32-F4E1B8D3B45A}"/>
              </a:ext>
            </a:extLst>
          </p:cNvPr>
          <p:cNvSpPr txBox="1">
            <a:spLocks/>
          </p:cNvSpPr>
          <p:nvPr userDrawn="1"/>
        </p:nvSpPr>
        <p:spPr>
          <a:xfrm>
            <a:off x="0" y="274638"/>
            <a:ext cx="9144000" cy="1143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7737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5A0C-4919-4DD6-AB6E-1E3CD2C1B547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8EF12-1E48-4BC9-903C-3C8D962601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204800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B0EC-680C-43C6-AD05-D3A575BD9CF2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99840187-8BE3-859F-08F4-335300D0C525}"/>
              </a:ext>
            </a:extLst>
          </p:cNvPr>
          <p:cNvSpPr txBox="1">
            <a:spLocks/>
          </p:cNvSpPr>
          <p:nvPr userDrawn="1"/>
        </p:nvSpPr>
        <p:spPr>
          <a:xfrm>
            <a:off x="0" y="274638"/>
            <a:ext cx="9144000" cy="1143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156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EBF4-8E26-43C8-9FE5-C18AC82A2E4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80B31177-958C-8C48-7335-D82F75835405}"/>
              </a:ext>
            </a:extLst>
          </p:cNvPr>
          <p:cNvSpPr txBox="1">
            <a:spLocks/>
          </p:cNvSpPr>
          <p:nvPr userDrawn="1"/>
        </p:nvSpPr>
        <p:spPr>
          <a:xfrm>
            <a:off x="0" y="274638"/>
            <a:ext cx="9144000" cy="1143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4125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15A0C-4919-4DD6-AB6E-1E3CD2C1B547}" type="datetimeFigureOut">
              <a:rPr lang="en-IN" smtClean="0"/>
              <a:t>01-09-2024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9CDE6-B172-4E1E-B299-36571CD0D585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1DD84F-F4BE-B8F8-9741-DAD72A541A7F}"/>
              </a:ext>
            </a:extLst>
          </p:cNvPr>
          <p:cNvSpPr/>
          <p:nvPr userDrawn="1"/>
        </p:nvSpPr>
        <p:spPr>
          <a:xfrm>
            <a:off x="0" y="304800"/>
            <a:ext cx="9144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039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EB240-C134-458D-B9E6-A1D7288C185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7D3EABDF-1D15-10EC-2B53-47C12D09D9C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381000"/>
            <a:ext cx="9144000" cy="6384925"/>
            <a:chOff x="0" y="1371600"/>
            <a:chExt cx="9144000" cy="539496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AA0F9D2-7AEA-094F-D9D4-3A7D5071EB94}"/>
                </a:ext>
              </a:extLst>
            </p:cNvPr>
            <p:cNvCxnSpPr/>
            <p:nvPr/>
          </p:nvCxnSpPr>
          <p:spPr>
            <a:xfrm rot="5400000">
              <a:off x="6141720" y="4069080"/>
              <a:ext cx="5394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69C2441-5485-7FCE-EADD-CCDDA0A2FC97}"/>
                </a:ext>
              </a:extLst>
            </p:cNvPr>
            <p:cNvCxnSpPr/>
            <p:nvPr/>
          </p:nvCxnSpPr>
          <p:spPr>
            <a:xfrm rot="10800000">
              <a:off x="0" y="6248794"/>
              <a:ext cx="9144000" cy="13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6BDD397-A8D2-BE19-20D3-1C971D018B85}"/>
                </a:ext>
              </a:extLst>
            </p:cNvPr>
            <p:cNvSpPr/>
            <p:nvPr/>
          </p:nvSpPr>
          <p:spPr>
            <a:xfrm>
              <a:off x="8610600" y="6020762"/>
              <a:ext cx="514350" cy="457405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82592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D6AB9-C65F-4912-A40F-BE0EF9340A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93729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0AA-9293-4DD5-9F7C-74AC3900BEB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3950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8EF12-1E48-4BC9-903C-3C8D962601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310602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8EF12-1E48-4BC9-903C-3C8D9626014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6953414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8EF12-1E48-4BC9-903C-3C8D962601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145498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8EF12-1E48-4BC9-903C-3C8D9626014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7307318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8EF12-1E48-4BC9-903C-3C8D962601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6265516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5800-C61C-4EA2-A64E-BE764C6271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95169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B9269-1C1A-4A01-81BD-D9AAE3F7C5B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60575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2083B8-1338-F67F-4A95-282EB12CDD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040ACF-1C18-A039-1A71-D6508F268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817E09-2AEB-B3CE-9D28-F4B50DD00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AB9AF9-9D65-41BD-A6CF-EFA72699DD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69206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427799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164510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435570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386714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126136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714065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73159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220422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318080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530010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42557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61530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92695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178459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91954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1/9/2024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99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0000"/>
            </a:gs>
            <a:gs pos="50000">
              <a:srgbClr val="9CB86E"/>
            </a:gs>
            <a:gs pos="100000">
              <a:srgbClr val="156B13"/>
            </a:gs>
            <a:gs pos="100000">
              <a:srgbClr val="156B13"/>
            </a:gs>
            <a:gs pos="100000">
              <a:srgbClr val="156B13"/>
            </a:gs>
            <a:gs pos="100000">
              <a:srgbClr val="156B13"/>
            </a:gs>
            <a:gs pos="100000">
              <a:srgbClr val="156B13"/>
            </a:gs>
            <a:gs pos="100000">
              <a:srgbClr val="156B13"/>
            </a:gs>
            <a:gs pos="100000">
              <a:srgbClr val="156B13"/>
            </a:gs>
            <a:gs pos="100000">
              <a:srgbClr val="156B13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F1F2581-B9AE-9066-6E47-D248CCBDBFF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B2CFBD4-541E-D672-F8F9-1F29B046A6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9E900-FA55-4A8F-48F9-316B63459B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8600" y="6356350"/>
            <a:ext cx="861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6A4CC-3A89-44CF-FEB1-54A8E1ABD6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800" y="0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0A18EF12-1E48-4BC9-903C-3C8D9626014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86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A18EF12-1E48-4BC9-903C-3C8D962601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3266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3967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A18EF12-1E48-4BC9-903C-3C8D962601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2194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6691B-C210-DD4C-98D6-B8A4D2C0E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372" y="2370794"/>
            <a:ext cx="8058205" cy="1740115"/>
          </a:xfrm>
          <a:noFill/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3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Prototyping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C39AC2-2B21-DC4C-B94E-D7AD885A6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3082" y="4255549"/>
            <a:ext cx="6445298" cy="1286951"/>
          </a:xfrm>
          <a:noFill/>
        </p:spPr>
        <p:txBody>
          <a:bodyPr>
            <a:normAutofit fontScale="92500" lnSpcReduction="20000"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75">
                <a:solidFill>
                  <a:srgbClr val="080808"/>
                </a:solidFill>
                <a:latin typeface="Californian FB" panose="0207040306080B030204" pitchFamily="18" charset="0"/>
              </a:rPr>
              <a:t>Instructor:</a:t>
            </a:r>
          </a:p>
          <a:p>
            <a:pPr algn="ctr"/>
            <a:r>
              <a:rPr lang="en-US" sz="1575" b="1">
                <a:solidFill>
                  <a:srgbClr val="080808"/>
                </a:solidFill>
                <a:latin typeface="Californian FB" panose="0207040306080B030204" pitchFamily="18" charset="0"/>
              </a:rPr>
              <a:t>Dr. Sushil Kumar </a:t>
            </a:r>
          </a:p>
          <a:p>
            <a:pPr algn="ctr"/>
            <a:r>
              <a:rPr lang="en-US" sz="1575">
                <a:solidFill>
                  <a:srgbClr val="080808"/>
                </a:solidFill>
                <a:latin typeface="Californian FB" panose="0207040306080B030204" pitchFamily="18" charset="0"/>
              </a:rPr>
              <a:t>Assistant Professor </a:t>
            </a:r>
          </a:p>
          <a:p>
            <a:pPr algn="ctr"/>
            <a:r>
              <a:rPr lang="en-US" sz="1575">
                <a:solidFill>
                  <a:srgbClr val="080808"/>
                </a:solidFill>
                <a:latin typeface="Californian FB" panose="0207040306080B030204" pitchFamily="18" charset="0"/>
              </a:rPr>
              <a:t>Entrepreneurship , IIM Visakhapatnam </a:t>
            </a:r>
          </a:p>
          <a:p>
            <a:endParaRPr lang="en-US" sz="2400">
              <a:solidFill>
                <a:srgbClr val="080808"/>
              </a:solidFill>
            </a:endParaRP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3565C0D-198E-CE4A-A47A-61E7AA56E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57250"/>
            <a:ext cx="3332530" cy="120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55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itle 4">
            <a:extLst>
              <a:ext uri="{FF2B5EF4-FFF2-40B4-BE49-F238E27FC236}">
                <a16:creationId xmlns:a16="http://schemas.microsoft.com/office/drawing/2014/main" id="{0F172EB0-5B9B-66B7-24CB-BAF666061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A PROTOTYPE?</a:t>
            </a:r>
          </a:p>
        </p:txBody>
      </p:sp>
      <p:sp>
        <p:nvSpPr>
          <p:cNvPr id="16386" name="Content Placeholder 1">
            <a:extLst>
              <a:ext uri="{FF2B5EF4-FFF2-40B4-BE49-F238E27FC236}">
                <a16:creationId xmlns:a16="http://schemas.microsoft.com/office/drawing/2014/main" id="{D1753100-B081-90DB-74D1-1743DE3A3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057400"/>
            <a:ext cx="6347714" cy="3983963"/>
          </a:xfrm>
        </p:spPr>
        <p:txBody>
          <a:bodyPr>
            <a:normAutofit/>
          </a:bodyPr>
          <a:lstStyle/>
          <a:p>
            <a:pPr algn="just"/>
            <a:r>
              <a:rPr lang="en-US" altLang="en-US" sz="2800" dirty="0"/>
              <a:t>A prototype is an approximation of the product along one or more dimensions of interest.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30443-7606-0A53-E78B-937FCEA0C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07267F2-F04F-4F17-B695-5417DAF17E52}" type="slidenum">
              <a:rPr lang="en-US" altLang="en-US">
                <a:solidFill>
                  <a:srgbClr val="FFFFFF"/>
                </a:solidFill>
              </a:rPr>
              <a:pPr/>
              <a:t>2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itle 5">
            <a:extLst>
              <a:ext uri="{FF2B5EF4-FFF2-40B4-BE49-F238E27FC236}">
                <a16:creationId xmlns:a16="http://schemas.microsoft.com/office/drawing/2014/main" id="{9FF0B39F-628D-38C3-0741-FAC0365CA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605888"/>
          </a:xfrm>
        </p:spPr>
        <p:txBody>
          <a:bodyPr>
            <a:noAutofit/>
          </a:bodyPr>
          <a:lstStyle/>
          <a:p>
            <a:r>
              <a:rPr lang="en-US" altLang="en-US" sz="2400" dirty="0"/>
              <a:t>Types of prototypes. Prototypes can be classified according to the degree to which they are physical and the degree to which they implement all of the attributes of the product.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66C3A-3ACD-39A4-349A-96063500F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A7FD634-7836-4AC6-BE07-B21AC22FCB7C}" type="slidenum">
              <a:rPr lang="en-US" altLang="en-US">
                <a:solidFill>
                  <a:srgbClr val="FFFFFF"/>
                </a:solidFill>
              </a:rPr>
              <a:pPr/>
              <a:t>3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F77982-961E-13AE-D969-A3730EE05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t="1695" r="13669"/>
          <a:stretch>
            <a:fillRect/>
          </a:stretch>
        </p:blipFill>
        <p:spPr bwMode="auto">
          <a:xfrm>
            <a:off x="457200" y="1905000"/>
            <a:ext cx="80010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90953E-18A6-CC32-6552-2E2276365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190F400-4997-4300-8EFE-FACE90814CA8}" type="slidenum">
              <a:rPr lang="en-US" altLang="en-US">
                <a:solidFill>
                  <a:srgbClr val="FFFFFF"/>
                </a:solidFill>
              </a:rPr>
              <a:pPr/>
              <a:t>4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9709A7B-4A69-569F-F41C-959DBCB4D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828800"/>
            <a:ext cx="3792538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53E13ED0-BEFD-DF17-A079-21522F03A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828800"/>
            <a:ext cx="3762375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438" name="TextBox 8">
            <a:extLst>
              <a:ext uri="{FF2B5EF4-FFF2-40B4-BE49-F238E27FC236}">
                <a16:creationId xmlns:a16="http://schemas.microsoft.com/office/drawing/2014/main" id="{267CEF94-676E-8C01-3DC0-BA4FF9E3A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648200"/>
            <a:ext cx="3810000" cy="381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/>
              <a:t>An example of Physical Prototype </a:t>
            </a:r>
          </a:p>
        </p:txBody>
      </p:sp>
      <p:sp>
        <p:nvSpPr>
          <p:cNvPr id="18439" name="TextBox 9">
            <a:extLst>
              <a:ext uri="{FF2B5EF4-FFF2-40B4-BE49-F238E27FC236}">
                <a16:creationId xmlns:a16="http://schemas.microsoft.com/office/drawing/2014/main" id="{41B964F4-6F5C-76DE-575E-4FFDF919A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648200"/>
            <a:ext cx="3810000" cy="381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/>
              <a:t>An example of Analytical Prototype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6">
            <a:extLst>
              <a:ext uri="{FF2B5EF4-FFF2-40B4-BE49-F238E27FC236}">
                <a16:creationId xmlns:a16="http://schemas.microsoft.com/office/drawing/2014/main" id="{4866FEE7-23C6-B5D8-0233-BB5159C03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14300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n-US" altLang="en-US" sz="2400"/>
              <a:t>Appropriateness of different types of prototypes for different purposes (• = more appropriate, </a:t>
            </a:r>
            <a:r>
              <a:rPr lang="en-US" altLang="en-US" sz="2400">
                <a:sym typeface="UniversalMath1 BT" pitchFamily="18" charset="2"/>
              </a:rPr>
              <a:t></a:t>
            </a:r>
            <a:r>
              <a:rPr lang="en-US" altLang="en-US" sz="2400"/>
              <a:t>= less appropriate).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CD580C-ED80-6B0A-122B-D1D53F805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554922E-F729-4FE0-8464-EBFF703B4503}" type="slidenum">
              <a:rPr lang="en-US" altLang="en-US">
                <a:solidFill>
                  <a:srgbClr val="FFFFFF"/>
                </a:solidFill>
              </a:rPr>
              <a:pPr/>
              <a:t>5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A8ACA65-FFCA-3700-3350-837413CFD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33400" y="2057400"/>
            <a:ext cx="8382001" cy="2428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Title 4">
            <a:extLst>
              <a:ext uri="{FF2B5EF4-FFF2-40B4-BE49-F238E27FC236}">
                <a16:creationId xmlns:a16="http://schemas.microsoft.com/office/drawing/2014/main" id="{E076923C-C435-FF9C-3889-131FA14A5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PRINCIPLES OF PROTOTYPING</a:t>
            </a:r>
          </a:p>
        </p:txBody>
      </p:sp>
      <p:sp>
        <p:nvSpPr>
          <p:cNvPr id="20482" name="Content Placeholder 5">
            <a:extLst>
              <a:ext uri="{FF2B5EF4-FFF2-40B4-BE49-F238E27FC236}">
                <a16:creationId xmlns:a16="http://schemas.microsoft.com/office/drawing/2014/main" id="{BA0756EA-D32A-D3ED-2DF1-1D3580ECB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sz="2800" b="1" dirty="0"/>
              <a:t>Analytical Prototypes Are Generally More Flexible than Physical Prototypes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sz="2800" b="1" dirty="0"/>
              <a:t>Physical Prototypes Are Required to Detect Unanticipated Phenomena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US" altLang="en-US" sz="2800" b="1" dirty="0"/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US" altLang="en-US" sz="2800" b="1" dirty="0"/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US" altLang="en-US" sz="2800" b="1" dirty="0"/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US" altLang="en-US" sz="2800" b="1" dirty="0"/>
          </a:p>
          <a:p>
            <a:pPr marL="514350" indent="-514350" algn="r">
              <a:buFont typeface="Arial" panose="020B0604020202020204" pitchFamily="34" charset="0"/>
              <a:buNone/>
            </a:pPr>
            <a:r>
              <a:rPr lang="en-US" altLang="en-US" sz="2000" dirty="0" err="1"/>
              <a:t>Cont</a:t>
            </a:r>
            <a:r>
              <a:rPr lang="en-US" altLang="en-US" sz="2000" dirty="0"/>
              <a:t>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98C6A-4B56-53E0-9D45-4B97B0553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69B30BE-0778-4C6C-B869-E67DB8FC76D0}" type="slidenum">
              <a:rPr lang="en-US" altLang="en-US">
                <a:solidFill>
                  <a:srgbClr val="FFFFFF"/>
                </a:solidFill>
              </a:rPr>
              <a:pPr/>
              <a:t>6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itle 4">
            <a:extLst>
              <a:ext uri="{FF2B5EF4-FFF2-40B4-BE49-F238E27FC236}">
                <a16:creationId xmlns:a16="http://schemas.microsoft.com/office/drawing/2014/main" id="{4C31D070-4952-C970-818B-528D7A443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3. A Prototype May Reduce the Risk of Costly Iterations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6ECCC-A14C-F599-CD50-95CC9588C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F08971-27FC-4209-B8AF-F490FDEA1457}" type="slidenum">
              <a:rPr lang="en-US" altLang="en-US">
                <a:solidFill>
                  <a:srgbClr val="FFFFFF"/>
                </a:solidFill>
              </a:rPr>
              <a:pPr/>
              <a:t>7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21AA053-AE83-C734-0CF6-CF978DDEA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r="15603"/>
          <a:stretch>
            <a:fillRect/>
          </a:stretch>
        </p:blipFill>
        <p:spPr bwMode="auto">
          <a:xfrm>
            <a:off x="1219200" y="1930400"/>
            <a:ext cx="6400800" cy="439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itle 4">
            <a:extLst>
              <a:ext uri="{FF2B5EF4-FFF2-40B4-BE49-F238E27FC236}">
                <a16:creationId xmlns:a16="http://schemas.microsoft.com/office/drawing/2014/main" id="{1FD0FEDD-16C2-F2EE-BB5A-870D9C4BE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4. A Prototype May Expedite Other Development Steps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8B54B-8D57-41A3-B286-4CA9EB1E1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BC287B5-BF53-4460-8135-98FF6BB34AAF}" type="slidenum">
              <a:rPr lang="en-US" altLang="en-US">
                <a:solidFill>
                  <a:srgbClr val="FFFFFF"/>
                </a:solidFill>
              </a:rPr>
              <a:pPr/>
              <a:t>8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3971D81-64B2-B648-F072-AC0C0A818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4891" r="4978"/>
          <a:stretch>
            <a:fillRect/>
          </a:stretch>
        </p:blipFill>
        <p:spPr bwMode="auto">
          <a:xfrm>
            <a:off x="381000" y="2057400"/>
            <a:ext cx="8153400" cy="4349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itle 4">
            <a:extLst>
              <a:ext uri="{FF2B5EF4-FFF2-40B4-BE49-F238E27FC236}">
                <a16:creationId xmlns:a16="http://schemas.microsoft.com/office/drawing/2014/main" id="{A8211E4D-9A05-65A9-EA55-0C2BE9B00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5. A Prototype May Restructure Task Dependencies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E891B4-2EA7-53EB-A419-B6C19FAED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33E3267-3668-451F-93CD-06E70860C5F8}" type="slidenum">
              <a:rPr lang="en-US" altLang="en-US">
                <a:solidFill>
                  <a:srgbClr val="FFFFFF"/>
                </a:solidFill>
              </a:rPr>
              <a:pPr/>
              <a:t>9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1E2952A-DA0C-69F1-44A3-230CAC81B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33400" y="1930400"/>
            <a:ext cx="8001000" cy="355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558" name="Rectangle 6">
            <a:extLst>
              <a:ext uri="{FF2B5EF4-FFF2-40B4-BE49-F238E27FC236}">
                <a16:creationId xmlns:a16="http://schemas.microsoft.com/office/drawing/2014/main" id="{534332D0-D294-4C7F-580E-296F4631B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562600"/>
            <a:ext cx="7924800" cy="4000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000" b="1" dirty="0"/>
              <a:t>Use of a prototype to remove a task from the critical path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D6FB1-2F6D-D38B-9928-1CA8EEDFE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7D4A9D8-A4F8-4507-92E2-C688E2752F51}" type="slidenum">
              <a:rPr lang="en-US" altLang="en-US">
                <a:solidFill>
                  <a:srgbClr val="FFFFFF"/>
                </a:solidFill>
              </a:rPr>
              <a:pPr/>
              <a:t>10</a:t>
            </a:fld>
            <a:endParaRPr lang="en-US" altLang="en-US">
              <a:solidFill>
                <a:srgbClr val="FFFFFF"/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8D2BFAC-A8D7-0C00-36F9-363158910BD9}"/>
              </a:ext>
            </a:extLst>
          </p:cNvPr>
          <p:cNvGraphicFramePr/>
          <p:nvPr/>
        </p:nvGraphicFramePr>
        <p:xfrm>
          <a:off x="1447800" y="1270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Title 3">
            <a:extLst>
              <a:ext uri="{FF2B5EF4-FFF2-40B4-BE49-F238E27FC236}">
                <a16:creationId xmlns:a16="http://schemas.microsoft.com/office/drawing/2014/main" id="{918DD5C7-74A8-9AF5-F454-066883DF0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PLANNING FOR PROTOTYPES</a:t>
            </a:r>
          </a:p>
        </p:txBody>
      </p:sp>
      <p:sp>
        <p:nvSpPr>
          <p:cNvPr id="25602" name="Content Placeholder 4">
            <a:extLst>
              <a:ext uri="{FF2B5EF4-FFF2-40B4-BE49-F238E27FC236}">
                <a16:creationId xmlns:a16="http://schemas.microsoft.com/office/drawing/2014/main" id="{DF383285-7895-0052-5C7E-22197133C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altLang="en-US" sz="2400" b="1" dirty="0"/>
              <a:t>Step 1: Define the Purpose of the Prototype</a:t>
            </a:r>
          </a:p>
          <a:p>
            <a:pPr algn="just"/>
            <a:r>
              <a:rPr lang="en-US" altLang="en-US" sz="2400" b="1" dirty="0"/>
              <a:t>Step 2: Establish the Level of Approximation of the Prototype</a:t>
            </a:r>
          </a:p>
          <a:p>
            <a:pPr algn="just"/>
            <a:r>
              <a:rPr lang="en-US" altLang="en-US" sz="2400" b="1" dirty="0"/>
              <a:t>Step 3: Outline an Experimental Plan</a:t>
            </a:r>
          </a:p>
          <a:p>
            <a:pPr algn="just"/>
            <a:r>
              <a:rPr lang="en-US" altLang="en-US" sz="2400" b="1" dirty="0"/>
              <a:t>Step 4: Create a Schedule for Procurement, Construction, and Testing</a:t>
            </a:r>
            <a:endParaRPr lang="en-US" alt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339926-EDEA-4D99-F6E9-AFB385448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430409A-159A-4A41-AAF8-7EABA2B3E1C5}" type="slidenum">
              <a:rPr lang="en-US" altLang="en-US">
                <a:solidFill>
                  <a:srgbClr val="FFFFFF"/>
                </a:solidFill>
              </a:rPr>
              <a:pPr/>
              <a:t>11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5">
            <a:extLst>
              <a:ext uri="{FF2B5EF4-FFF2-40B4-BE49-F238E27FC236}">
                <a16:creationId xmlns:a16="http://schemas.microsoft.com/office/drawing/2014/main" id="{4D933C9E-5D23-B704-F324-1AE67EC37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63562"/>
          </a:xfrm>
        </p:spPr>
        <p:txBody>
          <a:bodyPr>
            <a:normAutofit fontScale="90000"/>
          </a:bodyPr>
          <a:lstStyle/>
          <a:p>
            <a:r>
              <a:rPr lang="en-US" altLang="en-US" sz="2200" b="1"/>
              <a:t>Planning template for the PackBot wheel geometry/impact test prototypes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B68A1D-E471-00BB-2F1B-44E36D91E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45315C4-EA86-4798-BDE5-DD0F1049BF8E}" type="slidenum">
              <a:rPr lang="en-US" altLang="en-US">
                <a:solidFill>
                  <a:srgbClr val="FFFFFF"/>
                </a:solidFill>
              </a:rPr>
              <a:pPr/>
              <a:t>12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38B521A-6A92-CBC1-7BE4-BC01EFF0B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81000" y="1143000"/>
            <a:ext cx="83820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Title 4">
            <a:extLst>
              <a:ext uri="{FF2B5EF4-FFF2-40B4-BE49-F238E27FC236}">
                <a16:creationId xmlns:a16="http://schemas.microsoft.com/office/drawing/2014/main" id="{82FA0A5A-72C5-7C3A-2024-6F6EE9E80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Planning Milestone Prototypes</a:t>
            </a:r>
          </a:p>
        </p:txBody>
      </p:sp>
      <p:sp>
        <p:nvSpPr>
          <p:cNvPr id="27650" name="Content Placeholder 5">
            <a:extLst>
              <a:ext uri="{FF2B5EF4-FFF2-40B4-BE49-F238E27FC236}">
                <a16:creationId xmlns:a16="http://schemas.microsoft.com/office/drawing/2014/main" id="{4BC161C1-F931-EC22-5554-069A70EF3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Alpha prototypes</a:t>
            </a:r>
          </a:p>
          <a:p>
            <a:r>
              <a:rPr lang="en-US" altLang="en-US"/>
              <a:t>Beta prototypes</a:t>
            </a:r>
          </a:p>
          <a:p>
            <a:r>
              <a:rPr lang="en-US" altLang="en-US"/>
              <a:t>Preproduction prototypes/ Pilot-production prototypes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7D40D-9833-A6CD-F934-9C412305F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12A008A-0EF6-4353-9875-0D125BE77493}" type="slidenum">
              <a:rPr lang="en-US" altLang="en-US">
                <a:solidFill>
                  <a:srgbClr val="FFFFFF"/>
                </a:solidFill>
              </a:rPr>
              <a:pPr/>
              <a:t>13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94EBD39F9DC24D99DC0A93C5B6F7BE" ma:contentTypeVersion="14" ma:contentTypeDescription="Create a new document." ma:contentTypeScope="" ma:versionID="20b3513425bf1df2bbe6421af07460db">
  <xsd:schema xmlns:xsd="http://www.w3.org/2001/XMLSchema" xmlns:xs="http://www.w3.org/2001/XMLSchema" xmlns:p="http://schemas.microsoft.com/office/2006/metadata/properties" xmlns:ns3="ee266644-918d-4d87-a05e-ee590d41bb2e" xmlns:ns4="2217dd24-dab9-403d-9f66-10a337565efc" targetNamespace="http://schemas.microsoft.com/office/2006/metadata/properties" ma:root="true" ma:fieldsID="21eb155f04905d29c826fe271b3c857f" ns3:_="" ns4:_="">
    <xsd:import namespace="ee266644-918d-4d87-a05e-ee590d41bb2e"/>
    <xsd:import namespace="2217dd24-dab9-403d-9f66-10a337565e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3:MediaServiceSearchPropertie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266644-918d-4d87-a05e-ee590d41bb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dd24-dab9-403d-9f66-10a337565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e266644-918d-4d87-a05e-ee590d41bb2e" xsi:nil="true"/>
  </documentManagement>
</p:properties>
</file>

<file path=customXml/itemProps1.xml><?xml version="1.0" encoding="utf-8"?>
<ds:datastoreItem xmlns:ds="http://schemas.openxmlformats.org/officeDocument/2006/customXml" ds:itemID="{4E8C15A2-708A-4B2C-B9B2-00402A74AF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6A8FC3-3739-4D2F-9C5E-1D97C889BF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266644-918d-4d87-a05e-ee590d41bb2e"/>
    <ds:schemaRef ds:uri="2217dd24-dab9-403d-9f66-10a337565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B94AB08-ADA2-474A-A6AA-BBBD60D0D0B4}">
  <ds:schemaRefs>
    <ds:schemaRef ds:uri="http://schemas.microsoft.com/office/infopath/2007/PartnerControls"/>
    <ds:schemaRef ds:uri="http://purl.org/dc/dcmitype/"/>
    <ds:schemaRef ds:uri="http://purl.org/dc/elements/1.1/"/>
    <ds:schemaRef ds:uri="http://purl.org/dc/terms/"/>
    <ds:schemaRef ds:uri="http://schemas.microsoft.com/office/2006/metadata/properties"/>
    <ds:schemaRef ds:uri="2217dd24-dab9-403d-9f66-10a337565efc"/>
    <ds:schemaRef ds:uri="http://www.w3.org/XML/1998/namespace"/>
    <ds:schemaRef ds:uri="http://schemas.microsoft.com/office/2006/documentManagement/types"/>
    <ds:schemaRef ds:uri="ee266644-918d-4d87-a05e-ee590d41bb2e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244</Words>
  <Application>Microsoft Office PowerPoint</Application>
  <PresentationFormat>On-screen Show (4:3)</PresentationFormat>
  <Paragraphs>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Arial</vt:lpstr>
      <vt:lpstr>Arial Black</vt:lpstr>
      <vt:lpstr>Calibri</vt:lpstr>
      <vt:lpstr>Californian FB</vt:lpstr>
      <vt:lpstr>Cambria</vt:lpstr>
      <vt:lpstr>Tahoma</vt:lpstr>
      <vt:lpstr>Times New Roman</vt:lpstr>
      <vt:lpstr>Trebuchet MS</vt:lpstr>
      <vt:lpstr>UniversalMath1 BT</vt:lpstr>
      <vt:lpstr>Wingdings</vt:lpstr>
      <vt:lpstr>Wingdings 3</vt:lpstr>
      <vt:lpstr>Custom Design</vt:lpstr>
      <vt:lpstr>Facet</vt:lpstr>
      <vt:lpstr>1_Facet</vt:lpstr>
      <vt:lpstr>Prototyping</vt:lpstr>
      <vt:lpstr>WHAT IS A PROTOTYPE?</vt:lpstr>
      <vt:lpstr>Types of prototypes. Prototypes can be classified according to the degree to which they are physical and the degree to which they implement all of the attributes of the product.</vt:lpstr>
      <vt:lpstr>PowerPoint Presentation</vt:lpstr>
      <vt:lpstr>Appropriateness of different types of prototypes for different purposes (• = more appropriate, = less appropriate).</vt:lpstr>
      <vt:lpstr>PRINCIPLES OF PROTOTYPING</vt:lpstr>
      <vt:lpstr>3. A Prototype May Reduce the Risk of Costly Iterations</vt:lpstr>
      <vt:lpstr>4. A Prototype May Expedite Other Development Steps</vt:lpstr>
      <vt:lpstr>5. A Prototype May Restructure Task Dependencies</vt:lpstr>
      <vt:lpstr>PowerPoint Presentation</vt:lpstr>
      <vt:lpstr>PLANNING FOR PROTOTYPES</vt:lpstr>
      <vt:lpstr>Planning template for the PackBot wheel geometry/impact test prototypes</vt:lpstr>
      <vt:lpstr>Planning Milestone Prototypes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Sushil Kumar</dc:creator>
  <cp:lastModifiedBy>Sushil Kumar</cp:lastModifiedBy>
  <cp:revision>13</cp:revision>
  <dcterms:created xsi:type="dcterms:W3CDTF">2006-08-16T00:00:00Z</dcterms:created>
  <dcterms:modified xsi:type="dcterms:W3CDTF">2024-09-01T08:42:37Z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0x010100E994EBD39F9DC24D99DC0A93C5B6F7BE</vt:lpwstr>
  </property>
</Properties>
</file>